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tags/tag12.xml" ContentType="application/vnd.openxmlformats-officedocument.presentationml.tags+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diagrams/data3.xml" ContentType="application/vnd.openxmlformats-officedocument.drawingml.diagramData+xml"/>
  <Override PartName="/ppt/diagrams/colors5.xml" ContentType="application/vnd.openxmlformats-officedocument.drawingml.diagramColors+xml"/>
  <Override PartName="/ppt/tags/tag13.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tags/tag15.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tags/tag1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63"/>
  </p:notesMasterIdLst>
  <p:sldIdLst>
    <p:sldId id="289" r:id="rId2"/>
    <p:sldId id="302" r:id="rId3"/>
    <p:sldId id="310" r:id="rId4"/>
    <p:sldId id="322" r:id="rId5"/>
    <p:sldId id="290" r:id="rId6"/>
    <p:sldId id="309" r:id="rId7"/>
    <p:sldId id="291" r:id="rId8"/>
    <p:sldId id="292" r:id="rId9"/>
    <p:sldId id="294" r:id="rId10"/>
    <p:sldId id="306" r:id="rId11"/>
    <p:sldId id="307" r:id="rId12"/>
    <p:sldId id="293" r:id="rId13"/>
    <p:sldId id="295" r:id="rId14"/>
    <p:sldId id="296" r:id="rId15"/>
    <p:sldId id="297" r:id="rId16"/>
    <p:sldId id="311" r:id="rId17"/>
    <p:sldId id="305" r:id="rId18"/>
    <p:sldId id="299" r:id="rId19"/>
    <p:sldId id="300" r:id="rId20"/>
    <p:sldId id="301" r:id="rId21"/>
    <p:sldId id="312" r:id="rId22"/>
    <p:sldId id="313" r:id="rId23"/>
    <p:sldId id="316" r:id="rId24"/>
    <p:sldId id="317" r:id="rId25"/>
    <p:sldId id="318" r:id="rId26"/>
    <p:sldId id="319" r:id="rId27"/>
    <p:sldId id="315" r:id="rId28"/>
    <p:sldId id="321" r:id="rId29"/>
    <p:sldId id="320" r:id="rId30"/>
    <p:sldId id="314"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340" r:id="rId49"/>
    <p:sldId id="341" r:id="rId50"/>
    <p:sldId id="342" r:id="rId51"/>
    <p:sldId id="343" r:id="rId52"/>
    <p:sldId id="344" r:id="rId53"/>
    <p:sldId id="345" r:id="rId54"/>
    <p:sldId id="346" r:id="rId55"/>
    <p:sldId id="347" r:id="rId56"/>
    <p:sldId id="348" r:id="rId57"/>
    <p:sldId id="349" r:id="rId58"/>
    <p:sldId id="350" r:id="rId59"/>
    <p:sldId id="351" r:id="rId60"/>
    <p:sldId id="352" r:id="rId61"/>
    <p:sldId id="353"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22" autoAdjust="0"/>
  </p:normalViewPr>
  <p:slideViewPr>
    <p:cSldViewPr>
      <p:cViewPr varScale="1">
        <p:scale>
          <a:sx n="62" d="100"/>
          <a:sy n="62" d="100"/>
        </p:scale>
        <p:origin x="-156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AE7772-A8F8-4312-8F1E-54A6006632E4}" type="doc">
      <dgm:prSet loTypeId="urn:microsoft.com/office/officeart/2005/8/layout/hList1" loCatId="list" qsTypeId="urn:microsoft.com/office/officeart/2005/8/quickstyle/3d1" qsCatId="3D" csTypeId="urn:microsoft.com/office/officeart/2005/8/colors/accent0_3" csCatId="mainScheme" phldr="1"/>
      <dgm:spPr/>
      <dgm:t>
        <a:bodyPr/>
        <a:lstStyle/>
        <a:p>
          <a:endParaRPr lang="en-US"/>
        </a:p>
      </dgm:t>
    </dgm:pt>
    <dgm:pt modelId="{B2CA67FF-8EE2-4C6C-805B-CA351F8C7A8B}">
      <dgm:prSet phldrT="[Text]"/>
      <dgm:spPr/>
      <dgm:t>
        <a:bodyPr/>
        <a:lstStyle/>
        <a:p>
          <a:r>
            <a:rPr lang="en-US" b="1" dirty="0" smtClean="0">
              <a:latin typeface="Frutiger LT 45 Light" pitchFamily="34" charset="0"/>
            </a:rPr>
            <a:t>Retail Banking</a:t>
          </a:r>
          <a:endParaRPr lang="en-US" b="1" dirty="0">
            <a:latin typeface="Frutiger LT 45 Light" pitchFamily="34" charset="0"/>
          </a:endParaRPr>
        </a:p>
      </dgm:t>
    </dgm:pt>
    <dgm:pt modelId="{BDFAF84C-4057-4384-85DF-47759061AACF}" type="parTrans" cxnId="{94A95206-A8BF-4B70-9952-08848BF2EC88}">
      <dgm:prSet/>
      <dgm:spPr/>
      <dgm:t>
        <a:bodyPr/>
        <a:lstStyle/>
        <a:p>
          <a:endParaRPr lang="en-US"/>
        </a:p>
      </dgm:t>
    </dgm:pt>
    <dgm:pt modelId="{5AD9D233-8E99-4C1A-9D3E-077B39015870}" type="sibTrans" cxnId="{94A95206-A8BF-4B70-9952-08848BF2EC88}">
      <dgm:prSet/>
      <dgm:spPr/>
      <dgm:t>
        <a:bodyPr/>
        <a:lstStyle/>
        <a:p>
          <a:endParaRPr lang="en-US"/>
        </a:p>
      </dgm:t>
    </dgm:pt>
    <dgm:pt modelId="{1D387190-0D71-40FC-B703-0FDB82D81684}">
      <dgm:prSet phldrT="[Text]" custT="1"/>
      <dgm:spPr/>
      <dgm:t>
        <a:bodyPr/>
        <a:lstStyle/>
        <a:p>
          <a:r>
            <a:rPr lang="en-US" sz="1100" b="1" dirty="0" smtClean="0">
              <a:latin typeface="Frutiger LT 45 Light" pitchFamily="34" charset="0"/>
            </a:rPr>
            <a:t>Products</a:t>
          </a:r>
          <a:endParaRPr lang="en-US" sz="1100" b="1" dirty="0">
            <a:latin typeface="Frutiger LT 45 Light" pitchFamily="34" charset="0"/>
          </a:endParaRPr>
        </a:p>
      </dgm:t>
    </dgm:pt>
    <dgm:pt modelId="{2124D244-45FE-43F5-B53D-EDEBDEA0AA65}" type="parTrans" cxnId="{FB4CC365-82DD-4AE4-A930-BF8B9B7EACA1}">
      <dgm:prSet/>
      <dgm:spPr/>
      <dgm:t>
        <a:bodyPr/>
        <a:lstStyle/>
        <a:p>
          <a:endParaRPr lang="en-US"/>
        </a:p>
      </dgm:t>
    </dgm:pt>
    <dgm:pt modelId="{FF956168-B028-46EE-975D-57744BE01609}" type="sibTrans" cxnId="{FB4CC365-82DD-4AE4-A930-BF8B9B7EACA1}">
      <dgm:prSet/>
      <dgm:spPr/>
      <dgm:t>
        <a:bodyPr/>
        <a:lstStyle/>
        <a:p>
          <a:endParaRPr lang="en-US"/>
        </a:p>
      </dgm:t>
    </dgm:pt>
    <dgm:pt modelId="{6435BB7B-E48A-4948-A922-0CB0F168CFEC}">
      <dgm:prSet phldrT="[Text]" custT="1"/>
      <dgm:spPr/>
      <dgm:t>
        <a:bodyPr/>
        <a:lstStyle/>
        <a:p>
          <a:r>
            <a:rPr lang="en-US" sz="1100" b="1" dirty="0" smtClean="0">
              <a:latin typeface="Frutiger LT 45 Light" pitchFamily="34" charset="0"/>
            </a:rPr>
            <a:t>Key skills</a:t>
          </a:r>
          <a:endParaRPr lang="en-US" sz="1100" b="1" dirty="0">
            <a:latin typeface="Frutiger LT 45 Light" pitchFamily="34" charset="0"/>
          </a:endParaRPr>
        </a:p>
      </dgm:t>
    </dgm:pt>
    <dgm:pt modelId="{5FBB4D19-6F23-4BEC-A798-6587B2783C26}" type="parTrans" cxnId="{43C8D7DA-A8C1-48B7-A2ED-9E716AB522A9}">
      <dgm:prSet/>
      <dgm:spPr/>
      <dgm:t>
        <a:bodyPr/>
        <a:lstStyle/>
        <a:p>
          <a:endParaRPr lang="en-US"/>
        </a:p>
      </dgm:t>
    </dgm:pt>
    <dgm:pt modelId="{338D2631-210B-4C06-924B-D4A601163F12}" type="sibTrans" cxnId="{43C8D7DA-A8C1-48B7-A2ED-9E716AB522A9}">
      <dgm:prSet/>
      <dgm:spPr/>
      <dgm:t>
        <a:bodyPr/>
        <a:lstStyle/>
        <a:p>
          <a:endParaRPr lang="en-US"/>
        </a:p>
      </dgm:t>
    </dgm:pt>
    <dgm:pt modelId="{BA4B0A56-FE23-4253-AC9A-DB14D693947E}">
      <dgm:prSet phldrT="[Text]"/>
      <dgm:spPr/>
      <dgm:t>
        <a:bodyPr/>
        <a:lstStyle/>
        <a:p>
          <a:r>
            <a:rPr lang="en-US" b="1" dirty="0" smtClean="0">
              <a:latin typeface="Frutiger LT 45 Light" pitchFamily="34" charset="0"/>
            </a:rPr>
            <a:t>Wealth Management</a:t>
          </a:r>
          <a:endParaRPr lang="en-US" b="1" dirty="0">
            <a:latin typeface="Frutiger LT 45 Light" pitchFamily="34" charset="0"/>
          </a:endParaRPr>
        </a:p>
      </dgm:t>
    </dgm:pt>
    <dgm:pt modelId="{DE65A67F-D15A-4F99-8525-43328A616DD4}" type="parTrans" cxnId="{01718785-B848-4895-AFEF-AB877F20C768}">
      <dgm:prSet/>
      <dgm:spPr/>
      <dgm:t>
        <a:bodyPr/>
        <a:lstStyle/>
        <a:p>
          <a:endParaRPr lang="en-US"/>
        </a:p>
      </dgm:t>
    </dgm:pt>
    <dgm:pt modelId="{68859E0A-8378-4C8D-970D-C38F981DD8A0}" type="sibTrans" cxnId="{01718785-B848-4895-AFEF-AB877F20C768}">
      <dgm:prSet/>
      <dgm:spPr/>
      <dgm:t>
        <a:bodyPr/>
        <a:lstStyle/>
        <a:p>
          <a:endParaRPr lang="en-US"/>
        </a:p>
      </dgm:t>
    </dgm:pt>
    <dgm:pt modelId="{70746018-EB51-45C5-82DA-498E24750247}">
      <dgm:prSet phldrT="[Text]" custT="1"/>
      <dgm:spPr/>
      <dgm:t>
        <a:bodyPr/>
        <a:lstStyle/>
        <a:p>
          <a:r>
            <a:rPr lang="en-US" sz="1100" b="1" dirty="0" smtClean="0">
              <a:latin typeface="Frutiger LT 45 Light" pitchFamily="34" charset="0"/>
            </a:rPr>
            <a:t>Services</a:t>
          </a:r>
          <a:endParaRPr lang="en-US" sz="1100" b="1" dirty="0">
            <a:latin typeface="Frutiger LT 45 Light" pitchFamily="34" charset="0"/>
          </a:endParaRPr>
        </a:p>
      </dgm:t>
    </dgm:pt>
    <dgm:pt modelId="{E53AF7A0-B40F-4FAE-A4DA-484528339751}" type="parTrans" cxnId="{2BCD2564-B2D3-4FD1-9236-63D643B344BF}">
      <dgm:prSet/>
      <dgm:spPr/>
      <dgm:t>
        <a:bodyPr/>
        <a:lstStyle/>
        <a:p>
          <a:endParaRPr lang="en-US"/>
        </a:p>
      </dgm:t>
    </dgm:pt>
    <dgm:pt modelId="{E98452BD-56DE-4E3A-ABD9-FE2CD7212318}" type="sibTrans" cxnId="{2BCD2564-B2D3-4FD1-9236-63D643B344BF}">
      <dgm:prSet/>
      <dgm:spPr/>
      <dgm:t>
        <a:bodyPr/>
        <a:lstStyle/>
        <a:p>
          <a:endParaRPr lang="en-US"/>
        </a:p>
      </dgm:t>
    </dgm:pt>
    <dgm:pt modelId="{F881FFCA-3930-4E0A-AA5F-153E4C49FE7A}">
      <dgm:prSet phldrT="[Text]"/>
      <dgm:spPr/>
      <dgm:t>
        <a:bodyPr/>
        <a:lstStyle/>
        <a:p>
          <a:r>
            <a:rPr lang="en-US" b="1" dirty="0" smtClean="0">
              <a:latin typeface="Frutiger LT 45 Light" pitchFamily="34" charset="0"/>
            </a:rPr>
            <a:t>Wholesale Banking</a:t>
          </a:r>
          <a:endParaRPr lang="en-US" b="1" dirty="0">
            <a:latin typeface="Frutiger LT 45 Light" pitchFamily="34" charset="0"/>
          </a:endParaRPr>
        </a:p>
      </dgm:t>
    </dgm:pt>
    <dgm:pt modelId="{082EE698-3483-437F-B9F2-20B0A2B509FF}" type="parTrans" cxnId="{D7E0583E-1D16-469E-A1C2-5C49EEA0831F}">
      <dgm:prSet/>
      <dgm:spPr/>
      <dgm:t>
        <a:bodyPr/>
        <a:lstStyle/>
        <a:p>
          <a:endParaRPr lang="en-US"/>
        </a:p>
      </dgm:t>
    </dgm:pt>
    <dgm:pt modelId="{6E234247-A7E4-4EC0-8152-390600200508}" type="sibTrans" cxnId="{D7E0583E-1D16-469E-A1C2-5C49EEA0831F}">
      <dgm:prSet/>
      <dgm:spPr/>
      <dgm:t>
        <a:bodyPr/>
        <a:lstStyle/>
        <a:p>
          <a:endParaRPr lang="en-US"/>
        </a:p>
      </dgm:t>
    </dgm:pt>
    <dgm:pt modelId="{20AD293F-070E-4B45-BAC5-B36A662198D3}">
      <dgm:prSet phldrT="[Text]" custT="1"/>
      <dgm:spPr/>
      <dgm:t>
        <a:bodyPr/>
        <a:lstStyle/>
        <a:p>
          <a:r>
            <a:rPr lang="en-US" sz="1100" b="1" dirty="0" smtClean="0">
              <a:latin typeface="Frutiger LT 45 Light" pitchFamily="34" charset="0"/>
            </a:rPr>
            <a:t>Products</a:t>
          </a:r>
          <a:endParaRPr lang="en-US" sz="1100" b="1" dirty="0">
            <a:latin typeface="Frutiger LT 45 Light" pitchFamily="34" charset="0"/>
          </a:endParaRPr>
        </a:p>
      </dgm:t>
    </dgm:pt>
    <dgm:pt modelId="{50512EB4-9E6F-4DC6-BB4C-6C78936F2507}" type="parTrans" cxnId="{F5C39F64-1F84-43EC-8F11-47139CC2F2F1}">
      <dgm:prSet/>
      <dgm:spPr/>
      <dgm:t>
        <a:bodyPr/>
        <a:lstStyle/>
        <a:p>
          <a:endParaRPr lang="en-US"/>
        </a:p>
      </dgm:t>
    </dgm:pt>
    <dgm:pt modelId="{02331508-D754-4AFB-8CD4-877F9B14F4A9}" type="sibTrans" cxnId="{F5C39F64-1F84-43EC-8F11-47139CC2F2F1}">
      <dgm:prSet/>
      <dgm:spPr/>
      <dgm:t>
        <a:bodyPr/>
        <a:lstStyle/>
        <a:p>
          <a:endParaRPr lang="en-US"/>
        </a:p>
      </dgm:t>
    </dgm:pt>
    <dgm:pt modelId="{D414EB66-4C34-4D43-8FE4-B6342BFFC8AE}">
      <dgm:prSet phldrT="[Text]" custT="1"/>
      <dgm:spPr/>
      <dgm:t>
        <a:bodyPr/>
        <a:lstStyle/>
        <a:p>
          <a:r>
            <a:rPr lang="en-US" sz="1100" dirty="0" smtClean="0">
              <a:latin typeface="Frutiger LT 45 Light" pitchFamily="34" charset="0"/>
            </a:rPr>
            <a:t>Loans/mortgages</a:t>
          </a:r>
          <a:endParaRPr lang="en-US" sz="1100" dirty="0">
            <a:latin typeface="Frutiger LT 45 Light" pitchFamily="34" charset="0"/>
          </a:endParaRPr>
        </a:p>
      </dgm:t>
    </dgm:pt>
    <dgm:pt modelId="{4E583643-857E-4C7C-9F82-6B328CD4D690}" type="parTrans" cxnId="{01ED4CE1-51BD-4075-B7C4-68DCE833E99B}">
      <dgm:prSet/>
      <dgm:spPr/>
      <dgm:t>
        <a:bodyPr/>
        <a:lstStyle/>
        <a:p>
          <a:endParaRPr lang="en-US"/>
        </a:p>
      </dgm:t>
    </dgm:pt>
    <dgm:pt modelId="{84899B30-3528-4C28-B1AB-864D80B81925}" type="sibTrans" cxnId="{01ED4CE1-51BD-4075-B7C4-68DCE833E99B}">
      <dgm:prSet/>
      <dgm:spPr/>
      <dgm:t>
        <a:bodyPr/>
        <a:lstStyle/>
        <a:p>
          <a:endParaRPr lang="en-US"/>
        </a:p>
      </dgm:t>
    </dgm:pt>
    <dgm:pt modelId="{71AEB432-DDF4-4CE3-B227-85A6B81CDF3F}">
      <dgm:prSet phldrT="[Text]" custT="1"/>
      <dgm:spPr/>
      <dgm:t>
        <a:bodyPr/>
        <a:lstStyle/>
        <a:p>
          <a:r>
            <a:rPr lang="en-US" sz="1100" dirty="0" smtClean="0">
              <a:latin typeface="Frutiger LT 45 Light" pitchFamily="34" charset="0"/>
            </a:rPr>
            <a:t>Credit cards</a:t>
          </a:r>
          <a:endParaRPr lang="en-US" sz="1100" dirty="0">
            <a:latin typeface="Frutiger LT 45 Light" pitchFamily="34" charset="0"/>
          </a:endParaRPr>
        </a:p>
      </dgm:t>
    </dgm:pt>
    <dgm:pt modelId="{E9230352-BEBD-4F03-BB69-7B8D5E504FEC}" type="parTrans" cxnId="{EF999ED5-6DC9-44B2-926D-B8E19B5D615A}">
      <dgm:prSet/>
      <dgm:spPr/>
      <dgm:t>
        <a:bodyPr/>
        <a:lstStyle/>
        <a:p>
          <a:endParaRPr lang="en-US"/>
        </a:p>
      </dgm:t>
    </dgm:pt>
    <dgm:pt modelId="{12E132D6-92F1-4965-B7BF-CD0B28C22D5D}" type="sibTrans" cxnId="{EF999ED5-6DC9-44B2-926D-B8E19B5D615A}">
      <dgm:prSet/>
      <dgm:spPr/>
      <dgm:t>
        <a:bodyPr/>
        <a:lstStyle/>
        <a:p>
          <a:endParaRPr lang="en-US"/>
        </a:p>
      </dgm:t>
    </dgm:pt>
    <dgm:pt modelId="{A390E42F-844B-4F63-AD48-B3932425113D}">
      <dgm:prSet phldrT="[Text]" custT="1"/>
      <dgm:spPr/>
      <dgm:t>
        <a:bodyPr/>
        <a:lstStyle/>
        <a:p>
          <a:r>
            <a:rPr lang="en-US" sz="1100" b="1" dirty="0" smtClean="0">
              <a:latin typeface="Frutiger LT 45 Light" pitchFamily="34" charset="0"/>
            </a:rPr>
            <a:t>Salary</a:t>
          </a:r>
          <a:r>
            <a:rPr lang="en-US" sz="1100" dirty="0" smtClean="0">
              <a:latin typeface="Frutiger LT 45 Light" pitchFamily="34" charset="0"/>
            </a:rPr>
            <a:t>: $</a:t>
          </a:r>
          <a:endParaRPr lang="en-US" sz="1100" dirty="0">
            <a:latin typeface="Frutiger LT 45 Light" pitchFamily="34" charset="0"/>
          </a:endParaRPr>
        </a:p>
      </dgm:t>
    </dgm:pt>
    <dgm:pt modelId="{19721216-0E52-42A6-B9EC-CAD57DE3FE70}" type="parTrans" cxnId="{D7355381-AABE-4DB9-85AA-3B2D224E40FF}">
      <dgm:prSet/>
      <dgm:spPr/>
      <dgm:t>
        <a:bodyPr/>
        <a:lstStyle/>
        <a:p>
          <a:endParaRPr lang="en-US"/>
        </a:p>
      </dgm:t>
    </dgm:pt>
    <dgm:pt modelId="{2F2191CC-8214-417F-B2D1-EAB1F65F7894}" type="sibTrans" cxnId="{D7355381-AABE-4DB9-85AA-3B2D224E40FF}">
      <dgm:prSet/>
      <dgm:spPr/>
      <dgm:t>
        <a:bodyPr/>
        <a:lstStyle/>
        <a:p>
          <a:endParaRPr lang="en-US"/>
        </a:p>
      </dgm:t>
    </dgm:pt>
    <dgm:pt modelId="{BDA3D0E0-E742-4B7E-A1D9-05D060D25AEF}">
      <dgm:prSet phldrT="[Text]" custT="1"/>
      <dgm:spPr/>
      <dgm:t>
        <a:bodyPr/>
        <a:lstStyle/>
        <a:p>
          <a:r>
            <a:rPr lang="en-US" sz="1100" b="1" dirty="0" smtClean="0">
              <a:latin typeface="Frutiger LT 45 Light" pitchFamily="34" charset="0"/>
            </a:rPr>
            <a:t>Luck factor</a:t>
          </a:r>
          <a:r>
            <a:rPr lang="en-US" sz="1100" dirty="0" smtClean="0">
              <a:latin typeface="Frutiger LT 45 Light" pitchFamily="34" charset="0"/>
            </a:rPr>
            <a:t>: 0</a:t>
          </a:r>
          <a:endParaRPr lang="en-US" sz="1100" dirty="0">
            <a:latin typeface="Frutiger LT 45 Light" pitchFamily="34" charset="0"/>
          </a:endParaRPr>
        </a:p>
      </dgm:t>
    </dgm:pt>
    <dgm:pt modelId="{D6CC41E5-D1E4-46AC-99D7-154FFBFF555B}" type="parTrans" cxnId="{11438E88-AF94-4134-847B-E8EF18ABC360}">
      <dgm:prSet/>
      <dgm:spPr/>
      <dgm:t>
        <a:bodyPr/>
        <a:lstStyle/>
        <a:p>
          <a:endParaRPr lang="en-US"/>
        </a:p>
      </dgm:t>
    </dgm:pt>
    <dgm:pt modelId="{EE15199F-A4EA-475E-A786-E7FB8066C1C4}" type="sibTrans" cxnId="{11438E88-AF94-4134-847B-E8EF18ABC360}">
      <dgm:prSet/>
      <dgm:spPr/>
      <dgm:t>
        <a:bodyPr/>
        <a:lstStyle/>
        <a:p>
          <a:endParaRPr lang="en-US"/>
        </a:p>
      </dgm:t>
    </dgm:pt>
    <dgm:pt modelId="{44F77032-6314-4364-874E-DE7836EB3305}">
      <dgm:prSet phldrT="[Text]" custT="1"/>
      <dgm:spPr/>
      <dgm:t>
        <a:bodyPr/>
        <a:lstStyle/>
        <a:p>
          <a:r>
            <a:rPr lang="en-US" sz="1100" b="1" dirty="0" smtClean="0">
              <a:latin typeface="Frutiger LT 45 Light" pitchFamily="34" charset="0"/>
            </a:rPr>
            <a:t>Hard to find</a:t>
          </a:r>
          <a:r>
            <a:rPr lang="en-US" sz="1100" dirty="0" smtClean="0">
              <a:latin typeface="Frutiger LT 45 Light" pitchFamily="34" charset="0"/>
            </a:rPr>
            <a:t>: ---</a:t>
          </a:r>
          <a:endParaRPr lang="en-US" sz="1100" dirty="0">
            <a:latin typeface="Frutiger LT 45 Light" pitchFamily="34" charset="0"/>
          </a:endParaRPr>
        </a:p>
      </dgm:t>
    </dgm:pt>
    <dgm:pt modelId="{7F993179-E7E6-4431-BEA4-13AD28DA5AB8}" type="parTrans" cxnId="{D4CB7260-F0E7-41B5-BC6A-350F92ABD452}">
      <dgm:prSet/>
      <dgm:spPr/>
      <dgm:t>
        <a:bodyPr/>
        <a:lstStyle/>
        <a:p>
          <a:endParaRPr lang="en-US"/>
        </a:p>
      </dgm:t>
    </dgm:pt>
    <dgm:pt modelId="{702CCA88-2236-4AC6-A252-E22B48039680}" type="sibTrans" cxnId="{D4CB7260-F0E7-41B5-BC6A-350F92ABD452}">
      <dgm:prSet/>
      <dgm:spPr/>
      <dgm:t>
        <a:bodyPr/>
        <a:lstStyle/>
        <a:p>
          <a:endParaRPr lang="en-US"/>
        </a:p>
      </dgm:t>
    </dgm:pt>
    <dgm:pt modelId="{E52E11A4-D074-4A2D-9026-D31F3CF97938}">
      <dgm:prSet phldrT="[Text]" custT="1"/>
      <dgm:spPr/>
      <dgm:t>
        <a:bodyPr/>
        <a:lstStyle/>
        <a:p>
          <a:r>
            <a:rPr lang="en-US" sz="1100" b="1" dirty="0" smtClean="0">
              <a:latin typeface="Frutiger LT 45 Light" pitchFamily="34" charset="0"/>
            </a:rPr>
            <a:t>Job security</a:t>
          </a:r>
          <a:r>
            <a:rPr lang="en-US" sz="1100" dirty="0" smtClean="0">
              <a:latin typeface="Frutiger LT 45 Light" pitchFamily="34" charset="0"/>
            </a:rPr>
            <a:t>: ++++</a:t>
          </a:r>
          <a:endParaRPr lang="en-US" sz="1100" dirty="0">
            <a:latin typeface="Frutiger LT 45 Light" pitchFamily="34" charset="0"/>
          </a:endParaRPr>
        </a:p>
      </dgm:t>
    </dgm:pt>
    <dgm:pt modelId="{0DA3B924-28B0-4CA1-BD1E-4A0C3CC05D1D}" type="parTrans" cxnId="{4557EE6B-4F78-46D6-8FFC-9AA87BD03E30}">
      <dgm:prSet/>
      <dgm:spPr/>
      <dgm:t>
        <a:bodyPr/>
        <a:lstStyle/>
        <a:p>
          <a:endParaRPr lang="en-US"/>
        </a:p>
      </dgm:t>
    </dgm:pt>
    <dgm:pt modelId="{7865E1FE-1856-42DE-AF36-03974F4C8754}" type="sibTrans" cxnId="{4557EE6B-4F78-46D6-8FFC-9AA87BD03E30}">
      <dgm:prSet/>
      <dgm:spPr/>
      <dgm:t>
        <a:bodyPr/>
        <a:lstStyle/>
        <a:p>
          <a:endParaRPr lang="en-US"/>
        </a:p>
      </dgm:t>
    </dgm:pt>
    <dgm:pt modelId="{415747FC-AB03-4B25-98B9-20B66241C2AC}">
      <dgm:prSet phldrT="[Text]" custT="1"/>
      <dgm:spPr/>
      <dgm:t>
        <a:bodyPr/>
        <a:lstStyle/>
        <a:p>
          <a:r>
            <a:rPr lang="en-US" sz="1100" dirty="0" smtClean="0">
              <a:latin typeface="Frutiger LT 45 Light" pitchFamily="34" charset="0"/>
            </a:rPr>
            <a:t>Skills?</a:t>
          </a:r>
          <a:endParaRPr lang="en-US" sz="1100" dirty="0">
            <a:latin typeface="Frutiger LT 45 Light" pitchFamily="34" charset="0"/>
          </a:endParaRPr>
        </a:p>
      </dgm:t>
    </dgm:pt>
    <dgm:pt modelId="{C5C50741-AF39-452F-B5BB-E7203FD66F9E}" type="parTrans" cxnId="{B5913785-DB70-4E93-9AC2-3BF30ACE8876}">
      <dgm:prSet/>
      <dgm:spPr/>
      <dgm:t>
        <a:bodyPr/>
        <a:lstStyle/>
        <a:p>
          <a:endParaRPr lang="en-US"/>
        </a:p>
      </dgm:t>
    </dgm:pt>
    <dgm:pt modelId="{C8A98E01-091B-42B2-AD84-A316054C7D3E}" type="sibTrans" cxnId="{B5913785-DB70-4E93-9AC2-3BF30ACE8876}">
      <dgm:prSet/>
      <dgm:spPr/>
      <dgm:t>
        <a:bodyPr/>
        <a:lstStyle/>
        <a:p>
          <a:endParaRPr lang="en-US"/>
        </a:p>
      </dgm:t>
    </dgm:pt>
    <dgm:pt modelId="{7991D0F1-28A4-4B6D-BD4C-27FE1238AF55}">
      <dgm:prSet custT="1"/>
      <dgm:spPr/>
      <dgm:t>
        <a:bodyPr/>
        <a:lstStyle/>
        <a:p>
          <a:r>
            <a:rPr lang="en-US" sz="1100" dirty="0" smtClean="0">
              <a:latin typeface="Frutiger LT 45 Light" pitchFamily="34" charset="0"/>
            </a:rPr>
            <a:t>Tax planning</a:t>
          </a:r>
          <a:endParaRPr lang="en-US" sz="1100" dirty="0">
            <a:latin typeface="Frutiger LT 45 Light" pitchFamily="34" charset="0"/>
          </a:endParaRPr>
        </a:p>
      </dgm:t>
    </dgm:pt>
    <dgm:pt modelId="{188ECD6D-CD49-42BE-B402-111AC8DB5D19}" type="parTrans" cxnId="{D22BE3A3-29F6-4923-A980-4B7AE0452136}">
      <dgm:prSet/>
      <dgm:spPr/>
      <dgm:t>
        <a:bodyPr/>
        <a:lstStyle/>
        <a:p>
          <a:endParaRPr lang="en-US"/>
        </a:p>
      </dgm:t>
    </dgm:pt>
    <dgm:pt modelId="{4CEFFCD8-6836-42F6-B1EF-B39E64F11F67}" type="sibTrans" cxnId="{D22BE3A3-29F6-4923-A980-4B7AE0452136}">
      <dgm:prSet/>
      <dgm:spPr/>
      <dgm:t>
        <a:bodyPr/>
        <a:lstStyle/>
        <a:p>
          <a:endParaRPr lang="en-US"/>
        </a:p>
      </dgm:t>
    </dgm:pt>
    <dgm:pt modelId="{6679DBE7-F653-47C5-9645-5A5EC8403A67}">
      <dgm:prSet custT="1"/>
      <dgm:spPr/>
      <dgm:t>
        <a:bodyPr/>
        <a:lstStyle/>
        <a:p>
          <a:r>
            <a:rPr lang="en-US" sz="1100" dirty="0" smtClean="0">
              <a:latin typeface="Frutiger LT 45 Light" pitchFamily="34" charset="0"/>
            </a:rPr>
            <a:t>Asset allocation</a:t>
          </a:r>
          <a:endParaRPr lang="en-US" sz="1100" dirty="0">
            <a:latin typeface="Frutiger LT 45 Light" pitchFamily="34" charset="0"/>
          </a:endParaRPr>
        </a:p>
      </dgm:t>
    </dgm:pt>
    <dgm:pt modelId="{62EE95A9-F087-4C52-B483-4C6358F0ACBE}" type="parTrans" cxnId="{F8E77E67-5C59-4920-A1C9-217F74FB988E}">
      <dgm:prSet/>
      <dgm:spPr/>
      <dgm:t>
        <a:bodyPr/>
        <a:lstStyle/>
        <a:p>
          <a:endParaRPr lang="en-US"/>
        </a:p>
      </dgm:t>
    </dgm:pt>
    <dgm:pt modelId="{D25883C6-EB19-44CE-93F0-E63223CF090F}" type="sibTrans" cxnId="{F8E77E67-5C59-4920-A1C9-217F74FB988E}">
      <dgm:prSet/>
      <dgm:spPr/>
      <dgm:t>
        <a:bodyPr/>
        <a:lstStyle/>
        <a:p>
          <a:endParaRPr lang="en-US"/>
        </a:p>
      </dgm:t>
    </dgm:pt>
    <dgm:pt modelId="{0FAEE03F-30EF-4801-91B2-351A48E84C30}">
      <dgm:prSet custT="1"/>
      <dgm:spPr/>
      <dgm:t>
        <a:bodyPr/>
        <a:lstStyle/>
        <a:p>
          <a:r>
            <a:rPr lang="en-US" sz="1100" b="1" dirty="0" smtClean="0">
              <a:latin typeface="Frutiger LT 45 Light" pitchFamily="34" charset="0"/>
            </a:rPr>
            <a:t>Key skills</a:t>
          </a:r>
          <a:endParaRPr lang="en-US" sz="1100" b="1" dirty="0">
            <a:latin typeface="Frutiger LT 45 Light" pitchFamily="34" charset="0"/>
          </a:endParaRPr>
        </a:p>
      </dgm:t>
    </dgm:pt>
    <dgm:pt modelId="{4367A2B3-2C6A-4C01-A8CD-8354E718DFBE}" type="parTrans" cxnId="{E74C1D5C-A661-4C71-AA0E-24B000C7AEB7}">
      <dgm:prSet/>
      <dgm:spPr/>
      <dgm:t>
        <a:bodyPr/>
        <a:lstStyle/>
        <a:p>
          <a:endParaRPr lang="en-US"/>
        </a:p>
      </dgm:t>
    </dgm:pt>
    <dgm:pt modelId="{00DD213E-E58A-4E60-A267-6DAED3FD2CA8}" type="sibTrans" cxnId="{E74C1D5C-A661-4C71-AA0E-24B000C7AEB7}">
      <dgm:prSet/>
      <dgm:spPr/>
      <dgm:t>
        <a:bodyPr/>
        <a:lstStyle/>
        <a:p>
          <a:endParaRPr lang="en-US"/>
        </a:p>
      </dgm:t>
    </dgm:pt>
    <dgm:pt modelId="{2B5E1B8C-519B-404B-9A2F-EF1727F7A77D}">
      <dgm:prSet custT="1"/>
      <dgm:spPr/>
      <dgm:t>
        <a:bodyPr/>
        <a:lstStyle/>
        <a:p>
          <a:r>
            <a:rPr lang="en-US" sz="1100" dirty="0" smtClean="0">
              <a:latin typeface="Frutiger LT 45 Light" pitchFamily="34" charset="0"/>
            </a:rPr>
            <a:t>Relationship</a:t>
          </a:r>
          <a:endParaRPr lang="en-US" sz="1100" dirty="0">
            <a:latin typeface="Frutiger LT 45 Light" pitchFamily="34" charset="0"/>
          </a:endParaRPr>
        </a:p>
      </dgm:t>
    </dgm:pt>
    <dgm:pt modelId="{F71E06F2-47BD-4C8F-8D21-EBF81E438E90}" type="parTrans" cxnId="{BA2957CE-2536-44D9-8E56-6C289CB0EF7A}">
      <dgm:prSet/>
      <dgm:spPr/>
      <dgm:t>
        <a:bodyPr/>
        <a:lstStyle/>
        <a:p>
          <a:endParaRPr lang="en-US"/>
        </a:p>
      </dgm:t>
    </dgm:pt>
    <dgm:pt modelId="{19631E5F-6B49-4348-A84B-EC3F8B54BA13}" type="sibTrans" cxnId="{BA2957CE-2536-44D9-8E56-6C289CB0EF7A}">
      <dgm:prSet/>
      <dgm:spPr/>
      <dgm:t>
        <a:bodyPr/>
        <a:lstStyle/>
        <a:p>
          <a:endParaRPr lang="en-US"/>
        </a:p>
      </dgm:t>
    </dgm:pt>
    <dgm:pt modelId="{C1E00BF4-1AF9-44CA-B858-8E193AB1E674}">
      <dgm:prSet custT="1"/>
      <dgm:spPr/>
      <dgm:t>
        <a:bodyPr/>
        <a:lstStyle/>
        <a:p>
          <a:r>
            <a:rPr lang="en-US" sz="1100" b="1" dirty="0" smtClean="0">
              <a:latin typeface="Frutiger LT 45 Light" pitchFamily="34" charset="0"/>
            </a:rPr>
            <a:t>Salary</a:t>
          </a:r>
          <a:r>
            <a:rPr lang="en-US" sz="1100" dirty="0" smtClean="0">
              <a:latin typeface="Frutiger LT 45 Light" pitchFamily="34" charset="0"/>
            </a:rPr>
            <a:t>: $$ to $$$$$</a:t>
          </a:r>
          <a:endParaRPr lang="en-US" sz="1100" dirty="0">
            <a:latin typeface="Frutiger LT 45 Light" pitchFamily="34" charset="0"/>
          </a:endParaRPr>
        </a:p>
      </dgm:t>
    </dgm:pt>
    <dgm:pt modelId="{C5272048-B373-4170-9F8B-E8C6F0622808}" type="parTrans" cxnId="{AEC17573-78F5-45CF-AA2E-CC7C71052DF7}">
      <dgm:prSet/>
      <dgm:spPr/>
      <dgm:t>
        <a:bodyPr/>
        <a:lstStyle/>
        <a:p>
          <a:endParaRPr lang="en-US"/>
        </a:p>
      </dgm:t>
    </dgm:pt>
    <dgm:pt modelId="{481D2CB5-C614-492E-B190-834182D91C95}" type="sibTrans" cxnId="{AEC17573-78F5-45CF-AA2E-CC7C71052DF7}">
      <dgm:prSet/>
      <dgm:spPr/>
      <dgm:t>
        <a:bodyPr/>
        <a:lstStyle/>
        <a:p>
          <a:endParaRPr lang="en-US"/>
        </a:p>
      </dgm:t>
    </dgm:pt>
    <dgm:pt modelId="{ED2A12D3-86D7-4BA9-B610-2CD6C22CA89D}">
      <dgm:prSet custT="1"/>
      <dgm:spPr/>
      <dgm:t>
        <a:bodyPr/>
        <a:lstStyle/>
        <a:p>
          <a:r>
            <a:rPr lang="en-US" sz="1100" b="1" dirty="0" smtClean="0">
              <a:latin typeface="Frutiger LT 45 Light" pitchFamily="34" charset="0"/>
            </a:rPr>
            <a:t>Luck factor</a:t>
          </a:r>
          <a:r>
            <a:rPr lang="en-US" sz="1100" dirty="0" smtClean="0">
              <a:latin typeface="Frutiger LT 45 Light" pitchFamily="34" charset="0"/>
            </a:rPr>
            <a:t>: +</a:t>
          </a:r>
          <a:endParaRPr lang="en-US" sz="1100" dirty="0">
            <a:latin typeface="Frutiger LT 45 Light" pitchFamily="34" charset="0"/>
          </a:endParaRPr>
        </a:p>
      </dgm:t>
    </dgm:pt>
    <dgm:pt modelId="{B0F454C5-E77C-424A-83E5-CE5040C44DA6}" type="parTrans" cxnId="{D163F822-DED8-4A0A-8784-90F3C66D3EB6}">
      <dgm:prSet/>
      <dgm:spPr/>
      <dgm:t>
        <a:bodyPr/>
        <a:lstStyle/>
        <a:p>
          <a:endParaRPr lang="en-US"/>
        </a:p>
      </dgm:t>
    </dgm:pt>
    <dgm:pt modelId="{EE42B03B-0949-4813-A0AC-AF9A4E23C4A7}" type="sibTrans" cxnId="{D163F822-DED8-4A0A-8784-90F3C66D3EB6}">
      <dgm:prSet/>
      <dgm:spPr/>
      <dgm:t>
        <a:bodyPr/>
        <a:lstStyle/>
        <a:p>
          <a:endParaRPr lang="en-US"/>
        </a:p>
      </dgm:t>
    </dgm:pt>
    <dgm:pt modelId="{57DF6121-E2C5-4575-A1BB-46A7B7447205}">
      <dgm:prSet custT="1"/>
      <dgm:spPr/>
      <dgm:t>
        <a:bodyPr/>
        <a:lstStyle/>
        <a:p>
          <a:r>
            <a:rPr lang="en-US" sz="1100" b="1" dirty="0" smtClean="0">
              <a:latin typeface="Frutiger LT 45 Light" pitchFamily="34" charset="0"/>
            </a:rPr>
            <a:t>Hard to find</a:t>
          </a:r>
          <a:r>
            <a:rPr lang="en-US" sz="1100" dirty="0" smtClean="0">
              <a:latin typeface="Frutiger LT 45 Light" pitchFamily="34" charset="0"/>
            </a:rPr>
            <a:t>: - to +++</a:t>
          </a:r>
          <a:endParaRPr lang="en-US" sz="1100" dirty="0">
            <a:latin typeface="Frutiger LT 45 Light" pitchFamily="34" charset="0"/>
          </a:endParaRPr>
        </a:p>
      </dgm:t>
    </dgm:pt>
    <dgm:pt modelId="{362BE7EF-B8A8-4392-994C-B0033EB692B8}" type="parTrans" cxnId="{0E3B2AE4-DC53-4C2C-B414-1696B1CCAB85}">
      <dgm:prSet/>
      <dgm:spPr/>
      <dgm:t>
        <a:bodyPr/>
        <a:lstStyle/>
        <a:p>
          <a:endParaRPr lang="en-US"/>
        </a:p>
      </dgm:t>
    </dgm:pt>
    <dgm:pt modelId="{355A7F94-548B-4EEF-B177-657FB68CC731}" type="sibTrans" cxnId="{0E3B2AE4-DC53-4C2C-B414-1696B1CCAB85}">
      <dgm:prSet/>
      <dgm:spPr/>
      <dgm:t>
        <a:bodyPr/>
        <a:lstStyle/>
        <a:p>
          <a:endParaRPr lang="en-US"/>
        </a:p>
      </dgm:t>
    </dgm:pt>
    <dgm:pt modelId="{9C6D0043-4628-4A46-AA55-E2D8ED40917F}">
      <dgm:prSet custT="1"/>
      <dgm:spPr/>
      <dgm:t>
        <a:bodyPr/>
        <a:lstStyle/>
        <a:p>
          <a:r>
            <a:rPr lang="en-US" sz="1100" b="1" dirty="0" smtClean="0">
              <a:latin typeface="Frutiger LT 45 Light" pitchFamily="34" charset="0"/>
            </a:rPr>
            <a:t>Job security</a:t>
          </a:r>
          <a:r>
            <a:rPr lang="en-US" sz="1100" dirty="0" smtClean="0">
              <a:latin typeface="Frutiger LT 45 Light" pitchFamily="34" charset="0"/>
            </a:rPr>
            <a:t>: +++</a:t>
          </a:r>
          <a:endParaRPr lang="en-US" sz="1100" dirty="0">
            <a:latin typeface="Frutiger LT 45 Light" pitchFamily="34" charset="0"/>
          </a:endParaRPr>
        </a:p>
      </dgm:t>
    </dgm:pt>
    <dgm:pt modelId="{C8929223-3E01-4B89-8271-D4EA4CCFDE37}" type="parTrans" cxnId="{A4CFEB0B-367B-4EEF-985C-C23C5482E624}">
      <dgm:prSet/>
      <dgm:spPr/>
      <dgm:t>
        <a:bodyPr/>
        <a:lstStyle/>
        <a:p>
          <a:endParaRPr lang="en-US"/>
        </a:p>
      </dgm:t>
    </dgm:pt>
    <dgm:pt modelId="{5665621A-6156-47C8-BB93-FD42C2BD5CE4}" type="sibTrans" cxnId="{A4CFEB0B-367B-4EEF-985C-C23C5482E624}">
      <dgm:prSet/>
      <dgm:spPr/>
      <dgm:t>
        <a:bodyPr/>
        <a:lstStyle/>
        <a:p>
          <a:endParaRPr lang="en-US"/>
        </a:p>
      </dgm:t>
    </dgm:pt>
    <dgm:pt modelId="{64130885-C0EE-46C2-B4EF-F2D4578D20D8}">
      <dgm:prSet custT="1"/>
      <dgm:spPr/>
      <dgm:t>
        <a:bodyPr/>
        <a:lstStyle/>
        <a:p>
          <a:r>
            <a:rPr lang="en-US" sz="1100" dirty="0" smtClean="0">
              <a:latin typeface="Frutiger LT 45 Light" pitchFamily="34" charset="0"/>
            </a:rPr>
            <a:t>Corporate financing</a:t>
          </a:r>
          <a:endParaRPr lang="en-US" sz="1100" dirty="0">
            <a:latin typeface="Frutiger LT 45 Light" pitchFamily="34" charset="0"/>
          </a:endParaRPr>
        </a:p>
      </dgm:t>
    </dgm:pt>
    <dgm:pt modelId="{94AE3B9B-42EA-4E64-955E-1AB8D9FCDB29}" type="parTrans" cxnId="{DED654CA-26DF-467D-A07C-2FC1F302D799}">
      <dgm:prSet/>
      <dgm:spPr/>
      <dgm:t>
        <a:bodyPr/>
        <a:lstStyle/>
        <a:p>
          <a:endParaRPr lang="en-US"/>
        </a:p>
      </dgm:t>
    </dgm:pt>
    <dgm:pt modelId="{E2A7705A-6A40-4A85-A6E1-8D46BA565F39}" type="sibTrans" cxnId="{DED654CA-26DF-467D-A07C-2FC1F302D799}">
      <dgm:prSet/>
      <dgm:spPr/>
      <dgm:t>
        <a:bodyPr/>
        <a:lstStyle/>
        <a:p>
          <a:endParaRPr lang="en-US"/>
        </a:p>
      </dgm:t>
    </dgm:pt>
    <dgm:pt modelId="{84EF9675-70E1-4F92-ACF5-C7BF0A61578E}">
      <dgm:prSet custT="1"/>
      <dgm:spPr/>
      <dgm:t>
        <a:bodyPr/>
        <a:lstStyle/>
        <a:p>
          <a:r>
            <a:rPr lang="en-US" sz="1100" dirty="0" smtClean="0">
              <a:latin typeface="Frutiger LT 45 Light" pitchFamily="34" charset="0"/>
            </a:rPr>
            <a:t>Project lending</a:t>
          </a:r>
          <a:endParaRPr lang="en-US" sz="1100" dirty="0">
            <a:latin typeface="Frutiger LT 45 Light" pitchFamily="34" charset="0"/>
          </a:endParaRPr>
        </a:p>
      </dgm:t>
    </dgm:pt>
    <dgm:pt modelId="{6FE95014-BEB8-4303-BC81-C14016C25985}" type="parTrans" cxnId="{E0BAD040-17D4-4BBC-9940-078F75237DC2}">
      <dgm:prSet/>
      <dgm:spPr/>
      <dgm:t>
        <a:bodyPr/>
        <a:lstStyle/>
        <a:p>
          <a:endParaRPr lang="en-US"/>
        </a:p>
      </dgm:t>
    </dgm:pt>
    <dgm:pt modelId="{BA763DED-811C-4CF9-B11C-4C9E0FF6C173}" type="sibTrans" cxnId="{E0BAD040-17D4-4BBC-9940-078F75237DC2}">
      <dgm:prSet/>
      <dgm:spPr/>
      <dgm:t>
        <a:bodyPr/>
        <a:lstStyle/>
        <a:p>
          <a:endParaRPr lang="en-US"/>
        </a:p>
      </dgm:t>
    </dgm:pt>
    <dgm:pt modelId="{26D28D18-C1B5-42A3-A79B-795BD805C5D9}">
      <dgm:prSet custT="1"/>
      <dgm:spPr/>
      <dgm:t>
        <a:bodyPr/>
        <a:lstStyle/>
        <a:p>
          <a:r>
            <a:rPr lang="en-US" sz="1100" b="1" dirty="0" smtClean="0">
              <a:latin typeface="Frutiger LT 45 Light" pitchFamily="34" charset="0"/>
            </a:rPr>
            <a:t>Key skills</a:t>
          </a:r>
          <a:endParaRPr lang="en-US" sz="1100" b="1" dirty="0">
            <a:latin typeface="Frutiger LT 45 Light" pitchFamily="34" charset="0"/>
          </a:endParaRPr>
        </a:p>
      </dgm:t>
    </dgm:pt>
    <dgm:pt modelId="{8CC323AE-5418-4F83-AC08-8E8927D7BBC4}" type="parTrans" cxnId="{9EDE4D6A-811B-424F-B2D2-0838BF5AE8A9}">
      <dgm:prSet/>
      <dgm:spPr/>
      <dgm:t>
        <a:bodyPr/>
        <a:lstStyle/>
        <a:p>
          <a:endParaRPr lang="en-US"/>
        </a:p>
      </dgm:t>
    </dgm:pt>
    <dgm:pt modelId="{517321D3-B7BD-4E1D-9663-576638364B78}" type="sibTrans" cxnId="{9EDE4D6A-811B-424F-B2D2-0838BF5AE8A9}">
      <dgm:prSet/>
      <dgm:spPr/>
      <dgm:t>
        <a:bodyPr/>
        <a:lstStyle/>
        <a:p>
          <a:endParaRPr lang="en-US"/>
        </a:p>
      </dgm:t>
    </dgm:pt>
    <dgm:pt modelId="{5EA1DDE1-DBA6-40E1-AF69-58C824520152}">
      <dgm:prSet custT="1"/>
      <dgm:spPr/>
      <dgm:t>
        <a:bodyPr/>
        <a:lstStyle/>
        <a:p>
          <a:r>
            <a:rPr lang="en-US" sz="1100" dirty="0" smtClean="0">
              <a:latin typeface="Frutiger LT 45 Light" pitchFamily="34" charset="0"/>
            </a:rPr>
            <a:t>Strong analytics</a:t>
          </a:r>
          <a:endParaRPr lang="en-US" sz="1100" dirty="0">
            <a:latin typeface="Frutiger LT 45 Light" pitchFamily="34" charset="0"/>
          </a:endParaRPr>
        </a:p>
      </dgm:t>
    </dgm:pt>
    <dgm:pt modelId="{1A2E761C-88B0-4EBD-B8AF-98CF3E2BDE44}" type="parTrans" cxnId="{23BCE99D-9E0A-4C2C-BD02-2C7B90E88F73}">
      <dgm:prSet/>
      <dgm:spPr/>
      <dgm:t>
        <a:bodyPr/>
        <a:lstStyle/>
        <a:p>
          <a:endParaRPr lang="en-US"/>
        </a:p>
      </dgm:t>
    </dgm:pt>
    <dgm:pt modelId="{0478E6F5-7D6F-4986-B91F-AF56BFC46692}" type="sibTrans" cxnId="{23BCE99D-9E0A-4C2C-BD02-2C7B90E88F73}">
      <dgm:prSet/>
      <dgm:spPr/>
      <dgm:t>
        <a:bodyPr/>
        <a:lstStyle/>
        <a:p>
          <a:endParaRPr lang="en-US"/>
        </a:p>
      </dgm:t>
    </dgm:pt>
    <dgm:pt modelId="{448F61B1-1E63-423A-AB08-748A3D7B1614}">
      <dgm:prSet custT="1"/>
      <dgm:spPr/>
      <dgm:t>
        <a:bodyPr/>
        <a:lstStyle/>
        <a:p>
          <a:r>
            <a:rPr lang="en-US" sz="1100" b="1" dirty="0" smtClean="0">
              <a:latin typeface="Frutiger LT 45 Light" pitchFamily="34" charset="0"/>
            </a:rPr>
            <a:t>Salary</a:t>
          </a:r>
          <a:r>
            <a:rPr lang="en-US" sz="1100" dirty="0" smtClean="0">
              <a:latin typeface="Frutiger LT 45 Light" pitchFamily="34" charset="0"/>
            </a:rPr>
            <a:t>: $$$</a:t>
          </a:r>
          <a:endParaRPr lang="en-US" sz="1100" dirty="0">
            <a:latin typeface="Frutiger LT 45 Light" pitchFamily="34" charset="0"/>
          </a:endParaRPr>
        </a:p>
      </dgm:t>
    </dgm:pt>
    <dgm:pt modelId="{9924484B-79D2-4A69-BB1A-AA9F3498A376}" type="parTrans" cxnId="{C8EADB64-C0B8-4D04-996E-505715A6009C}">
      <dgm:prSet/>
      <dgm:spPr/>
      <dgm:t>
        <a:bodyPr/>
        <a:lstStyle/>
        <a:p>
          <a:endParaRPr lang="en-US"/>
        </a:p>
      </dgm:t>
    </dgm:pt>
    <dgm:pt modelId="{D735DCAC-7005-419C-9CBE-A6A6E009F9DE}" type="sibTrans" cxnId="{C8EADB64-C0B8-4D04-996E-505715A6009C}">
      <dgm:prSet/>
      <dgm:spPr/>
      <dgm:t>
        <a:bodyPr/>
        <a:lstStyle/>
        <a:p>
          <a:endParaRPr lang="en-US"/>
        </a:p>
      </dgm:t>
    </dgm:pt>
    <dgm:pt modelId="{49B52868-F45C-44FA-BABC-AC32086B47F8}">
      <dgm:prSet custT="1"/>
      <dgm:spPr/>
      <dgm:t>
        <a:bodyPr/>
        <a:lstStyle/>
        <a:p>
          <a:r>
            <a:rPr lang="en-US" sz="1100" b="1" dirty="0" smtClean="0">
              <a:latin typeface="Frutiger LT 45 Light" pitchFamily="34" charset="0"/>
            </a:rPr>
            <a:t>Luck factor</a:t>
          </a:r>
          <a:r>
            <a:rPr lang="en-US" sz="1100" dirty="0" smtClean="0">
              <a:latin typeface="Frutiger LT 45 Light" pitchFamily="34" charset="0"/>
            </a:rPr>
            <a:t>: ++</a:t>
          </a:r>
          <a:endParaRPr lang="en-US" sz="1100" dirty="0">
            <a:latin typeface="Frutiger LT 45 Light" pitchFamily="34" charset="0"/>
          </a:endParaRPr>
        </a:p>
      </dgm:t>
    </dgm:pt>
    <dgm:pt modelId="{BDE735C8-2D09-4F7A-9D79-F6379C926D52}" type="parTrans" cxnId="{537562A1-CC49-4A37-AEA5-34E785D0ABE3}">
      <dgm:prSet/>
      <dgm:spPr/>
      <dgm:t>
        <a:bodyPr/>
        <a:lstStyle/>
        <a:p>
          <a:endParaRPr lang="en-US"/>
        </a:p>
      </dgm:t>
    </dgm:pt>
    <dgm:pt modelId="{17C21CF0-EF7D-4638-9B8C-1E6E7D1DCA87}" type="sibTrans" cxnId="{537562A1-CC49-4A37-AEA5-34E785D0ABE3}">
      <dgm:prSet/>
      <dgm:spPr/>
      <dgm:t>
        <a:bodyPr/>
        <a:lstStyle/>
        <a:p>
          <a:endParaRPr lang="en-US"/>
        </a:p>
      </dgm:t>
    </dgm:pt>
    <dgm:pt modelId="{35D7FAA7-B7ED-48B6-BBA1-3AD545CF7B9A}">
      <dgm:prSet custT="1"/>
      <dgm:spPr/>
      <dgm:t>
        <a:bodyPr/>
        <a:lstStyle/>
        <a:p>
          <a:r>
            <a:rPr lang="en-US" sz="1100" b="1" dirty="0" smtClean="0">
              <a:latin typeface="Frutiger LT 45 Light" pitchFamily="34" charset="0"/>
            </a:rPr>
            <a:t>Hard to find</a:t>
          </a:r>
          <a:r>
            <a:rPr lang="en-US" sz="1100" dirty="0" smtClean="0">
              <a:latin typeface="Frutiger LT 45 Light" pitchFamily="34" charset="0"/>
            </a:rPr>
            <a:t>: ++</a:t>
          </a:r>
          <a:endParaRPr lang="en-US" sz="1100" dirty="0">
            <a:latin typeface="Frutiger LT 45 Light" pitchFamily="34" charset="0"/>
          </a:endParaRPr>
        </a:p>
      </dgm:t>
    </dgm:pt>
    <dgm:pt modelId="{AD86B98B-BA8C-4315-887D-D0D6D889B2F0}" type="parTrans" cxnId="{FFE5186C-42AF-429F-A162-AC9A96D2A535}">
      <dgm:prSet/>
      <dgm:spPr/>
      <dgm:t>
        <a:bodyPr/>
        <a:lstStyle/>
        <a:p>
          <a:endParaRPr lang="en-US"/>
        </a:p>
      </dgm:t>
    </dgm:pt>
    <dgm:pt modelId="{AEE61CDA-EDD1-4A2F-8D04-EB02FC3117EC}" type="sibTrans" cxnId="{FFE5186C-42AF-429F-A162-AC9A96D2A535}">
      <dgm:prSet/>
      <dgm:spPr/>
      <dgm:t>
        <a:bodyPr/>
        <a:lstStyle/>
        <a:p>
          <a:endParaRPr lang="en-US"/>
        </a:p>
      </dgm:t>
    </dgm:pt>
    <dgm:pt modelId="{776BC123-E893-4D6F-97D2-FDCB68BD9C06}">
      <dgm:prSet custT="1"/>
      <dgm:spPr/>
      <dgm:t>
        <a:bodyPr/>
        <a:lstStyle/>
        <a:p>
          <a:r>
            <a:rPr lang="en-US" sz="1100" b="1" dirty="0" smtClean="0">
              <a:latin typeface="Frutiger LT 45 Light" pitchFamily="34" charset="0"/>
            </a:rPr>
            <a:t>Job security</a:t>
          </a:r>
          <a:r>
            <a:rPr lang="en-US" sz="1100" dirty="0" smtClean="0">
              <a:latin typeface="Frutiger LT 45 Light" pitchFamily="34" charset="0"/>
            </a:rPr>
            <a:t>: ++</a:t>
          </a:r>
          <a:endParaRPr lang="en-US" sz="1100" dirty="0">
            <a:latin typeface="Frutiger LT 45 Light" pitchFamily="34" charset="0"/>
          </a:endParaRPr>
        </a:p>
      </dgm:t>
    </dgm:pt>
    <dgm:pt modelId="{C3F86D5E-DF86-49FF-A0BD-4EB85989BF5D}" type="parTrans" cxnId="{59A0D320-5E11-469A-8F00-2E6F0C6499A4}">
      <dgm:prSet/>
      <dgm:spPr/>
      <dgm:t>
        <a:bodyPr/>
        <a:lstStyle/>
        <a:p>
          <a:endParaRPr lang="en-US"/>
        </a:p>
      </dgm:t>
    </dgm:pt>
    <dgm:pt modelId="{777691DA-901B-4A69-8A04-A24607420E83}" type="sibTrans" cxnId="{59A0D320-5E11-469A-8F00-2E6F0C6499A4}">
      <dgm:prSet/>
      <dgm:spPr/>
      <dgm:t>
        <a:bodyPr/>
        <a:lstStyle/>
        <a:p>
          <a:endParaRPr lang="en-US"/>
        </a:p>
      </dgm:t>
    </dgm:pt>
    <dgm:pt modelId="{FAC538E3-73AC-4EA2-A323-41A5B7EBC095}">
      <dgm:prSet/>
      <dgm:spPr/>
      <dgm:t>
        <a:bodyPr/>
        <a:lstStyle/>
        <a:p>
          <a:r>
            <a:rPr lang="en-US" b="1" dirty="0" smtClean="0">
              <a:latin typeface="Frutiger LT 45 Light" pitchFamily="34" charset="0"/>
            </a:rPr>
            <a:t>Investment Banking /</a:t>
          </a:r>
          <a:br>
            <a:rPr lang="en-US" b="1" dirty="0" smtClean="0">
              <a:latin typeface="Frutiger LT 45 Light" pitchFamily="34" charset="0"/>
            </a:rPr>
          </a:br>
          <a:r>
            <a:rPr lang="en-US" b="1" dirty="0" smtClean="0">
              <a:latin typeface="Frutiger LT 45 Light" pitchFamily="34" charset="0"/>
            </a:rPr>
            <a:t>Private Equity</a:t>
          </a:r>
          <a:endParaRPr lang="en-US" b="1" dirty="0">
            <a:latin typeface="Frutiger LT 45 Light" pitchFamily="34" charset="0"/>
          </a:endParaRPr>
        </a:p>
      </dgm:t>
    </dgm:pt>
    <dgm:pt modelId="{298CDCBD-B34E-40A8-A341-C482ED7282C8}" type="parTrans" cxnId="{FCCAACD9-6BB9-4A73-B02A-D54FF93844CA}">
      <dgm:prSet/>
      <dgm:spPr/>
      <dgm:t>
        <a:bodyPr/>
        <a:lstStyle/>
        <a:p>
          <a:endParaRPr lang="en-US"/>
        </a:p>
      </dgm:t>
    </dgm:pt>
    <dgm:pt modelId="{E65FE961-ED99-4FD9-B12A-169FF6E16526}" type="sibTrans" cxnId="{FCCAACD9-6BB9-4A73-B02A-D54FF93844CA}">
      <dgm:prSet/>
      <dgm:spPr/>
      <dgm:t>
        <a:bodyPr/>
        <a:lstStyle/>
        <a:p>
          <a:endParaRPr lang="en-US"/>
        </a:p>
      </dgm:t>
    </dgm:pt>
    <dgm:pt modelId="{94BF447A-5CBD-486E-B569-F3D767004C2D}">
      <dgm:prSet/>
      <dgm:spPr/>
      <dgm:t>
        <a:bodyPr/>
        <a:lstStyle/>
        <a:p>
          <a:r>
            <a:rPr lang="en-US" b="1" dirty="0" smtClean="0">
              <a:latin typeface="Frutiger LT 45 Light" pitchFamily="34" charset="0"/>
            </a:rPr>
            <a:t>Markets / Funds</a:t>
          </a:r>
          <a:endParaRPr lang="en-US" b="1" dirty="0">
            <a:latin typeface="Frutiger LT 45 Light" pitchFamily="34" charset="0"/>
          </a:endParaRPr>
        </a:p>
      </dgm:t>
    </dgm:pt>
    <dgm:pt modelId="{61AB71F5-32ED-49CD-B6E2-9E2A291501C6}" type="parTrans" cxnId="{C165DA47-8C2E-4ABF-B932-D11225AA3D10}">
      <dgm:prSet/>
      <dgm:spPr/>
      <dgm:t>
        <a:bodyPr/>
        <a:lstStyle/>
        <a:p>
          <a:endParaRPr lang="en-US"/>
        </a:p>
      </dgm:t>
    </dgm:pt>
    <dgm:pt modelId="{EADBB21F-14FE-4CBB-95F5-21AE123A1E63}" type="sibTrans" cxnId="{C165DA47-8C2E-4ABF-B932-D11225AA3D10}">
      <dgm:prSet/>
      <dgm:spPr/>
      <dgm:t>
        <a:bodyPr/>
        <a:lstStyle/>
        <a:p>
          <a:endParaRPr lang="en-US"/>
        </a:p>
      </dgm:t>
    </dgm:pt>
    <dgm:pt modelId="{63C70239-0FC0-42F4-8372-7A7898617596}">
      <dgm:prSet custT="1"/>
      <dgm:spPr/>
      <dgm:t>
        <a:bodyPr/>
        <a:lstStyle/>
        <a:p>
          <a:r>
            <a:rPr lang="en-US" sz="1100" b="1" dirty="0" smtClean="0">
              <a:latin typeface="Frutiger LT 45 Light" pitchFamily="34" charset="0"/>
            </a:rPr>
            <a:t>Services</a:t>
          </a:r>
          <a:endParaRPr lang="en-US" sz="1100" b="1" dirty="0">
            <a:latin typeface="Frutiger LT 45 Light" pitchFamily="34" charset="0"/>
          </a:endParaRPr>
        </a:p>
      </dgm:t>
    </dgm:pt>
    <dgm:pt modelId="{05522DF3-BEB9-4A38-AED7-9E45A5197439}" type="parTrans" cxnId="{039CB041-0797-4F42-A1AA-3CC5CB2B032F}">
      <dgm:prSet/>
      <dgm:spPr/>
      <dgm:t>
        <a:bodyPr/>
        <a:lstStyle/>
        <a:p>
          <a:endParaRPr lang="en-US"/>
        </a:p>
      </dgm:t>
    </dgm:pt>
    <dgm:pt modelId="{15083130-6820-43DF-A3C2-BBAD3199DE6A}" type="sibTrans" cxnId="{039CB041-0797-4F42-A1AA-3CC5CB2B032F}">
      <dgm:prSet/>
      <dgm:spPr/>
      <dgm:t>
        <a:bodyPr/>
        <a:lstStyle/>
        <a:p>
          <a:endParaRPr lang="en-US"/>
        </a:p>
      </dgm:t>
    </dgm:pt>
    <dgm:pt modelId="{8EE3174C-2DCA-44A4-BB96-55BA19668EFD}">
      <dgm:prSet custT="1"/>
      <dgm:spPr/>
      <dgm:t>
        <a:bodyPr/>
        <a:lstStyle/>
        <a:p>
          <a:r>
            <a:rPr lang="en-US" sz="1100" dirty="0" smtClean="0">
              <a:latin typeface="Frutiger LT 45 Light" pitchFamily="34" charset="0"/>
            </a:rPr>
            <a:t>IPOs</a:t>
          </a:r>
          <a:endParaRPr lang="en-US" sz="1100" dirty="0">
            <a:latin typeface="Frutiger LT 45 Light" pitchFamily="34" charset="0"/>
          </a:endParaRPr>
        </a:p>
      </dgm:t>
    </dgm:pt>
    <dgm:pt modelId="{33D6F977-36D1-4AA6-A1D2-632A70F35BD3}" type="parTrans" cxnId="{C47A2000-7CB0-4816-92A5-F354EEE3D190}">
      <dgm:prSet/>
      <dgm:spPr/>
      <dgm:t>
        <a:bodyPr/>
        <a:lstStyle/>
        <a:p>
          <a:endParaRPr lang="en-US"/>
        </a:p>
      </dgm:t>
    </dgm:pt>
    <dgm:pt modelId="{A4AC2A06-92CD-4833-A885-B3180D51650F}" type="sibTrans" cxnId="{C47A2000-7CB0-4816-92A5-F354EEE3D190}">
      <dgm:prSet/>
      <dgm:spPr/>
      <dgm:t>
        <a:bodyPr/>
        <a:lstStyle/>
        <a:p>
          <a:endParaRPr lang="en-US"/>
        </a:p>
      </dgm:t>
    </dgm:pt>
    <dgm:pt modelId="{89471A58-56C1-40FD-A606-521552A28575}">
      <dgm:prSet custT="1"/>
      <dgm:spPr/>
      <dgm:t>
        <a:bodyPr/>
        <a:lstStyle/>
        <a:p>
          <a:r>
            <a:rPr lang="en-US" sz="1100" dirty="0" smtClean="0">
              <a:latin typeface="Frutiger LT 45 Light" pitchFamily="34" charset="0"/>
            </a:rPr>
            <a:t>M&amp;A advisory</a:t>
          </a:r>
          <a:endParaRPr lang="en-US" sz="1100" dirty="0">
            <a:latin typeface="Frutiger LT 45 Light" pitchFamily="34" charset="0"/>
          </a:endParaRPr>
        </a:p>
      </dgm:t>
    </dgm:pt>
    <dgm:pt modelId="{032C5E1C-3B40-4764-BCDF-58B053949BC5}" type="parTrans" cxnId="{573D0C63-CCA2-4C0A-93AA-BA6189581918}">
      <dgm:prSet/>
      <dgm:spPr/>
      <dgm:t>
        <a:bodyPr/>
        <a:lstStyle/>
        <a:p>
          <a:endParaRPr lang="en-US"/>
        </a:p>
      </dgm:t>
    </dgm:pt>
    <dgm:pt modelId="{E24E8F8E-1FEE-4231-B463-5372736EFC27}" type="sibTrans" cxnId="{573D0C63-CCA2-4C0A-93AA-BA6189581918}">
      <dgm:prSet/>
      <dgm:spPr/>
      <dgm:t>
        <a:bodyPr/>
        <a:lstStyle/>
        <a:p>
          <a:endParaRPr lang="en-US"/>
        </a:p>
      </dgm:t>
    </dgm:pt>
    <dgm:pt modelId="{FEBEDC66-B87B-4324-B65A-E15C8F93B573}">
      <dgm:prSet custT="1"/>
      <dgm:spPr/>
      <dgm:t>
        <a:bodyPr/>
        <a:lstStyle/>
        <a:p>
          <a:r>
            <a:rPr lang="en-US" sz="1100" b="1" dirty="0" smtClean="0">
              <a:latin typeface="Frutiger LT 45 Light" pitchFamily="34" charset="0"/>
            </a:rPr>
            <a:t>Key skills</a:t>
          </a:r>
          <a:endParaRPr lang="en-US" sz="1100" b="1" dirty="0">
            <a:latin typeface="Frutiger LT 45 Light" pitchFamily="34" charset="0"/>
          </a:endParaRPr>
        </a:p>
      </dgm:t>
    </dgm:pt>
    <dgm:pt modelId="{FDEFCA05-EADF-4D5B-9A25-33861C5AD17F}" type="parTrans" cxnId="{1D3E8787-F600-4248-8F3C-93B82CF153D3}">
      <dgm:prSet/>
      <dgm:spPr/>
      <dgm:t>
        <a:bodyPr/>
        <a:lstStyle/>
        <a:p>
          <a:endParaRPr lang="en-US"/>
        </a:p>
      </dgm:t>
    </dgm:pt>
    <dgm:pt modelId="{6092B4DC-BCA8-415D-8AC8-2575E4C77C87}" type="sibTrans" cxnId="{1D3E8787-F600-4248-8F3C-93B82CF153D3}">
      <dgm:prSet/>
      <dgm:spPr/>
      <dgm:t>
        <a:bodyPr/>
        <a:lstStyle/>
        <a:p>
          <a:endParaRPr lang="en-US"/>
        </a:p>
      </dgm:t>
    </dgm:pt>
    <dgm:pt modelId="{5D515993-E2D0-41DD-86CD-AC27258166F2}">
      <dgm:prSet custT="1"/>
      <dgm:spPr/>
      <dgm:t>
        <a:bodyPr/>
        <a:lstStyle/>
        <a:p>
          <a:r>
            <a:rPr lang="en-US" sz="1100" dirty="0" smtClean="0">
              <a:latin typeface="Frutiger LT 45 Light" pitchFamily="34" charset="0"/>
            </a:rPr>
            <a:t>Exceptional analytics</a:t>
          </a:r>
          <a:endParaRPr lang="en-US" sz="1100" dirty="0">
            <a:latin typeface="Frutiger LT 45 Light" pitchFamily="34" charset="0"/>
          </a:endParaRPr>
        </a:p>
      </dgm:t>
    </dgm:pt>
    <dgm:pt modelId="{D69D4398-B0E5-403F-A875-615776F75536}" type="parTrans" cxnId="{2442C065-4400-4123-9CA9-5ED7EFB9722A}">
      <dgm:prSet/>
      <dgm:spPr/>
      <dgm:t>
        <a:bodyPr/>
        <a:lstStyle/>
        <a:p>
          <a:endParaRPr lang="en-US"/>
        </a:p>
      </dgm:t>
    </dgm:pt>
    <dgm:pt modelId="{342B642F-2D82-454C-BA02-3B3851BBE665}" type="sibTrans" cxnId="{2442C065-4400-4123-9CA9-5ED7EFB9722A}">
      <dgm:prSet/>
      <dgm:spPr/>
      <dgm:t>
        <a:bodyPr/>
        <a:lstStyle/>
        <a:p>
          <a:endParaRPr lang="en-US"/>
        </a:p>
      </dgm:t>
    </dgm:pt>
    <dgm:pt modelId="{F4A6B252-BBC8-41C0-8CE2-5AFA8CEEF37B}">
      <dgm:prSet custT="1"/>
      <dgm:spPr/>
      <dgm:t>
        <a:bodyPr/>
        <a:lstStyle/>
        <a:p>
          <a:r>
            <a:rPr lang="en-US" sz="1100" b="1" dirty="0" smtClean="0">
              <a:latin typeface="Frutiger LT 45 Light" pitchFamily="34" charset="0"/>
            </a:rPr>
            <a:t>Salary</a:t>
          </a:r>
          <a:r>
            <a:rPr lang="en-US" sz="1100" dirty="0" smtClean="0">
              <a:latin typeface="Frutiger LT 45 Light" pitchFamily="34" charset="0"/>
            </a:rPr>
            <a:t>: $$$$</a:t>
          </a:r>
          <a:endParaRPr lang="en-US" sz="1100" dirty="0">
            <a:latin typeface="Frutiger LT 45 Light" pitchFamily="34" charset="0"/>
          </a:endParaRPr>
        </a:p>
      </dgm:t>
    </dgm:pt>
    <dgm:pt modelId="{E5C107FF-F6F7-4F1C-A00B-AA07D4920BD9}" type="parTrans" cxnId="{91576685-C933-4367-91DE-86D29ABC532F}">
      <dgm:prSet/>
      <dgm:spPr/>
      <dgm:t>
        <a:bodyPr/>
        <a:lstStyle/>
        <a:p>
          <a:endParaRPr lang="en-US"/>
        </a:p>
      </dgm:t>
    </dgm:pt>
    <dgm:pt modelId="{A1DF1054-4009-4C06-BFCB-366DF7D382FD}" type="sibTrans" cxnId="{91576685-C933-4367-91DE-86D29ABC532F}">
      <dgm:prSet/>
      <dgm:spPr/>
      <dgm:t>
        <a:bodyPr/>
        <a:lstStyle/>
        <a:p>
          <a:endParaRPr lang="en-US"/>
        </a:p>
      </dgm:t>
    </dgm:pt>
    <dgm:pt modelId="{7FEF1E97-FD36-4791-A851-F5C9A4D86872}">
      <dgm:prSet custT="1"/>
      <dgm:spPr/>
      <dgm:t>
        <a:bodyPr/>
        <a:lstStyle/>
        <a:p>
          <a:r>
            <a:rPr lang="en-US" sz="1100" b="1" dirty="0" smtClean="0">
              <a:latin typeface="Frutiger LT 45 Light" pitchFamily="34" charset="0"/>
            </a:rPr>
            <a:t>Luck factor</a:t>
          </a:r>
          <a:r>
            <a:rPr lang="en-US" sz="1100" dirty="0" smtClean="0">
              <a:latin typeface="Frutiger LT 45 Light" pitchFamily="34" charset="0"/>
            </a:rPr>
            <a:t>: +</a:t>
          </a:r>
          <a:endParaRPr lang="en-US" sz="1100" dirty="0">
            <a:latin typeface="Frutiger LT 45 Light" pitchFamily="34" charset="0"/>
          </a:endParaRPr>
        </a:p>
      </dgm:t>
    </dgm:pt>
    <dgm:pt modelId="{A87E0480-6FFA-4D0E-9DED-672B60D39096}" type="parTrans" cxnId="{E3028525-E648-4E34-97A5-BD1D74C07038}">
      <dgm:prSet/>
      <dgm:spPr/>
      <dgm:t>
        <a:bodyPr/>
        <a:lstStyle/>
        <a:p>
          <a:endParaRPr lang="en-US"/>
        </a:p>
      </dgm:t>
    </dgm:pt>
    <dgm:pt modelId="{D1BB1092-47AA-4EEF-8007-5E7EFC75BBF4}" type="sibTrans" cxnId="{E3028525-E648-4E34-97A5-BD1D74C07038}">
      <dgm:prSet/>
      <dgm:spPr/>
      <dgm:t>
        <a:bodyPr/>
        <a:lstStyle/>
        <a:p>
          <a:endParaRPr lang="en-US"/>
        </a:p>
      </dgm:t>
    </dgm:pt>
    <dgm:pt modelId="{7BEC8711-6574-414A-AC8B-C81898C7855B}">
      <dgm:prSet custT="1"/>
      <dgm:spPr/>
      <dgm:t>
        <a:bodyPr/>
        <a:lstStyle/>
        <a:p>
          <a:r>
            <a:rPr lang="en-US" sz="1100" b="1" dirty="0" smtClean="0">
              <a:latin typeface="Frutiger LT 45 Light" pitchFamily="34" charset="0"/>
            </a:rPr>
            <a:t>Hard to find</a:t>
          </a:r>
          <a:r>
            <a:rPr lang="en-US" sz="1100" dirty="0" smtClean="0">
              <a:latin typeface="Frutiger LT 45 Light" pitchFamily="34" charset="0"/>
            </a:rPr>
            <a:t>: ++++</a:t>
          </a:r>
          <a:endParaRPr lang="en-US" sz="1100" dirty="0">
            <a:latin typeface="Frutiger LT 45 Light" pitchFamily="34" charset="0"/>
          </a:endParaRPr>
        </a:p>
      </dgm:t>
    </dgm:pt>
    <dgm:pt modelId="{B69ECC1C-6683-4694-A3F6-A67295CA2C34}" type="parTrans" cxnId="{BC0EC344-3056-413D-8F8D-E224A2F93016}">
      <dgm:prSet/>
      <dgm:spPr/>
      <dgm:t>
        <a:bodyPr/>
        <a:lstStyle/>
        <a:p>
          <a:endParaRPr lang="en-US"/>
        </a:p>
      </dgm:t>
    </dgm:pt>
    <dgm:pt modelId="{9955BBC4-773D-4331-90B8-6698AAE5EAE8}" type="sibTrans" cxnId="{BC0EC344-3056-413D-8F8D-E224A2F93016}">
      <dgm:prSet/>
      <dgm:spPr/>
      <dgm:t>
        <a:bodyPr/>
        <a:lstStyle/>
        <a:p>
          <a:endParaRPr lang="en-US"/>
        </a:p>
      </dgm:t>
    </dgm:pt>
    <dgm:pt modelId="{3B5EFF85-8849-417F-B851-B5CE88F4CC35}">
      <dgm:prSet custT="1"/>
      <dgm:spPr/>
      <dgm:t>
        <a:bodyPr/>
        <a:lstStyle/>
        <a:p>
          <a:r>
            <a:rPr lang="en-US" sz="1100" b="1" dirty="0" smtClean="0">
              <a:latin typeface="Frutiger LT 45 Light" pitchFamily="34" charset="0"/>
            </a:rPr>
            <a:t>Job security</a:t>
          </a:r>
          <a:r>
            <a:rPr lang="en-US" sz="1100" dirty="0" smtClean="0">
              <a:latin typeface="Frutiger LT 45 Light" pitchFamily="34" charset="0"/>
            </a:rPr>
            <a:t>: +</a:t>
          </a:r>
          <a:endParaRPr lang="en-US" sz="1100" dirty="0">
            <a:latin typeface="Frutiger LT 45 Light" pitchFamily="34" charset="0"/>
          </a:endParaRPr>
        </a:p>
      </dgm:t>
    </dgm:pt>
    <dgm:pt modelId="{E810FB88-79B8-466F-9CA8-857B8BB6905F}" type="parTrans" cxnId="{C8143979-7614-476E-A998-B971FF8EEFE9}">
      <dgm:prSet/>
      <dgm:spPr/>
      <dgm:t>
        <a:bodyPr/>
        <a:lstStyle/>
        <a:p>
          <a:endParaRPr lang="en-US"/>
        </a:p>
      </dgm:t>
    </dgm:pt>
    <dgm:pt modelId="{D265039B-8CC2-4215-BFAB-FE8B3EF879CF}" type="sibTrans" cxnId="{C8143979-7614-476E-A998-B971FF8EEFE9}">
      <dgm:prSet/>
      <dgm:spPr/>
      <dgm:t>
        <a:bodyPr/>
        <a:lstStyle/>
        <a:p>
          <a:endParaRPr lang="en-US"/>
        </a:p>
      </dgm:t>
    </dgm:pt>
    <dgm:pt modelId="{B0DAA5E2-9991-499C-B9D0-879864536C55}">
      <dgm:prSet custT="1"/>
      <dgm:spPr/>
      <dgm:t>
        <a:bodyPr/>
        <a:lstStyle/>
        <a:p>
          <a:r>
            <a:rPr lang="en-US" sz="1100" b="1" dirty="0" smtClean="0">
              <a:latin typeface="Frutiger LT 45 Light" pitchFamily="34" charset="0"/>
            </a:rPr>
            <a:t>Products</a:t>
          </a:r>
          <a:endParaRPr lang="en-US" sz="1100" b="1" dirty="0">
            <a:latin typeface="Frutiger LT 45 Light" pitchFamily="34" charset="0"/>
          </a:endParaRPr>
        </a:p>
      </dgm:t>
    </dgm:pt>
    <dgm:pt modelId="{4A8E4342-459B-46A1-A51D-912C2F181922}" type="parTrans" cxnId="{FDBE4E98-FD90-4202-98A9-B20C5BCD1430}">
      <dgm:prSet/>
      <dgm:spPr/>
      <dgm:t>
        <a:bodyPr/>
        <a:lstStyle/>
        <a:p>
          <a:endParaRPr lang="en-US"/>
        </a:p>
      </dgm:t>
    </dgm:pt>
    <dgm:pt modelId="{070E0A52-951B-41B5-8B7B-4C23EE663015}" type="sibTrans" cxnId="{FDBE4E98-FD90-4202-98A9-B20C5BCD1430}">
      <dgm:prSet/>
      <dgm:spPr/>
      <dgm:t>
        <a:bodyPr/>
        <a:lstStyle/>
        <a:p>
          <a:endParaRPr lang="en-US"/>
        </a:p>
      </dgm:t>
    </dgm:pt>
    <dgm:pt modelId="{75257024-059D-43AC-8A5B-E087D1D8FA02}">
      <dgm:prSet custT="1"/>
      <dgm:spPr/>
      <dgm:t>
        <a:bodyPr/>
        <a:lstStyle/>
        <a:p>
          <a:r>
            <a:rPr lang="en-US" sz="1100" dirty="0" smtClean="0">
              <a:latin typeface="Frutiger LT 45 Light" pitchFamily="34" charset="0"/>
            </a:rPr>
            <a:t>Sales &amp; trading</a:t>
          </a:r>
          <a:endParaRPr lang="en-US" sz="1100" dirty="0">
            <a:latin typeface="Frutiger LT 45 Light" pitchFamily="34" charset="0"/>
          </a:endParaRPr>
        </a:p>
      </dgm:t>
    </dgm:pt>
    <dgm:pt modelId="{8376B717-1ACB-406F-AE1F-1568C3DFA0F5}" type="parTrans" cxnId="{D1FD24A2-C52E-4077-9249-0FAE5BCCAA36}">
      <dgm:prSet/>
      <dgm:spPr/>
      <dgm:t>
        <a:bodyPr/>
        <a:lstStyle/>
        <a:p>
          <a:endParaRPr lang="en-US"/>
        </a:p>
      </dgm:t>
    </dgm:pt>
    <dgm:pt modelId="{E66566F7-5707-49C8-8EB8-9D102131C13A}" type="sibTrans" cxnId="{D1FD24A2-C52E-4077-9249-0FAE5BCCAA36}">
      <dgm:prSet/>
      <dgm:spPr/>
      <dgm:t>
        <a:bodyPr/>
        <a:lstStyle/>
        <a:p>
          <a:endParaRPr lang="en-US"/>
        </a:p>
      </dgm:t>
    </dgm:pt>
    <dgm:pt modelId="{8C155D2C-5D43-486A-9E25-0F8BAB3DFCB5}">
      <dgm:prSet custT="1"/>
      <dgm:spPr/>
      <dgm:t>
        <a:bodyPr/>
        <a:lstStyle/>
        <a:p>
          <a:r>
            <a:rPr lang="en-US" sz="1100" dirty="0" smtClean="0">
              <a:latin typeface="Frutiger LT 45 Light" pitchFamily="34" charset="0"/>
            </a:rPr>
            <a:t>Equity research</a:t>
          </a:r>
          <a:endParaRPr lang="en-US" sz="1100" dirty="0">
            <a:latin typeface="Frutiger LT 45 Light" pitchFamily="34" charset="0"/>
          </a:endParaRPr>
        </a:p>
      </dgm:t>
    </dgm:pt>
    <dgm:pt modelId="{85779172-B4CB-4438-8AC9-95FABD979AE4}" type="parTrans" cxnId="{94BE7EB4-E7F6-4FED-A061-76C99FAEABA1}">
      <dgm:prSet/>
      <dgm:spPr/>
      <dgm:t>
        <a:bodyPr/>
        <a:lstStyle/>
        <a:p>
          <a:endParaRPr lang="en-US"/>
        </a:p>
      </dgm:t>
    </dgm:pt>
    <dgm:pt modelId="{D777ECBC-1B44-4C1B-9EE9-270C0A084119}" type="sibTrans" cxnId="{94BE7EB4-E7F6-4FED-A061-76C99FAEABA1}">
      <dgm:prSet/>
      <dgm:spPr/>
      <dgm:t>
        <a:bodyPr/>
        <a:lstStyle/>
        <a:p>
          <a:endParaRPr lang="en-US"/>
        </a:p>
      </dgm:t>
    </dgm:pt>
    <dgm:pt modelId="{7377022F-A721-4A66-A51E-7DC08CBF1E24}">
      <dgm:prSet custT="1"/>
      <dgm:spPr/>
      <dgm:t>
        <a:bodyPr/>
        <a:lstStyle/>
        <a:p>
          <a:r>
            <a:rPr lang="en-US" sz="1100" b="1" dirty="0" smtClean="0">
              <a:latin typeface="Frutiger LT 45 Light" pitchFamily="34" charset="0"/>
            </a:rPr>
            <a:t>Key skills</a:t>
          </a:r>
          <a:endParaRPr lang="en-US" sz="1100" b="1" dirty="0">
            <a:latin typeface="Frutiger LT 45 Light" pitchFamily="34" charset="0"/>
          </a:endParaRPr>
        </a:p>
      </dgm:t>
    </dgm:pt>
    <dgm:pt modelId="{DB289360-32A3-41C4-BAEA-EAD97BA6692C}" type="parTrans" cxnId="{143ADE6B-EE38-4395-AD48-27E393C28A69}">
      <dgm:prSet/>
      <dgm:spPr/>
      <dgm:t>
        <a:bodyPr/>
        <a:lstStyle/>
        <a:p>
          <a:endParaRPr lang="en-US"/>
        </a:p>
      </dgm:t>
    </dgm:pt>
    <dgm:pt modelId="{52FA3119-32C1-4EA8-B441-49E70A412669}" type="sibTrans" cxnId="{143ADE6B-EE38-4395-AD48-27E393C28A69}">
      <dgm:prSet/>
      <dgm:spPr/>
      <dgm:t>
        <a:bodyPr/>
        <a:lstStyle/>
        <a:p>
          <a:endParaRPr lang="en-US"/>
        </a:p>
      </dgm:t>
    </dgm:pt>
    <dgm:pt modelId="{862B3C5D-2926-47FD-893F-2FAE03A5EBBA}">
      <dgm:prSet custT="1"/>
      <dgm:spPr/>
      <dgm:t>
        <a:bodyPr/>
        <a:lstStyle/>
        <a:p>
          <a:r>
            <a:rPr lang="en-US" sz="1100" dirty="0" smtClean="0">
              <a:latin typeface="Frutiger LT 45 Light" pitchFamily="34" charset="0"/>
            </a:rPr>
            <a:t>Market sense</a:t>
          </a:r>
          <a:endParaRPr lang="en-US" sz="1100" dirty="0">
            <a:latin typeface="Frutiger LT 45 Light" pitchFamily="34" charset="0"/>
          </a:endParaRPr>
        </a:p>
      </dgm:t>
    </dgm:pt>
    <dgm:pt modelId="{C8F51684-6133-4B52-AEFC-8DBE25524FD0}" type="parTrans" cxnId="{779AC3D4-20B1-4075-8E93-882C61A42932}">
      <dgm:prSet/>
      <dgm:spPr/>
      <dgm:t>
        <a:bodyPr/>
        <a:lstStyle/>
        <a:p>
          <a:endParaRPr lang="en-US"/>
        </a:p>
      </dgm:t>
    </dgm:pt>
    <dgm:pt modelId="{A09B92FD-C881-456D-8905-DC919F1BDA95}" type="sibTrans" cxnId="{779AC3D4-20B1-4075-8E93-882C61A42932}">
      <dgm:prSet/>
      <dgm:spPr/>
      <dgm:t>
        <a:bodyPr/>
        <a:lstStyle/>
        <a:p>
          <a:endParaRPr lang="en-US"/>
        </a:p>
      </dgm:t>
    </dgm:pt>
    <dgm:pt modelId="{AB2AF118-9B77-4C44-A3A1-5685521183B0}">
      <dgm:prSet custT="1"/>
      <dgm:spPr/>
      <dgm:t>
        <a:bodyPr/>
        <a:lstStyle/>
        <a:p>
          <a:r>
            <a:rPr lang="en-US" sz="1100" b="1" dirty="0" smtClean="0">
              <a:latin typeface="Frutiger LT 45 Light" pitchFamily="34" charset="0"/>
            </a:rPr>
            <a:t>Salary</a:t>
          </a:r>
          <a:r>
            <a:rPr lang="en-US" sz="1100" dirty="0" smtClean="0">
              <a:latin typeface="Frutiger LT 45 Light" pitchFamily="34" charset="0"/>
            </a:rPr>
            <a:t>: $$$ to $$$$$$</a:t>
          </a:r>
          <a:endParaRPr lang="en-US" sz="1100" dirty="0">
            <a:latin typeface="Frutiger LT 45 Light" pitchFamily="34" charset="0"/>
          </a:endParaRPr>
        </a:p>
      </dgm:t>
    </dgm:pt>
    <dgm:pt modelId="{07F79FD3-989B-4B02-AB0A-05A53448E888}" type="parTrans" cxnId="{6F143E0F-2DDB-45F0-A7D4-E5198A6C7956}">
      <dgm:prSet/>
      <dgm:spPr/>
      <dgm:t>
        <a:bodyPr/>
        <a:lstStyle/>
        <a:p>
          <a:endParaRPr lang="en-US"/>
        </a:p>
      </dgm:t>
    </dgm:pt>
    <dgm:pt modelId="{855D5E96-3715-4384-B20A-785B8E7FCE14}" type="sibTrans" cxnId="{6F143E0F-2DDB-45F0-A7D4-E5198A6C7956}">
      <dgm:prSet/>
      <dgm:spPr/>
      <dgm:t>
        <a:bodyPr/>
        <a:lstStyle/>
        <a:p>
          <a:endParaRPr lang="en-US"/>
        </a:p>
      </dgm:t>
    </dgm:pt>
    <dgm:pt modelId="{2E273029-A582-4051-9EFC-810E60569D26}">
      <dgm:prSet custT="1"/>
      <dgm:spPr/>
      <dgm:t>
        <a:bodyPr/>
        <a:lstStyle/>
        <a:p>
          <a:r>
            <a:rPr lang="en-US" sz="1100" b="1" dirty="0" smtClean="0">
              <a:latin typeface="Frutiger LT 45 Light" pitchFamily="34" charset="0"/>
            </a:rPr>
            <a:t>Luck factor</a:t>
          </a:r>
          <a:r>
            <a:rPr lang="en-US" sz="1100" dirty="0" smtClean="0">
              <a:latin typeface="Frutiger LT 45 Light" pitchFamily="34" charset="0"/>
            </a:rPr>
            <a:t>: +++</a:t>
          </a:r>
          <a:endParaRPr lang="en-US" sz="1100" dirty="0">
            <a:latin typeface="Frutiger LT 45 Light" pitchFamily="34" charset="0"/>
          </a:endParaRPr>
        </a:p>
      </dgm:t>
    </dgm:pt>
    <dgm:pt modelId="{085A22F9-1A91-4E23-9F4E-762D9D1CC06B}" type="parTrans" cxnId="{3BDB3256-D0CC-4DB6-BBD9-7B237A686DCF}">
      <dgm:prSet/>
      <dgm:spPr/>
      <dgm:t>
        <a:bodyPr/>
        <a:lstStyle/>
        <a:p>
          <a:endParaRPr lang="en-US"/>
        </a:p>
      </dgm:t>
    </dgm:pt>
    <dgm:pt modelId="{2CB99829-459B-424B-BE19-D96F3DBAB494}" type="sibTrans" cxnId="{3BDB3256-D0CC-4DB6-BBD9-7B237A686DCF}">
      <dgm:prSet/>
      <dgm:spPr/>
      <dgm:t>
        <a:bodyPr/>
        <a:lstStyle/>
        <a:p>
          <a:endParaRPr lang="en-US"/>
        </a:p>
      </dgm:t>
    </dgm:pt>
    <dgm:pt modelId="{A0167BD5-D3F8-49C9-B05F-37314F3A49A9}">
      <dgm:prSet custT="1"/>
      <dgm:spPr/>
      <dgm:t>
        <a:bodyPr/>
        <a:lstStyle/>
        <a:p>
          <a:r>
            <a:rPr lang="en-US" sz="1100" b="1" dirty="0" smtClean="0">
              <a:latin typeface="Frutiger LT 45 Light" pitchFamily="34" charset="0"/>
            </a:rPr>
            <a:t>Hard to find</a:t>
          </a:r>
          <a:r>
            <a:rPr lang="en-US" sz="1100" dirty="0" smtClean="0">
              <a:latin typeface="Frutiger LT 45 Light" pitchFamily="34" charset="0"/>
            </a:rPr>
            <a:t>: ++++</a:t>
          </a:r>
          <a:endParaRPr lang="en-US" sz="1100" dirty="0">
            <a:latin typeface="Frutiger LT 45 Light" pitchFamily="34" charset="0"/>
          </a:endParaRPr>
        </a:p>
      </dgm:t>
    </dgm:pt>
    <dgm:pt modelId="{BAB57C5D-4254-4265-8240-65C777413710}" type="parTrans" cxnId="{5D0EDF29-CBC4-4ED6-9DD5-E457C81A765C}">
      <dgm:prSet/>
      <dgm:spPr/>
      <dgm:t>
        <a:bodyPr/>
        <a:lstStyle/>
        <a:p>
          <a:endParaRPr lang="en-US"/>
        </a:p>
      </dgm:t>
    </dgm:pt>
    <dgm:pt modelId="{04AD97B4-B62A-4D4B-956F-665829035B46}" type="sibTrans" cxnId="{5D0EDF29-CBC4-4ED6-9DD5-E457C81A765C}">
      <dgm:prSet/>
      <dgm:spPr/>
      <dgm:t>
        <a:bodyPr/>
        <a:lstStyle/>
        <a:p>
          <a:endParaRPr lang="en-US"/>
        </a:p>
      </dgm:t>
    </dgm:pt>
    <dgm:pt modelId="{C70E19D9-BF35-40FD-BFF4-9CBEBB8ED108}">
      <dgm:prSet custT="1"/>
      <dgm:spPr/>
      <dgm:t>
        <a:bodyPr/>
        <a:lstStyle/>
        <a:p>
          <a:r>
            <a:rPr lang="en-US" sz="1100" b="1" dirty="0" smtClean="0">
              <a:latin typeface="Frutiger LT 45 Light" pitchFamily="34" charset="0"/>
            </a:rPr>
            <a:t>Job security</a:t>
          </a:r>
          <a:r>
            <a:rPr lang="en-US" sz="1100" dirty="0" smtClean="0">
              <a:latin typeface="Frutiger LT 45 Light" pitchFamily="34" charset="0"/>
            </a:rPr>
            <a:t>: ---</a:t>
          </a:r>
          <a:endParaRPr lang="en-US" sz="1100" dirty="0">
            <a:latin typeface="Frutiger LT 45 Light" pitchFamily="34" charset="0"/>
          </a:endParaRPr>
        </a:p>
      </dgm:t>
    </dgm:pt>
    <dgm:pt modelId="{086E5B25-F379-4E29-9822-5C4B0E5EAC11}" type="parTrans" cxnId="{1A7D478F-9461-4196-8116-46546468E328}">
      <dgm:prSet/>
      <dgm:spPr/>
      <dgm:t>
        <a:bodyPr/>
        <a:lstStyle/>
        <a:p>
          <a:endParaRPr lang="en-US"/>
        </a:p>
      </dgm:t>
    </dgm:pt>
    <dgm:pt modelId="{28BD6EC1-9796-436E-BADA-61BF74E0B9FE}" type="sibTrans" cxnId="{1A7D478F-9461-4196-8116-46546468E328}">
      <dgm:prSet/>
      <dgm:spPr/>
      <dgm:t>
        <a:bodyPr/>
        <a:lstStyle/>
        <a:p>
          <a:endParaRPr lang="en-US"/>
        </a:p>
      </dgm:t>
    </dgm:pt>
    <dgm:pt modelId="{EF29AC50-24C5-45F8-8AFA-31E816E98452}">
      <dgm:prSet custT="1"/>
      <dgm:spPr/>
      <dgm:t>
        <a:bodyPr/>
        <a:lstStyle/>
        <a:p>
          <a:r>
            <a:rPr lang="en-US" sz="1100" dirty="0" smtClean="0">
              <a:latin typeface="Frutiger LT 45 Light" pitchFamily="34" charset="0"/>
            </a:rPr>
            <a:t>Trust</a:t>
          </a:r>
          <a:endParaRPr lang="en-US" sz="1100" dirty="0">
            <a:latin typeface="Frutiger LT 45 Light" pitchFamily="34" charset="0"/>
          </a:endParaRPr>
        </a:p>
      </dgm:t>
    </dgm:pt>
    <dgm:pt modelId="{DB8FF52A-D9DF-4F1E-8C11-A827E7AB41BD}" type="parTrans" cxnId="{45611F22-54BE-4141-9381-995F27AFD072}">
      <dgm:prSet/>
      <dgm:spPr/>
      <dgm:t>
        <a:bodyPr/>
        <a:lstStyle/>
        <a:p>
          <a:endParaRPr lang="en-US"/>
        </a:p>
      </dgm:t>
    </dgm:pt>
    <dgm:pt modelId="{AF3C34CC-5DA2-4365-A482-C1CDBD1AD406}" type="sibTrans" cxnId="{45611F22-54BE-4141-9381-995F27AFD072}">
      <dgm:prSet/>
      <dgm:spPr/>
      <dgm:t>
        <a:bodyPr/>
        <a:lstStyle/>
        <a:p>
          <a:endParaRPr lang="en-US"/>
        </a:p>
      </dgm:t>
    </dgm:pt>
    <dgm:pt modelId="{74F225A0-663E-4F7B-80FC-355FB0B58FA4}">
      <dgm:prSet custT="1"/>
      <dgm:spPr/>
      <dgm:t>
        <a:bodyPr/>
        <a:lstStyle/>
        <a:p>
          <a:r>
            <a:rPr lang="en-US" sz="1100" dirty="0" smtClean="0">
              <a:latin typeface="Frutiger LT 45 Light" pitchFamily="34" charset="0"/>
            </a:rPr>
            <a:t>Network</a:t>
          </a:r>
          <a:endParaRPr lang="en-US" sz="1100" dirty="0">
            <a:latin typeface="Frutiger LT 45 Light" pitchFamily="34" charset="0"/>
          </a:endParaRPr>
        </a:p>
      </dgm:t>
    </dgm:pt>
    <dgm:pt modelId="{F41B969F-0839-4C36-883B-C0979319CAE7}" type="parTrans" cxnId="{807C19FE-23E8-466F-924C-C79DE827219B}">
      <dgm:prSet/>
      <dgm:spPr/>
      <dgm:t>
        <a:bodyPr/>
        <a:lstStyle/>
        <a:p>
          <a:endParaRPr lang="en-US"/>
        </a:p>
      </dgm:t>
    </dgm:pt>
    <dgm:pt modelId="{3932FA94-5409-4B36-84A3-BCEDFD8629C5}" type="sibTrans" cxnId="{807C19FE-23E8-466F-924C-C79DE827219B}">
      <dgm:prSet/>
      <dgm:spPr/>
      <dgm:t>
        <a:bodyPr/>
        <a:lstStyle/>
        <a:p>
          <a:endParaRPr lang="en-US"/>
        </a:p>
      </dgm:t>
    </dgm:pt>
    <dgm:pt modelId="{EF77C1C5-FD35-44AF-8912-FD75658099F3}">
      <dgm:prSet phldrT="[Text]" custT="1"/>
      <dgm:spPr/>
      <dgm:t>
        <a:bodyPr/>
        <a:lstStyle/>
        <a:p>
          <a:r>
            <a:rPr lang="en-US" sz="1100" b="1" dirty="0" smtClean="0">
              <a:latin typeface="Frutiger LT 45 Light" pitchFamily="34" charset="0"/>
            </a:rPr>
            <a:t>Good-Bad spread</a:t>
          </a:r>
          <a:r>
            <a:rPr lang="en-US" sz="1100" dirty="0" smtClean="0">
              <a:latin typeface="Frutiger LT 45 Light" pitchFamily="34" charset="0"/>
            </a:rPr>
            <a:t>:     --</a:t>
          </a:r>
          <a:endParaRPr lang="en-US" sz="1100" dirty="0">
            <a:latin typeface="Frutiger LT 45 Light" pitchFamily="34" charset="0"/>
          </a:endParaRPr>
        </a:p>
      </dgm:t>
    </dgm:pt>
    <dgm:pt modelId="{DD680D22-102E-48FF-9F9F-61FE3820D105}" type="parTrans" cxnId="{CC50DFCA-22ED-4C00-AA57-A2CF5130C751}">
      <dgm:prSet/>
      <dgm:spPr/>
      <dgm:t>
        <a:bodyPr/>
        <a:lstStyle/>
        <a:p>
          <a:endParaRPr lang="en-US"/>
        </a:p>
      </dgm:t>
    </dgm:pt>
    <dgm:pt modelId="{59E676F6-810E-4B0E-BB6C-0BDFA42637C8}" type="sibTrans" cxnId="{CC50DFCA-22ED-4C00-AA57-A2CF5130C751}">
      <dgm:prSet/>
      <dgm:spPr/>
      <dgm:t>
        <a:bodyPr/>
        <a:lstStyle/>
        <a:p>
          <a:endParaRPr lang="en-US"/>
        </a:p>
      </dgm:t>
    </dgm:pt>
    <dgm:pt modelId="{4878FA82-779B-4681-8740-C0D2BDE93718}">
      <dgm:prSet custT="1"/>
      <dgm:spPr/>
      <dgm:t>
        <a:bodyPr/>
        <a:lstStyle/>
        <a:p>
          <a:r>
            <a:rPr lang="en-US" sz="1100" b="1" dirty="0" smtClean="0">
              <a:latin typeface="Frutiger LT 45 Light" pitchFamily="34" charset="0"/>
            </a:rPr>
            <a:t>Good-Bad spread</a:t>
          </a:r>
          <a:r>
            <a:rPr lang="en-US" sz="1100" dirty="0" smtClean="0">
              <a:latin typeface="Frutiger LT 45 Light" pitchFamily="34" charset="0"/>
            </a:rPr>
            <a:t>: +++</a:t>
          </a:r>
          <a:endParaRPr lang="en-US" sz="1100" dirty="0">
            <a:latin typeface="Frutiger LT 45 Light" pitchFamily="34" charset="0"/>
          </a:endParaRPr>
        </a:p>
      </dgm:t>
    </dgm:pt>
    <dgm:pt modelId="{0D6D875A-7DB2-478F-8656-ECA128756D6C}" type="parTrans" cxnId="{D858FD02-E464-4BE7-BB93-D228E2DEFC7C}">
      <dgm:prSet/>
      <dgm:spPr/>
      <dgm:t>
        <a:bodyPr/>
        <a:lstStyle/>
        <a:p>
          <a:endParaRPr lang="en-US"/>
        </a:p>
      </dgm:t>
    </dgm:pt>
    <dgm:pt modelId="{1A8B393A-45DB-40CF-B5BA-424A9E3A388F}" type="sibTrans" cxnId="{D858FD02-E464-4BE7-BB93-D228E2DEFC7C}">
      <dgm:prSet/>
      <dgm:spPr/>
      <dgm:t>
        <a:bodyPr/>
        <a:lstStyle/>
        <a:p>
          <a:endParaRPr lang="en-US"/>
        </a:p>
      </dgm:t>
    </dgm:pt>
    <dgm:pt modelId="{E29DF817-5732-42C7-9C7A-4ECAA2CB2EB1}">
      <dgm:prSet custT="1"/>
      <dgm:spPr/>
      <dgm:t>
        <a:bodyPr/>
        <a:lstStyle/>
        <a:p>
          <a:r>
            <a:rPr lang="en-US" sz="1100" b="1" dirty="0" smtClean="0">
              <a:latin typeface="Frutiger LT 45 Light" pitchFamily="34" charset="0"/>
            </a:rPr>
            <a:t>Good-Bad spread</a:t>
          </a:r>
          <a:r>
            <a:rPr lang="en-US" sz="1100" dirty="0" smtClean="0">
              <a:latin typeface="Frutiger LT 45 Light" pitchFamily="34" charset="0"/>
            </a:rPr>
            <a:t>:    + </a:t>
          </a:r>
          <a:endParaRPr lang="en-US" sz="1100" dirty="0">
            <a:latin typeface="Frutiger LT 45 Light" pitchFamily="34" charset="0"/>
          </a:endParaRPr>
        </a:p>
      </dgm:t>
    </dgm:pt>
    <dgm:pt modelId="{AA8DD780-7190-4942-ADA3-4658D5E817BA}" type="parTrans" cxnId="{5B011625-AE76-425A-8934-AB53CA1D6C38}">
      <dgm:prSet/>
      <dgm:spPr/>
      <dgm:t>
        <a:bodyPr/>
        <a:lstStyle/>
        <a:p>
          <a:endParaRPr lang="en-US"/>
        </a:p>
      </dgm:t>
    </dgm:pt>
    <dgm:pt modelId="{6F94ED51-C1E9-49F9-8A67-D309BCB5E20E}" type="sibTrans" cxnId="{5B011625-AE76-425A-8934-AB53CA1D6C38}">
      <dgm:prSet/>
      <dgm:spPr/>
      <dgm:t>
        <a:bodyPr/>
        <a:lstStyle/>
        <a:p>
          <a:endParaRPr lang="en-US"/>
        </a:p>
      </dgm:t>
    </dgm:pt>
    <dgm:pt modelId="{14AA8B19-06CD-41A1-B614-06E64D4752BC}">
      <dgm:prSet custT="1"/>
      <dgm:spPr/>
      <dgm:t>
        <a:bodyPr/>
        <a:lstStyle/>
        <a:p>
          <a:r>
            <a:rPr lang="en-US" sz="1100" b="1" dirty="0" smtClean="0">
              <a:latin typeface="Frutiger LT 45 Light" pitchFamily="34" charset="0"/>
            </a:rPr>
            <a:t>Good-Bad spread</a:t>
          </a:r>
          <a:r>
            <a:rPr lang="en-US" sz="1100" dirty="0" smtClean="0">
              <a:latin typeface="Frutiger LT 45 Light" pitchFamily="34" charset="0"/>
            </a:rPr>
            <a:t>:  ++</a:t>
          </a:r>
          <a:endParaRPr lang="en-US" sz="1100" dirty="0">
            <a:latin typeface="Frutiger LT 45 Light" pitchFamily="34" charset="0"/>
          </a:endParaRPr>
        </a:p>
      </dgm:t>
    </dgm:pt>
    <dgm:pt modelId="{D2D012B0-FC3E-4232-A884-DA850BA13EA6}" type="parTrans" cxnId="{1B93BD19-4E8C-4AB7-87FA-D1EF2F64EE88}">
      <dgm:prSet/>
      <dgm:spPr/>
      <dgm:t>
        <a:bodyPr/>
        <a:lstStyle/>
        <a:p>
          <a:endParaRPr lang="en-US"/>
        </a:p>
      </dgm:t>
    </dgm:pt>
    <dgm:pt modelId="{AC60A5AE-16ED-4A25-A320-D0240667DE4E}" type="sibTrans" cxnId="{1B93BD19-4E8C-4AB7-87FA-D1EF2F64EE88}">
      <dgm:prSet/>
      <dgm:spPr/>
      <dgm:t>
        <a:bodyPr/>
        <a:lstStyle/>
        <a:p>
          <a:endParaRPr lang="en-US"/>
        </a:p>
      </dgm:t>
    </dgm:pt>
    <dgm:pt modelId="{8D0B5641-8961-4A41-A440-5881858F70F0}">
      <dgm:prSet custT="1"/>
      <dgm:spPr/>
      <dgm:t>
        <a:bodyPr/>
        <a:lstStyle/>
        <a:p>
          <a:r>
            <a:rPr lang="en-US" sz="1100" b="1" dirty="0" smtClean="0">
              <a:latin typeface="Frutiger LT 45 Light" pitchFamily="34" charset="0"/>
            </a:rPr>
            <a:t>Good-Bad spread</a:t>
          </a:r>
          <a:r>
            <a:rPr lang="en-US" sz="1100" dirty="0" smtClean="0">
              <a:latin typeface="Frutiger LT 45 Light" pitchFamily="34" charset="0"/>
            </a:rPr>
            <a:t>: +++++</a:t>
          </a:r>
          <a:endParaRPr lang="en-US" sz="1100" dirty="0">
            <a:latin typeface="Frutiger LT 45 Light" pitchFamily="34" charset="0"/>
          </a:endParaRPr>
        </a:p>
      </dgm:t>
    </dgm:pt>
    <dgm:pt modelId="{A25658CD-FF83-4143-A241-59B71C18774E}" type="parTrans" cxnId="{252C12BF-AAE0-47F3-BB69-F17DC6963C68}">
      <dgm:prSet/>
      <dgm:spPr/>
      <dgm:t>
        <a:bodyPr/>
        <a:lstStyle/>
        <a:p>
          <a:endParaRPr lang="en-US"/>
        </a:p>
      </dgm:t>
    </dgm:pt>
    <dgm:pt modelId="{C480C89C-B319-4CD4-82FA-78684CE6A5D1}" type="sibTrans" cxnId="{252C12BF-AAE0-47F3-BB69-F17DC6963C68}">
      <dgm:prSet/>
      <dgm:spPr/>
      <dgm:t>
        <a:bodyPr/>
        <a:lstStyle/>
        <a:p>
          <a:endParaRPr lang="en-US"/>
        </a:p>
      </dgm:t>
    </dgm:pt>
    <dgm:pt modelId="{C6A05712-A5EB-4642-8995-88117196F7C1}">
      <dgm:prSet custT="1"/>
      <dgm:spPr/>
      <dgm:t>
        <a:bodyPr/>
        <a:lstStyle/>
        <a:p>
          <a:r>
            <a:rPr lang="en-US" sz="1100" dirty="0" smtClean="0">
              <a:latin typeface="Frutiger LT 45 Light" pitchFamily="34" charset="0"/>
            </a:rPr>
            <a:t>Syndication</a:t>
          </a:r>
          <a:endParaRPr lang="en-US" sz="1100" dirty="0">
            <a:latin typeface="Frutiger LT 45 Light" pitchFamily="34" charset="0"/>
          </a:endParaRPr>
        </a:p>
      </dgm:t>
    </dgm:pt>
    <dgm:pt modelId="{58BE564D-389F-4863-A7BE-910C21EBDFD8}" type="parTrans" cxnId="{F9EA4FED-2484-4121-AF15-62B3B6E30033}">
      <dgm:prSet/>
      <dgm:spPr/>
      <dgm:t>
        <a:bodyPr/>
        <a:lstStyle/>
        <a:p>
          <a:endParaRPr lang="en-US"/>
        </a:p>
      </dgm:t>
    </dgm:pt>
    <dgm:pt modelId="{EE2C2637-B662-448F-9092-2730106802F8}" type="sibTrans" cxnId="{F9EA4FED-2484-4121-AF15-62B3B6E30033}">
      <dgm:prSet/>
      <dgm:spPr/>
      <dgm:t>
        <a:bodyPr/>
        <a:lstStyle/>
        <a:p>
          <a:endParaRPr lang="en-US"/>
        </a:p>
      </dgm:t>
    </dgm:pt>
    <dgm:pt modelId="{5B59561B-0845-46B4-99F2-C6B21F36D503}">
      <dgm:prSet custT="1"/>
      <dgm:spPr/>
      <dgm:t>
        <a:bodyPr/>
        <a:lstStyle/>
        <a:p>
          <a:r>
            <a:rPr lang="en-US" sz="1100" dirty="0" smtClean="0">
              <a:latin typeface="Frutiger LT 45 Light" pitchFamily="34" charset="0"/>
            </a:rPr>
            <a:t>CDOs, CLOs</a:t>
          </a:r>
          <a:endParaRPr lang="en-US" sz="1100" dirty="0">
            <a:latin typeface="Frutiger LT 45 Light" pitchFamily="34" charset="0"/>
          </a:endParaRPr>
        </a:p>
      </dgm:t>
    </dgm:pt>
    <dgm:pt modelId="{13C9568A-12E0-41F8-A8FA-473DBDAC6262}" type="parTrans" cxnId="{9D88E48A-06FB-4F11-830F-88E8A3EFA857}">
      <dgm:prSet/>
      <dgm:spPr/>
      <dgm:t>
        <a:bodyPr/>
        <a:lstStyle/>
        <a:p>
          <a:endParaRPr lang="en-US"/>
        </a:p>
      </dgm:t>
    </dgm:pt>
    <dgm:pt modelId="{39FA2A31-6164-477B-BF14-1D39DB0D4996}" type="sibTrans" cxnId="{9D88E48A-06FB-4F11-830F-88E8A3EFA857}">
      <dgm:prSet/>
      <dgm:spPr/>
      <dgm:t>
        <a:bodyPr/>
        <a:lstStyle/>
        <a:p>
          <a:endParaRPr lang="en-US"/>
        </a:p>
      </dgm:t>
    </dgm:pt>
    <dgm:pt modelId="{5C2F9D57-C6FE-4B40-8AA6-B2409433E590}">
      <dgm:prSet custT="1"/>
      <dgm:spPr/>
      <dgm:t>
        <a:bodyPr/>
        <a:lstStyle/>
        <a:p>
          <a:r>
            <a:rPr lang="en-US" sz="1100" dirty="0" smtClean="0">
              <a:latin typeface="Frutiger LT 45 Light" pitchFamily="34" charset="0"/>
            </a:rPr>
            <a:t>Risk assessment</a:t>
          </a:r>
          <a:endParaRPr lang="en-US" sz="1100" dirty="0">
            <a:latin typeface="Frutiger LT 45 Light" pitchFamily="34" charset="0"/>
          </a:endParaRPr>
        </a:p>
      </dgm:t>
    </dgm:pt>
    <dgm:pt modelId="{EF661389-68B0-4883-9BF4-58DB97A75B87}" type="parTrans" cxnId="{E8CA7955-C85F-4CDB-89EC-7F5678744DA2}">
      <dgm:prSet/>
      <dgm:spPr/>
      <dgm:t>
        <a:bodyPr/>
        <a:lstStyle/>
        <a:p>
          <a:endParaRPr lang="en-US"/>
        </a:p>
      </dgm:t>
    </dgm:pt>
    <dgm:pt modelId="{F26F32E2-1435-4A89-8203-5FCD0D1C7C99}" type="sibTrans" cxnId="{E8CA7955-C85F-4CDB-89EC-7F5678744DA2}">
      <dgm:prSet/>
      <dgm:spPr/>
      <dgm:t>
        <a:bodyPr/>
        <a:lstStyle/>
        <a:p>
          <a:endParaRPr lang="en-US"/>
        </a:p>
      </dgm:t>
    </dgm:pt>
    <dgm:pt modelId="{A0A3BE05-84B5-4FA0-A28E-5DA59A878F70}">
      <dgm:prSet custT="1"/>
      <dgm:spPr/>
      <dgm:t>
        <a:bodyPr/>
        <a:lstStyle/>
        <a:p>
          <a:r>
            <a:rPr lang="en-US" sz="1100" dirty="0" smtClean="0">
              <a:latin typeface="Frutiger LT 45 Light" pitchFamily="34" charset="0"/>
            </a:rPr>
            <a:t>Structuring</a:t>
          </a:r>
          <a:endParaRPr lang="en-US" sz="1100" dirty="0">
            <a:latin typeface="Frutiger LT 45 Light" pitchFamily="34" charset="0"/>
          </a:endParaRPr>
        </a:p>
      </dgm:t>
    </dgm:pt>
    <dgm:pt modelId="{8203F12D-E9D1-4194-BDA6-0FD54F0EFFE3}" type="parTrans" cxnId="{E02922CF-1C7E-4C0A-B182-750CEF8B96EF}">
      <dgm:prSet/>
      <dgm:spPr/>
      <dgm:t>
        <a:bodyPr/>
        <a:lstStyle/>
        <a:p>
          <a:endParaRPr lang="en-US"/>
        </a:p>
      </dgm:t>
    </dgm:pt>
    <dgm:pt modelId="{989B6E4A-3F6B-4D2E-A8E2-4E0148663A84}" type="sibTrans" cxnId="{E02922CF-1C7E-4C0A-B182-750CEF8B96EF}">
      <dgm:prSet/>
      <dgm:spPr/>
      <dgm:t>
        <a:bodyPr/>
        <a:lstStyle/>
        <a:p>
          <a:endParaRPr lang="en-US"/>
        </a:p>
      </dgm:t>
    </dgm:pt>
    <dgm:pt modelId="{425D535C-FFF6-4D12-87CF-7AABBA5199F7}">
      <dgm:prSet custT="1"/>
      <dgm:spPr/>
      <dgm:t>
        <a:bodyPr/>
        <a:lstStyle/>
        <a:p>
          <a:r>
            <a:rPr lang="en-US" sz="1100" dirty="0" smtClean="0">
              <a:latin typeface="Frutiger LT 45 Light" pitchFamily="34" charset="0"/>
            </a:rPr>
            <a:t>LBOs/MBOs</a:t>
          </a:r>
          <a:endParaRPr lang="en-US" sz="1100" dirty="0">
            <a:latin typeface="Frutiger LT 45 Light" pitchFamily="34" charset="0"/>
          </a:endParaRPr>
        </a:p>
      </dgm:t>
    </dgm:pt>
    <dgm:pt modelId="{9E3A02D1-0C93-4E98-8E01-561701EA3C0E}" type="parTrans" cxnId="{5B3565DC-8AB4-420C-86FE-DD10B3435E79}">
      <dgm:prSet/>
      <dgm:spPr/>
      <dgm:t>
        <a:bodyPr/>
        <a:lstStyle/>
        <a:p>
          <a:endParaRPr lang="en-US"/>
        </a:p>
      </dgm:t>
    </dgm:pt>
    <dgm:pt modelId="{04A17BA0-8CB1-49EA-9638-317132902263}" type="sibTrans" cxnId="{5B3565DC-8AB4-420C-86FE-DD10B3435E79}">
      <dgm:prSet/>
      <dgm:spPr/>
      <dgm:t>
        <a:bodyPr/>
        <a:lstStyle/>
        <a:p>
          <a:endParaRPr lang="en-US"/>
        </a:p>
      </dgm:t>
    </dgm:pt>
    <dgm:pt modelId="{9EABB177-6B28-4E6F-9172-BDF59C3326B3}">
      <dgm:prSet custT="1"/>
      <dgm:spPr/>
      <dgm:t>
        <a:bodyPr/>
        <a:lstStyle/>
        <a:p>
          <a:r>
            <a:rPr lang="en-US" sz="1100" dirty="0" smtClean="0">
              <a:latin typeface="Frutiger LT 45 Light" pitchFamily="34" charset="0"/>
            </a:rPr>
            <a:t>Hard work</a:t>
          </a:r>
          <a:endParaRPr lang="en-US" sz="1100" dirty="0">
            <a:latin typeface="Frutiger LT 45 Light" pitchFamily="34" charset="0"/>
          </a:endParaRPr>
        </a:p>
      </dgm:t>
    </dgm:pt>
    <dgm:pt modelId="{BB1D2285-2EBA-4CDB-8DC1-C4A81299963F}" type="parTrans" cxnId="{7F763CBE-114B-4190-9A27-EA15CA3EC9A9}">
      <dgm:prSet/>
      <dgm:spPr/>
      <dgm:t>
        <a:bodyPr/>
        <a:lstStyle/>
        <a:p>
          <a:endParaRPr lang="en-US"/>
        </a:p>
      </dgm:t>
    </dgm:pt>
    <dgm:pt modelId="{871A644D-B144-49F0-B480-5D3229A564E8}" type="sibTrans" cxnId="{7F763CBE-114B-4190-9A27-EA15CA3EC9A9}">
      <dgm:prSet/>
      <dgm:spPr/>
      <dgm:t>
        <a:bodyPr/>
        <a:lstStyle/>
        <a:p>
          <a:endParaRPr lang="en-US"/>
        </a:p>
      </dgm:t>
    </dgm:pt>
    <dgm:pt modelId="{5F313F68-B668-47D3-AA6E-19EDE0F9F9B8}">
      <dgm:prSet custT="1"/>
      <dgm:spPr/>
      <dgm:t>
        <a:bodyPr/>
        <a:lstStyle/>
        <a:p>
          <a:r>
            <a:rPr lang="en-US" sz="1100" dirty="0" smtClean="0">
              <a:latin typeface="Frutiger LT 45 Light" pitchFamily="34" charset="0"/>
            </a:rPr>
            <a:t>Top of the crop</a:t>
          </a:r>
          <a:endParaRPr lang="en-US" sz="1100" dirty="0">
            <a:latin typeface="Frutiger LT 45 Light" pitchFamily="34" charset="0"/>
          </a:endParaRPr>
        </a:p>
      </dgm:t>
    </dgm:pt>
    <dgm:pt modelId="{320A9AF0-DD43-44EA-89C6-E990C7E566E3}" type="parTrans" cxnId="{E5A0779E-A558-4F71-8798-0FF2A82B759B}">
      <dgm:prSet/>
      <dgm:spPr/>
      <dgm:t>
        <a:bodyPr/>
        <a:lstStyle/>
        <a:p>
          <a:endParaRPr lang="en-US"/>
        </a:p>
      </dgm:t>
    </dgm:pt>
    <dgm:pt modelId="{8D464CCD-B748-49D4-B4B3-474D500A9338}" type="sibTrans" cxnId="{E5A0779E-A558-4F71-8798-0FF2A82B759B}">
      <dgm:prSet/>
      <dgm:spPr/>
      <dgm:t>
        <a:bodyPr/>
        <a:lstStyle/>
        <a:p>
          <a:endParaRPr lang="en-US"/>
        </a:p>
      </dgm:t>
    </dgm:pt>
    <dgm:pt modelId="{E168297D-DEFE-4561-8BBC-5B8480D6CF59}">
      <dgm:prSet custT="1"/>
      <dgm:spPr/>
      <dgm:t>
        <a:bodyPr/>
        <a:lstStyle/>
        <a:p>
          <a:r>
            <a:rPr lang="en-US" sz="1100" dirty="0" smtClean="0">
              <a:latin typeface="Frutiger LT 45 Light" pitchFamily="34" charset="0"/>
            </a:rPr>
            <a:t>Hedge funds</a:t>
          </a:r>
          <a:endParaRPr lang="en-US" sz="1100" dirty="0">
            <a:latin typeface="Frutiger LT 45 Light" pitchFamily="34" charset="0"/>
          </a:endParaRPr>
        </a:p>
      </dgm:t>
    </dgm:pt>
    <dgm:pt modelId="{BC5D3BA6-4F29-448D-8186-8B5D1E081B18}" type="parTrans" cxnId="{BA1325C0-13D4-40A6-8107-D26394547E8C}">
      <dgm:prSet/>
      <dgm:spPr/>
      <dgm:t>
        <a:bodyPr/>
        <a:lstStyle/>
        <a:p>
          <a:endParaRPr lang="en-US"/>
        </a:p>
      </dgm:t>
    </dgm:pt>
    <dgm:pt modelId="{994BCF9A-9224-4367-B2AE-62BCD7662395}" type="sibTrans" cxnId="{BA1325C0-13D4-40A6-8107-D26394547E8C}">
      <dgm:prSet/>
      <dgm:spPr/>
      <dgm:t>
        <a:bodyPr/>
        <a:lstStyle/>
        <a:p>
          <a:endParaRPr lang="en-US"/>
        </a:p>
      </dgm:t>
    </dgm:pt>
    <dgm:pt modelId="{02BED29C-B32D-4890-B709-F4A020003D33}">
      <dgm:prSet custT="1"/>
      <dgm:spPr/>
      <dgm:t>
        <a:bodyPr/>
        <a:lstStyle/>
        <a:p>
          <a:r>
            <a:rPr lang="en-US" sz="1100" dirty="0" smtClean="0">
              <a:latin typeface="Frutiger LT 45 Light" pitchFamily="34" charset="0"/>
            </a:rPr>
            <a:t>Reactivity</a:t>
          </a:r>
          <a:endParaRPr lang="en-US" sz="1100" dirty="0">
            <a:latin typeface="Frutiger LT 45 Light" pitchFamily="34" charset="0"/>
          </a:endParaRPr>
        </a:p>
      </dgm:t>
    </dgm:pt>
    <dgm:pt modelId="{52E87C01-1C40-4B1E-960E-2F6EF6503AA5}" type="parTrans" cxnId="{9387462D-747A-440D-918E-D420F02928F7}">
      <dgm:prSet/>
      <dgm:spPr/>
      <dgm:t>
        <a:bodyPr/>
        <a:lstStyle/>
        <a:p>
          <a:endParaRPr lang="en-US"/>
        </a:p>
      </dgm:t>
    </dgm:pt>
    <dgm:pt modelId="{C2E1EC8B-0169-4E2D-A3FF-F29DD16669FC}" type="sibTrans" cxnId="{9387462D-747A-440D-918E-D420F02928F7}">
      <dgm:prSet/>
      <dgm:spPr/>
      <dgm:t>
        <a:bodyPr/>
        <a:lstStyle/>
        <a:p>
          <a:endParaRPr lang="en-US"/>
        </a:p>
      </dgm:t>
    </dgm:pt>
    <dgm:pt modelId="{DB6F981A-10DC-42B0-B70F-E99D05C4FACF}">
      <dgm:prSet custT="1"/>
      <dgm:spPr/>
      <dgm:t>
        <a:bodyPr/>
        <a:lstStyle/>
        <a:p>
          <a:r>
            <a:rPr lang="en-US" sz="1100" dirty="0" smtClean="0">
              <a:latin typeface="Frutiger LT 45 Light" pitchFamily="34" charset="0"/>
            </a:rPr>
            <a:t>Exceptional skills</a:t>
          </a:r>
          <a:endParaRPr lang="en-US" sz="1100" dirty="0">
            <a:latin typeface="Frutiger LT 45 Light" pitchFamily="34" charset="0"/>
          </a:endParaRPr>
        </a:p>
      </dgm:t>
    </dgm:pt>
    <dgm:pt modelId="{C4436620-9868-4E2E-BA07-B5CE98E3AA19}" type="parTrans" cxnId="{BAAE8D04-3DC6-4347-893B-D0416D1449C9}">
      <dgm:prSet/>
      <dgm:spPr/>
      <dgm:t>
        <a:bodyPr/>
        <a:lstStyle/>
        <a:p>
          <a:endParaRPr lang="en-US"/>
        </a:p>
      </dgm:t>
    </dgm:pt>
    <dgm:pt modelId="{713B1709-4E52-4C05-B78D-8DEA65352D72}" type="sibTrans" cxnId="{BAAE8D04-3DC6-4347-893B-D0416D1449C9}">
      <dgm:prSet/>
      <dgm:spPr/>
      <dgm:t>
        <a:bodyPr/>
        <a:lstStyle/>
        <a:p>
          <a:endParaRPr lang="en-US"/>
        </a:p>
      </dgm:t>
    </dgm:pt>
    <dgm:pt modelId="{4CA09E37-DDDF-412F-8057-97885B6B438C}">
      <dgm:prSet phldrT="[Text]" custT="1"/>
      <dgm:spPr/>
      <dgm:t>
        <a:bodyPr/>
        <a:lstStyle/>
        <a:p>
          <a:endParaRPr lang="en-US" sz="1100" dirty="0">
            <a:latin typeface="Frutiger LT 45 Light" pitchFamily="34" charset="0"/>
          </a:endParaRPr>
        </a:p>
      </dgm:t>
    </dgm:pt>
    <dgm:pt modelId="{4E10912E-CFB7-43B0-9144-C6027C2D1E2B}" type="parTrans" cxnId="{36310154-6562-42DB-9888-30361587A935}">
      <dgm:prSet/>
      <dgm:spPr/>
      <dgm:t>
        <a:bodyPr/>
        <a:lstStyle/>
        <a:p>
          <a:endParaRPr lang="en-US"/>
        </a:p>
      </dgm:t>
    </dgm:pt>
    <dgm:pt modelId="{58AE1B11-5C56-49ED-BDE1-7D7A43C4EA19}" type="sibTrans" cxnId="{36310154-6562-42DB-9888-30361587A935}">
      <dgm:prSet/>
      <dgm:spPr/>
      <dgm:t>
        <a:bodyPr/>
        <a:lstStyle/>
        <a:p>
          <a:endParaRPr lang="en-US"/>
        </a:p>
      </dgm:t>
    </dgm:pt>
    <dgm:pt modelId="{AE4A7204-32DC-4B1E-8CC2-F5ECA1384614}">
      <dgm:prSet phldrT="[Text]" custT="1"/>
      <dgm:spPr/>
      <dgm:t>
        <a:bodyPr/>
        <a:lstStyle/>
        <a:p>
          <a:endParaRPr lang="en-US" sz="1100" dirty="0">
            <a:latin typeface="Frutiger LT 45 Light" pitchFamily="34" charset="0"/>
          </a:endParaRPr>
        </a:p>
      </dgm:t>
    </dgm:pt>
    <dgm:pt modelId="{448717AD-69F2-402E-B17F-FECC64BD2E25}" type="parTrans" cxnId="{46795E5E-89C2-4AAE-AF8E-C956535C6005}">
      <dgm:prSet/>
      <dgm:spPr/>
      <dgm:t>
        <a:bodyPr/>
        <a:lstStyle/>
        <a:p>
          <a:endParaRPr lang="en-US"/>
        </a:p>
      </dgm:t>
    </dgm:pt>
    <dgm:pt modelId="{5567FC59-8BB2-4788-AAD2-5968A20ABF46}" type="sibTrans" cxnId="{46795E5E-89C2-4AAE-AF8E-C956535C6005}">
      <dgm:prSet/>
      <dgm:spPr/>
      <dgm:t>
        <a:bodyPr/>
        <a:lstStyle/>
        <a:p>
          <a:endParaRPr lang="en-US"/>
        </a:p>
      </dgm:t>
    </dgm:pt>
    <dgm:pt modelId="{5D498B88-885E-4635-BF57-E90739A84B8E}">
      <dgm:prSet custT="1"/>
      <dgm:spPr/>
      <dgm:t>
        <a:bodyPr/>
        <a:lstStyle/>
        <a:p>
          <a:endParaRPr lang="en-US" sz="1100" dirty="0">
            <a:latin typeface="Frutiger LT 45 Light" pitchFamily="34" charset="0"/>
          </a:endParaRPr>
        </a:p>
      </dgm:t>
    </dgm:pt>
    <dgm:pt modelId="{3D611570-2F5C-4D75-9581-7F341CE1F276}" type="parTrans" cxnId="{CABE085C-C9F4-4089-9612-9F85CF3D6DF2}">
      <dgm:prSet/>
      <dgm:spPr/>
      <dgm:t>
        <a:bodyPr/>
        <a:lstStyle/>
        <a:p>
          <a:endParaRPr lang="en-US"/>
        </a:p>
      </dgm:t>
    </dgm:pt>
    <dgm:pt modelId="{24ED7FFB-35B9-4F5E-99C7-0A92A93AE11D}" type="sibTrans" cxnId="{CABE085C-C9F4-4089-9612-9F85CF3D6DF2}">
      <dgm:prSet/>
      <dgm:spPr/>
      <dgm:t>
        <a:bodyPr/>
        <a:lstStyle/>
        <a:p>
          <a:endParaRPr lang="en-US"/>
        </a:p>
      </dgm:t>
    </dgm:pt>
    <dgm:pt modelId="{3F60E703-F250-4444-BF68-9FF55B562141}">
      <dgm:prSet custT="1"/>
      <dgm:spPr/>
      <dgm:t>
        <a:bodyPr/>
        <a:lstStyle/>
        <a:p>
          <a:endParaRPr lang="en-US" sz="1100" dirty="0">
            <a:latin typeface="Frutiger LT 45 Light" pitchFamily="34" charset="0"/>
          </a:endParaRPr>
        </a:p>
      </dgm:t>
    </dgm:pt>
    <dgm:pt modelId="{62F7840A-D87D-49A7-88E9-481A769FAE56}" type="parTrans" cxnId="{235342F3-C12F-478C-9253-2DAE2CA144AA}">
      <dgm:prSet/>
      <dgm:spPr/>
      <dgm:t>
        <a:bodyPr/>
        <a:lstStyle/>
        <a:p>
          <a:endParaRPr lang="en-US"/>
        </a:p>
      </dgm:t>
    </dgm:pt>
    <dgm:pt modelId="{140C33E0-5EA6-42FE-90F5-86AD044E771F}" type="sibTrans" cxnId="{235342F3-C12F-478C-9253-2DAE2CA144AA}">
      <dgm:prSet/>
      <dgm:spPr/>
      <dgm:t>
        <a:bodyPr/>
        <a:lstStyle/>
        <a:p>
          <a:endParaRPr lang="en-US"/>
        </a:p>
      </dgm:t>
    </dgm:pt>
    <dgm:pt modelId="{35F30AAE-5C7D-4160-960F-F7114FDD5078}">
      <dgm:prSet custT="1"/>
      <dgm:spPr/>
      <dgm:t>
        <a:bodyPr/>
        <a:lstStyle/>
        <a:p>
          <a:endParaRPr lang="en-US" sz="1100" dirty="0">
            <a:latin typeface="Frutiger LT 45 Light" pitchFamily="34" charset="0"/>
          </a:endParaRPr>
        </a:p>
      </dgm:t>
    </dgm:pt>
    <dgm:pt modelId="{E47DCB6E-2361-4FF7-9789-B65E26673136}" type="parTrans" cxnId="{8BD939C9-79A7-4483-A583-5B554088B2C3}">
      <dgm:prSet/>
      <dgm:spPr/>
      <dgm:t>
        <a:bodyPr/>
        <a:lstStyle/>
        <a:p>
          <a:endParaRPr lang="en-US"/>
        </a:p>
      </dgm:t>
    </dgm:pt>
    <dgm:pt modelId="{A8D4BA05-45CE-4E71-AFFB-498FB0CB8095}" type="sibTrans" cxnId="{8BD939C9-79A7-4483-A583-5B554088B2C3}">
      <dgm:prSet/>
      <dgm:spPr/>
      <dgm:t>
        <a:bodyPr/>
        <a:lstStyle/>
        <a:p>
          <a:endParaRPr lang="en-US"/>
        </a:p>
      </dgm:t>
    </dgm:pt>
    <dgm:pt modelId="{B35E8506-EC75-4246-A7B6-35619A372893}">
      <dgm:prSet custT="1"/>
      <dgm:spPr/>
      <dgm:t>
        <a:bodyPr/>
        <a:lstStyle/>
        <a:p>
          <a:endParaRPr lang="en-US" sz="1100" dirty="0">
            <a:latin typeface="Frutiger LT 45 Light" pitchFamily="34" charset="0"/>
          </a:endParaRPr>
        </a:p>
      </dgm:t>
    </dgm:pt>
    <dgm:pt modelId="{A21DF257-29F1-4141-8D69-B04C164A8615}" type="parTrans" cxnId="{75BE80F5-B395-48A5-B0E0-95239E5922C4}">
      <dgm:prSet/>
      <dgm:spPr/>
      <dgm:t>
        <a:bodyPr/>
        <a:lstStyle/>
        <a:p>
          <a:endParaRPr lang="en-US"/>
        </a:p>
      </dgm:t>
    </dgm:pt>
    <dgm:pt modelId="{F3ABCF30-71D2-4E98-A81F-D76054628C95}" type="sibTrans" cxnId="{75BE80F5-B395-48A5-B0E0-95239E5922C4}">
      <dgm:prSet/>
      <dgm:spPr/>
      <dgm:t>
        <a:bodyPr/>
        <a:lstStyle/>
        <a:p>
          <a:endParaRPr lang="en-US"/>
        </a:p>
      </dgm:t>
    </dgm:pt>
    <dgm:pt modelId="{3E72AA6B-F7C9-483D-AABC-E845C69DD074}">
      <dgm:prSet custT="1"/>
      <dgm:spPr/>
      <dgm:t>
        <a:bodyPr/>
        <a:lstStyle/>
        <a:p>
          <a:endParaRPr lang="en-US" sz="1100" dirty="0">
            <a:latin typeface="Frutiger LT 45 Light" pitchFamily="34" charset="0"/>
          </a:endParaRPr>
        </a:p>
      </dgm:t>
    </dgm:pt>
    <dgm:pt modelId="{07B8A119-7F35-4306-8C4B-3B2BE0B03110}" type="parTrans" cxnId="{3BF664DB-C27D-4288-8BB3-8C5716D174C0}">
      <dgm:prSet/>
      <dgm:spPr/>
      <dgm:t>
        <a:bodyPr/>
        <a:lstStyle/>
        <a:p>
          <a:endParaRPr lang="en-US"/>
        </a:p>
      </dgm:t>
    </dgm:pt>
    <dgm:pt modelId="{2A0994CD-0A01-4EAC-BF2E-8A6E589F537C}" type="sibTrans" cxnId="{3BF664DB-C27D-4288-8BB3-8C5716D174C0}">
      <dgm:prSet/>
      <dgm:spPr/>
      <dgm:t>
        <a:bodyPr/>
        <a:lstStyle/>
        <a:p>
          <a:endParaRPr lang="en-US"/>
        </a:p>
      </dgm:t>
    </dgm:pt>
    <dgm:pt modelId="{42B110BE-3F9C-43F3-8713-2339FB967D0C}">
      <dgm:prSet custT="1"/>
      <dgm:spPr/>
      <dgm:t>
        <a:bodyPr/>
        <a:lstStyle/>
        <a:p>
          <a:endParaRPr lang="en-US" sz="1100" dirty="0">
            <a:latin typeface="Frutiger LT 45 Light" pitchFamily="34" charset="0"/>
          </a:endParaRPr>
        </a:p>
      </dgm:t>
    </dgm:pt>
    <dgm:pt modelId="{9B5574DF-D9E2-4605-BBD7-447A289CF2DC}" type="parTrans" cxnId="{DE0D7BD0-41DB-4429-BE74-664D2E7374AF}">
      <dgm:prSet/>
      <dgm:spPr/>
      <dgm:t>
        <a:bodyPr/>
        <a:lstStyle/>
        <a:p>
          <a:endParaRPr lang="en-US"/>
        </a:p>
      </dgm:t>
    </dgm:pt>
    <dgm:pt modelId="{4DD7F3B9-A684-4406-9C2A-FC2C45A10E42}" type="sibTrans" cxnId="{DE0D7BD0-41DB-4429-BE74-664D2E7374AF}">
      <dgm:prSet/>
      <dgm:spPr/>
      <dgm:t>
        <a:bodyPr/>
        <a:lstStyle/>
        <a:p>
          <a:endParaRPr lang="en-US"/>
        </a:p>
      </dgm:t>
    </dgm:pt>
    <dgm:pt modelId="{64EFDBD8-A9D4-4AC7-9C70-1A1B792348C1}">
      <dgm:prSet custT="1"/>
      <dgm:spPr/>
      <dgm:t>
        <a:bodyPr/>
        <a:lstStyle/>
        <a:p>
          <a:endParaRPr lang="en-US" sz="1100" dirty="0">
            <a:latin typeface="Frutiger LT 45 Light" pitchFamily="34" charset="0"/>
          </a:endParaRPr>
        </a:p>
      </dgm:t>
    </dgm:pt>
    <dgm:pt modelId="{89559881-C96B-4249-825A-8C2FA2BFA741}" type="parTrans" cxnId="{0557CF5B-56B7-4417-B8C2-0916D1DF64CF}">
      <dgm:prSet/>
      <dgm:spPr/>
      <dgm:t>
        <a:bodyPr/>
        <a:lstStyle/>
        <a:p>
          <a:endParaRPr lang="en-US"/>
        </a:p>
      </dgm:t>
    </dgm:pt>
    <dgm:pt modelId="{EE87B140-7754-4087-BE8B-EB71C5F1D22B}" type="sibTrans" cxnId="{0557CF5B-56B7-4417-B8C2-0916D1DF64CF}">
      <dgm:prSet/>
      <dgm:spPr/>
      <dgm:t>
        <a:bodyPr/>
        <a:lstStyle/>
        <a:p>
          <a:endParaRPr lang="en-US"/>
        </a:p>
      </dgm:t>
    </dgm:pt>
    <dgm:pt modelId="{90952874-DA9B-49B9-84ED-85B418327E67}">
      <dgm:prSet custT="1"/>
      <dgm:spPr/>
      <dgm:t>
        <a:bodyPr/>
        <a:lstStyle/>
        <a:p>
          <a:endParaRPr lang="en-US" sz="1100" dirty="0">
            <a:latin typeface="Frutiger LT 45 Light" pitchFamily="34" charset="0"/>
          </a:endParaRPr>
        </a:p>
      </dgm:t>
    </dgm:pt>
    <dgm:pt modelId="{03B3E828-BB7F-4CED-BF70-7DD2F3DCB35F}" type="parTrans" cxnId="{C8119E40-08DC-4EA2-9BC4-8060B55199A9}">
      <dgm:prSet/>
      <dgm:spPr/>
      <dgm:t>
        <a:bodyPr/>
        <a:lstStyle/>
        <a:p>
          <a:endParaRPr lang="en-US"/>
        </a:p>
      </dgm:t>
    </dgm:pt>
    <dgm:pt modelId="{27E3BFBD-EF56-40C9-9F4B-25F37CCAD640}" type="sibTrans" cxnId="{C8119E40-08DC-4EA2-9BC4-8060B55199A9}">
      <dgm:prSet/>
      <dgm:spPr/>
      <dgm:t>
        <a:bodyPr/>
        <a:lstStyle/>
        <a:p>
          <a:endParaRPr lang="en-US"/>
        </a:p>
      </dgm:t>
    </dgm:pt>
    <dgm:pt modelId="{32875E66-B427-47BC-91C4-48CB4F10FB72}">
      <dgm:prSet custT="1"/>
      <dgm:spPr/>
      <dgm:t>
        <a:bodyPr/>
        <a:lstStyle/>
        <a:p>
          <a:endParaRPr lang="en-US" sz="1100" dirty="0">
            <a:latin typeface="Frutiger LT 45 Light" pitchFamily="34" charset="0"/>
          </a:endParaRPr>
        </a:p>
      </dgm:t>
    </dgm:pt>
    <dgm:pt modelId="{8EEAA21D-7547-4A7C-A98E-2DE31BEA1587}" type="parTrans" cxnId="{D9BC41BE-7685-4A4A-8BF7-15B6284D3EDE}">
      <dgm:prSet/>
      <dgm:spPr/>
      <dgm:t>
        <a:bodyPr/>
        <a:lstStyle/>
        <a:p>
          <a:endParaRPr lang="en-US"/>
        </a:p>
      </dgm:t>
    </dgm:pt>
    <dgm:pt modelId="{312C7BAF-ED0E-4C1B-A150-42B2AC7CBA02}" type="sibTrans" cxnId="{D9BC41BE-7685-4A4A-8BF7-15B6284D3EDE}">
      <dgm:prSet/>
      <dgm:spPr/>
      <dgm:t>
        <a:bodyPr/>
        <a:lstStyle/>
        <a:p>
          <a:endParaRPr lang="en-US"/>
        </a:p>
      </dgm:t>
    </dgm:pt>
    <dgm:pt modelId="{D5E280FA-EE49-4F4B-9B39-56FFF79BA2FC}">
      <dgm:prSet phldrT="[Text]" custT="1"/>
      <dgm:spPr/>
      <dgm:t>
        <a:bodyPr/>
        <a:lstStyle/>
        <a:p>
          <a:endParaRPr lang="en-US" sz="1100" dirty="0">
            <a:latin typeface="Frutiger LT 45 Light" pitchFamily="34" charset="0"/>
          </a:endParaRPr>
        </a:p>
      </dgm:t>
    </dgm:pt>
    <dgm:pt modelId="{8F1FF273-B7CC-417F-BFF9-EF8B1717EFC1}" type="parTrans" cxnId="{5B6251BB-FFAA-402A-B54F-19F4429237C3}">
      <dgm:prSet/>
      <dgm:spPr/>
      <dgm:t>
        <a:bodyPr/>
        <a:lstStyle/>
        <a:p>
          <a:endParaRPr lang="en-US"/>
        </a:p>
      </dgm:t>
    </dgm:pt>
    <dgm:pt modelId="{B8DC78B1-E416-4729-BC22-6C0D022D51BB}" type="sibTrans" cxnId="{5B6251BB-FFAA-402A-B54F-19F4429237C3}">
      <dgm:prSet/>
      <dgm:spPr/>
      <dgm:t>
        <a:bodyPr/>
        <a:lstStyle/>
        <a:p>
          <a:endParaRPr lang="en-US"/>
        </a:p>
      </dgm:t>
    </dgm:pt>
    <dgm:pt modelId="{55C93F9B-BE8C-4903-8971-3E87F0A8E983}">
      <dgm:prSet custT="1"/>
      <dgm:spPr/>
      <dgm:t>
        <a:bodyPr/>
        <a:lstStyle/>
        <a:p>
          <a:endParaRPr lang="en-US" sz="1100" dirty="0">
            <a:latin typeface="Frutiger LT 45 Light" pitchFamily="34" charset="0"/>
          </a:endParaRPr>
        </a:p>
      </dgm:t>
    </dgm:pt>
    <dgm:pt modelId="{8647A19A-E505-488B-B23B-B3E41D2DAF49}" type="parTrans" cxnId="{4969B3FD-26B6-4BC0-AD71-BE2A3A19AF16}">
      <dgm:prSet/>
      <dgm:spPr/>
      <dgm:t>
        <a:bodyPr/>
        <a:lstStyle/>
        <a:p>
          <a:endParaRPr lang="en-US"/>
        </a:p>
      </dgm:t>
    </dgm:pt>
    <dgm:pt modelId="{1D95E9F5-C35B-4D45-9213-AADF1E6DFE34}" type="sibTrans" cxnId="{4969B3FD-26B6-4BC0-AD71-BE2A3A19AF16}">
      <dgm:prSet/>
      <dgm:spPr/>
      <dgm:t>
        <a:bodyPr/>
        <a:lstStyle/>
        <a:p>
          <a:endParaRPr lang="en-US"/>
        </a:p>
      </dgm:t>
    </dgm:pt>
    <dgm:pt modelId="{D637595A-EBDC-46E2-BE02-A5C9D9AFC546}">
      <dgm:prSet custT="1"/>
      <dgm:spPr/>
      <dgm:t>
        <a:bodyPr/>
        <a:lstStyle/>
        <a:p>
          <a:endParaRPr lang="en-US" sz="1100" dirty="0">
            <a:latin typeface="Frutiger LT 45 Light" pitchFamily="34" charset="0"/>
          </a:endParaRPr>
        </a:p>
      </dgm:t>
    </dgm:pt>
    <dgm:pt modelId="{86132BE8-914B-40B6-9B1E-0C2C204A9258}" type="parTrans" cxnId="{A525AD6C-AC95-470A-BB8C-4DD149095E05}">
      <dgm:prSet/>
      <dgm:spPr/>
      <dgm:t>
        <a:bodyPr/>
        <a:lstStyle/>
        <a:p>
          <a:endParaRPr lang="en-US"/>
        </a:p>
      </dgm:t>
    </dgm:pt>
    <dgm:pt modelId="{DA21409B-D00C-4599-BE77-CDDD2195A10C}" type="sibTrans" cxnId="{A525AD6C-AC95-470A-BB8C-4DD149095E05}">
      <dgm:prSet/>
      <dgm:spPr/>
      <dgm:t>
        <a:bodyPr/>
        <a:lstStyle/>
        <a:p>
          <a:endParaRPr lang="en-US"/>
        </a:p>
      </dgm:t>
    </dgm:pt>
    <dgm:pt modelId="{ABBEB74C-A831-4BFC-B628-6B17381C1355}">
      <dgm:prSet custT="1"/>
      <dgm:spPr/>
      <dgm:t>
        <a:bodyPr/>
        <a:lstStyle/>
        <a:p>
          <a:endParaRPr lang="en-US" sz="1100" dirty="0">
            <a:latin typeface="Frutiger LT 45 Light" pitchFamily="34" charset="0"/>
          </a:endParaRPr>
        </a:p>
      </dgm:t>
    </dgm:pt>
    <dgm:pt modelId="{13E34649-0268-4FDE-8DDF-DC3146DF0E38}" type="parTrans" cxnId="{656221E6-B81F-4417-987A-F1926EA25820}">
      <dgm:prSet/>
      <dgm:spPr/>
      <dgm:t>
        <a:bodyPr/>
        <a:lstStyle/>
        <a:p>
          <a:endParaRPr lang="en-US"/>
        </a:p>
      </dgm:t>
    </dgm:pt>
    <dgm:pt modelId="{6BDFA4A2-E514-4223-A575-E4F24CC0B750}" type="sibTrans" cxnId="{656221E6-B81F-4417-987A-F1926EA25820}">
      <dgm:prSet/>
      <dgm:spPr/>
      <dgm:t>
        <a:bodyPr/>
        <a:lstStyle/>
        <a:p>
          <a:endParaRPr lang="en-US"/>
        </a:p>
      </dgm:t>
    </dgm:pt>
    <dgm:pt modelId="{487A7D2E-401D-4FEA-A6A7-82A4A10532D2}">
      <dgm:prSet phldrT="[Text]" custT="1"/>
      <dgm:spPr/>
      <dgm:t>
        <a:bodyPr/>
        <a:lstStyle/>
        <a:p>
          <a:endParaRPr lang="en-US" sz="1100" dirty="0">
            <a:latin typeface="Frutiger LT 45 Light" pitchFamily="34" charset="0"/>
          </a:endParaRPr>
        </a:p>
      </dgm:t>
    </dgm:pt>
    <dgm:pt modelId="{64D97A27-69E7-47A7-924B-A33DEC7EFE60}" type="parTrans" cxnId="{607FAF8C-EDC6-4192-969A-0DCCD79C27C5}">
      <dgm:prSet/>
      <dgm:spPr/>
      <dgm:t>
        <a:bodyPr/>
        <a:lstStyle/>
        <a:p>
          <a:endParaRPr lang="en-US"/>
        </a:p>
      </dgm:t>
    </dgm:pt>
    <dgm:pt modelId="{527658AD-F61C-41BC-B939-497A7714BB29}" type="sibTrans" cxnId="{607FAF8C-EDC6-4192-969A-0DCCD79C27C5}">
      <dgm:prSet/>
      <dgm:spPr/>
      <dgm:t>
        <a:bodyPr/>
        <a:lstStyle/>
        <a:p>
          <a:endParaRPr lang="en-US"/>
        </a:p>
      </dgm:t>
    </dgm:pt>
    <dgm:pt modelId="{3B88C22B-D4A8-40C3-B4A8-C5AAD8FBE9BD}">
      <dgm:prSet phldrT="[Text]" custT="1"/>
      <dgm:spPr/>
      <dgm:t>
        <a:bodyPr/>
        <a:lstStyle/>
        <a:p>
          <a:endParaRPr lang="en-US" sz="1100" dirty="0">
            <a:latin typeface="Frutiger LT 45 Light" pitchFamily="34" charset="0"/>
          </a:endParaRPr>
        </a:p>
      </dgm:t>
    </dgm:pt>
    <dgm:pt modelId="{3DCAD4A1-8AA6-4677-A23C-646BF315A99E}" type="parTrans" cxnId="{72632447-5D81-4FC9-9DD8-501A1BA074AE}">
      <dgm:prSet/>
      <dgm:spPr/>
      <dgm:t>
        <a:bodyPr/>
        <a:lstStyle/>
        <a:p>
          <a:endParaRPr lang="en-US"/>
        </a:p>
      </dgm:t>
    </dgm:pt>
    <dgm:pt modelId="{24A74A96-54C4-4CCC-8449-0C37EF1BE9A9}" type="sibTrans" cxnId="{72632447-5D81-4FC9-9DD8-501A1BA074AE}">
      <dgm:prSet/>
      <dgm:spPr/>
      <dgm:t>
        <a:bodyPr/>
        <a:lstStyle/>
        <a:p>
          <a:endParaRPr lang="en-US"/>
        </a:p>
      </dgm:t>
    </dgm:pt>
    <dgm:pt modelId="{59E75738-1317-40F5-99C8-E3B16D0C68C2}">
      <dgm:prSet phldrT="[Text]" custT="1"/>
      <dgm:spPr/>
      <dgm:t>
        <a:bodyPr/>
        <a:lstStyle/>
        <a:p>
          <a:endParaRPr lang="en-US" sz="1100" dirty="0">
            <a:latin typeface="Frutiger LT 45 Light" pitchFamily="34" charset="0"/>
          </a:endParaRPr>
        </a:p>
      </dgm:t>
    </dgm:pt>
    <dgm:pt modelId="{F72F602B-C8EB-4001-B3D2-7269449096F7}" type="parTrans" cxnId="{4AB767BE-2B9F-4325-8384-9A06845CB3C6}">
      <dgm:prSet/>
      <dgm:spPr/>
      <dgm:t>
        <a:bodyPr/>
        <a:lstStyle/>
        <a:p>
          <a:endParaRPr lang="en-US"/>
        </a:p>
      </dgm:t>
    </dgm:pt>
    <dgm:pt modelId="{503BF2EB-2D01-4907-9775-D6CC3C2C6EB1}" type="sibTrans" cxnId="{4AB767BE-2B9F-4325-8384-9A06845CB3C6}">
      <dgm:prSet/>
      <dgm:spPr/>
      <dgm:t>
        <a:bodyPr/>
        <a:lstStyle/>
        <a:p>
          <a:endParaRPr lang="en-US"/>
        </a:p>
      </dgm:t>
    </dgm:pt>
    <dgm:pt modelId="{DF0A13BD-5189-4265-9A86-11B90A93F5B6}" type="pres">
      <dgm:prSet presAssocID="{FEAE7772-A8F8-4312-8F1E-54A6006632E4}" presName="Name0" presStyleCnt="0">
        <dgm:presLayoutVars>
          <dgm:dir/>
          <dgm:animLvl val="lvl"/>
          <dgm:resizeHandles val="exact"/>
        </dgm:presLayoutVars>
      </dgm:prSet>
      <dgm:spPr/>
      <dgm:t>
        <a:bodyPr/>
        <a:lstStyle/>
        <a:p>
          <a:endParaRPr lang="en-US"/>
        </a:p>
      </dgm:t>
    </dgm:pt>
    <dgm:pt modelId="{73565766-8F0F-4977-9941-06DC64D70B92}" type="pres">
      <dgm:prSet presAssocID="{B2CA67FF-8EE2-4C6C-805B-CA351F8C7A8B}" presName="composite" presStyleCnt="0"/>
      <dgm:spPr/>
    </dgm:pt>
    <dgm:pt modelId="{47D5DCFA-5215-4446-9388-FC514C3E22A4}" type="pres">
      <dgm:prSet presAssocID="{B2CA67FF-8EE2-4C6C-805B-CA351F8C7A8B}" presName="parTx" presStyleLbl="alignNode1" presStyleIdx="0" presStyleCnt="5">
        <dgm:presLayoutVars>
          <dgm:chMax val="0"/>
          <dgm:chPref val="0"/>
          <dgm:bulletEnabled val="1"/>
        </dgm:presLayoutVars>
      </dgm:prSet>
      <dgm:spPr/>
      <dgm:t>
        <a:bodyPr/>
        <a:lstStyle/>
        <a:p>
          <a:endParaRPr lang="en-US"/>
        </a:p>
      </dgm:t>
    </dgm:pt>
    <dgm:pt modelId="{80EDC5BF-FD07-4140-8374-A59A082C91B0}" type="pres">
      <dgm:prSet presAssocID="{B2CA67FF-8EE2-4C6C-805B-CA351F8C7A8B}" presName="desTx" presStyleLbl="alignAccFollowNode1" presStyleIdx="0" presStyleCnt="5">
        <dgm:presLayoutVars>
          <dgm:bulletEnabled val="1"/>
        </dgm:presLayoutVars>
      </dgm:prSet>
      <dgm:spPr/>
      <dgm:t>
        <a:bodyPr/>
        <a:lstStyle/>
        <a:p>
          <a:endParaRPr lang="en-US"/>
        </a:p>
      </dgm:t>
    </dgm:pt>
    <dgm:pt modelId="{F1AD7355-BF1E-4CB2-B324-867A6CF28C23}" type="pres">
      <dgm:prSet presAssocID="{5AD9D233-8E99-4C1A-9D3E-077B39015870}" presName="space" presStyleCnt="0"/>
      <dgm:spPr/>
    </dgm:pt>
    <dgm:pt modelId="{3F4F0999-F241-477B-8EF9-9479BCCE4E17}" type="pres">
      <dgm:prSet presAssocID="{BA4B0A56-FE23-4253-AC9A-DB14D693947E}" presName="composite" presStyleCnt="0"/>
      <dgm:spPr/>
    </dgm:pt>
    <dgm:pt modelId="{2433A15C-8FCE-4918-BCC4-C8D2015F06CA}" type="pres">
      <dgm:prSet presAssocID="{BA4B0A56-FE23-4253-AC9A-DB14D693947E}" presName="parTx" presStyleLbl="alignNode1" presStyleIdx="1" presStyleCnt="5">
        <dgm:presLayoutVars>
          <dgm:chMax val="0"/>
          <dgm:chPref val="0"/>
          <dgm:bulletEnabled val="1"/>
        </dgm:presLayoutVars>
      </dgm:prSet>
      <dgm:spPr/>
      <dgm:t>
        <a:bodyPr/>
        <a:lstStyle/>
        <a:p>
          <a:endParaRPr lang="en-US"/>
        </a:p>
      </dgm:t>
    </dgm:pt>
    <dgm:pt modelId="{C47E1758-AC1B-444A-852C-3E55A69CB761}" type="pres">
      <dgm:prSet presAssocID="{BA4B0A56-FE23-4253-AC9A-DB14D693947E}" presName="desTx" presStyleLbl="alignAccFollowNode1" presStyleIdx="1" presStyleCnt="5">
        <dgm:presLayoutVars>
          <dgm:bulletEnabled val="1"/>
        </dgm:presLayoutVars>
      </dgm:prSet>
      <dgm:spPr/>
      <dgm:t>
        <a:bodyPr/>
        <a:lstStyle/>
        <a:p>
          <a:endParaRPr lang="en-US"/>
        </a:p>
      </dgm:t>
    </dgm:pt>
    <dgm:pt modelId="{B3A29225-A51F-455D-AF32-C80237F2074D}" type="pres">
      <dgm:prSet presAssocID="{68859E0A-8378-4C8D-970D-C38F981DD8A0}" presName="space" presStyleCnt="0"/>
      <dgm:spPr/>
    </dgm:pt>
    <dgm:pt modelId="{10F1C4C9-212D-4FAD-9FE3-9CD6D811E7E7}" type="pres">
      <dgm:prSet presAssocID="{F881FFCA-3930-4E0A-AA5F-153E4C49FE7A}" presName="composite" presStyleCnt="0"/>
      <dgm:spPr/>
    </dgm:pt>
    <dgm:pt modelId="{E83AA361-A507-45BE-8C03-DB62E5795550}" type="pres">
      <dgm:prSet presAssocID="{F881FFCA-3930-4E0A-AA5F-153E4C49FE7A}" presName="parTx" presStyleLbl="alignNode1" presStyleIdx="2" presStyleCnt="5">
        <dgm:presLayoutVars>
          <dgm:chMax val="0"/>
          <dgm:chPref val="0"/>
          <dgm:bulletEnabled val="1"/>
        </dgm:presLayoutVars>
      </dgm:prSet>
      <dgm:spPr/>
      <dgm:t>
        <a:bodyPr/>
        <a:lstStyle/>
        <a:p>
          <a:endParaRPr lang="en-US"/>
        </a:p>
      </dgm:t>
    </dgm:pt>
    <dgm:pt modelId="{6762362B-8271-400A-8B24-71B04A7AFC45}" type="pres">
      <dgm:prSet presAssocID="{F881FFCA-3930-4E0A-AA5F-153E4C49FE7A}" presName="desTx" presStyleLbl="alignAccFollowNode1" presStyleIdx="2" presStyleCnt="5">
        <dgm:presLayoutVars>
          <dgm:bulletEnabled val="1"/>
        </dgm:presLayoutVars>
      </dgm:prSet>
      <dgm:spPr/>
      <dgm:t>
        <a:bodyPr/>
        <a:lstStyle/>
        <a:p>
          <a:endParaRPr lang="en-US"/>
        </a:p>
      </dgm:t>
    </dgm:pt>
    <dgm:pt modelId="{9FEB0BB4-89A9-4252-8314-20B59377BB68}" type="pres">
      <dgm:prSet presAssocID="{6E234247-A7E4-4EC0-8152-390600200508}" presName="space" presStyleCnt="0"/>
      <dgm:spPr/>
    </dgm:pt>
    <dgm:pt modelId="{5B9D6F94-8934-4709-98B7-AF27B0BC6040}" type="pres">
      <dgm:prSet presAssocID="{FAC538E3-73AC-4EA2-A323-41A5B7EBC095}" presName="composite" presStyleCnt="0"/>
      <dgm:spPr/>
    </dgm:pt>
    <dgm:pt modelId="{DD20D487-2F80-4B2F-BE4A-F8CF7CB017C1}" type="pres">
      <dgm:prSet presAssocID="{FAC538E3-73AC-4EA2-A323-41A5B7EBC095}" presName="parTx" presStyleLbl="alignNode1" presStyleIdx="3" presStyleCnt="5">
        <dgm:presLayoutVars>
          <dgm:chMax val="0"/>
          <dgm:chPref val="0"/>
          <dgm:bulletEnabled val="1"/>
        </dgm:presLayoutVars>
      </dgm:prSet>
      <dgm:spPr/>
      <dgm:t>
        <a:bodyPr/>
        <a:lstStyle/>
        <a:p>
          <a:endParaRPr lang="en-US"/>
        </a:p>
      </dgm:t>
    </dgm:pt>
    <dgm:pt modelId="{463999E9-DB8E-40F4-B197-0D7FAC2FE08A}" type="pres">
      <dgm:prSet presAssocID="{FAC538E3-73AC-4EA2-A323-41A5B7EBC095}" presName="desTx" presStyleLbl="alignAccFollowNode1" presStyleIdx="3" presStyleCnt="5">
        <dgm:presLayoutVars>
          <dgm:bulletEnabled val="1"/>
        </dgm:presLayoutVars>
      </dgm:prSet>
      <dgm:spPr/>
      <dgm:t>
        <a:bodyPr/>
        <a:lstStyle/>
        <a:p>
          <a:endParaRPr lang="en-US"/>
        </a:p>
      </dgm:t>
    </dgm:pt>
    <dgm:pt modelId="{A09535B9-DA95-42E6-8455-C2B1F070DEF3}" type="pres">
      <dgm:prSet presAssocID="{E65FE961-ED99-4FD9-B12A-169FF6E16526}" presName="space" presStyleCnt="0"/>
      <dgm:spPr/>
    </dgm:pt>
    <dgm:pt modelId="{C8ADF438-43CF-4E0D-BB20-13D4C6D25A55}" type="pres">
      <dgm:prSet presAssocID="{94BF447A-5CBD-486E-B569-F3D767004C2D}" presName="composite" presStyleCnt="0"/>
      <dgm:spPr/>
    </dgm:pt>
    <dgm:pt modelId="{1FF5B16F-C0B9-4554-A52B-68EC6D3F359C}" type="pres">
      <dgm:prSet presAssocID="{94BF447A-5CBD-486E-B569-F3D767004C2D}" presName="parTx" presStyleLbl="alignNode1" presStyleIdx="4" presStyleCnt="5">
        <dgm:presLayoutVars>
          <dgm:chMax val="0"/>
          <dgm:chPref val="0"/>
          <dgm:bulletEnabled val="1"/>
        </dgm:presLayoutVars>
      </dgm:prSet>
      <dgm:spPr/>
      <dgm:t>
        <a:bodyPr/>
        <a:lstStyle/>
        <a:p>
          <a:endParaRPr lang="en-US"/>
        </a:p>
      </dgm:t>
    </dgm:pt>
    <dgm:pt modelId="{3782DCAB-381A-4024-A2C8-B0DB82D0720B}" type="pres">
      <dgm:prSet presAssocID="{94BF447A-5CBD-486E-B569-F3D767004C2D}" presName="desTx" presStyleLbl="alignAccFollowNode1" presStyleIdx="4" presStyleCnt="5">
        <dgm:presLayoutVars>
          <dgm:bulletEnabled val="1"/>
        </dgm:presLayoutVars>
      </dgm:prSet>
      <dgm:spPr/>
      <dgm:t>
        <a:bodyPr/>
        <a:lstStyle/>
        <a:p>
          <a:endParaRPr lang="en-US"/>
        </a:p>
      </dgm:t>
    </dgm:pt>
  </dgm:ptLst>
  <dgm:cxnLst>
    <dgm:cxn modelId="{FD96775A-FCE8-4BC6-8C73-070E84802A05}" type="presOf" srcId="{59E75738-1317-40F5-99C8-E3B16D0C68C2}" destId="{80EDC5BF-FD07-4140-8374-A59A082C91B0}" srcOrd="0" destOrd="9" presId="urn:microsoft.com/office/officeart/2005/8/layout/hList1"/>
    <dgm:cxn modelId="{CFD97772-5BF1-40E6-B1E7-8981DA364BE3}" type="presOf" srcId="{AE4A7204-32DC-4B1E-8CC2-F5ECA1384614}" destId="{80EDC5BF-FD07-4140-8374-A59A082C91B0}" srcOrd="0" destOrd="5" presId="urn:microsoft.com/office/officeart/2005/8/layout/hList1"/>
    <dgm:cxn modelId="{D46EB0C2-B07C-4962-9518-537F81FFD6D1}" type="presOf" srcId="{DB6F981A-10DC-42B0-B70F-E99D05C4FACF}" destId="{3782DCAB-381A-4024-A2C8-B0DB82D0720B}" srcOrd="0" destOrd="9" presId="urn:microsoft.com/office/officeart/2005/8/layout/hList1"/>
    <dgm:cxn modelId="{31EB5DED-D720-4593-8A40-3943250FEBF7}" type="presOf" srcId="{64EFDBD8-A9D4-4AC7-9C70-1A1B792348C1}" destId="{C47E1758-AC1B-444A-852C-3E55A69CB761}" srcOrd="0" destOrd="5" presId="urn:microsoft.com/office/officeart/2005/8/layout/hList1"/>
    <dgm:cxn modelId="{5606DB9D-7CAE-4CE9-B166-4433031B3A5C}" type="presOf" srcId="{B0DAA5E2-9991-499C-B9D0-879864536C55}" destId="{3782DCAB-381A-4024-A2C8-B0DB82D0720B}" srcOrd="0" destOrd="0" presId="urn:microsoft.com/office/officeart/2005/8/layout/hList1"/>
    <dgm:cxn modelId="{B6F4650F-7C94-4AF0-BD0C-AB97C42ABE76}" type="presOf" srcId="{5EA1DDE1-DBA6-40E1-AF69-58C824520152}" destId="{6762362B-8271-400A-8B24-71B04A7AFC45}" srcOrd="0" destOrd="7" presId="urn:microsoft.com/office/officeart/2005/8/layout/hList1"/>
    <dgm:cxn modelId="{6F143E0F-2DDB-45F0-A7D4-E5198A6C7956}" srcId="{94BF447A-5CBD-486E-B569-F3D767004C2D}" destId="{AB2AF118-9B77-4C44-A3A1-5685521183B0}" srcOrd="2" destOrd="0" parTransId="{07F79FD3-989B-4B02-AB0A-05A53448E888}" sibTransId="{855D5E96-3715-4384-B20A-785B8E7FCE14}"/>
    <dgm:cxn modelId="{B5225D0D-6CD0-4026-93A8-EC87188CF50C}" type="presOf" srcId="{89471A58-56C1-40FD-A606-521552A28575}" destId="{463999E9-DB8E-40F4-B197-0D7FAC2FE08A}" srcOrd="0" destOrd="2" presId="urn:microsoft.com/office/officeart/2005/8/layout/hList1"/>
    <dgm:cxn modelId="{5B6251BB-FFAA-402A-B54F-19F4429237C3}" srcId="{1D387190-0D71-40FC-B703-0FDB82D81684}" destId="{D5E280FA-EE49-4F4B-9B39-56FFF79BA2FC}" srcOrd="3" destOrd="0" parTransId="{8F1FF273-B7CC-417F-BFF9-EF8B1717EFC1}" sibTransId="{B8DC78B1-E416-4729-BC22-6C0D022D51BB}"/>
    <dgm:cxn modelId="{0CF43158-0D1E-40B9-8650-7E3B43F8008D}" type="presOf" srcId="{49B52868-F45C-44FA-BABC-AC32086B47F8}" destId="{6762362B-8271-400A-8B24-71B04A7AFC45}" srcOrd="0" destOrd="13" presId="urn:microsoft.com/office/officeart/2005/8/layout/hList1"/>
    <dgm:cxn modelId="{42336568-7704-4991-A872-D075FCD26E38}" type="presOf" srcId="{BA4B0A56-FE23-4253-AC9A-DB14D693947E}" destId="{2433A15C-8FCE-4918-BCC4-C8D2015F06CA}" srcOrd="0" destOrd="0" presId="urn:microsoft.com/office/officeart/2005/8/layout/hList1"/>
    <dgm:cxn modelId="{E02922CF-1C7E-4C0A-B182-750CEF8B96EF}" srcId="{26D28D18-C1B5-42A3-A79B-795BD805C5D9}" destId="{A0A3BE05-84B5-4FA0-A28E-5DA59A878F70}" srcOrd="2" destOrd="0" parTransId="{8203F12D-E9D1-4194-BDA6-0FD54F0EFFE3}" sibTransId="{989B6E4A-3F6B-4D2E-A8E2-4E0148663A84}"/>
    <dgm:cxn modelId="{81173223-790A-4315-BA44-374DF6D42B0B}" type="presOf" srcId="{02BED29C-B32D-4890-B709-F4A020003D33}" destId="{3782DCAB-381A-4024-A2C8-B0DB82D0720B}" srcOrd="0" destOrd="8" presId="urn:microsoft.com/office/officeart/2005/8/layout/hList1"/>
    <dgm:cxn modelId="{02157A9F-4565-4ED3-B694-2882764747E1}" type="presOf" srcId="{14AA8B19-06CD-41A1-B614-06E64D4752BC}" destId="{463999E9-DB8E-40F4-B197-0D7FAC2FE08A}" srcOrd="0" destOrd="12" presId="urn:microsoft.com/office/officeart/2005/8/layout/hList1"/>
    <dgm:cxn modelId="{97711068-5668-4BC7-86D2-AB8F336A0AC9}" type="presOf" srcId="{75257024-059D-43AC-8A5B-E087D1D8FA02}" destId="{3782DCAB-381A-4024-A2C8-B0DB82D0720B}" srcOrd="0" destOrd="1" presId="urn:microsoft.com/office/officeart/2005/8/layout/hList1"/>
    <dgm:cxn modelId="{E0BAD040-17D4-4BBC-9940-078F75237DC2}" srcId="{20AD293F-070E-4B45-BAC5-B36A662198D3}" destId="{84EF9675-70E1-4F92-ACF5-C7BF0A61578E}" srcOrd="1" destOrd="0" parTransId="{6FE95014-BEB8-4303-BC81-C14016C25985}" sibTransId="{BA763DED-811C-4CF9-B11C-4C9E0FF6C173}"/>
    <dgm:cxn modelId="{153BA7C0-2D03-495D-B032-C1A78EC6F841}" type="presOf" srcId="{5B59561B-0845-46B4-99F2-C6B21F36D503}" destId="{6762362B-8271-400A-8B24-71B04A7AFC45}" srcOrd="0" destOrd="4" presId="urn:microsoft.com/office/officeart/2005/8/layout/hList1"/>
    <dgm:cxn modelId="{C8143979-7614-476E-A998-B971FF8EEFE9}" srcId="{FAC538E3-73AC-4EA2-A323-41A5B7EBC095}" destId="{3B5EFF85-8849-417F-B851-B5CE88F4CC35}" srcOrd="6" destOrd="0" parTransId="{E810FB88-79B8-466F-9CA8-857B8BB6905F}" sibTransId="{D265039B-8CC2-4215-BFAB-FE8B3EF879CF}"/>
    <dgm:cxn modelId="{FCCAACD9-6BB9-4A73-B02A-D54FF93844CA}" srcId="{FEAE7772-A8F8-4312-8F1E-54A6006632E4}" destId="{FAC538E3-73AC-4EA2-A323-41A5B7EBC095}" srcOrd="3" destOrd="0" parTransId="{298CDCBD-B34E-40A8-A341-C482ED7282C8}" sibTransId="{E65FE961-ED99-4FD9-B12A-169FF6E16526}"/>
    <dgm:cxn modelId="{3811AFAD-55B6-4429-AC46-1353548F115D}" type="presOf" srcId="{20AD293F-070E-4B45-BAC5-B36A662198D3}" destId="{6762362B-8271-400A-8B24-71B04A7AFC45}" srcOrd="0" destOrd="0" presId="urn:microsoft.com/office/officeart/2005/8/layout/hList1"/>
    <dgm:cxn modelId="{1A7D478F-9461-4196-8116-46546468E328}" srcId="{94BF447A-5CBD-486E-B569-F3D767004C2D}" destId="{C70E19D9-BF35-40FD-BFF4-9CBEBB8ED108}" srcOrd="6" destOrd="0" parTransId="{086E5B25-F379-4E29-9822-5C4B0E5EAC11}" sibTransId="{28BD6EC1-9796-436E-BADA-61BF74E0B9FE}"/>
    <dgm:cxn modelId="{C848282C-4C26-4D59-928A-6E0D3F829E80}" type="presOf" srcId="{5F313F68-B668-47D3-AA6E-19EDE0F9F9B8}" destId="{463999E9-DB8E-40F4-B197-0D7FAC2FE08A}" srcOrd="0" destOrd="9" presId="urn:microsoft.com/office/officeart/2005/8/layout/hList1"/>
    <dgm:cxn modelId="{E8CA7955-C85F-4CDB-89EC-7F5678744DA2}" srcId="{26D28D18-C1B5-42A3-A79B-795BD805C5D9}" destId="{5C2F9D57-C6FE-4B40-8AA6-B2409433E590}" srcOrd="1" destOrd="0" parTransId="{EF661389-68B0-4883-9BF4-58DB97A75B87}" sibTransId="{F26F32E2-1435-4A89-8203-5FCD0D1C7C99}"/>
    <dgm:cxn modelId="{5F0A4094-FE77-4CC3-A930-694FADD1F84C}" type="presOf" srcId="{3F60E703-F250-4444-BF68-9FF55B562141}" destId="{6762362B-8271-400A-8B24-71B04A7AFC45}" srcOrd="0" destOrd="10" presId="urn:microsoft.com/office/officeart/2005/8/layout/hList1"/>
    <dgm:cxn modelId="{5A0DB6EC-59E8-455B-A0F3-860E820B0228}" type="presOf" srcId="{3E72AA6B-F7C9-483D-AABC-E845C69DD074}" destId="{3782DCAB-381A-4024-A2C8-B0DB82D0720B}" srcOrd="0" destOrd="5" presId="urn:microsoft.com/office/officeart/2005/8/layout/hList1"/>
    <dgm:cxn modelId="{CC50DFCA-22ED-4C00-AA57-A2CF5130C751}" srcId="{B2CA67FF-8EE2-4C6C-805B-CA351F8C7A8B}" destId="{EF77C1C5-FD35-44AF-8912-FD75658099F3}" srcOrd="3" destOrd="0" parTransId="{DD680D22-102E-48FF-9F9F-61FE3820D105}" sibTransId="{59E676F6-810E-4B0E-BB6C-0BDFA42637C8}"/>
    <dgm:cxn modelId="{E6B2FFC7-A046-4B06-B027-61D8666D368F}" type="presOf" srcId="{3B5EFF85-8849-417F-B851-B5CE88F4CC35}" destId="{463999E9-DB8E-40F4-B197-0D7FAC2FE08A}" srcOrd="0" destOrd="15" presId="urn:microsoft.com/office/officeart/2005/8/layout/hList1"/>
    <dgm:cxn modelId="{BAAE8D04-3DC6-4347-893B-D0416D1449C9}" srcId="{7377022F-A721-4A66-A51E-7DC08CBF1E24}" destId="{DB6F981A-10DC-42B0-B70F-E99D05C4FACF}" srcOrd="2" destOrd="0" parTransId="{C4436620-9868-4E2E-BA07-B5CE98E3AA19}" sibTransId="{713B1709-4E52-4C05-B78D-8DEA65352D72}"/>
    <dgm:cxn modelId="{8E44FF50-BF8C-4F89-9CEB-BDE2BAFE0A50}" type="presOf" srcId="{B35E8506-EC75-4246-A7B6-35619A372893}" destId="{463999E9-DB8E-40F4-B197-0D7FAC2FE08A}" srcOrd="0" destOrd="4" presId="urn:microsoft.com/office/officeart/2005/8/layout/hList1"/>
    <dgm:cxn modelId="{263AFC91-4F58-4BCF-AE1E-65CF2A69D046}" type="presOf" srcId="{448F61B1-1E63-423A-AB08-748A3D7B1614}" destId="{6762362B-8271-400A-8B24-71B04A7AFC45}" srcOrd="0" destOrd="11" presId="urn:microsoft.com/office/officeart/2005/8/layout/hList1"/>
    <dgm:cxn modelId="{807C19FE-23E8-466F-924C-C79DE827219B}" srcId="{0FAEE03F-30EF-4801-91B2-351A48E84C30}" destId="{74F225A0-663E-4F7B-80FC-355FB0B58FA4}" srcOrd="2" destOrd="0" parTransId="{F41B969F-0839-4C36-883B-C0979319CAE7}" sibTransId="{3932FA94-5409-4B36-84A3-BCEDFD8629C5}"/>
    <dgm:cxn modelId="{BA2957CE-2536-44D9-8E56-6C289CB0EF7A}" srcId="{0FAEE03F-30EF-4801-91B2-351A48E84C30}" destId="{2B5E1B8C-519B-404B-9A2F-EF1727F7A77D}" srcOrd="0" destOrd="0" parTransId="{F71E06F2-47BD-4C8F-8D21-EBF81E438E90}" sibTransId="{19631E5F-6B49-4348-A84B-EC3F8B54BA13}"/>
    <dgm:cxn modelId="{5D0EDF29-CBC4-4ED6-9DD5-E457C81A765C}" srcId="{94BF447A-5CBD-486E-B569-F3D767004C2D}" destId="{A0167BD5-D3F8-49C9-B05F-37314F3A49A9}" srcOrd="5" destOrd="0" parTransId="{BAB57C5D-4254-4265-8240-65C777413710}" sibTransId="{04AD97B4-B62A-4D4B-956F-665829035B46}"/>
    <dgm:cxn modelId="{BC0EC344-3056-413D-8F8D-E224A2F93016}" srcId="{FAC538E3-73AC-4EA2-A323-41A5B7EBC095}" destId="{7BEC8711-6574-414A-AC8B-C81898C7855B}" srcOrd="5" destOrd="0" parTransId="{B69ECC1C-6683-4694-A3F6-A67295CA2C34}" sibTransId="{9955BBC4-773D-4331-90B8-6698AAE5EAE8}"/>
    <dgm:cxn modelId="{E2B7493D-7538-4040-8B5B-C2E4DE53083D}" type="presOf" srcId="{FAC538E3-73AC-4EA2-A323-41A5B7EBC095}" destId="{DD20D487-2F80-4B2F-BE4A-F8CF7CB017C1}" srcOrd="0" destOrd="0" presId="urn:microsoft.com/office/officeart/2005/8/layout/hList1"/>
    <dgm:cxn modelId="{23BCE99D-9E0A-4C2C-BD02-2C7B90E88F73}" srcId="{26D28D18-C1B5-42A3-A79B-795BD805C5D9}" destId="{5EA1DDE1-DBA6-40E1-AF69-58C824520152}" srcOrd="0" destOrd="0" parTransId="{1A2E761C-88B0-4EBD-B8AF-98CF3E2BDE44}" sibTransId="{0478E6F5-7D6F-4986-B91F-AF56BFC46692}"/>
    <dgm:cxn modelId="{9F9833C3-4A56-4B43-AA0D-2767A50CE76E}" type="presOf" srcId="{1D387190-0D71-40FC-B703-0FDB82D81684}" destId="{80EDC5BF-FD07-4140-8374-A59A082C91B0}" srcOrd="0" destOrd="0" presId="urn:microsoft.com/office/officeart/2005/8/layout/hList1"/>
    <dgm:cxn modelId="{45CFCA4D-1E95-45B2-8431-9CA74945320A}" type="presOf" srcId="{63C70239-0FC0-42F4-8372-7A7898617596}" destId="{463999E9-DB8E-40F4-B197-0D7FAC2FE08A}" srcOrd="0" destOrd="0" presId="urn:microsoft.com/office/officeart/2005/8/layout/hList1"/>
    <dgm:cxn modelId="{7BB1132E-9B89-47A0-9511-95E7A9838D2D}" type="presOf" srcId="{A390E42F-844B-4F63-AD48-B3932425113D}" destId="{80EDC5BF-FD07-4140-8374-A59A082C91B0}" srcOrd="0" destOrd="11" presId="urn:microsoft.com/office/officeart/2005/8/layout/hList1"/>
    <dgm:cxn modelId="{92B3AF93-B338-47D6-9F83-D1D4FF3D7B26}" type="presOf" srcId="{8D0B5641-8961-4A41-A440-5881858F70F0}" destId="{3782DCAB-381A-4024-A2C8-B0DB82D0720B}" srcOrd="0" destOrd="12" presId="urn:microsoft.com/office/officeart/2005/8/layout/hList1"/>
    <dgm:cxn modelId="{2442C065-4400-4123-9CA9-5ED7EFB9722A}" srcId="{FEBEDC66-B87B-4324-B65A-E15C8F93B573}" destId="{5D515993-E2D0-41DD-86CD-AC27258166F2}" srcOrd="0" destOrd="0" parTransId="{D69D4398-B0E5-403F-A875-615776F75536}" sibTransId="{342B642F-2D82-454C-BA02-3B3851BBE665}"/>
    <dgm:cxn modelId="{AE54E21E-B6E6-4AEF-9441-02685F87B13B}" type="presOf" srcId="{C6A05712-A5EB-4642-8995-88117196F7C1}" destId="{6762362B-8271-400A-8B24-71B04A7AFC45}" srcOrd="0" destOrd="3" presId="urn:microsoft.com/office/officeart/2005/8/layout/hList1"/>
    <dgm:cxn modelId="{ED892830-579B-429A-B0CC-B93B4297B9A4}" type="presOf" srcId="{0FAEE03F-30EF-4801-91B2-351A48E84C30}" destId="{C47E1758-AC1B-444A-852C-3E55A69CB761}" srcOrd="0" destOrd="6" presId="urn:microsoft.com/office/officeart/2005/8/layout/hList1"/>
    <dgm:cxn modelId="{94BE7EB4-E7F6-4FED-A061-76C99FAEABA1}" srcId="{B0DAA5E2-9991-499C-B9D0-879864536C55}" destId="{8C155D2C-5D43-486A-9E25-0F8BAB3DFCB5}" srcOrd="1" destOrd="0" parTransId="{85779172-B4CB-4438-8AC9-95FABD979AE4}" sibTransId="{D777ECBC-1B44-4C1B-9EE9-270C0A084119}"/>
    <dgm:cxn modelId="{F61AEF31-5520-4F47-B010-1250976D50C9}" type="presOf" srcId="{EF29AC50-24C5-45F8-8AFA-31E816E98452}" destId="{C47E1758-AC1B-444A-852C-3E55A69CB761}" srcOrd="0" destOrd="8" presId="urn:microsoft.com/office/officeart/2005/8/layout/hList1"/>
    <dgm:cxn modelId="{1609ACD5-6E7D-4675-BA6B-5B74C0D2E8F7}" type="presOf" srcId="{776BC123-E893-4D6F-97D2-FDCB68BD9C06}" destId="{6762362B-8271-400A-8B24-71B04A7AFC45}" srcOrd="0" destOrd="15" presId="urn:microsoft.com/office/officeart/2005/8/layout/hList1"/>
    <dgm:cxn modelId="{DED654CA-26DF-467D-A07C-2FC1F302D799}" srcId="{20AD293F-070E-4B45-BAC5-B36A662198D3}" destId="{64130885-C0EE-46C2-B4EF-F2D4578D20D8}" srcOrd="0" destOrd="0" parTransId="{94AE3B9B-42EA-4E64-955E-1AB8D9FCDB29}" sibTransId="{E2A7705A-6A40-4A85-A6E1-8D46BA565F39}"/>
    <dgm:cxn modelId="{D9BC41BE-7685-4A4A-8BF7-15B6284D3EDE}" srcId="{70746018-EB51-45C5-82DA-498E24750247}" destId="{32875E66-B427-47BC-91C4-48CB4F10FB72}" srcOrd="3" destOrd="0" parTransId="{8EEAA21D-7547-4A7C-A98E-2DE31BEA1587}" sibTransId="{312C7BAF-ED0E-4C1B-A150-42B2AC7CBA02}"/>
    <dgm:cxn modelId="{33C0D24C-7A7F-4F30-B383-970FFEFEA15D}" type="presOf" srcId="{862B3C5D-2926-47FD-893F-2FAE03A5EBBA}" destId="{3782DCAB-381A-4024-A2C8-B0DB82D0720B}" srcOrd="0" destOrd="7" presId="urn:microsoft.com/office/officeart/2005/8/layout/hList1"/>
    <dgm:cxn modelId="{9EDE4D6A-811B-424F-B2D2-0838BF5AE8A9}" srcId="{F881FFCA-3930-4E0A-AA5F-153E4C49FE7A}" destId="{26D28D18-C1B5-42A3-A79B-795BD805C5D9}" srcOrd="1" destOrd="0" parTransId="{8CC323AE-5418-4F83-AC08-8E8927D7BBC4}" sibTransId="{517321D3-B7BD-4E1D-9663-576638364B78}"/>
    <dgm:cxn modelId="{2BCD2564-B2D3-4FD1-9236-63D643B344BF}" srcId="{BA4B0A56-FE23-4253-AC9A-DB14D693947E}" destId="{70746018-EB51-45C5-82DA-498E24750247}" srcOrd="0" destOrd="0" parTransId="{E53AF7A0-B40F-4FAE-A4DA-484528339751}" sibTransId="{E98452BD-56DE-4E3A-ABD9-FE2CD7212318}"/>
    <dgm:cxn modelId="{252C12BF-AAE0-47F3-BB69-F17DC6963C68}" srcId="{94BF447A-5CBD-486E-B569-F3D767004C2D}" destId="{8D0B5641-8961-4A41-A440-5881858F70F0}" srcOrd="3" destOrd="0" parTransId="{A25658CD-FF83-4143-A241-59B71C18774E}" sibTransId="{C480C89C-B319-4CD4-82FA-78684CE6A5D1}"/>
    <dgm:cxn modelId="{3BDB3256-D0CC-4DB6-BBD9-7B237A686DCF}" srcId="{94BF447A-5CBD-486E-B569-F3D767004C2D}" destId="{2E273029-A582-4051-9EFC-810E60569D26}" srcOrd="4" destOrd="0" parTransId="{085A22F9-1A91-4E23-9F4E-762D9D1CC06B}" sibTransId="{2CB99829-459B-424B-BE19-D96F3DBAB494}"/>
    <dgm:cxn modelId="{59A0D320-5E11-469A-8F00-2E6F0C6499A4}" srcId="{F881FFCA-3930-4E0A-AA5F-153E4C49FE7A}" destId="{776BC123-E893-4D6F-97D2-FDCB68BD9C06}" srcOrd="6" destOrd="0" parTransId="{C3F86D5E-DF86-49FF-A0BD-4EB85989BF5D}" sibTransId="{777691DA-901B-4A69-8A04-A24607420E83}"/>
    <dgm:cxn modelId="{235342F3-C12F-478C-9253-2DAE2CA144AA}" srcId="{26D28D18-C1B5-42A3-A79B-795BD805C5D9}" destId="{3F60E703-F250-4444-BF68-9FF55B562141}" srcOrd="3" destOrd="0" parTransId="{62F7840A-D87D-49A7-88E9-481A769FAE56}" sibTransId="{140C33E0-5EA6-42FE-90F5-86AD044E771F}"/>
    <dgm:cxn modelId="{D7E0583E-1D16-469E-A1C2-5C49EEA0831F}" srcId="{FEAE7772-A8F8-4312-8F1E-54A6006632E4}" destId="{F881FFCA-3930-4E0A-AA5F-153E4C49FE7A}" srcOrd="2" destOrd="0" parTransId="{082EE698-3483-437F-B9F2-20B0A2B509FF}" sibTransId="{6E234247-A7E4-4EC0-8152-390600200508}"/>
    <dgm:cxn modelId="{C90FE952-D167-4ECD-A26E-2891DA234257}" type="presOf" srcId="{64130885-C0EE-46C2-B4EF-F2D4578D20D8}" destId="{6762362B-8271-400A-8B24-71B04A7AFC45}" srcOrd="0" destOrd="1" presId="urn:microsoft.com/office/officeart/2005/8/layout/hList1"/>
    <dgm:cxn modelId="{C8EADB64-C0B8-4D04-996E-505715A6009C}" srcId="{F881FFCA-3930-4E0A-AA5F-153E4C49FE7A}" destId="{448F61B1-1E63-423A-AB08-748A3D7B1614}" srcOrd="2" destOrd="0" parTransId="{9924484B-79D2-4A69-BB1A-AA9F3498A376}" sibTransId="{D735DCAC-7005-419C-9CBE-A6A6E009F9DE}"/>
    <dgm:cxn modelId="{573D0C63-CCA2-4C0A-93AA-BA6189581918}" srcId="{63C70239-0FC0-42F4-8372-7A7898617596}" destId="{89471A58-56C1-40FD-A606-521552A28575}" srcOrd="1" destOrd="0" parTransId="{032C5E1C-3B40-4764-BCDF-58B053949BC5}" sibTransId="{E24E8F8E-1FEE-4231-B463-5372736EFC27}"/>
    <dgm:cxn modelId="{779AC3D4-20B1-4075-8E93-882C61A42932}" srcId="{7377022F-A721-4A66-A51E-7DC08CBF1E24}" destId="{862B3C5D-2926-47FD-893F-2FAE03A5EBBA}" srcOrd="0" destOrd="0" parTransId="{C8F51684-6133-4B52-AEFC-8DBE25524FD0}" sibTransId="{A09B92FD-C881-456D-8905-DC919F1BDA95}"/>
    <dgm:cxn modelId="{FB4CC365-82DD-4AE4-A930-BF8B9B7EACA1}" srcId="{B2CA67FF-8EE2-4C6C-805B-CA351F8C7A8B}" destId="{1D387190-0D71-40FC-B703-0FDB82D81684}" srcOrd="0" destOrd="0" parTransId="{2124D244-45FE-43F5-B53D-EDEBDEA0AA65}" sibTransId="{FF956168-B028-46EE-975D-57744BE01609}"/>
    <dgm:cxn modelId="{D0D7D44A-6832-43FF-8C72-DBF312799469}" type="presOf" srcId="{2E273029-A582-4051-9EFC-810E60569D26}" destId="{3782DCAB-381A-4024-A2C8-B0DB82D0720B}" srcOrd="0" destOrd="13" presId="urn:microsoft.com/office/officeart/2005/8/layout/hList1"/>
    <dgm:cxn modelId="{BA1325C0-13D4-40A6-8107-D26394547E8C}" srcId="{B0DAA5E2-9991-499C-B9D0-879864536C55}" destId="{E168297D-DEFE-4561-8BBC-5B8480D6CF59}" srcOrd="2" destOrd="0" parTransId="{BC5D3BA6-4F29-448D-8186-8B5D1E081B18}" sibTransId="{994BCF9A-9224-4367-B2AE-62BCD7662395}"/>
    <dgm:cxn modelId="{E47BE1E6-51AA-41E5-9220-6F8E24736D09}" type="presOf" srcId="{E168297D-DEFE-4561-8BBC-5B8480D6CF59}" destId="{3782DCAB-381A-4024-A2C8-B0DB82D0720B}" srcOrd="0" destOrd="3" presId="urn:microsoft.com/office/officeart/2005/8/layout/hList1"/>
    <dgm:cxn modelId="{720E11C9-188E-4BFA-BEBC-2306437CDD2E}" type="presOf" srcId="{42B110BE-3F9C-43F3-8713-2339FB967D0C}" destId="{3782DCAB-381A-4024-A2C8-B0DB82D0720B}" srcOrd="0" destOrd="4" presId="urn:microsoft.com/office/officeart/2005/8/layout/hList1"/>
    <dgm:cxn modelId="{087A8FDA-ABEE-4DF8-B2CC-12540CFE9D91}" type="presOf" srcId="{55C93F9B-BE8C-4903-8971-3E87F0A8E983}" destId="{C47E1758-AC1B-444A-852C-3E55A69CB761}" srcOrd="0" destOrd="10" presId="urn:microsoft.com/office/officeart/2005/8/layout/hList1"/>
    <dgm:cxn modelId="{8E63E998-86C9-4C0A-863F-5BA4EF0240E3}" type="presOf" srcId="{70746018-EB51-45C5-82DA-498E24750247}" destId="{C47E1758-AC1B-444A-852C-3E55A69CB761}" srcOrd="0" destOrd="0" presId="urn:microsoft.com/office/officeart/2005/8/layout/hList1"/>
    <dgm:cxn modelId="{DB283C94-D009-48D9-AF85-8BDB950C7F52}" type="presOf" srcId="{FEAE7772-A8F8-4312-8F1E-54A6006632E4}" destId="{DF0A13BD-5189-4265-9A86-11B90A93F5B6}" srcOrd="0" destOrd="0" presId="urn:microsoft.com/office/officeart/2005/8/layout/hList1"/>
    <dgm:cxn modelId="{E5A0779E-A558-4F71-8798-0FF2A82B759B}" srcId="{FEBEDC66-B87B-4324-B65A-E15C8F93B573}" destId="{5F313F68-B668-47D3-AA6E-19EDE0F9F9B8}" srcOrd="2" destOrd="0" parTransId="{320A9AF0-DD43-44EA-89C6-E990C7E566E3}" sibTransId="{8D464CCD-B748-49D4-B4B3-474D500A9338}"/>
    <dgm:cxn modelId="{1F49B02F-625C-40E1-8BAF-A7D0C2D4FB8B}" type="presOf" srcId="{57DF6121-E2C5-4575-A1BB-46A7B7447205}" destId="{C47E1758-AC1B-444A-852C-3E55A69CB761}" srcOrd="0" destOrd="14" presId="urn:microsoft.com/office/officeart/2005/8/layout/hList1"/>
    <dgm:cxn modelId="{A525AD6C-AC95-470A-BB8C-4DD149095E05}" srcId="{FEBEDC66-B87B-4324-B65A-E15C8F93B573}" destId="{D637595A-EBDC-46E2-BE02-A5C9D9AFC546}" srcOrd="3" destOrd="0" parTransId="{86132BE8-914B-40B6-9B1E-0C2C204A9258}" sibTransId="{DA21409B-D00C-4599-BE77-CDDD2195A10C}"/>
    <dgm:cxn modelId="{4557EE6B-4F78-46D6-8FFC-9AA87BD03E30}" srcId="{B2CA67FF-8EE2-4C6C-805B-CA351F8C7A8B}" destId="{E52E11A4-D074-4A2D-9026-D31F3CF97938}" srcOrd="6" destOrd="0" parTransId="{0DA3B924-28B0-4CA1-BD1E-4A0C3CC05D1D}" sibTransId="{7865E1FE-1856-42DE-AF36-03974F4C8754}"/>
    <dgm:cxn modelId="{13E8045B-3CDB-49E7-85C6-B91B14C429A2}" type="presOf" srcId="{8C155D2C-5D43-486A-9E25-0F8BAB3DFCB5}" destId="{3782DCAB-381A-4024-A2C8-B0DB82D0720B}" srcOrd="0" destOrd="2" presId="urn:microsoft.com/office/officeart/2005/8/layout/hList1"/>
    <dgm:cxn modelId="{6D09EBB5-BF88-45FB-A27A-83D905F8EF62}" type="presOf" srcId="{94BF447A-5CBD-486E-B569-F3D767004C2D}" destId="{1FF5B16F-C0B9-4554-A52B-68EC6D3F359C}" srcOrd="0" destOrd="0" presId="urn:microsoft.com/office/officeart/2005/8/layout/hList1"/>
    <dgm:cxn modelId="{9D88E48A-06FB-4F11-830F-88E8A3EFA857}" srcId="{20AD293F-070E-4B45-BAC5-B36A662198D3}" destId="{5B59561B-0845-46B4-99F2-C6B21F36D503}" srcOrd="3" destOrd="0" parTransId="{13C9568A-12E0-41F8-A8FA-473DBDAC6262}" sibTransId="{39FA2A31-6164-477B-BF14-1D39DB0D4996}"/>
    <dgm:cxn modelId="{6DFA7936-A21F-41F2-9FFC-6F01A15172E5}" type="presOf" srcId="{B2CA67FF-8EE2-4C6C-805B-CA351F8C7A8B}" destId="{47D5DCFA-5215-4446-9388-FC514C3E22A4}" srcOrd="0" destOrd="0" presId="urn:microsoft.com/office/officeart/2005/8/layout/hList1"/>
    <dgm:cxn modelId="{E49756E2-9F72-4DB6-A744-25232E014946}" type="presOf" srcId="{5D498B88-885E-4635-BF57-E90739A84B8E}" destId="{6762362B-8271-400A-8B24-71B04A7AFC45}" srcOrd="0" destOrd="5" presId="urn:microsoft.com/office/officeart/2005/8/layout/hList1"/>
    <dgm:cxn modelId="{ABCE3B92-28CA-4838-A215-6C48790E3B11}" type="presOf" srcId="{32875E66-B427-47BC-91C4-48CB4F10FB72}" destId="{C47E1758-AC1B-444A-852C-3E55A69CB761}" srcOrd="0" destOrd="4" presId="urn:microsoft.com/office/officeart/2005/8/layout/hList1"/>
    <dgm:cxn modelId="{7A75996E-B5D1-4F2E-8992-731FE665932E}" type="presOf" srcId="{84EF9675-70E1-4F92-ACF5-C7BF0A61578E}" destId="{6762362B-8271-400A-8B24-71B04A7AFC45}" srcOrd="0" destOrd="2" presId="urn:microsoft.com/office/officeart/2005/8/layout/hList1"/>
    <dgm:cxn modelId="{599CDF14-A4E1-4107-A095-4CE71976325A}" type="presOf" srcId="{ABBEB74C-A831-4BFC-B628-6B17381C1355}" destId="{3782DCAB-381A-4024-A2C8-B0DB82D0720B}" srcOrd="0" destOrd="10" presId="urn:microsoft.com/office/officeart/2005/8/layout/hList1"/>
    <dgm:cxn modelId="{D163F822-DED8-4A0A-8784-90F3C66D3EB6}" srcId="{BA4B0A56-FE23-4253-AC9A-DB14D693947E}" destId="{ED2A12D3-86D7-4BA9-B610-2CD6C22CA89D}" srcOrd="4" destOrd="0" parTransId="{B0F454C5-E77C-424A-83E5-CE5040C44DA6}" sibTransId="{EE42B03B-0949-4813-A0AC-AF9A4E23C4A7}"/>
    <dgm:cxn modelId="{A1FA94F8-6456-4CCB-B609-CFA46C921B31}" type="presOf" srcId="{7BEC8711-6574-414A-AC8B-C81898C7855B}" destId="{463999E9-DB8E-40F4-B197-0D7FAC2FE08A}" srcOrd="0" destOrd="14" presId="urn:microsoft.com/office/officeart/2005/8/layout/hList1"/>
    <dgm:cxn modelId="{FDBE4E98-FD90-4202-98A9-B20C5BCD1430}" srcId="{94BF447A-5CBD-486E-B569-F3D767004C2D}" destId="{B0DAA5E2-9991-499C-B9D0-879864536C55}" srcOrd="0" destOrd="0" parTransId="{4A8E4342-459B-46A1-A51D-912C2F181922}" sibTransId="{070E0A52-951B-41B5-8B7B-4C23EE663015}"/>
    <dgm:cxn modelId="{00A244FE-5328-4BF7-A6E0-4A90CAE4133F}" type="presOf" srcId="{A0A3BE05-84B5-4FA0-A28E-5DA59A878F70}" destId="{6762362B-8271-400A-8B24-71B04A7AFC45}" srcOrd="0" destOrd="9" presId="urn:microsoft.com/office/officeart/2005/8/layout/hList1"/>
    <dgm:cxn modelId="{C165DA47-8C2E-4ABF-B932-D11225AA3D10}" srcId="{FEAE7772-A8F8-4312-8F1E-54A6006632E4}" destId="{94BF447A-5CBD-486E-B569-F3D767004C2D}" srcOrd="4" destOrd="0" parTransId="{61AB71F5-32ED-49CD-B6E2-9E2A291501C6}" sibTransId="{EADBB21F-14FE-4CBB-95F5-21AE123A1E63}"/>
    <dgm:cxn modelId="{E74C1D5C-A661-4C71-AA0E-24B000C7AEB7}" srcId="{BA4B0A56-FE23-4253-AC9A-DB14D693947E}" destId="{0FAEE03F-30EF-4801-91B2-351A48E84C30}" srcOrd="1" destOrd="0" parTransId="{4367A2B3-2C6A-4C01-A8CD-8354E718DFBE}" sibTransId="{00DD213E-E58A-4E60-A267-6DAED3FD2CA8}"/>
    <dgm:cxn modelId="{D7355381-AABE-4DB9-85AA-3B2D224E40FF}" srcId="{B2CA67FF-8EE2-4C6C-805B-CA351F8C7A8B}" destId="{A390E42F-844B-4F63-AD48-B3932425113D}" srcOrd="2" destOrd="0" parTransId="{19721216-0E52-42A6-B9EC-CAD57DE3FE70}" sibTransId="{2F2191CC-8214-417F-B2D1-EAB1F65F7894}"/>
    <dgm:cxn modelId="{4E002DB1-1CD0-4865-A773-3C98CDE64EBC}" type="presOf" srcId="{6679DBE7-F653-47C5-9645-5A5EC8403A67}" destId="{C47E1758-AC1B-444A-852C-3E55A69CB761}" srcOrd="0" destOrd="2" presId="urn:microsoft.com/office/officeart/2005/8/layout/hList1"/>
    <dgm:cxn modelId="{2EF84E81-AF77-4800-B40B-2F83F6A6B939}" type="presOf" srcId="{8EE3174C-2DCA-44A4-BB96-55BA19668EFD}" destId="{463999E9-DB8E-40F4-B197-0D7FAC2FE08A}" srcOrd="0" destOrd="1" presId="urn:microsoft.com/office/officeart/2005/8/layout/hList1"/>
    <dgm:cxn modelId="{8105AC42-F844-4E87-8D57-5174725422F1}" type="presOf" srcId="{F4A6B252-BBC8-41C0-8CE2-5AFA8CEEF37B}" destId="{463999E9-DB8E-40F4-B197-0D7FAC2FE08A}" srcOrd="0" destOrd="11" presId="urn:microsoft.com/office/officeart/2005/8/layout/hList1"/>
    <dgm:cxn modelId="{F5C39F64-1F84-43EC-8F11-47139CC2F2F1}" srcId="{F881FFCA-3930-4E0A-AA5F-153E4C49FE7A}" destId="{20AD293F-070E-4B45-BAC5-B36A662198D3}" srcOrd="0" destOrd="0" parTransId="{50512EB4-9E6F-4DC6-BB4C-6C78936F2507}" sibTransId="{02331508-D754-4AFB-8CD4-877F9B14F4A9}"/>
    <dgm:cxn modelId="{0E3B2AE4-DC53-4C2C-B414-1696B1CCAB85}" srcId="{BA4B0A56-FE23-4253-AC9A-DB14D693947E}" destId="{57DF6121-E2C5-4575-A1BB-46A7B7447205}" srcOrd="5" destOrd="0" parTransId="{362BE7EF-B8A8-4392-994C-B0033EB692B8}" sibTransId="{355A7F94-548B-4EEF-B177-657FB68CC731}"/>
    <dgm:cxn modelId="{45B8431E-D7D7-4DC0-8772-305D4B887037}" type="presOf" srcId="{2B5E1B8C-519B-404B-9A2F-EF1727F7A77D}" destId="{C47E1758-AC1B-444A-852C-3E55A69CB761}" srcOrd="0" destOrd="7" presId="urn:microsoft.com/office/officeart/2005/8/layout/hList1"/>
    <dgm:cxn modelId="{AEC17573-78F5-45CF-AA2E-CC7C71052DF7}" srcId="{BA4B0A56-FE23-4253-AC9A-DB14D693947E}" destId="{C1E00BF4-1AF9-44CA-B858-8E193AB1E674}" srcOrd="2" destOrd="0" parTransId="{C5272048-B373-4170-9F8B-E8C6F0622808}" sibTransId="{481D2CB5-C614-492E-B190-834182D91C95}"/>
    <dgm:cxn modelId="{55329C31-E08F-4461-B9F9-5E2CBB765FF4}" type="presOf" srcId="{C70E19D9-BF35-40FD-BFF4-9CBEBB8ED108}" destId="{3782DCAB-381A-4024-A2C8-B0DB82D0720B}" srcOrd="0" destOrd="15" presId="urn:microsoft.com/office/officeart/2005/8/layout/hList1"/>
    <dgm:cxn modelId="{EF999ED5-6DC9-44B2-926D-B8E19B5D615A}" srcId="{1D387190-0D71-40FC-B703-0FDB82D81684}" destId="{71AEB432-DDF4-4CE3-B227-85A6B81CDF3F}" srcOrd="1" destOrd="0" parTransId="{E9230352-BEBD-4F03-BB69-7B8D5E504FEC}" sibTransId="{12E132D6-92F1-4965-B7BF-CD0B28C22D5D}"/>
    <dgm:cxn modelId="{74C6DE9E-7C91-40C2-8A02-9F30A3A8C3EA}" type="presOf" srcId="{425D535C-FFF6-4D12-87CF-7AABBA5199F7}" destId="{463999E9-DB8E-40F4-B197-0D7FAC2FE08A}" srcOrd="0" destOrd="3" presId="urn:microsoft.com/office/officeart/2005/8/layout/hList1"/>
    <dgm:cxn modelId="{94A95206-A8BF-4B70-9952-08848BF2EC88}" srcId="{FEAE7772-A8F8-4312-8F1E-54A6006632E4}" destId="{B2CA67FF-8EE2-4C6C-805B-CA351F8C7A8B}" srcOrd="0" destOrd="0" parTransId="{BDFAF84C-4057-4384-85DF-47759061AACF}" sibTransId="{5AD9D233-8E99-4C1A-9D3E-077B39015870}"/>
    <dgm:cxn modelId="{0BD79EB0-3D0B-4AE6-9E32-4622D2D598F7}" type="presOf" srcId="{ED2A12D3-86D7-4BA9-B610-2CD6C22CA89D}" destId="{C47E1758-AC1B-444A-852C-3E55A69CB761}" srcOrd="0" destOrd="13" presId="urn:microsoft.com/office/officeart/2005/8/layout/hList1"/>
    <dgm:cxn modelId="{8EF9945C-A8E8-4AF2-906A-E5A0E6651740}" type="presOf" srcId="{74F225A0-663E-4F7B-80FC-355FB0B58FA4}" destId="{C47E1758-AC1B-444A-852C-3E55A69CB761}" srcOrd="0" destOrd="9" presId="urn:microsoft.com/office/officeart/2005/8/layout/hList1"/>
    <dgm:cxn modelId="{73E22062-267C-47FD-AB96-FCC2A0E89EF5}" type="presOf" srcId="{5C2F9D57-C6FE-4B40-8AA6-B2409433E590}" destId="{6762362B-8271-400A-8B24-71B04A7AFC45}" srcOrd="0" destOrd="8" presId="urn:microsoft.com/office/officeart/2005/8/layout/hList1"/>
    <dgm:cxn modelId="{141E825F-7297-4E7B-8698-AB1EEB016C4D}" type="presOf" srcId="{415747FC-AB03-4B25-98B9-20B66241C2AC}" destId="{80EDC5BF-FD07-4140-8374-A59A082C91B0}" srcOrd="0" destOrd="7" presId="urn:microsoft.com/office/officeart/2005/8/layout/hList1"/>
    <dgm:cxn modelId="{607FAF8C-EDC6-4192-969A-0DCCD79C27C5}" srcId="{6435BB7B-E48A-4948-A922-0CB0F168CFEC}" destId="{487A7D2E-401D-4FEA-A6A7-82A4A10532D2}" srcOrd="3" destOrd="0" parTransId="{64D97A27-69E7-47A7-924B-A33DEC7EFE60}" sibTransId="{527658AD-F61C-41BC-B939-497A7714BB29}"/>
    <dgm:cxn modelId="{DED8EA0C-C31E-4D4E-9245-29DD2DC75C82}" type="presOf" srcId="{9EABB177-6B28-4E6F-9172-BDF59C3326B3}" destId="{463999E9-DB8E-40F4-B197-0D7FAC2FE08A}" srcOrd="0" destOrd="8" presId="urn:microsoft.com/office/officeart/2005/8/layout/hList1"/>
    <dgm:cxn modelId="{72632447-5D81-4FC9-9DD8-501A1BA074AE}" srcId="{6435BB7B-E48A-4948-A922-0CB0F168CFEC}" destId="{3B88C22B-D4A8-40C3-B4A8-C5AAD8FBE9BD}" srcOrd="1" destOrd="0" parTransId="{3DCAD4A1-8AA6-4677-A23C-646BF315A99E}" sibTransId="{24A74A96-54C4-4CCC-8449-0C37EF1BE9A9}"/>
    <dgm:cxn modelId="{C8119E40-08DC-4EA2-9BC4-8060B55199A9}" srcId="{70746018-EB51-45C5-82DA-498E24750247}" destId="{90952874-DA9B-49B9-84ED-85B418327E67}" srcOrd="2" destOrd="0" parTransId="{03B3E828-BB7F-4CED-BF70-7DD2F3DCB35F}" sibTransId="{27E3BFBD-EF56-40C9-9F4B-25F37CCAD640}"/>
    <dgm:cxn modelId="{F8E77E67-5C59-4920-A1C9-217F74FB988E}" srcId="{70746018-EB51-45C5-82DA-498E24750247}" destId="{6679DBE7-F653-47C5-9645-5A5EC8403A67}" srcOrd="1" destOrd="0" parTransId="{62EE95A9-F087-4C52-B483-4C6358F0ACBE}" sibTransId="{D25883C6-EB19-44CE-93F0-E63223CF090F}"/>
    <dgm:cxn modelId="{DE0D7BD0-41DB-4429-BE74-664D2E7374AF}" srcId="{B0DAA5E2-9991-499C-B9D0-879864536C55}" destId="{42B110BE-3F9C-43F3-8713-2339FB967D0C}" srcOrd="3" destOrd="0" parTransId="{9B5574DF-D9E2-4605-BBD7-447A289CF2DC}" sibTransId="{4DD7F3B9-A684-4406-9C2A-FC2C45A10E42}"/>
    <dgm:cxn modelId="{14E3BB94-5EFB-4C14-95EC-9BB57BB262DE}" type="presOf" srcId="{7991D0F1-28A4-4B6D-BD4C-27FE1238AF55}" destId="{C47E1758-AC1B-444A-852C-3E55A69CB761}" srcOrd="0" destOrd="1" presId="urn:microsoft.com/office/officeart/2005/8/layout/hList1"/>
    <dgm:cxn modelId="{BC0676BD-9CC0-4F18-BA95-D7D987628CA6}" type="presOf" srcId="{35D7FAA7-B7ED-48B6-BBA1-3AD545CF7B9A}" destId="{6762362B-8271-400A-8B24-71B04A7AFC45}" srcOrd="0" destOrd="14" presId="urn:microsoft.com/office/officeart/2005/8/layout/hList1"/>
    <dgm:cxn modelId="{5B3565DC-8AB4-420C-86FE-DD10B3435E79}" srcId="{63C70239-0FC0-42F4-8372-7A7898617596}" destId="{425D535C-FFF6-4D12-87CF-7AABBA5199F7}" srcOrd="2" destOrd="0" parTransId="{9E3A02D1-0C93-4E98-8E01-561701EA3C0E}" sibTransId="{04A17BA0-8CB1-49EA-9638-317132902263}"/>
    <dgm:cxn modelId="{2CBE8481-EA43-4336-893B-B7A25AFBB35C}" type="presOf" srcId="{35F30AAE-5C7D-4160-960F-F7114FDD5078}" destId="{463999E9-DB8E-40F4-B197-0D7FAC2FE08A}" srcOrd="0" destOrd="5" presId="urn:microsoft.com/office/officeart/2005/8/layout/hList1"/>
    <dgm:cxn modelId="{C47A2000-7CB0-4816-92A5-F354EEE3D190}" srcId="{63C70239-0FC0-42F4-8372-7A7898617596}" destId="{8EE3174C-2DCA-44A4-BB96-55BA19668EFD}" srcOrd="0" destOrd="0" parTransId="{33D6F977-36D1-4AA6-A1D2-632A70F35BD3}" sibTransId="{A4AC2A06-92CD-4833-A885-B3180D51650F}"/>
    <dgm:cxn modelId="{039CB041-0797-4F42-A1AA-3CC5CB2B032F}" srcId="{FAC538E3-73AC-4EA2-A323-41A5B7EBC095}" destId="{63C70239-0FC0-42F4-8372-7A7898617596}" srcOrd="0" destOrd="0" parTransId="{05522DF3-BEB9-4A38-AED7-9E45A5197439}" sibTransId="{15083130-6820-43DF-A3C2-BBAD3199DE6A}"/>
    <dgm:cxn modelId="{BF0E0586-330F-4241-95F8-34FFB9D1E881}" type="presOf" srcId="{BDA3D0E0-E742-4B7E-A1D9-05D060D25AEF}" destId="{80EDC5BF-FD07-4140-8374-A59A082C91B0}" srcOrd="0" destOrd="13" presId="urn:microsoft.com/office/officeart/2005/8/layout/hList1"/>
    <dgm:cxn modelId="{769B2FF4-4E34-4C98-999E-B0C224A25FA7}" type="presOf" srcId="{26D28D18-C1B5-42A3-A79B-795BD805C5D9}" destId="{6762362B-8271-400A-8B24-71B04A7AFC45}" srcOrd="0" destOrd="6" presId="urn:microsoft.com/office/officeart/2005/8/layout/hList1"/>
    <dgm:cxn modelId="{54946F4A-D765-4E32-90C9-6E49B9B53D30}" type="presOf" srcId="{FEBEDC66-B87B-4324-B65A-E15C8F93B573}" destId="{463999E9-DB8E-40F4-B197-0D7FAC2FE08A}" srcOrd="0" destOrd="6" presId="urn:microsoft.com/office/officeart/2005/8/layout/hList1"/>
    <dgm:cxn modelId="{467151B6-78A8-47C1-968E-F7D6890773B2}" type="presOf" srcId="{44F77032-6314-4364-874E-DE7836EB3305}" destId="{80EDC5BF-FD07-4140-8374-A59A082C91B0}" srcOrd="0" destOrd="14" presId="urn:microsoft.com/office/officeart/2005/8/layout/hList1"/>
    <dgm:cxn modelId="{F882A64D-6C24-407D-9190-6A7421C907BB}" type="presOf" srcId="{F881FFCA-3930-4E0A-AA5F-153E4C49FE7A}" destId="{E83AA361-A507-45BE-8C03-DB62E5795550}" srcOrd="0" destOrd="0" presId="urn:microsoft.com/office/officeart/2005/8/layout/hList1"/>
    <dgm:cxn modelId="{924D01F4-373C-40F1-8987-826FBED9E77C}" type="presOf" srcId="{3B88C22B-D4A8-40C3-B4A8-C5AAD8FBE9BD}" destId="{80EDC5BF-FD07-4140-8374-A59A082C91B0}" srcOrd="0" destOrd="8" presId="urn:microsoft.com/office/officeart/2005/8/layout/hList1"/>
    <dgm:cxn modelId="{01ED4CE1-51BD-4075-B7C4-68DCE833E99B}" srcId="{1D387190-0D71-40FC-B703-0FDB82D81684}" destId="{D414EB66-4C34-4D43-8FE4-B6342BFFC8AE}" srcOrd="0" destOrd="0" parTransId="{4E583643-857E-4C7C-9F82-6B328CD4D690}" sibTransId="{84899B30-3528-4C28-B1AB-864D80B81925}"/>
    <dgm:cxn modelId="{4AB767BE-2B9F-4325-8384-9A06845CB3C6}" srcId="{6435BB7B-E48A-4948-A922-0CB0F168CFEC}" destId="{59E75738-1317-40F5-99C8-E3B16D0C68C2}" srcOrd="2" destOrd="0" parTransId="{F72F602B-C8EB-4001-B3D2-7269449096F7}" sibTransId="{503BF2EB-2D01-4907-9775-D6CC3C2C6EB1}"/>
    <dgm:cxn modelId="{E3028525-E648-4E34-97A5-BD1D74C07038}" srcId="{FAC538E3-73AC-4EA2-A323-41A5B7EBC095}" destId="{7FEF1E97-FD36-4791-A851-F5C9A4D86872}" srcOrd="4" destOrd="0" parTransId="{A87E0480-6FFA-4D0E-9DED-672B60D39096}" sibTransId="{D1BB1092-47AA-4EEF-8007-5E7EFC75BBF4}"/>
    <dgm:cxn modelId="{B28E08D0-8382-44AC-B77B-F01D0BFAAA81}" type="presOf" srcId="{487A7D2E-401D-4FEA-A6A7-82A4A10532D2}" destId="{80EDC5BF-FD07-4140-8374-A59A082C91B0}" srcOrd="0" destOrd="10" presId="urn:microsoft.com/office/officeart/2005/8/layout/hList1"/>
    <dgm:cxn modelId="{3BF664DB-C27D-4288-8BB3-8C5716D174C0}" srcId="{B0DAA5E2-9991-499C-B9D0-879864536C55}" destId="{3E72AA6B-F7C9-483D-AABC-E845C69DD074}" srcOrd="4" destOrd="0" parTransId="{07B8A119-7F35-4306-8C4B-3B2BE0B03110}" sibTransId="{2A0994CD-0A01-4EAC-BF2E-8A6E589F537C}"/>
    <dgm:cxn modelId="{C213CBBE-6C59-4B96-A542-FC0224D2E718}" type="presOf" srcId="{D637595A-EBDC-46E2-BE02-A5C9D9AFC546}" destId="{463999E9-DB8E-40F4-B197-0D7FAC2FE08A}" srcOrd="0" destOrd="10" presId="urn:microsoft.com/office/officeart/2005/8/layout/hList1"/>
    <dgm:cxn modelId="{89224D6F-47FD-4187-BAE6-3A1577A18346}" type="presOf" srcId="{5D515993-E2D0-41DD-86CD-AC27258166F2}" destId="{463999E9-DB8E-40F4-B197-0D7FAC2FE08A}" srcOrd="0" destOrd="7" presId="urn:microsoft.com/office/officeart/2005/8/layout/hList1"/>
    <dgm:cxn modelId="{656221E6-B81F-4417-987A-F1926EA25820}" srcId="{7377022F-A721-4A66-A51E-7DC08CBF1E24}" destId="{ABBEB74C-A831-4BFC-B628-6B17381C1355}" srcOrd="3" destOrd="0" parTransId="{13E34649-0268-4FDE-8DDF-DC3146DF0E38}" sibTransId="{6BDFA4A2-E514-4223-A575-E4F24CC0B750}"/>
    <dgm:cxn modelId="{4969B3FD-26B6-4BC0-AD71-BE2A3A19AF16}" srcId="{0FAEE03F-30EF-4801-91B2-351A48E84C30}" destId="{55C93F9B-BE8C-4903-8971-3E87F0A8E983}" srcOrd="3" destOrd="0" parTransId="{8647A19A-E505-488B-B23B-B3E41D2DAF49}" sibTransId="{1D95E9F5-C35B-4D45-9213-AADF1E6DFE34}"/>
    <dgm:cxn modelId="{43C8D7DA-A8C1-48B7-A2ED-9E716AB522A9}" srcId="{B2CA67FF-8EE2-4C6C-805B-CA351F8C7A8B}" destId="{6435BB7B-E48A-4948-A922-0CB0F168CFEC}" srcOrd="1" destOrd="0" parTransId="{5FBB4D19-6F23-4BEC-A798-6587B2783C26}" sibTransId="{338D2631-210B-4C06-924B-D4A601163F12}"/>
    <dgm:cxn modelId="{1D3E8787-F600-4248-8F3C-93B82CF153D3}" srcId="{FAC538E3-73AC-4EA2-A323-41A5B7EBC095}" destId="{FEBEDC66-B87B-4324-B65A-E15C8F93B573}" srcOrd="1" destOrd="0" parTransId="{FDEFCA05-EADF-4D5B-9A25-33861C5AD17F}" sibTransId="{6092B4DC-BCA8-415D-8AC8-2575E4C77C87}"/>
    <dgm:cxn modelId="{FFE5186C-42AF-429F-A162-AC9A96D2A535}" srcId="{F881FFCA-3930-4E0A-AA5F-153E4C49FE7A}" destId="{35D7FAA7-B7ED-48B6-BBA1-3AD545CF7B9A}" srcOrd="5" destOrd="0" parTransId="{AD86B98B-BA8C-4315-887D-D0D6D889B2F0}" sibTransId="{AEE61CDA-EDD1-4A2F-8D04-EB02FC3117EC}"/>
    <dgm:cxn modelId="{CABE085C-C9F4-4089-9612-9F85CF3D6DF2}" srcId="{20AD293F-070E-4B45-BAC5-B36A662198D3}" destId="{5D498B88-885E-4635-BF57-E90739A84B8E}" srcOrd="4" destOrd="0" parTransId="{3D611570-2F5C-4D75-9581-7F341CE1F276}" sibTransId="{24ED7FFB-35B9-4F5E-99C7-0A92A93AE11D}"/>
    <dgm:cxn modelId="{1B93BD19-4E8C-4AB7-87FA-D1EF2F64EE88}" srcId="{FAC538E3-73AC-4EA2-A323-41A5B7EBC095}" destId="{14AA8B19-06CD-41A1-B614-06E64D4752BC}" srcOrd="3" destOrd="0" parTransId="{D2D012B0-FC3E-4232-A884-DA850BA13EA6}" sibTransId="{AC60A5AE-16ED-4A25-A320-D0240667DE4E}"/>
    <dgm:cxn modelId="{DFE5D1CC-8F55-498C-A43A-BD18C5CDBE8F}" type="presOf" srcId="{C1E00BF4-1AF9-44CA-B858-8E193AB1E674}" destId="{C47E1758-AC1B-444A-852C-3E55A69CB761}" srcOrd="0" destOrd="11" presId="urn:microsoft.com/office/officeart/2005/8/layout/hList1"/>
    <dgm:cxn modelId="{5ACDC5B1-2C3B-44E8-90CD-3E89A0136B1D}" type="presOf" srcId="{7FEF1E97-FD36-4791-A851-F5C9A4D86872}" destId="{463999E9-DB8E-40F4-B197-0D7FAC2FE08A}" srcOrd="0" destOrd="13" presId="urn:microsoft.com/office/officeart/2005/8/layout/hList1"/>
    <dgm:cxn modelId="{11438E88-AF94-4134-847B-E8EF18ABC360}" srcId="{B2CA67FF-8EE2-4C6C-805B-CA351F8C7A8B}" destId="{BDA3D0E0-E742-4B7E-A1D9-05D060D25AEF}" srcOrd="4" destOrd="0" parTransId="{D6CC41E5-D1E4-46AC-99D7-154FFBFF555B}" sibTransId="{EE15199F-A4EA-475E-A786-E7FB8066C1C4}"/>
    <dgm:cxn modelId="{01718785-B848-4895-AFEF-AB877F20C768}" srcId="{FEAE7772-A8F8-4312-8F1E-54A6006632E4}" destId="{BA4B0A56-FE23-4253-AC9A-DB14D693947E}" srcOrd="1" destOrd="0" parTransId="{DE65A67F-D15A-4F99-8525-43328A616DD4}" sibTransId="{68859E0A-8378-4C8D-970D-C38F981DD8A0}"/>
    <dgm:cxn modelId="{D1FD24A2-C52E-4077-9249-0FAE5BCCAA36}" srcId="{B0DAA5E2-9991-499C-B9D0-879864536C55}" destId="{75257024-059D-43AC-8A5B-E087D1D8FA02}" srcOrd="0" destOrd="0" parTransId="{8376B717-1ACB-406F-AE1F-1568C3DFA0F5}" sibTransId="{E66566F7-5707-49C8-8EB8-9D102131C13A}"/>
    <dgm:cxn modelId="{91576685-C933-4367-91DE-86D29ABC532F}" srcId="{FAC538E3-73AC-4EA2-A323-41A5B7EBC095}" destId="{F4A6B252-BBC8-41C0-8CE2-5AFA8CEEF37B}" srcOrd="2" destOrd="0" parTransId="{E5C107FF-F6F7-4F1C-A00B-AA07D4920BD9}" sibTransId="{A1DF1054-4009-4C06-BFCB-366DF7D382FD}"/>
    <dgm:cxn modelId="{B5913785-DB70-4E93-9AC2-3BF30ACE8876}" srcId="{6435BB7B-E48A-4948-A922-0CB0F168CFEC}" destId="{415747FC-AB03-4B25-98B9-20B66241C2AC}" srcOrd="0" destOrd="0" parTransId="{C5C50741-AF39-452F-B5BB-E7203FD66F9E}" sibTransId="{C8A98E01-091B-42B2-AD84-A316054C7D3E}"/>
    <dgm:cxn modelId="{46795E5E-89C2-4AAE-AF8E-C956535C6005}" srcId="{1D387190-0D71-40FC-B703-0FDB82D81684}" destId="{AE4A7204-32DC-4B1E-8CC2-F5ECA1384614}" srcOrd="4" destOrd="0" parTransId="{448717AD-69F2-402E-B17F-FECC64BD2E25}" sibTransId="{5567FC59-8BB2-4788-AAD2-5968A20ABF46}"/>
    <dgm:cxn modelId="{5811E92D-73BB-4D8C-8FAF-960B32CD6499}" type="presOf" srcId="{A0167BD5-D3F8-49C9-B05F-37314F3A49A9}" destId="{3782DCAB-381A-4024-A2C8-B0DB82D0720B}" srcOrd="0" destOrd="14" presId="urn:microsoft.com/office/officeart/2005/8/layout/hList1"/>
    <dgm:cxn modelId="{A4CFEB0B-367B-4EEF-985C-C23C5482E624}" srcId="{BA4B0A56-FE23-4253-AC9A-DB14D693947E}" destId="{9C6D0043-4628-4A46-AA55-E2D8ED40917F}" srcOrd="6" destOrd="0" parTransId="{C8929223-3E01-4B89-8271-D4EA4CCFDE37}" sibTransId="{5665621A-6156-47C8-BB93-FD42C2BD5CE4}"/>
    <dgm:cxn modelId="{1200BB30-D89A-4A69-88E0-6B1962DABD19}" type="presOf" srcId="{AB2AF118-9B77-4C44-A3A1-5685521183B0}" destId="{3782DCAB-381A-4024-A2C8-B0DB82D0720B}" srcOrd="0" destOrd="11" presId="urn:microsoft.com/office/officeart/2005/8/layout/hList1"/>
    <dgm:cxn modelId="{C24F86BA-FEC3-46F4-AFA6-7BE270F296D3}" type="presOf" srcId="{4878FA82-779B-4681-8740-C0D2BDE93718}" destId="{C47E1758-AC1B-444A-852C-3E55A69CB761}" srcOrd="0" destOrd="12" presId="urn:microsoft.com/office/officeart/2005/8/layout/hList1"/>
    <dgm:cxn modelId="{5B011625-AE76-425A-8934-AB53CA1D6C38}" srcId="{F881FFCA-3930-4E0A-AA5F-153E4C49FE7A}" destId="{E29DF817-5732-42C7-9C7A-4ECAA2CB2EB1}" srcOrd="3" destOrd="0" parTransId="{AA8DD780-7190-4942-ADA3-4658D5E817BA}" sibTransId="{6F94ED51-C1E9-49F9-8A67-D309BCB5E20E}"/>
    <dgm:cxn modelId="{BA79EE83-02EE-4CCA-B2AD-63023D1BBE58}" type="presOf" srcId="{4CA09E37-DDDF-412F-8057-97885B6B438C}" destId="{80EDC5BF-FD07-4140-8374-A59A082C91B0}" srcOrd="0" destOrd="3" presId="urn:microsoft.com/office/officeart/2005/8/layout/hList1"/>
    <dgm:cxn modelId="{F9EA4FED-2484-4121-AF15-62B3B6E30033}" srcId="{20AD293F-070E-4B45-BAC5-B36A662198D3}" destId="{C6A05712-A5EB-4642-8995-88117196F7C1}" srcOrd="2" destOrd="0" parTransId="{58BE564D-389F-4863-A7BE-910C21EBDFD8}" sibTransId="{EE2C2637-B662-448F-9092-2730106802F8}"/>
    <dgm:cxn modelId="{C85E5FDC-8420-4CAB-AB3E-947F15CC4271}" type="presOf" srcId="{D414EB66-4C34-4D43-8FE4-B6342BFFC8AE}" destId="{80EDC5BF-FD07-4140-8374-A59A082C91B0}" srcOrd="0" destOrd="1" presId="urn:microsoft.com/office/officeart/2005/8/layout/hList1"/>
    <dgm:cxn modelId="{A3A87A4F-A8A6-4836-9855-43978CA56B65}" type="presOf" srcId="{71AEB432-DDF4-4CE3-B227-85A6B81CDF3F}" destId="{80EDC5BF-FD07-4140-8374-A59A082C91B0}" srcOrd="0" destOrd="2" presId="urn:microsoft.com/office/officeart/2005/8/layout/hList1"/>
    <dgm:cxn modelId="{D4CB7260-F0E7-41B5-BC6A-350F92ABD452}" srcId="{B2CA67FF-8EE2-4C6C-805B-CA351F8C7A8B}" destId="{44F77032-6314-4364-874E-DE7836EB3305}" srcOrd="5" destOrd="0" parTransId="{7F993179-E7E6-4431-BEA4-13AD28DA5AB8}" sibTransId="{702CCA88-2236-4AC6-A252-E22B48039680}"/>
    <dgm:cxn modelId="{45611F22-54BE-4141-9381-995F27AFD072}" srcId="{0FAEE03F-30EF-4801-91B2-351A48E84C30}" destId="{EF29AC50-24C5-45F8-8AFA-31E816E98452}" srcOrd="1" destOrd="0" parTransId="{DB8FF52A-D9DF-4F1E-8C11-A827E7AB41BD}" sibTransId="{AF3C34CC-5DA2-4365-A482-C1CDBD1AD406}"/>
    <dgm:cxn modelId="{D858FD02-E464-4BE7-BB93-D228E2DEFC7C}" srcId="{BA4B0A56-FE23-4253-AC9A-DB14D693947E}" destId="{4878FA82-779B-4681-8740-C0D2BDE93718}" srcOrd="3" destOrd="0" parTransId="{0D6D875A-7DB2-478F-8656-ECA128756D6C}" sibTransId="{1A8B393A-45DB-40CF-B5BA-424A9E3A388F}"/>
    <dgm:cxn modelId="{0557CF5B-56B7-4417-B8C2-0916D1DF64CF}" srcId="{70746018-EB51-45C5-82DA-498E24750247}" destId="{64EFDBD8-A9D4-4AC7-9C70-1A1B792348C1}" srcOrd="4" destOrd="0" parTransId="{89559881-C96B-4249-825A-8C2FA2BFA741}" sibTransId="{EE87B140-7754-4087-BE8B-EB71C5F1D22B}"/>
    <dgm:cxn modelId="{8BD939C9-79A7-4483-A583-5B554088B2C3}" srcId="{63C70239-0FC0-42F4-8372-7A7898617596}" destId="{35F30AAE-5C7D-4160-960F-F7114FDD5078}" srcOrd="4" destOrd="0" parTransId="{E47DCB6E-2361-4FF7-9789-B65E26673136}" sibTransId="{A8D4BA05-45CE-4E71-AFFB-498FB0CB8095}"/>
    <dgm:cxn modelId="{537562A1-CC49-4A37-AEA5-34E785D0ABE3}" srcId="{F881FFCA-3930-4E0A-AA5F-153E4C49FE7A}" destId="{49B52868-F45C-44FA-BABC-AC32086B47F8}" srcOrd="4" destOrd="0" parTransId="{BDE735C8-2D09-4F7A-9D79-F6379C926D52}" sibTransId="{17C21CF0-EF7D-4638-9B8C-1E6E7D1DCA87}"/>
    <dgm:cxn modelId="{7F763CBE-114B-4190-9A27-EA15CA3EC9A9}" srcId="{FEBEDC66-B87B-4324-B65A-E15C8F93B573}" destId="{9EABB177-6B28-4E6F-9172-BDF59C3326B3}" srcOrd="1" destOrd="0" parTransId="{BB1D2285-2EBA-4CDB-8DC1-C4A81299963F}" sibTransId="{871A644D-B144-49F0-B480-5D3229A564E8}"/>
    <dgm:cxn modelId="{143ADE6B-EE38-4395-AD48-27E393C28A69}" srcId="{94BF447A-5CBD-486E-B569-F3D767004C2D}" destId="{7377022F-A721-4A66-A51E-7DC08CBF1E24}" srcOrd="1" destOrd="0" parTransId="{DB289360-32A3-41C4-BAEA-EAD97BA6692C}" sibTransId="{52FA3119-32C1-4EA8-B441-49E70A412669}"/>
    <dgm:cxn modelId="{CAE09D72-F2D3-40A8-B01B-C3B04A2CCFFA}" type="presOf" srcId="{6435BB7B-E48A-4948-A922-0CB0F168CFEC}" destId="{80EDC5BF-FD07-4140-8374-A59A082C91B0}" srcOrd="0" destOrd="6" presId="urn:microsoft.com/office/officeart/2005/8/layout/hList1"/>
    <dgm:cxn modelId="{9387462D-747A-440D-918E-D420F02928F7}" srcId="{7377022F-A721-4A66-A51E-7DC08CBF1E24}" destId="{02BED29C-B32D-4890-B709-F4A020003D33}" srcOrd="1" destOrd="0" parTransId="{52E87C01-1C40-4B1E-960E-2F6EF6503AA5}" sibTransId="{C2E1EC8B-0169-4E2D-A3FF-F29DD16669FC}"/>
    <dgm:cxn modelId="{75BE80F5-B395-48A5-B0E0-95239E5922C4}" srcId="{63C70239-0FC0-42F4-8372-7A7898617596}" destId="{B35E8506-EC75-4246-A7B6-35619A372893}" srcOrd="3" destOrd="0" parTransId="{A21DF257-29F1-4141-8D69-B04C164A8615}" sibTransId="{F3ABCF30-71D2-4E98-A81F-D76054628C95}"/>
    <dgm:cxn modelId="{B4A40EE2-8576-4AD6-97BF-7D6289E13E96}" type="presOf" srcId="{90952874-DA9B-49B9-84ED-85B418327E67}" destId="{C47E1758-AC1B-444A-852C-3E55A69CB761}" srcOrd="0" destOrd="3" presId="urn:microsoft.com/office/officeart/2005/8/layout/hList1"/>
    <dgm:cxn modelId="{36310154-6562-42DB-9888-30361587A935}" srcId="{1D387190-0D71-40FC-B703-0FDB82D81684}" destId="{4CA09E37-DDDF-412F-8057-97885B6B438C}" srcOrd="2" destOrd="0" parTransId="{4E10912E-CFB7-43B0-9144-C6027C2D1E2B}" sibTransId="{58AE1B11-5C56-49ED-BDE1-7D7A43C4EA19}"/>
    <dgm:cxn modelId="{87F20F72-C01C-4A96-8743-86B56B6D924E}" type="presOf" srcId="{D5E280FA-EE49-4F4B-9B39-56FFF79BA2FC}" destId="{80EDC5BF-FD07-4140-8374-A59A082C91B0}" srcOrd="0" destOrd="4" presId="urn:microsoft.com/office/officeart/2005/8/layout/hList1"/>
    <dgm:cxn modelId="{5B531720-50FB-4E9E-941D-5A26E584AD65}" type="presOf" srcId="{EF77C1C5-FD35-44AF-8912-FD75658099F3}" destId="{80EDC5BF-FD07-4140-8374-A59A082C91B0}" srcOrd="0" destOrd="12" presId="urn:microsoft.com/office/officeart/2005/8/layout/hList1"/>
    <dgm:cxn modelId="{75F1D3DC-1E67-4C92-8B22-4EFDC8D4F5B1}" type="presOf" srcId="{E52E11A4-D074-4A2D-9026-D31F3CF97938}" destId="{80EDC5BF-FD07-4140-8374-A59A082C91B0}" srcOrd="0" destOrd="15" presId="urn:microsoft.com/office/officeart/2005/8/layout/hList1"/>
    <dgm:cxn modelId="{A39C0729-048B-4EBA-A2E2-3963D62E6914}" type="presOf" srcId="{9C6D0043-4628-4A46-AA55-E2D8ED40917F}" destId="{C47E1758-AC1B-444A-852C-3E55A69CB761}" srcOrd="0" destOrd="15" presId="urn:microsoft.com/office/officeart/2005/8/layout/hList1"/>
    <dgm:cxn modelId="{5018F169-55B1-433A-81FC-3CF144062031}" type="presOf" srcId="{E29DF817-5732-42C7-9C7A-4ECAA2CB2EB1}" destId="{6762362B-8271-400A-8B24-71B04A7AFC45}" srcOrd="0" destOrd="12" presId="urn:microsoft.com/office/officeart/2005/8/layout/hList1"/>
    <dgm:cxn modelId="{D22BE3A3-29F6-4923-A980-4B7AE0452136}" srcId="{70746018-EB51-45C5-82DA-498E24750247}" destId="{7991D0F1-28A4-4B6D-BD4C-27FE1238AF55}" srcOrd="0" destOrd="0" parTransId="{188ECD6D-CD49-42BE-B402-111AC8DB5D19}" sibTransId="{4CEFFCD8-6836-42F6-B1EF-B39E64F11F67}"/>
    <dgm:cxn modelId="{A73E6821-B2CF-4109-B55A-D051E457AD1C}" type="presOf" srcId="{7377022F-A721-4A66-A51E-7DC08CBF1E24}" destId="{3782DCAB-381A-4024-A2C8-B0DB82D0720B}" srcOrd="0" destOrd="6" presId="urn:microsoft.com/office/officeart/2005/8/layout/hList1"/>
    <dgm:cxn modelId="{5BEA8E67-2AFA-4BC5-9000-386A8CD051A7}" type="presParOf" srcId="{DF0A13BD-5189-4265-9A86-11B90A93F5B6}" destId="{73565766-8F0F-4977-9941-06DC64D70B92}" srcOrd="0" destOrd="0" presId="urn:microsoft.com/office/officeart/2005/8/layout/hList1"/>
    <dgm:cxn modelId="{8AE5E161-FDCF-4737-99AC-A394AE6D2397}" type="presParOf" srcId="{73565766-8F0F-4977-9941-06DC64D70B92}" destId="{47D5DCFA-5215-4446-9388-FC514C3E22A4}" srcOrd="0" destOrd="0" presId="urn:microsoft.com/office/officeart/2005/8/layout/hList1"/>
    <dgm:cxn modelId="{8D89A416-9DCC-4FE0-9055-9C07D5309E80}" type="presParOf" srcId="{73565766-8F0F-4977-9941-06DC64D70B92}" destId="{80EDC5BF-FD07-4140-8374-A59A082C91B0}" srcOrd="1" destOrd="0" presId="urn:microsoft.com/office/officeart/2005/8/layout/hList1"/>
    <dgm:cxn modelId="{997D43D6-5103-4E4F-A117-FD96C78819A5}" type="presParOf" srcId="{DF0A13BD-5189-4265-9A86-11B90A93F5B6}" destId="{F1AD7355-BF1E-4CB2-B324-867A6CF28C23}" srcOrd="1" destOrd="0" presId="urn:microsoft.com/office/officeart/2005/8/layout/hList1"/>
    <dgm:cxn modelId="{9735B417-3F48-414A-BB9B-2855B781CAC3}" type="presParOf" srcId="{DF0A13BD-5189-4265-9A86-11B90A93F5B6}" destId="{3F4F0999-F241-477B-8EF9-9479BCCE4E17}" srcOrd="2" destOrd="0" presId="urn:microsoft.com/office/officeart/2005/8/layout/hList1"/>
    <dgm:cxn modelId="{13C66CD0-7325-4937-9393-CD2BF63DAD1F}" type="presParOf" srcId="{3F4F0999-F241-477B-8EF9-9479BCCE4E17}" destId="{2433A15C-8FCE-4918-BCC4-C8D2015F06CA}" srcOrd="0" destOrd="0" presId="urn:microsoft.com/office/officeart/2005/8/layout/hList1"/>
    <dgm:cxn modelId="{859389EF-8ECD-4D12-A68A-791725D8E239}" type="presParOf" srcId="{3F4F0999-F241-477B-8EF9-9479BCCE4E17}" destId="{C47E1758-AC1B-444A-852C-3E55A69CB761}" srcOrd="1" destOrd="0" presId="urn:microsoft.com/office/officeart/2005/8/layout/hList1"/>
    <dgm:cxn modelId="{8927B5F0-BD5A-47C7-9A73-8B2CCAE04B50}" type="presParOf" srcId="{DF0A13BD-5189-4265-9A86-11B90A93F5B6}" destId="{B3A29225-A51F-455D-AF32-C80237F2074D}" srcOrd="3" destOrd="0" presId="urn:microsoft.com/office/officeart/2005/8/layout/hList1"/>
    <dgm:cxn modelId="{D23CD853-1FAA-48EA-9267-CC5936F21A3F}" type="presParOf" srcId="{DF0A13BD-5189-4265-9A86-11B90A93F5B6}" destId="{10F1C4C9-212D-4FAD-9FE3-9CD6D811E7E7}" srcOrd="4" destOrd="0" presId="urn:microsoft.com/office/officeart/2005/8/layout/hList1"/>
    <dgm:cxn modelId="{84DB51F1-BD96-4BED-8550-ED9EF79411C9}" type="presParOf" srcId="{10F1C4C9-212D-4FAD-9FE3-9CD6D811E7E7}" destId="{E83AA361-A507-45BE-8C03-DB62E5795550}" srcOrd="0" destOrd="0" presId="urn:microsoft.com/office/officeart/2005/8/layout/hList1"/>
    <dgm:cxn modelId="{DADD3899-85DC-47AA-B4C2-B59E0F1B84A0}" type="presParOf" srcId="{10F1C4C9-212D-4FAD-9FE3-9CD6D811E7E7}" destId="{6762362B-8271-400A-8B24-71B04A7AFC45}" srcOrd="1" destOrd="0" presId="urn:microsoft.com/office/officeart/2005/8/layout/hList1"/>
    <dgm:cxn modelId="{B659AE89-7C53-48B2-B32F-17C309D914F8}" type="presParOf" srcId="{DF0A13BD-5189-4265-9A86-11B90A93F5B6}" destId="{9FEB0BB4-89A9-4252-8314-20B59377BB68}" srcOrd="5" destOrd="0" presId="urn:microsoft.com/office/officeart/2005/8/layout/hList1"/>
    <dgm:cxn modelId="{D2C60666-D992-40CD-A977-8F67F9942C25}" type="presParOf" srcId="{DF0A13BD-5189-4265-9A86-11B90A93F5B6}" destId="{5B9D6F94-8934-4709-98B7-AF27B0BC6040}" srcOrd="6" destOrd="0" presId="urn:microsoft.com/office/officeart/2005/8/layout/hList1"/>
    <dgm:cxn modelId="{AC790D48-4D25-4CCF-817C-C454F4F207B4}" type="presParOf" srcId="{5B9D6F94-8934-4709-98B7-AF27B0BC6040}" destId="{DD20D487-2F80-4B2F-BE4A-F8CF7CB017C1}" srcOrd="0" destOrd="0" presId="urn:microsoft.com/office/officeart/2005/8/layout/hList1"/>
    <dgm:cxn modelId="{C2DFFC5C-EC06-494F-971B-8D91BCC3768F}" type="presParOf" srcId="{5B9D6F94-8934-4709-98B7-AF27B0BC6040}" destId="{463999E9-DB8E-40F4-B197-0D7FAC2FE08A}" srcOrd="1" destOrd="0" presId="urn:microsoft.com/office/officeart/2005/8/layout/hList1"/>
    <dgm:cxn modelId="{E1257E3A-4EFB-4EB7-B62C-B99EC8E17DDB}" type="presParOf" srcId="{DF0A13BD-5189-4265-9A86-11B90A93F5B6}" destId="{A09535B9-DA95-42E6-8455-C2B1F070DEF3}" srcOrd="7" destOrd="0" presId="urn:microsoft.com/office/officeart/2005/8/layout/hList1"/>
    <dgm:cxn modelId="{3A54F780-70AA-4D56-9BE7-2B00CDE32928}" type="presParOf" srcId="{DF0A13BD-5189-4265-9A86-11B90A93F5B6}" destId="{C8ADF438-43CF-4E0D-BB20-13D4C6D25A55}" srcOrd="8" destOrd="0" presId="urn:microsoft.com/office/officeart/2005/8/layout/hList1"/>
    <dgm:cxn modelId="{D9084906-F2FA-4DD9-971E-003E11CE8695}" type="presParOf" srcId="{C8ADF438-43CF-4E0D-BB20-13D4C6D25A55}" destId="{1FF5B16F-C0B9-4554-A52B-68EC6D3F359C}" srcOrd="0" destOrd="0" presId="urn:microsoft.com/office/officeart/2005/8/layout/hList1"/>
    <dgm:cxn modelId="{83A108BE-6531-4481-A041-36A4395BADBA}" type="presParOf" srcId="{C8ADF438-43CF-4E0D-BB20-13D4C6D25A55}" destId="{3782DCAB-381A-4024-A2C8-B0DB82D0720B}"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C6C132-1AA4-48A7-AD0F-04D5C9D0D872}" type="doc">
      <dgm:prSet loTypeId="urn:microsoft.com/office/officeart/2005/8/layout/default#1" loCatId="list" qsTypeId="urn:microsoft.com/office/officeart/2005/8/quickstyle/simple5" qsCatId="simple" csTypeId="urn:microsoft.com/office/officeart/2005/8/colors/colorful2" csCatId="colorful" phldr="1"/>
      <dgm:spPr/>
      <dgm:t>
        <a:bodyPr/>
        <a:lstStyle/>
        <a:p>
          <a:endParaRPr lang="en-CA"/>
        </a:p>
      </dgm:t>
    </dgm:pt>
    <dgm:pt modelId="{AF781CDF-3746-4533-AAC1-A4228AE9C162}">
      <dgm:prSet phldrT="[Text]" custT="1"/>
      <dgm:spPr>
        <a:noFill/>
        <a:ln>
          <a:noFill/>
        </a:ln>
      </dgm:spPr>
      <dgm:t>
        <a:bodyPr/>
        <a:lstStyle/>
        <a:p>
          <a:endParaRPr lang="en-CA" sz="1000" noProof="0" dirty="0">
            <a:latin typeface="Frutiger LT 45 Light" pitchFamily="34" charset="0"/>
          </a:endParaRPr>
        </a:p>
      </dgm:t>
    </dgm:pt>
    <dgm:pt modelId="{38E0F0C4-A9EC-4684-B847-3CD671D084C3}" type="parTrans" cxnId="{4A1743F6-5DC3-4234-86B0-38A7B5F9A9C6}">
      <dgm:prSet/>
      <dgm:spPr/>
      <dgm:t>
        <a:bodyPr/>
        <a:lstStyle/>
        <a:p>
          <a:endParaRPr lang="en-CA" sz="1000" noProof="0"/>
        </a:p>
      </dgm:t>
    </dgm:pt>
    <dgm:pt modelId="{16226621-EBE8-4233-8B52-48F29DEFBBE7}" type="sibTrans" cxnId="{4A1743F6-5DC3-4234-86B0-38A7B5F9A9C6}">
      <dgm:prSet/>
      <dgm:spPr/>
      <dgm:t>
        <a:bodyPr/>
        <a:lstStyle/>
        <a:p>
          <a:endParaRPr lang="en-CA" sz="1000" noProof="0"/>
        </a:p>
      </dgm:t>
    </dgm:pt>
    <dgm:pt modelId="{4BF8CB44-E108-4B8A-8EED-5B0765E8BDBC}">
      <dgm:prSet phldrT="[Text]" custT="1"/>
      <dgm:spPr>
        <a:solidFill>
          <a:srgbClr val="7695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a:lstStyle/>
        <a:p>
          <a:r>
            <a:rPr lang="en-CA" sz="1000" b="1" noProof="0" dirty="0" smtClean="0">
              <a:solidFill>
                <a:schemeClr val="bg1"/>
              </a:solidFill>
              <a:latin typeface="Frutiger LT 45 Light" pitchFamily="34" charset="0"/>
            </a:rPr>
            <a:t>Seed</a:t>
          </a:r>
          <a:endParaRPr lang="en-CA" sz="1000" b="1" noProof="0" dirty="0">
            <a:solidFill>
              <a:schemeClr val="bg1"/>
            </a:solidFill>
            <a:latin typeface="Frutiger LT 45 Light" pitchFamily="34" charset="0"/>
          </a:endParaRPr>
        </a:p>
      </dgm:t>
    </dgm:pt>
    <dgm:pt modelId="{4766BC5A-35F7-446D-A222-F3D45F688260}" type="parTrans" cxnId="{993E656C-EBD7-4676-86FD-39C64592C79B}">
      <dgm:prSet/>
      <dgm:spPr/>
      <dgm:t>
        <a:bodyPr/>
        <a:lstStyle/>
        <a:p>
          <a:endParaRPr lang="en-CA" sz="1000" noProof="0"/>
        </a:p>
      </dgm:t>
    </dgm:pt>
    <dgm:pt modelId="{C8816122-F294-44E4-8556-68962FE72192}" type="sibTrans" cxnId="{993E656C-EBD7-4676-86FD-39C64592C79B}">
      <dgm:prSet/>
      <dgm:spPr/>
      <dgm:t>
        <a:bodyPr/>
        <a:lstStyle/>
        <a:p>
          <a:endParaRPr lang="en-CA" sz="1000" noProof="0"/>
        </a:p>
      </dgm:t>
    </dgm:pt>
    <dgm:pt modelId="{2E9D8E84-8B1C-4DE7-A3AE-3E9397EF1099}">
      <dgm:prSet phldrT="[Text]" custT="1"/>
      <dgm:spPr>
        <a:solidFill>
          <a:srgbClr val="9696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a:lstStyle/>
        <a:p>
          <a:r>
            <a:rPr lang="en-CA" sz="1000" b="1" noProof="0" dirty="0" smtClean="0">
              <a:solidFill>
                <a:schemeClr val="bg1"/>
              </a:solidFill>
              <a:latin typeface="Frutiger LT 45 Light" pitchFamily="34" charset="0"/>
            </a:rPr>
            <a:t>Start-up</a:t>
          </a:r>
          <a:endParaRPr lang="en-CA" sz="1000" b="1" noProof="0" dirty="0">
            <a:solidFill>
              <a:schemeClr val="bg1"/>
            </a:solidFill>
            <a:latin typeface="Frutiger LT 45 Light" pitchFamily="34" charset="0"/>
          </a:endParaRPr>
        </a:p>
      </dgm:t>
    </dgm:pt>
    <dgm:pt modelId="{D80D3BD1-3126-44DF-B2CE-D922EA61EB17}" type="parTrans" cxnId="{0B3CA3FA-E545-4916-83AC-7492CA1E21A1}">
      <dgm:prSet/>
      <dgm:spPr/>
      <dgm:t>
        <a:bodyPr/>
        <a:lstStyle/>
        <a:p>
          <a:endParaRPr lang="en-CA" sz="1000" noProof="0"/>
        </a:p>
      </dgm:t>
    </dgm:pt>
    <dgm:pt modelId="{78F206AF-51B4-40EF-9167-7628E0A4C863}" type="sibTrans" cxnId="{0B3CA3FA-E545-4916-83AC-7492CA1E21A1}">
      <dgm:prSet/>
      <dgm:spPr/>
      <dgm:t>
        <a:bodyPr/>
        <a:lstStyle/>
        <a:p>
          <a:endParaRPr lang="en-CA" sz="1000" noProof="0"/>
        </a:p>
      </dgm:t>
    </dgm:pt>
    <dgm:pt modelId="{FCFF2C10-74FB-4C31-BBE0-72044E88F363}">
      <dgm:prSet phldrT="[Text]" custT="1"/>
      <dgm:spPr>
        <a:solidFill>
          <a:srgbClr val="98762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a:lstStyle/>
        <a:p>
          <a:r>
            <a:rPr lang="en-CA" sz="1000" b="1" noProof="0" dirty="0" smtClean="0">
              <a:solidFill>
                <a:schemeClr val="bg1"/>
              </a:solidFill>
              <a:latin typeface="Frutiger LT 45 Light" pitchFamily="34" charset="0"/>
            </a:rPr>
            <a:t>Organic Growth</a:t>
          </a:r>
          <a:endParaRPr lang="en-CA" sz="1000" b="1" noProof="0" dirty="0">
            <a:solidFill>
              <a:schemeClr val="bg1"/>
            </a:solidFill>
            <a:latin typeface="Frutiger LT 45 Light" pitchFamily="34" charset="0"/>
          </a:endParaRPr>
        </a:p>
      </dgm:t>
    </dgm:pt>
    <dgm:pt modelId="{C1987B36-8AA9-43B1-8292-2EACEB89894F}" type="parTrans" cxnId="{6104C2F7-3820-4EF2-8364-07579F8968E4}">
      <dgm:prSet/>
      <dgm:spPr/>
      <dgm:t>
        <a:bodyPr/>
        <a:lstStyle/>
        <a:p>
          <a:endParaRPr lang="en-CA" sz="1000" noProof="0"/>
        </a:p>
      </dgm:t>
    </dgm:pt>
    <dgm:pt modelId="{71EBFDEE-D75F-49CA-B336-67889EF8807D}" type="sibTrans" cxnId="{6104C2F7-3820-4EF2-8364-07579F8968E4}">
      <dgm:prSet/>
      <dgm:spPr/>
      <dgm:t>
        <a:bodyPr/>
        <a:lstStyle/>
        <a:p>
          <a:endParaRPr lang="en-CA" sz="1000" noProof="0"/>
        </a:p>
      </dgm:t>
    </dgm:pt>
    <dgm:pt modelId="{F418AF3E-40F1-46B4-ACD6-DB84A8C4253D}">
      <dgm:prSet phldrT="[Text]" custT="1"/>
      <dgm:spPr>
        <a:solidFill>
          <a:srgbClr val="99532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a:lstStyle/>
        <a:p>
          <a:r>
            <a:rPr lang="en-CA" sz="1000" b="1" noProof="0" dirty="0" smtClean="0">
              <a:solidFill>
                <a:schemeClr val="bg1"/>
              </a:solidFill>
              <a:latin typeface="Frutiger LT 45 Light" pitchFamily="34" charset="0"/>
            </a:rPr>
            <a:t>M&amp;A</a:t>
          </a:r>
          <a:endParaRPr lang="en-CA" sz="1000" b="1" noProof="0" dirty="0">
            <a:solidFill>
              <a:schemeClr val="bg1"/>
            </a:solidFill>
            <a:latin typeface="Frutiger LT 45 Light" pitchFamily="34" charset="0"/>
          </a:endParaRPr>
        </a:p>
      </dgm:t>
    </dgm:pt>
    <dgm:pt modelId="{59C548F7-7263-4D84-9198-83E8D41B6DF8}" type="parTrans" cxnId="{93FA672F-895F-4D02-8E02-DFF658F88781}">
      <dgm:prSet/>
      <dgm:spPr/>
      <dgm:t>
        <a:bodyPr/>
        <a:lstStyle/>
        <a:p>
          <a:endParaRPr lang="en-CA" sz="1000" noProof="0"/>
        </a:p>
      </dgm:t>
    </dgm:pt>
    <dgm:pt modelId="{700E2EE1-E317-4FF0-A98B-219F144C17E8}" type="sibTrans" cxnId="{93FA672F-895F-4D02-8E02-DFF658F88781}">
      <dgm:prSet/>
      <dgm:spPr/>
      <dgm:t>
        <a:bodyPr/>
        <a:lstStyle/>
        <a:p>
          <a:endParaRPr lang="en-CA" sz="1000" noProof="0"/>
        </a:p>
      </dgm:t>
    </dgm:pt>
    <dgm:pt modelId="{8FE75702-8C2A-410C-BC89-9024AF41A5D8}">
      <dgm:prSet custT="1"/>
      <dgm:spPr>
        <a:solidFill>
          <a:srgbClr val="9B2D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a:lstStyle/>
        <a:p>
          <a:r>
            <a:rPr lang="en-CA" sz="1000" b="1" noProof="0" dirty="0" smtClean="0">
              <a:solidFill>
                <a:schemeClr val="bg1"/>
              </a:solidFill>
              <a:latin typeface="Frutiger LT 45 Light" pitchFamily="34" charset="0"/>
            </a:rPr>
            <a:t>Market Dominance</a:t>
          </a:r>
          <a:endParaRPr lang="en-CA" sz="1000" b="1" noProof="0" dirty="0">
            <a:solidFill>
              <a:schemeClr val="bg1"/>
            </a:solidFill>
            <a:latin typeface="Frutiger LT 45 Light" pitchFamily="34" charset="0"/>
          </a:endParaRPr>
        </a:p>
      </dgm:t>
    </dgm:pt>
    <dgm:pt modelId="{0D25FFE9-58F7-44D6-8C38-32543ABA7A3D}" type="parTrans" cxnId="{404B548B-7775-455F-91FE-D1027AC1E38C}">
      <dgm:prSet/>
      <dgm:spPr/>
      <dgm:t>
        <a:bodyPr/>
        <a:lstStyle/>
        <a:p>
          <a:endParaRPr lang="en-CA" sz="1000" noProof="0"/>
        </a:p>
      </dgm:t>
    </dgm:pt>
    <dgm:pt modelId="{0A6B7E4B-6875-47EC-A08F-7005C71171D4}" type="sibTrans" cxnId="{404B548B-7775-455F-91FE-D1027AC1E38C}">
      <dgm:prSet/>
      <dgm:spPr/>
      <dgm:t>
        <a:bodyPr/>
        <a:lstStyle/>
        <a:p>
          <a:endParaRPr lang="en-CA" sz="1000" noProof="0"/>
        </a:p>
      </dgm:t>
    </dgm:pt>
    <dgm:pt modelId="{B7738B83-26F9-4394-98DE-E9EC03841C41}">
      <dgm:prSet custT="1"/>
      <dgm:spPr>
        <a:noFill/>
        <a:ln>
          <a:noFill/>
        </a:ln>
      </dgm:spPr>
      <dgm:t>
        <a:bodyPr/>
        <a:lstStyle/>
        <a:p>
          <a:endParaRPr lang="en-CA" sz="1000" noProof="0" dirty="0">
            <a:solidFill>
              <a:srgbClr val="002060"/>
            </a:solidFill>
            <a:latin typeface="Frutiger LT 45 Light" pitchFamily="34" charset="0"/>
          </a:endParaRPr>
        </a:p>
      </dgm:t>
    </dgm:pt>
    <dgm:pt modelId="{7E7F3DDA-F30D-456C-BC70-037D86F6D62E}" type="parTrans" cxnId="{B18E89D4-7EC8-47EA-892B-DACA8A2E647B}">
      <dgm:prSet/>
      <dgm:spPr/>
      <dgm:t>
        <a:bodyPr/>
        <a:lstStyle/>
        <a:p>
          <a:endParaRPr lang="en-CA" sz="1000" noProof="0"/>
        </a:p>
      </dgm:t>
    </dgm:pt>
    <dgm:pt modelId="{D0415E27-02E6-4F67-923F-F6A72E5ADE1B}" type="sibTrans" cxnId="{B18E89D4-7EC8-47EA-892B-DACA8A2E647B}">
      <dgm:prSet/>
      <dgm:spPr/>
      <dgm:t>
        <a:bodyPr/>
        <a:lstStyle/>
        <a:p>
          <a:endParaRPr lang="en-CA" sz="1000" noProof="0"/>
        </a:p>
      </dgm:t>
    </dgm:pt>
    <dgm:pt modelId="{8B1072A6-CD04-441A-847A-FD93559601FF}">
      <dgm:prSet custT="1"/>
      <dgm:spPr>
        <a:noFill/>
        <a:ln>
          <a:noFill/>
        </a:ln>
      </dgm:spPr>
      <dgm:t>
        <a:bodyPr/>
        <a:lstStyle/>
        <a:p>
          <a:endParaRPr lang="en-CA" sz="1000" noProof="0" dirty="0">
            <a:solidFill>
              <a:srgbClr val="002060"/>
            </a:solidFill>
            <a:latin typeface="Frutiger LT 45 Light" pitchFamily="34" charset="0"/>
          </a:endParaRPr>
        </a:p>
      </dgm:t>
    </dgm:pt>
    <dgm:pt modelId="{EAD751B6-9B6D-478E-BCF2-64C30902CD75}" type="parTrans" cxnId="{5E2B2383-2931-464F-9DD3-71F4583E5334}">
      <dgm:prSet/>
      <dgm:spPr/>
      <dgm:t>
        <a:bodyPr/>
        <a:lstStyle/>
        <a:p>
          <a:endParaRPr lang="en-CA" sz="1000" noProof="0"/>
        </a:p>
      </dgm:t>
    </dgm:pt>
    <dgm:pt modelId="{AFB756BC-7110-4274-8642-A47C425F019A}" type="sibTrans" cxnId="{5E2B2383-2931-464F-9DD3-71F4583E5334}">
      <dgm:prSet/>
      <dgm:spPr/>
      <dgm:t>
        <a:bodyPr/>
        <a:lstStyle/>
        <a:p>
          <a:endParaRPr lang="en-CA" sz="1000" noProof="0"/>
        </a:p>
      </dgm:t>
    </dgm:pt>
    <dgm:pt modelId="{45A01DC0-F1AB-490E-80F2-63204F916C8A}">
      <dgm:prSet custT="1"/>
      <dgm:spPr>
        <a:noFill/>
        <a:ln>
          <a:noFill/>
        </a:ln>
      </dgm:spPr>
      <dgm:t>
        <a:bodyPr/>
        <a:lstStyle/>
        <a:p>
          <a:endParaRPr lang="en-CA" sz="1000" noProof="0" dirty="0">
            <a:solidFill>
              <a:srgbClr val="002060"/>
            </a:solidFill>
            <a:latin typeface="Frutiger LT 45 Light" pitchFamily="34" charset="0"/>
          </a:endParaRPr>
        </a:p>
      </dgm:t>
    </dgm:pt>
    <dgm:pt modelId="{C270B346-5463-4BD2-9E26-B0E6FA369C68}" type="parTrans" cxnId="{115CBCBD-A250-43A9-9BBF-8FD03409EE7C}">
      <dgm:prSet/>
      <dgm:spPr/>
      <dgm:t>
        <a:bodyPr/>
        <a:lstStyle/>
        <a:p>
          <a:endParaRPr lang="en-CA" sz="1000" noProof="0"/>
        </a:p>
      </dgm:t>
    </dgm:pt>
    <dgm:pt modelId="{C2660B5E-D404-455D-AFC4-43B9FCA40D30}" type="sibTrans" cxnId="{115CBCBD-A250-43A9-9BBF-8FD03409EE7C}">
      <dgm:prSet/>
      <dgm:spPr/>
      <dgm:t>
        <a:bodyPr/>
        <a:lstStyle/>
        <a:p>
          <a:endParaRPr lang="en-CA" sz="1000" noProof="0"/>
        </a:p>
      </dgm:t>
    </dgm:pt>
    <dgm:pt modelId="{7B8A93FC-C2D7-4BB2-8544-3F7AF96C5D0D}">
      <dgm:prSet custT="1"/>
      <dgm:spPr>
        <a:noFill/>
        <a:ln>
          <a:noFill/>
        </a:ln>
      </dgm:spPr>
      <dgm:t>
        <a:bodyPr/>
        <a:lstStyle/>
        <a:p>
          <a:endParaRPr lang="en-CA" sz="1000" noProof="0" dirty="0">
            <a:solidFill>
              <a:srgbClr val="002060"/>
            </a:solidFill>
            <a:latin typeface="Frutiger LT 45 Light" pitchFamily="34" charset="0"/>
          </a:endParaRPr>
        </a:p>
      </dgm:t>
    </dgm:pt>
    <dgm:pt modelId="{E51A0015-19B9-413D-B7D3-1DC25A007EF2}" type="parTrans" cxnId="{1173E94F-FC84-4796-ACBE-0FC5CA437CAA}">
      <dgm:prSet/>
      <dgm:spPr/>
      <dgm:t>
        <a:bodyPr/>
        <a:lstStyle/>
        <a:p>
          <a:endParaRPr lang="en-CA" sz="1000" noProof="0"/>
        </a:p>
      </dgm:t>
    </dgm:pt>
    <dgm:pt modelId="{BCB6D951-00DC-4D41-A2B4-857D47981159}" type="sibTrans" cxnId="{1173E94F-FC84-4796-ACBE-0FC5CA437CAA}">
      <dgm:prSet/>
      <dgm:spPr/>
      <dgm:t>
        <a:bodyPr/>
        <a:lstStyle/>
        <a:p>
          <a:endParaRPr lang="en-CA" sz="1000" noProof="0"/>
        </a:p>
      </dgm:t>
    </dgm:pt>
    <dgm:pt modelId="{C0D21CEA-9B13-4AB9-A191-0DB8A19DC812}">
      <dgm:prSet custT="1"/>
      <dgm:spPr>
        <a:noFill/>
        <a:ln>
          <a:noFill/>
        </a:ln>
      </dgm:spPr>
      <dgm:t>
        <a:bodyPr/>
        <a:lstStyle/>
        <a:p>
          <a:endParaRPr lang="en-CA" sz="1000" noProof="0" dirty="0">
            <a:solidFill>
              <a:srgbClr val="002060"/>
            </a:solidFill>
            <a:latin typeface="Frutiger LT 45 Light" pitchFamily="34" charset="0"/>
          </a:endParaRPr>
        </a:p>
      </dgm:t>
    </dgm:pt>
    <dgm:pt modelId="{3F3E283B-BDB5-474C-AC25-810EE35D98AF}" type="parTrans" cxnId="{D5A84031-7026-447D-968D-93AE63F60094}">
      <dgm:prSet/>
      <dgm:spPr/>
      <dgm:t>
        <a:bodyPr/>
        <a:lstStyle/>
        <a:p>
          <a:endParaRPr lang="en-CA" sz="1000" noProof="0"/>
        </a:p>
      </dgm:t>
    </dgm:pt>
    <dgm:pt modelId="{D19B7584-0835-4E5C-B0FF-5CBD4945392C}" type="sibTrans" cxnId="{D5A84031-7026-447D-968D-93AE63F60094}">
      <dgm:prSet/>
      <dgm:spPr/>
      <dgm:t>
        <a:bodyPr/>
        <a:lstStyle/>
        <a:p>
          <a:endParaRPr lang="en-CA" sz="1000" noProof="0"/>
        </a:p>
      </dgm:t>
    </dgm:pt>
    <dgm:pt modelId="{09EC7D83-8F84-49CC-BCFE-DDACA7B5FC09}">
      <dgm:prSet custT="1"/>
      <dgm:spPr>
        <a:noFill/>
        <a:ln>
          <a:noFill/>
        </a:ln>
      </dgm:spPr>
      <dgm:t>
        <a:bodyPr/>
        <a:lstStyle/>
        <a:p>
          <a:endParaRPr lang="en-CA" sz="1000" noProof="0" dirty="0">
            <a:latin typeface="Frutiger LT 45 Light" pitchFamily="34" charset="0"/>
          </a:endParaRPr>
        </a:p>
      </dgm:t>
    </dgm:pt>
    <dgm:pt modelId="{FC2BAE57-78DD-42EF-B16D-26DF6B31F100}" type="parTrans" cxnId="{05A09E56-9E5A-42E8-965E-4151A6136DBC}">
      <dgm:prSet/>
      <dgm:spPr/>
      <dgm:t>
        <a:bodyPr/>
        <a:lstStyle/>
        <a:p>
          <a:endParaRPr lang="en-CA" sz="1000" noProof="0"/>
        </a:p>
      </dgm:t>
    </dgm:pt>
    <dgm:pt modelId="{7B6032D4-D769-4AD4-845A-1EACAA521240}" type="sibTrans" cxnId="{05A09E56-9E5A-42E8-965E-4151A6136DBC}">
      <dgm:prSet/>
      <dgm:spPr/>
      <dgm:t>
        <a:bodyPr/>
        <a:lstStyle/>
        <a:p>
          <a:endParaRPr lang="en-CA" sz="1000" noProof="0"/>
        </a:p>
      </dgm:t>
    </dgm:pt>
    <dgm:pt modelId="{768DBDBF-8A54-49D1-8325-888E3E74C9D0}">
      <dgm:prSet custT="1"/>
      <dgm:spPr>
        <a:noFill/>
        <a:ln>
          <a:noFill/>
        </a:ln>
      </dgm:spPr>
      <dgm:t>
        <a:bodyPr/>
        <a:lstStyle/>
        <a:p>
          <a:endParaRPr lang="en-CA" sz="1000" noProof="0" dirty="0">
            <a:latin typeface="Frutiger LT 45 Light" pitchFamily="34" charset="0"/>
          </a:endParaRPr>
        </a:p>
      </dgm:t>
    </dgm:pt>
    <dgm:pt modelId="{7A669674-889B-44CE-BA37-0D1D125B39AA}" type="parTrans" cxnId="{561DDBA6-01C4-4E92-9FB3-DB1411CC4BBE}">
      <dgm:prSet/>
      <dgm:spPr/>
      <dgm:t>
        <a:bodyPr/>
        <a:lstStyle/>
        <a:p>
          <a:endParaRPr lang="en-CA" sz="1000" noProof="0"/>
        </a:p>
      </dgm:t>
    </dgm:pt>
    <dgm:pt modelId="{5CB5074D-A747-4974-849B-2D0734BD4FA0}" type="sibTrans" cxnId="{561DDBA6-01C4-4E92-9FB3-DB1411CC4BBE}">
      <dgm:prSet/>
      <dgm:spPr/>
      <dgm:t>
        <a:bodyPr/>
        <a:lstStyle/>
        <a:p>
          <a:endParaRPr lang="en-CA" sz="1000" noProof="0"/>
        </a:p>
      </dgm:t>
    </dgm:pt>
    <dgm:pt modelId="{B68122C3-75C4-400E-BD66-2871BE1861E3}">
      <dgm:prSet custT="1"/>
      <dgm:spPr>
        <a:noFill/>
        <a:ln>
          <a:noFill/>
        </a:ln>
      </dgm:spPr>
      <dgm:t>
        <a:bodyPr/>
        <a:lstStyle/>
        <a:p>
          <a:endParaRPr lang="en-CA" sz="1000" noProof="0" dirty="0">
            <a:solidFill>
              <a:srgbClr val="002060"/>
            </a:solidFill>
            <a:latin typeface="Frutiger LT 45 Light" pitchFamily="34" charset="0"/>
          </a:endParaRPr>
        </a:p>
      </dgm:t>
    </dgm:pt>
    <dgm:pt modelId="{D54DBF80-016C-41BB-A495-030CED8386AB}" type="parTrans" cxnId="{C1037BD5-DA9E-425C-94DF-323C97EC6CEA}">
      <dgm:prSet/>
      <dgm:spPr/>
      <dgm:t>
        <a:bodyPr/>
        <a:lstStyle/>
        <a:p>
          <a:endParaRPr lang="en-CA" sz="1000" noProof="0"/>
        </a:p>
      </dgm:t>
    </dgm:pt>
    <dgm:pt modelId="{71D3C9E4-7565-4FE0-AB3D-33A4D7406394}" type="sibTrans" cxnId="{C1037BD5-DA9E-425C-94DF-323C97EC6CEA}">
      <dgm:prSet/>
      <dgm:spPr/>
      <dgm:t>
        <a:bodyPr/>
        <a:lstStyle/>
        <a:p>
          <a:endParaRPr lang="en-CA" sz="1000" noProof="0"/>
        </a:p>
      </dgm:t>
    </dgm:pt>
    <dgm:pt modelId="{56490C87-C725-466B-80F2-195CAF892F73}">
      <dgm:prSet custT="1"/>
      <dgm:spPr>
        <a:noFill/>
        <a:ln>
          <a:noFill/>
        </a:ln>
      </dgm:spPr>
      <dgm:t>
        <a:bodyPr/>
        <a:lstStyle/>
        <a:p>
          <a:endParaRPr lang="en-CA" sz="1000" noProof="0" dirty="0">
            <a:solidFill>
              <a:srgbClr val="002060"/>
            </a:solidFill>
            <a:latin typeface="Frutiger LT 45 Light" pitchFamily="34" charset="0"/>
          </a:endParaRPr>
        </a:p>
      </dgm:t>
    </dgm:pt>
    <dgm:pt modelId="{7E6D32DB-B399-4ADA-A8DF-597A05BDB4A0}" type="parTrans" cxnId="{31832E8F-2AFF-431C-9202-703DB8DE9297}">
      <dgm:prSet/>
      <dgm:spPr/>
      <dgm:t>
        <a:bodyPr/>
        <a:lstStyle/>
        <a:p>
          <a:endParaRPr lang="en-CA" sz="1000" noProof="0"/>
        </a:p>
      </dgm:t>
    </dgm:pt>
    <dgm:pt modelId="{E40932D4-914D-448F-B93C-6E58EC021670}" type="sibTrans" cxnId="{31832E8F-2AFF-431C-9202-703DB8DE9297}">
      <dgm:prSet/>
      <dgm:spPr/>
      <dgm:t>
        <a:bodyPr/>
        <a:lstStyle/>
        <a:p>
          <a:endParaRPr lang="en-CA" sz="1000" noProof="0"/>
        </a:p>
      </dgm:t>
    </dgm:pt>
    <dgm:pt modelId="{88A413F8-DE7D-42A3-86C6-6E8F01796D6A}">
      <dgm:prSet custT="1"/>
      <dgm:spPr>
        <a:noFill/>
        <a:ln>
          <a:noFill/>
        </a:ln>
      </dgm:spPr>
      <dgm:t>
        <a:bodyPr/>
        <a:lstStyle/>
        <a:p>
          <a:endParaRPr lang="en-CA" sz="1000" noProof="0" dirty="0">
            <a:solidFill>
              <a:srgbClr val="002060"/>
            </a:solidFill>
            <a:latin typeface="Frutiger LT 45 Light" pitchFamily="34" charset="0"/>
          </a:endParaRPr>
        </a:p>
      </dgm:t>
    </dgm:pt>
    <dgm:pt modelId="{BA164A5A-1D4B-435F-B656-80BBF4F90492}" type="parTrans" cxnId="{F3656A89-8682-4EA3-B2B4-87FD0A30E118}">
      <dgm:prSet/>
      <dgm:spPr/>
      <dgm:t>
        <a:bodyPr/>
        <a:lstStyle/>
        <a:p>
          <a:endParaRPr lang="en-CA" sz="1000" noProof="0"/>
        </a:p>
      </dgm:t>
    </dgm:pt>
    <dgm:pt modelId="{EDEC9670-6B99-4D7F-9D49-1669E3391637}" type="sibTrans" cxnId="{F3656A89-8682-4EA3-B2B4-87FD0A30E118}">
      <dgm:prSet/>
      <dgm:spPr/>
      <dgm:t>
        <a:bodyPr/>
        <a:lstStyle/>
        <a:p>
          <a:endParaRPr lang="en-CA" sz="1000" noProof="0"/>
        </a:p>
      </dgm:t>
    </dgm:pt>
    <dgm:pt modelId="{EEC032E0-24ED-4102-A147-30BBF28E6167}">
      <dgm:prSet custT="1"/>
      <dgm:spPr>
        <a:noFill/>
        <a:ln>
          <a:noFill/>
        </a:ln>
      </dgm:spPr>
      <dgm:t>
        <a:bodyPr/>
        <a:lstStyle/>
        <a:p>
          <a:endParaRPr lang="en-CA" sz="1000" noProof="0" dirty="0">
            <a:solidFill>
              <a:srgbClr val="002060"/>
            </a:solidFill>
            <a:latin typeface="Frutiger LT 45 Light" pitchFamily="34" charset="0"/>
          </a:endParaRPr>
        </a:p>
      </dgm:t>
    </dgm:pt>
    <dgm:pt modelId="{D9CEE766-BF3C-4A90-9611-88EC6E8BC489}" type="parTrans" cxnId="{F42AA422-7407-40C4-AB01-2EDFB943A6A5}">
      <dgm:prSet/>
      <dgm:spPr/>
      <dgm:t>
        <a:bodyPr/>
        <a:lstStyle/>
        <a:p>
          <a:endParaRPr lang="en-CA" sz="1000" noProof="0"/>
        </a:p>
      </dgm:t>
    </dgm:pt>
    <dgm:pt modelId="{918E9BB2-F294-4FED-9780-B17EB69ACFEC}" type="sibTrans" cxnId="{F42AA422-7407-40C4-AB01-2EDFB943A6A5}">
      <dgm:prSet/>
      <dgm:spPr/>
      <dgm:t>
        <a:bodyPr/>
        <a:lstStyle/>
        <a:p>
          <a:endParaRPr lang="en-CA" sz="1000" noProof="0"/>
        </a:p>
      </dgm:t>
    </dgm:pt>
    <dgm:pt modelId="{1E89A83A-04FA-4058-8E4B-E2ECBCA5B9B8}">
      <dgm:prSet custT="1"/>
      <dgm:spPr>
        <a:noFill/>
        <a:ln>
          <a:noFill/>
        </a:ln>
      </dgm:spPr>
      <dgm:t>
        <a:bodyPr/>
        <a:lstStyle/>
        <a:p>
          <a:endParaRPr lang="en-CA" sz="1000" noProof="0" dirty="0">
            <a:solidFill>
              <a:srgbClr val="002060"/>
            </a:solidFill>
            <a:latin typeface="Frutiger LT 45 Light" pitchFamily="34" charset="0"/>
          </a:endParaRPr>
        </a:p>
      </dgm:t>
    </dgm:pt>
    <dgm:pt modelId="{3E772B52-6956-417C-8C3A-9CC3FA696A18}" type="parTrans" cxnId="{47810BEC-8F5F-4333-A28A-AB0AE0F4406D}">
      <dgm:prSet/>
      <dgm:spPr/>
      <dgm:t>
        <a:bodyPr/>
        <a:lstStyle/>
        <a:p>
          <a:endParaRPr lang="en-CA" sz="1000" noProof="0"/>
        </a:p>
      </dgm:t>
    </dgm:pt>
    <dgm:pt modelId="{598E62EF-7905-4A67-99CB-A25E9CF80C3E}" type="sibTrans" cxnId="{47810BEC-8F5F-4333-A28A-AB0AE0F4406D}">
      <dgm:prSet/>
      <dgm:spPr/>
      <dgm:t>
        <a:bodyPr/>
        <a:lstStyle/>
        <a:p>
          <a:endParaRPr lang="en-CA" sz="1000" noProof="0"/>
        </a:p>
      </dgm:t>
    </dgm:pt>
    <dgm:pt modelId="{704E8396-0B67-45D2-B1AA-9707240E5733}">
      <dgm:prSet custT="1"/>
      <dgm:spPr>
        <a:noFill/>
        <a:ln>
          <a:noFill/>
        </a:ln>
      </dgm:spPr>
      <dgm:t>
        <a:bodyPr/>
        <a:lstStyle/>
        <a:p>
          <a:endParaRPr lang="en-CA" sz="1000" noProof="0" dirty="0">
            <a:latin typeface="Frutiger LT 45 Light" pitchFamily="34" charset="0"/>
          </a:endParaRPr>
        </a:p>
      </dgm:t>
    </dgm:pt>
    <dgm:pt modelId="{E2E30EF7-1839-4EF6-A62F-B9A13A6D6284}" type="parTrans" cxnId="{DC928A9A-7A03-4430-9C49-986D1577840D}">
      <dgm:prSet/>
      <dgm:spPr/>
      <dgm:t>
        <a:bodyPr/>
        <a:lstStyle/>
        <a:p>
          <a:endParaRPr lang="en-CA" sz="1000" noProof="0"/>
        </a:p>
      </dgm:t>
    </dgm:pt>
    <dgm:pt modelId="{363590D3-99FC-4DCA-BBCA-C71332402F9D}" type="sibTrans" cxnId="{DC928A9A-7A03-4430-9C49-986D1577840D}">
      <dgm:prSet/>
      <dgm:spPr/>
      <dgm:t>
        <a:bodyPr/>
        <a:lstStyle/>
        <a:p>
          <a:endParaRPr lang="en-CA" sz="1000" noProof="0"/>
        </a:p>
      </dgm:t>
    </dgm:pt>
    <dgm:pt modelId="{165AA7E7-7823-4C95-A0ED-B0D6A658B242}">
      <dgm:prSet custT="1"/>
      <dgm:spPr>
        <a:noFill/>
        <a:ln>
          <a:noFill/>
        </a:ln>
      </dgm:spPr>
      <dgm:t>
        <a:bodyPr/>
        <a:lstStyle/>
        <a:p>
          <a:endParaRPr lang="en-CA" sz="1000" noProof="0" dirty="0">
            <a:latin typeface="Frutiger LT 45 Light" pitchFamily="34" charset="0"/>
          </a:endParaRPr>
        </a:p>
      </dgm:t>
    </dgm:pt>
    <dgm:pt modelId="{C7861B32-E09F-4CAB-A049-1955390A503C}" type="parTrans" cxnId="{E21B6B64-956C-4B59-BD22-FA9C256CF452}">
      <dgm:prSet/>
      <dgm:spPr/>
      <dgm:t>
        <a:bodyPr/>
        <a:lstStyle/>
        <a:p>
          <a:endParaRPr lang="en-CA" sz="1000" noProof="0"/>
        </a:p>
      </dgm:t>
    </dgm:pt>
    <dgm:pt modelId="{2DDECC12-AF8A-4E1C-B3C0-023E4F63BDFF}" type="sibTrans" cxnId="{E21B6B64-956C-4B59-BD22-FA9C256CF452}">
      <dgm:prSet/>
      <dgm:spPr/>
      <dgm:t>
        <a:bodyPr/>
        <a:lstStyle/>
        <a:p>
          <a:endParaRPr lang="en-CA" sz="1000" noProof="0"/>
        </a:p>
      </dgm:t>
    </dgm:pt>
    <dgm:pt modelId="{8A6D5EF7-1518-47BD-9B76-13E994FE5B37}">
      <dgm:prSet custT="1"/>
      <dgm:spPr>
        <a:solidFill>
          <a:schemeClr val="accent1"/>
        </a:solidFill>
        <a:ln>
          <a:noFill/>
        </a:ln>
        <a:scene3d>
          <a:camera prst="orthographicFront"/>
          <a:lightRig rig="threePt" dir="t">
            <a:rot lat="0" lon="0" rev="1200000"/>
          </a:lightRig>
        </a:scene3d>
        <a:sp3d/>
      </dgm:spPr>
      <dgm:t>
        <a:bodyPr/>
        <a:lstStyle/>
        <a:p>
          <a:r>
            <a:rPr lang="en-CA" sz="1000" noProof="0" dirty="0" smtClean="0">
              <a:solidFill>
                <a:schemeClr val="bg1"/>
              </a:solidFill>
              <a:latin typeface="Frutiger LT 45 Light" pitchFamily="34" charset="0"/>
            </a:rPr>
            <a:t>Friends and Family</a:t>
          </a:r>
          <a:endParaRPr lang="en-CA" sz="1000" noProof="0" dirty="0">
            <a:solidFill>
              <a:schemeClr val="bg1"/>
            </a:solidFill>
            <a:latin typeface="Frutiger LT 45 Light" pitchFamily="34" charset="0"/>
          </a:endParaRPr>
        </a:p>
      </dgm:t>
    </dgm:pt>
    <dgm:pt modelId="{173261C5-DB3C-4093-B62C-02DF11A393F8}" type="parTrans" cxnId="{0BB41234-3F68-49F3-8E46-B5A82C1F06AC}">
      <dgm:prSet/>
      <dgm:spPr/>
      <dgm:t>
        <a:bodyPr/>
        <a:lstStyle/>
        <a:p>
          <a:endParaRPr lang="en-CA" sz="1000" noProof="0"/>
        </a:p>
      </dgm:t>
    </dgm:pt>
    <dgm:pt modelId="{986F984C-8681-4F7A-B9E4-A88EC0C20BCE}" type="sibTrans" cxnId="{0BB41234-3F68-49F3-8E46-B5A82C1F06AC}">
      <dgm:prSet/>
      <dgm:spPr/>
      <dgm:t>
        <a:bodyPr/>
        <a:lstStyle/>
        <a:p>
          <a:endParaRPr lang="en-CA" sz="1000" noProof="0"/>
        </a:p>
      </dgm:t>
    </dgm:pt>
    <dgm:pt modelId="{354D00C5-365A-4458-A00E-0A43D1F7C683}">
      <dgm:prSet custT="1"/>
      <dgm:spPr>
        <a:solidFill>
          <a:schemeClr val="accent1"/>
        </a:solidFill>
        <a:ln>
          <a:noFill/>
        </a:ln>
        <a:scene3d>
          <a:camera prst="orthographicFront"/>
          <a:lightRig rig="threePt" dir="t">
            <a:rot lat="0" lon="0" rev="1200000"/>
          </a:lightRig>
        </a:scene3d>
        <a:sp3d/>
      </dgm:spPr>
      <dgm:t>
        <a:bodyPr/>
        <a:lstStyle/>
        <a:p>
          <a:r>
            <a:rPr lang="en-CA" sz="1000" noProof="0" dirty="0" smtClean="0">
              <a:solidFill>
                <a:schemeClr val="bg1"/>
              </a:solidFill>
              <a:latin typeface="Frutiger LT 45 Light" pitchFamily="34" charset="0"/>
            </a:rPr>
            <a:t>Venture Capital</a:t>
          </a:r>
          <a:endParaRPr lang="en-CA" sz="1000" noProof="0" dirty="0">
            <a:solidFill>
              <a:schemeClr val="bg1"/>
            </a:solidFill>
            <a:latin typeface="Frutiger LT 45 Light" pitchFamily="34" charset="0"/>
          </a:endParaRPr>
        </a:p>
      </dgm:t>
    </dgm:pt>
    <dgm:pt modelId="{E7D3E542-1B50-4DEE-A453-1990447BEA1B}" type="parTrans" cxnId="{18E4EFCC-156F-4991-9ADD-45203F7C681A}">
      <dgm:prSet/>
      <dgm:spPr/>
      <dgm:t>
        <a:bodyPr/>
        <a:lstStyle/>
        <a:p>
          <a:endParaRPr lang="en-CA" sz="1000" noProof="0"/>
        </a:p>
      </dgm:t>
    </dgm:pt>
    <dgm:pt modelId="{6D32A9F2-5736-4D37-9DA4-824B8B70DD07}" type="sibTrans" cxnId="{18E4EFCC-156F-4991-9ADD-45203F7C681A}">
      <dgm:prSet/>
      <dgm:spPr/>
      <dgm:t>
        <a:bodyPr/>
        <a:lstStyle/>
        <a:p>
          <a:endParaRPr lang="en-CA" sz="1000" noProof="0"/>
        </a:p>
      </dgm:t>
    </dgm:pt>
    <dgm:pt modelId="{88E74F4F-7043-447A-AC5A-6D2B639F7375}">
      <dgm:prSet custT="1"/>
      <dgm:spPr>
        <a:solidFill>
          <a:schemeClr val="accent1"/>
        </a:solidFill>
        <a:ln>
          <a:noFill/>
        </a:ln>
        <a:scene3d>
          <a:camera prst="orthographicFront"/>
          <a:lightRig rig="threePt" dir="t">
            <a:rot lat="0" lon="0" rev="1200000"/>
          </a:lightRig>
        </a:scene3d>
        <a:sp3d/>
      </dgm:spPr>
      <dgm:t>
        <a:bodyPr/>
        <a:lstStyle/>
        <a:p>
          <a:r>
            <a:rPr lang="en-CA" sz="1000" noProof="0" dirty="0" smtClean="0">
              <a:solidFill>
                <a:schemeClr val="bg1"/>
              </a:solidFill>
              <a:latin typeface="Frutiger LT 45 Light" pitchFamily="34" charset="0"/>
            </a:rPr>
            <a:t>Growth Funds</a:t>
          </a:r>
          <a:endParaRPr lang="en-CA" sz="1000" noProof="0" dirty="0">
            <a:solidFill>
              <a:schemeClr val="bg1"/>
            </a:solidFill>
            <a:latin typeface="Frutiger LT 45 Light" pitchFamily="34" charset="0"/>
          </a:endParaRPr>
        </a:p>
      </dgm:t>
    </dgm:pt>
    <dgm:pt modelId="{918EFC28-2A7C-43DB-AA8C-4468A2E14DF5}" type="parTrans" cxnId="{B30E4F9D-EA7E-4EB4-8B38-B0F2E8CFCC07}">
      <dgm:prSet/>
      <dgm:spPr/>
      <dgm:t>
        <a:bodyPr/>
        <a:lstStyle/>
        <a:p>
          <a:endParaRPr lang="en-CA" sz="1000" noProof="0"/>
        </a:p>
      </dgm:t>
    </dgm:pt>
    <dgm:pt modelId="{18A2F847-C563-4B84-A1B7-F64982EB603B}" type="sibTrans" cxnId="{B30E4F9D-EA7E-4EB4-8B38-B0F2E8CFCC07}">
      <dgm:prSet/>
      <dgm:spPr/>
      <dgm:t>
        <a:bodyPr/>
        <a:lstStyle/>
        <a:p>
          <a:endParaRPr lang="en-CA" sz="1000" noProof="0"/>
        </a:p>
      </dgm:t>
    </dgm:pt>
    <dgm:pt modelId="{D67395CF-93A1-47E8-B23C-7D4146546F25}">
      <dgm:prSet custT="1"/>
      <dgm:spPr>
        <a:noFill/>
        <a:ln>
          <a:noFill/>
        </a:ln>
      </dgm:spPr>
      <dgm:t>
        <a:bodyPr/>
        <a:lstStyle/>
        <a:p>
          <a:endParaRPr lang="en-CA" sz="1000" noProof="0" dirty="0">
            <a:latin typeface="Frutiger LT 45 Light" pitchFamily="34" charset="0"/>
          </a:endParaRPr>
        </a:p>
      </dgm:t>
    </dgm:pt>
    <dgm:pt modelId="{607B5F52-D5C5-4058-846E-C29F7FAD8496}" type="sibTrans" cxnId="{E85C1D35-9AA0-4028-88D7-3DCE6FC46BE4}">
      <dgm:prSet/>
      <dgm:spPr/>
      <dgm:t>
        <a:bodyPr/>
        <a:lstStyle/>
        <a:p>
          <a:endParaRPr lang="en-CA" sz="1000" noProof="0"/>
        </a:p>
      </dgm:t>
    </dgm:pt>
    <dgm:pt modelId="{70FBCA5B-1B62-48D1-BFBA-642468C20EFF}" type="parTrans" cxnId="{E85C1D35-9AA0-4028-88D7-3DCE6FC46BE4}">
      <dgm:prSet/>
      <dgm:spPr/>
      <dgm:t>
        <a:bodyPr/>
        <a:lstStyle/>
        <a:p>
          <a:endParaRPr lang="en-CA" sz="1000" noProof="0"/>
        </a:p>
      </dgm:t>
    </dgm:pt>
    <dgm:pt modelId="{C242D138-E3BD-4506-B1E1-1B7E78772C2B}">
      <dgm:prSet custT="1"/>
      <dgm:spPr>
        <a:noFill/>
        <a:ln>
          <a:noFill/>
        </a:ln>
      </dgm:spPr>
      <dgm:t>
        <a:bodyPr/>
        <a:lstStyle/>
        <a:p>
          <a:endParaRPr lang="en-CA" sz="1000" noProof="0" dirty="0">
            <a:latin typeface="Frutiger LT 45 Light" pitchFamily="34" charset="0"/>
          </a:endParaRPr>
        </a:p>
      </dgm:t>
    </dgm:pt>
    <dgm:pt modelId="{08EB0D9C-0287-450C-A933-1329464E33D6}" type="sibTrans" cxnId="{831D4783-1E83-4715-80A2-F6CAA249ED99}">
      <dgm:prSet/>
      <dgm:spPr/>
      <dgm:t>
        <a:bodyPr/>
        <a:lstStyle/>
        <a:p>
          <a:endParaRPr lang="en-CA" sz="1000" noProof="0"/>
        </a:p>
      </dgm:t>
    </dgm:pt>
    <dgm:pt modelId="{4259D467-F8BF-4F84-AA85-5F230B5D18B6}" type="parTrans" cxnId="{831D4783-1E83-4715-80A2-F6CAA249ED99}">
      <dgm:prSet/>
      <dgm:spPr/>
      <dgm:t>
        <a:bodyPr/>
        <a:lstStyle/>
        <a:p>
          <a:endParaRPr lang="en-CA" sz="1000" noProof="0"/>
        </a:p>
      </dgm:t>
    </dgm:pt>
    <dgm:pt modelId="{73D7F422-623C-403F-B598-C0DA9D9DA9B6}">
      <dgm:prSet custT="1"/>
      <dgm:spPr>
        <a:solidFill>
          <a:schemeClr val="accent1"/>
        </a:solidFill>
        <a:ln>
          <a:noFill/>
        </a:ln>
        <a:scene3d>
          <a:camera prst="orthographicFront"/>
          <a:lightRig rig="threePt" dir="t">
            <a:rot lat="0" lon="0" rev="1200000"/>
          </a:lightRig>
        </a:scene3d>
        <a:sp3d/>
      </dgm:spPr>
      <dgm:t>
        <a:bodyPr/>
        <a:lstStyle/>
        <a:p>
          <a:r>
            <a:rPr lang="en-CA" sz="1000" noProof="0" dirty="0" smtClean="0">
              <a:solidFill>
                <a:schemeClr val="bg1"/>
              </a:solidFill>
              <a:latin typeface="Frutiger LT 45 Light" pitchFamily="34" charset="0"/>
            </a:rPr>
            <a:t>Buyout Funds</a:t>
          </a:r>
          <a:endParaRPr lang="en-CA" sz="1000" noProof="0" dirty="0">
            <a:solidFill>
              <a:schemeClr val="bg1"/>
            </a:solidFill>
            <a:latin typeface="Frutiger LT 45 Light" pitchFamily="34" charset="0"/>
          </a:endParaRPr>
        </a:p>
      </dgm:t>
    </dgm:pt>
    <dgm:pt modelId="{6B529577-5224-4CA4-BDA3-4A407E7730AF}" type="sibTrans" cxnId="{277641CF-D61C-4447-B19F-CB462A7C1277}">
      <dgm:prSet/>
      <dgm:spPr/>
      <dgm:t>
        <a:bodyPr/>
        <a:lstStyle/>
        <a:p>
          <a:endParaRPr lang="en-CA" sz="1000" noProof="0"/>
        </a:p>
      </dgm:t>
    </dgm:pt>
    <dgm:pt modelId="{E6FFE6D9-BA96-42A4-934C-EC3370C98FED}" type="parTrans" cxnId="{277641CF-D61C-4447-B19F-CB462A7C1277}">
      <dgm:prSet/>
      <dgm:spPr/>
      <dgm:t>
        <a:bodyPr/>
        <a:lstStyle/>
        <a:p>
          <a:endParaRPr lang="en-CA" sz="1000" noProof="0"/>
        </a:p>
      </dgm:t>
    </dgm:pt>
    <dgm:pt modelId="{BD53676E-99C9-43ED-824D-AD7785F802B1}">
      <dgm:prSet custT="1"/>
      <dgm:spPr>
        <a:solidFill>
          <a:schemeClr val="accent1"/>
        </a:solidFill>
        <a:ln>
          <a:noFill/>
        </a:ln>
        <a:scene3d>
          <a:camera prst="orthographicFront"/>
          <a:lightRig rig="threePt" dir="t">
            <a:rot lat="0" lon="0" rev="1200000"/>
          </a:lightRig>
        </a:scene3d>
        <a:sp3d/>
      </dgm:spPr>
      <dgm:t>
        <a:bodyPr/>
        <a:lstStyle/>
        <a:p>
          <a:r>
            <a:rPr lang="en-CA" sz="1000" noProof="0" dirty="0" smtClean="0">
              <a:solidFill>
                <a:schemeClr val="bg1"/>
              </a:solidFill>
              <a:latin typeface="Frutiger LT 45 Light" pitchFamily="34" charset="0"/>
            </a:rPr>
            <a:t>Public Markets</a:t>
          </a:r>
          <a:endParaRPr lang="en-CA" sz="1000" noProof="0" dirty="0">
            <a:solidFill>
              <a:schemeClr val="bg1"/>
            </a:solidFill>
            <a:latin typeface="Frutiger LT 45 Light" pitchFamily="34" charset="0"/>
          </a:endParaRPr>
        </a:p>
      </dgm:t>
    </dgm:pt>
    <dgm:pt modelId="{7CF165D2-17BD-4AC4-B274-76C62BAFC594}" type="sibTrans" cxnId="{0C558288-70B8-45AA-B8C1-7FC4CAEDD2DD}">
      <dgm:prSet/>
      <dgm:spPr/>
      <dgm:t>
        <a:bodyPr/>
        <a:lstStyle/>
        <a:p>
          <a:endParaRPr lang="en-CA" sz="1000" noProof="0"/>
        </a:p>
      </dgm:t>
    </dgm:pt>
    <dgm:pt modelId="{5876A8F4-2F74-4BC2-9F01-62F353AD2B60}" type="parTrans" cxnId="{0C558288-70B8-45AA-B8C1-7FC4CAEDD2DD}">
      <dgm:prSet/>
      <dgm:spPr/>
      <dgm:t>
        <a:bodyPr/>
        <a:lstStyle/>
        <a:p>
          <a:endParaRPr lang="en-CA" sz="1000" noProof="0"/>
        </a:p>
      </dgm:t>
    </dgm:pt>
    <dgm:pt modelId="{0EECBDAD-86A9-49F6-8707-188D04A4847C}">
      <dgm:prSet custT="1"/>
      <dgm:spPr>
        <a:noFill/>
        <a:ln>
          <a:noFill/>
        </a:ln>
      </dgm:spPr>
      <dgm:t>
        <a:bodyPr/>
        <a:lstStyle/>
        <a:p>
          <a:endParaRPr lang="en-CA" sz="1000" noProof="0" dirty="0">
            <a:latin typeface="Frutiger LT 45 Light" pitchFamily="34" charset="0"/>
          </a:endParaRPr>
        </a:p>
      </dgm:t>
    </dgm:pt>
    <dgm:pt modelId="{6DDE5846-4428-4086-87E6-EE56BDBB6CE8}" type="sibTrans" cxnId="{EBCB84FA-0968-4EAA-8A77-242C66E1DEAD}">
      <dgm:prSet/>
      <dgm:spPr/>
      <dgm:t>
        <a:bodyPr/>
        <a:lstStyle/>
        <a:p>
          <a:endParaRPr lang="en-CA" sz="1000" noProof="0"/>
        </a:p>
      </dgm:t>
    </dgm:pt>
    <dgm:pt modelId="{636EE6F7-1330-4DF9-994C-A4D718C1A7E5}" type="parTrans" cxnId="{EBCB84FA-0968-4EAA-8A77-242C66E1DEAD}">
      <dgm:prSet/>
      <dgm:spPr/>
      <dgm:t>
        <a:bodyPr/>
        <a:lstStyle/>
        <a:p>
          <a:endParaRPr lang="en-CA" sz="1000" noProof="0"/>
        </a:p>
      </dgm:t>
    </dgm:pt>
    <dgm:pt modelId="{7A86388C-C1F3-447D-8EE0-8F7960809643}" type="pres">
      <dgm:prSet presAssocID="{FEC6C132-1AA4-48A7-AD0F-04D5C9D0D872}" presName="diagram" presStyleCnt="0">
        <dgm:presLayoutVars>
          <dgm:dir/>
          <dgm:resizeHandles val="exact"/>
        </dgm:presLayoutVars>
      </dgm:prSet>
      <dgm:spPr/>
      <dgm:t>
        <a:bodyPr/>
        <a:lstStyle/>
        <a:p>
          <a:endParaRPr lang="en-CA"/>
        </a:p>
      </dgm:t>
    </dgm:pt>
    <dgm:pt modelId="{7904F349-6F81-47CC-8FA9-16A271194FC4}" type="pres">
      <dgm:prSet presAssocID="{AF781CDF-3746-4533-AAC1-A4228AE9C162}" presName="node" presStyleLbl="node1" presStyleIdx="0" presStyleCnt="28">
        <dgm:presLayoutVars>
          <dgm:bulletEnabled val="1"/>
        </dgm:presLayoutVars>
      </dgm:prSet>
      <dgm:spPr/>
      <dgm:t>
        <a:bodyPr/>
        <a:lstStyle/>
        <a:p>
          <a:endParaRPr lang="en-CA"/>
        </a:p>
      </dgm:t>
    </dgm:pt>
    <dgm:pt modelId="{E49D06C8-9EA3-47EB-B8A1-AB61AEAD36C9}" type="pres">
      <dgm:prSet presAssocID="{16226621-EBE8-4233-8B52-48F29DEFBBE7}" presName="sibTrans" presStyleCnt="0"/>
      <dgm:spPr/>
    </dgm:pt>
    <dgm:pt modelId="{B1C46754-D3E0-4991-BC1B-B2C144159235}" type="pres">
      <dgm:prSet presAssocID="{4BF8CB44-E108-4B8A-8EED-5B0765E8BDBC}" presName="node" presStyleLbl="node1" presStyleIdx="1" presStyleCnt="28">
        <dgm:presLayoutVars>
          <dgm:bulletEnabled val="1"/>
        </dgm:presLayoutVars>
      </dgm:prSet>
      <dgm:spPr/>
      <dgm:t>
        <a:bodyPr/>
        <a:lstStyle/>
        <a:p>
          <a:endParaRPr lang="en-CA"/>
        </a:p>
      </dgm:t>
    </dgm:pt>
    <dgm:pt modelId="{99110040-0009-4CA6-81B4-FE3BF923B2F0}" type="pres">
      <dgm:prSet presAssocID="{C8816122-F294-44E4-8556-68962FE72192}" presName="sibTrans" presStyleCnt="0"/>
      <dgm:spPr/>
    </dgm:pt>
    <dgm:pt modelId="{8DA84327-5619-4677-BB97-53C38A0397FB}" type="pres">
      <dgm:prSet presAssocID="{2E9D8E84-8B1C-4DE7-A3AE-3E9397EF1099}" presName="node" presStyleLbl="node1" presStyleIdx="2" presStyleCnt="28">
        <dgm:presLayoutVars>
          <dgm:bulletEnabled val="1"/>
        </dgm:presLayoutVars>
      </dgm:prSet>
      <dgm:spPr/>
      <dgm:t>
        <a:bodyPr/>
        <a:lstStyle/>
        <a:p>
          <a:endParaRPr lang="en-CA"/>
        </a:p>
      </dgm:t>
    </dgm:pt>
    <dgm:pt modelId="{97D06BA5-9713-4DF4-8672-642C09034F71}" type="pres">
      <dgm:prSet presAssocID="{78F206AF-51B4-40EF-9167-7628E0A4C863}" presName="sibTrans" presStyleCnt="0"/>
      <dgm:spPr/>
    </dgm:pt>
    <dgm:pt modelId="{B9FA05F3-C5E1-41E6-9B07-133E5D203613}" type="pres">
      <dgm:prSet presAssocID="{FCFF2C10-74FB-4C31-BBE0-72044E88F363}" presName="node" presStyleLbl="node1" presStyleIdx="3" presStyleCnt="28">
        <dgm:presLayoutVars>
          <dgm:bulletEnabled val="1"/>
        </dgm:presLayoutVars>
      </dgm:prSet>
      <dgm:spPr/>
      <dgm:t>
        <a:bodyPr/>
        <a:lstStyle/>
        <a:p>
          <a:endParaRPr lang="en-CA"/>
        </a:p>
      </dgm:t>
    </dgm:pt>
    <dgm:pt modelId="{39CE23D6-A79D-48AE-A4AE-18B091F94ECA}" type="pres">
      <dgm:prSet presAssocID="{71EBFDEE-D75F-49CA-B336-67889EF8807D}" presName="sibTrans" presStyleCnt="0"/>
      <dgm:spPr/>
    </dgm:pt>
    <dgm:pt modelId="{BFE98FAC-DA20-4282-A5D3-036069E97581}" type="pres">
      <dgm:prSet presAssocID="{F418AF3E-40F1-46B4-ACD6-DB84A8C4253D}" presName="node" presStyleLbl="node1" presStyleIdx="4" presStyleCnt="28">
        <dgm:presLayoutVars>
          <dgm:bulletEnabled val="1"/>
        </dgm:presLayoutVars>
      </dgm:prSet>
      <dgm:spPr/>
      <dgm:t>
        <a:bodyPr/>
        <a:lstStyle/>
        <a:p>
          <a:endParaRPr lang="en-CA"/>
        </a:p>
      </dgm:t>
    </dgm:pt>
    <dgm:pt modelId="{E9C53166-3E1A-4524-8053-2684FD658718}" type="pres">
      <dgm:prSet presAssocID="{700E2EE1-E317-4FF0-A98B-219F144C17E8}" presName="sibTrans" presStyleCnt="0"/>
      <dgm:spPr/>
    </dgm:pt>
    <dgm:pt modelId="{411D685D-1B74-4691-B5A6-113944C00232}" type="pres">
      <dgm:prSet presAssocID="{8FE75702-8C2A-410C-BC89-9024AF41A5D8}" presName="node" presStyleLbl="node1" presStyleIdx="5" presStyleCnt="28">
        <dgm:presLayoutVars>
          <dgm:bulletEnabled val="1"/>
        </dgm:presLayoutVars>
      </dgm:prSet>
      <dgm:spPr/>
      <dgm:t>
        <a:bodyPr/>
        <a:lstStyle/>
        <a:p>
          <a:endParaRPr lang="en-CA"/>
        </a:p>
      </dgm:t>
    </dgm:pt>
    <dgm:pt modelId="{582D5F19-BEC8-4E8E-BA95-074890C66606}" type="pres">
      <dgm:prSet presAssocID="{0A6B7E4B-6875-47EC-A08F-7005C71171D4}" presName="sibTrans" presStyleCnt="0"/>
      <dgm:spPr/>
    </dgm:pt>
    <dgm:pt modelId="{41BB9188-4C7C-4C13-9B60-43CFF5981A64}" type="pres">
      <dgm:prSet presAssocID="{C242D138-E3BD-4506-B1E1-1B7E78772C2B}" presName="node" presStyleLbl="node1" presStyleIdx="6" presStyleCnt="28">
        <dgm:presLayoutVars>
          <dgm:bulletEnabled val="1"/>
        </dgm:presLayoutVars>
      </dgm:prSet>
      <dgm:spPr/>
      <dgm:t>
        <a:bodyPr/>
        <a:lstStyle/>
        <a:p>
          <a:endParaRPr lang="en-CA"/>
        </a:p>
      </dgm:t>
    </dgm:pt>
    <dgm:pt modelId="{1E344C79-7081-4D7D-BF36-C0EC4A781F49}" type="pres">
      <dgm:prSet presAssocID="{08EB0D9C-0287-450C-A933-1329464E33D6}" presName="sibTrans" presStyleCnt="0"/>
      <dgm:spPr/>
    </dgm:pt>
    <dgm:pt modelId="{D57EB19A-9AE2-448E-B4F1-292E2E190DB3}" type="pres">
      <dgm:prSet presAssocID="{D67395CF-93A1-47E8-B23C-7D4146546F25}" presName="node" presStyleLbl="node1" presStyleIdx="7" presStyleCnt="28">
        <dgm:presLayoutVars>
          <dgm:bulletEnabled val="1"/>
        </dgm:presLayoutVars>
      </dgm:prSet>
      <dgm:spPr/>
      <dgm:t>
        <a:bodyPr/>
        <a:lstStyle/>
        <a:p>
          <a:endParaRPr lang="en-CA"/>
        </a:p>
      </dgm:t>
    </dgm:pt>
    <dgm:pt modelId="{348B6F54-0CAF-424E-B1F6-177FF198BA6E}" type="pres">
      <dgm:prSet presAssocID="{607B5F52-D5C5-4058-846E-C29F7FAD8496}" presName="sibTrans" presStyleCnt="0"/>
      <dgm:spPr/>
    </dgm:pt>
    <dgm:pt modelId="{7D651620-42BD-437D-AE99-DA6ECE7D47F5}" type="pres">
      <dgm:prSet presAssocID="{B7738B83-26F9-4394-98DE-E9EC03841C41}" presName="node" presStyleLbl="node1" presStyleIdx="8" presStyleCnt="28">
        <dgm:presLayoutVars>
          <dgm:bulletEnabled val="1"/>
        </dgm:presLayoutVars>
      </dgm:prSet>
      <dgm:spPr/>
      <dgm:t>
        <a:bodyPr/>
        <a:lstStyle/>
        <a:p>
          <a:endParaRPr lang="en-CA"/>
        </a:p>
      </dgm:t>
    </dgm:pt>
    <dgm:pt modelId="{7D580CDF-2A56-4257-838E-F828F3A6ACF3}" type="pres">
      <dgm:prSet presAssocID="{D0415E27-02E6-4F67-923F-F6A72E5ADE1B}" presName="sibTrans" presStyleCnt="0"/>
      <dgm:spPr/>
    </dgm:pt>
    <dgm:pt modelId="{777EF12B-0452-4E45-BF38-C6C1D63CAACC}" type="pres">
      <dgm:prSet presAssocID="{8B1072A6-CD04-441A-847A-FD93559601FF}" presName="node" presStyleLbl="node1" presStyleIdx="9" presStyleCnt="28">
        <dgm:presLayoutVars>
          <dgm:bulletEnabled val="1"/>
        </dgm:presLayoutVars>
      </dgm:prSet>
      <dgm:spPr/>
      <dgm:t>
        <a:bodyPr/>
        <a:lstStyle/>
        <a:p>
          <a:endParaRPr lang="en-CA"/>
        </a:p>
      </dgm:t>
    </dgm:pt>
    <dgm:pt modelId="{76EEB0EF-177B-4F8F-BE20-C697FC07F766}" type="pres">
      <dgm:prSet presAssocID="{AFB756BC-7110-4274-8642-A47C425F019A}" presName="sibTrans" presStyleCnt="0"/>
      <dgm:spPr/>
    </dgm:pt>
    <dgm:pt modelId="{3201CD04-CAF7-4CC7-81E6-4A6055B228A5}" type="pres">
      <dgm:prSet presAssocID="{45A01DC0-F1AB-490E-80F2-63204F916C8A}" presName="node" presStyleLbl="node1" presStyleIdx="10" presStyleCnt="28">
        <dgm:presLayoutVars>
          <dgm:bulletEnabled val="1"/>
        </dgm:presLayoutVars>
      </dgm:prSet>
      <dgm:spPr/>
      <dgm:t>
        <a:bodyPr/>
        <a:lstStyle/>
        <a:p>
          <a:endParaRPr lang="en-CA"/>
        </a:p>
      </dgm:t>
    </dgm:pt>
    <dgm:pt modelId="{B7C17996-9B96-4E61-9803-B20A809CCE55}" type="pres">
      <dgm:prSet presAssocID="{C2660B5E-D404-455D-AFC4-43B9FCA40D30}" presName="sibTrans" presStyleCnt="0"/>
      <dgm:spPr/>
    </dgm:pt>
    <dgm:pt modelId="{4BE0BFF1-2A52-426D-A380-E0100F9E99EC}" type="pres">
      <dgm:prSet presAssocID="{7B8A93FC-C2D7-4BB2-8544-3F7AF96C5D0D}" presName="node" presStyleLbl="node1" presStyleIdx="11" presStyleCnt="28" custLinFactNeighborX="-3813" custLinFactNeighborY="46607">
        <dgm:presLayoutVars>
          <dgm:bulletEnabled val="1"/>
        </dgm:presLayoutVars>
      </dgm:prSet>
      <dgm:spPr/>
      <dgm:t>
        <a:bodyPr/>
        <a:lstStyle/>
        <a:p>
          <a:endParaRPr lang="en-CA"/>
        </a:p>
      </dgm:t>
    </dgm:pt>
    <dgm:pt modelId="{26031192-8DBD-456A-BE04-BF65EE0A1061}" type="pres">
      <dgm:prSet presAssocID="{BCB6D951-00DC-4D41-A2B4-857D47981159}" presName="sibTrans" presStyleCnt="0"/>
      <dgm:spPr/>
    </dgm:pt>
    <dgm:pt modelId="{1C186D1E-9C40-4608-9D10-2B79BEA1B969}" type="pres">
      <dgm:prSet presAssocID="{C0D21CEA-9B13-4AB9-A191-0DB8A19DC812}" presName="node" presStyleLbl="node1" presStyleIdx="12" presStyleCnt="28">
        <dgm:presLayoutVars>
          <dgm:bulletEnabled val="1"/>
        </dgm:presLayoutVars>
      </dgm:prSet>
      <dgm:spPr/>
      <dgm:t>
        <a:bodyPr/>
        <a:lstStyle/>
        <a:p>
          <a:endParaRPr lang="en-CA"/>
        </a:p>
      </dgm:t>
    </dgm:pt>
    <dgm:pt modelId="{2D76E22C-6A83-4962-B3E1-F553B0C12A6A}" type="pres">
      <dgm:prSet presAssocID="{D19B7584-0835-4E5C-B0FF-5CBD4945392C}" presName="sibTrans" presStyleCnt="0"/>
      <dgm:spPr/>
    </dgm:pt>
    <dgm:pt modelId="{352FAADD-4A0A-41A4-A33E-91D03A5D2010}" type="pres">
      <dgm:prSet presAssocID="{09EC7D83-8F84-49CC-BCFE-DDACA7B5FC09}" presName="node" presStyleLbl="node1" presStyleIdx="13" presStyleCnt="28">
        <dgm:presLayoutVars>
          <dgm:bulletEnabled val="1"/>
        </dgm:presLayoutVars>
      </dgm:prSet>
      <dgm:spPr/>
      <dgm:t>
        <a:bodyPr/>
        <a:lstStyle/>
        <a:p>
          <a:endParaRPr lang="en-CA"/>
        </a:p>
      </dgm:t>
    </dgm:pt>
    <dgm:pt modelId="{34A333A8-EB31-456D-B56A-E117CA984D84}" type="pres">
      <dgm:prSet presAssocID="{7B6032D4-D769-4AD4-845A-1EACAA521240}" presName="sibTrans" presStyleCnt="0"/>
      <dgm:spPr/>
    </dgm:pt>
    <dgm:pt modelId="{F682AC03-A54E-4B4A-8410-DE499D251921}" type="pres">
      <dgm:prSet presAssocID="{768DBDBF-8A54-49D1-8325-888E3E74C9D0}" presName="node" presStyleLbl="node1" presStyleIdx="14" presStyleCnt="28">
        <dgm:presLayoutVars>
          <dgm:bulletEnabled val="1"/>
        </dgm:presLayoutVars>
      </dgm:prSet>
      <dgm:spPr/>
      <dgm:t>
        <a:bodyPr/>
        <a:lstStyle/>
        <a:p>
          <a:endParaRPr lang="en-CA"/>
        </a:p>
      </dgm:t>
    </dgm:pt>
    <dgm:pt modelId="{523A08B7-4651-4634-90D0-35E2B2C994E8}" type="pres">
      <dgm:prSet presAssocID="{5CB5074D-A747-4974-849B-2D0734BD4FA0}" presName="sibTrans" presStyleCnt="0"/>
      <dgm:spPr/>
    </dgm:pt>
    <dgm:pt modelId="{55564EEB-4545-400F-A27B-3552378BA23A}" type="pres">
      <dgm:prSet presAssocID="{B68122C3-75C4-400E-BD66-2871BE1861E3}" presName="node" presStyleLbl="node1" presStyleIdx="15" presStyleCnt="28">
        <dgm:presLayoutVars>
          <dgm:bulletEnabled val="1"/>
        </dgm:presLayoutVars>
      </dgm:prSet>
      <dgm:spPr/>
      <dgm:t>
        <a:bodyPr/>
        <a:lstStyle/>
        <a:p>
          <a:endParaRPr lang="en-CA"/>
        </a:p>
      </dgm:t>
    </dgm:pt>
    <dgm:pt modelId="{6687CBD8-BBFC-4ACA-9B8D-CD012FCC56BA}" type="pres">
      <dgm:prSet presAssocID="{71D3C9E4-7565-4FE0-AB3D-33A4D7406394}" presName="sibTrans" presStyleCnt="0"/>
      <dgm:spPr/>
    </dgm:pt>
    <dgm:pt modelId="{23E1F6C1-B8FD-4C76-926D-D47EDEF61DAA}" type="pres">
      <dgm:prSet presAssocID="{56490C87-C725-466B-80F2-195CAF892F73}" presName="node" presStyleLbl="node1" presStyleIdx="16" presStyleCnt="28">
        <dgm:presLayoutVars>
          <dgm:bulletEnabled val="1"/>
        </dgm:presLayoutVars>
      </dgm:prSet>
      <dgm:spPr/>
      <dgm:t>
        <a:bodyPr/>
        <a:lstStyle/>
        <a:p>
          <a:endParaRPr lang="en-CA"/>
        </a:p>
      </dgm:t>
    </dgm:pt>
    <dgm:pt modelId="{651CCDB3-735F-4DFA-B962-3AD616B78E02}" type="pres">
      <dgm:prSet presAssocID="{E40932D4-914D-448F-B93C-6E58EC021670}" presName="sibTrans" presStyleCnt="0"/>
      <dgm:spPr/>
    </dgm:pt>
    <dgm:pt modelId="{736F16BB-E375-47BA-969B-26C1A6FCEB7C}" type="pres">
      <dgm:prSet presAssocID="{88A413F8-DE7D-42A3-86C6-6E8F01796D6A}" presName="node" presStyleLbl="node1" presStyleIdx="17" presStyleCnt="28">
        <dgm:presLayoutVars>
          <dgm:bulletEnabled val="1"/>
        </dgm:presLayoutVars>
      </dgm:prSet>
      <dgm:spPr/>
      <dgm:t>
        <a:bodyPr/>
        <a:lstStyle/>
        <a:p>
          <a:endParaRPr lang="en-CA"/>
        </a:p>
      </dgm:t>
    </dgm:pt>
    <dgm:pt modelId="{395BB5A8-B731-4BB7-A1B4-C72C6C8EC050}" type="pres">
      <dgm:prSet presAssocID="{EDEC9670-6B99-4D7F-9D49-1669E3391637}" presName="sibTrans" presStyleCnt="0"/>
      <dgm:spPr/>
    </dgm:pt>
    <dgm:pt modelId="{CAE492E5-15CD-42D9-9E5F-EA8CD92A0BF9}" type="pres">
      <dgm:prSet presAssocID="{EEC032E0-24ED-4102-A147-30BBF28E6167}" presName="node" presStyleLbl="node1" presStyleIdx="18" presStyleCnt="28">
        <dgm:presLayoutVars>
          <dgm:bulletEnabled val="1"/>
        </dgm:presLayoutVars>
      </dgm:prSet>
      <dgm:spPr/>
      <dgm:t>
        <a:bodyPr/>
        <a:lstStyle/>
        <a:p>
          <a:endParaRPr lang="en-CA"/>
        </a:p>
      </dgm:t>
    </dgm:pt>
    <dgm:pt modelId="{CA9C8916-92EC-400F-884D-362C74159955}" type="pres">
      <dgm:prSet presAssocID="{918E9BB2-F294-4FED-9780-B17EB69ACFEC}" presName="sibTrans" presStyleCnt="0"/>
      <dgm:spPr/>
    </dgm:pt>
    <dgm:pt modelId="{919B9702-DE20-4AA1-902E-C1239911499C}" type="pres">
      <dgm:prSet presAssocID="{1E89A83A-04FA-4058-8E4B-E2ECBCA5B9B8}" presName="node" presStyleLbl="node1" presStyleIdx="19" presStyleCnt="28">
        <dgm:presLayoutVars>
          <dgm:bulletEnabled val="1"/>
        </dgm:presLayoutVars>
      </dgm:prSet>
      <dgm:spPr/>
      <dgm:t>
        <a:bodyPr/>
        <a:lstStyle/>
        <a:p>
          <a:endParaRPr lang="en-CA"/>
        </a:p>
      </dgm:t>
    </dgm:pt>
    <dgm:pt modelId="{1566CAC3-0BAF-4DC4-ADD2-8B4AB898CD87}" type="pres">
      <dgm:prSet presAssocID="{598E62EF-7905-4A67-99CB-A25E9CF80C3E}" presName="sibTrans" presStyleCnt="0"/>
      <dgm:spPr/>
    </dgm:pt>
    <dgm:pt modelId="{62CA88B2-E2B5-4FC6-AA99-916BA646807F}" type="pres">
      <dgm:prSet presAssocID="{704E8396-0B67-45D2-B1AA-9707240E5733}" presName="node" presStyleLbl="node1" presStyleIdx="20" presStyleCnt="28">
        <dgm:presLayoutVars>
          <dgm:bulletEnabled val="1"/>
        </dgm:presLayoutVars>
      </dgm:prSet>
      <dgm:spPr/>
      <dgm:t>
        <a:bodyPr/>
        <a:lstStyle/>
        <a:p>
          <a:endParaRPr lang="en-CA"/>
        </a:p>
      </dgm:t>
    </dgm:pt>
    <dgm:pt modelId="{559096C8-2355-470C-813A-52CE32418720}" type="pres">
      <dgm:prSet presAssocID="{363590D3-99FC-4DCA-BBCA-C71332402F9D}" presName="sibTrans" presStyleCnt="0"/>
      <dgm:spPr/>
    </dgm:pt>
    <dgm:pt modelId="{731CC4EB-047F-452D-8C84-C23DA34C917A}" type="pres">
      <dgm:prSet presAssocID="{165AA7E7-7823-4C95-A0ED-B0D6A658B242}" presName="node" presStyleLbl="node1" presStyleIdx="21" presStyleCnt="28">
        <dgm:presLayoutVars>
          <dgm:bulletEnabled val="1"/>
        </dgm:presLayoutVars>
      </dgm:prSet>
      <dgm:spPr/>
      <dgm:t>
        <a:bodyPr/>
        <a:lstStyle/>
        <a:p>
          <a:endParaRPr lang="en-CA"/>
        </a:p>
      </dgm:t>
    </dgm:pt>
    <dgm:pt modelId="{E5D4A094-7EB2-4F7F-A952-3559E817D9C8}" type="pres">
      <dgm:prSet presAssocID="{2DDECC12-AF8A-4E1C-B3C0-023E4F63BDFF}" presName="sibTrans" presStyleCnt="0"/>
      <dgm:spPr/>
    </dgm:pt>
    <dgm:pt modelId="{107F1AF3-CB3B-48C5-85BC-E1F94989C820}" type="pres">
      <dgm:prSet presAssocID="{8A6D5EF7-1518-47BD-9B76-13E994FE5B37}" presName="node" presStyleLbl="node1" presStyleIdx="22" presStyleCnt="28">
        <dgm:presLayoutVars>
          <dgm:bulletEnabled val="1"/>
        </dgm:presLayoutVars>
      </dgm:prSet>
      <dgm:spPr/>
      <dgm:t>
        <a:bodyPr/>
        <a:lstStyle/>
        <a:p>
          <a:endParaRPr lang="en-CA"/>
        </a:p>
      </dgm:t>
    </dgm:pt>
    <dgm:pt modelId="{07DF6670-1F20-4F07-AF99-3A030B19D694}" type="pres">
      <dgm:prSet presAssocID="{986F984C-8681-4F7A-B9E4-A88EC0C20BCE}" presName="sibTrans" presStyleCnt="0"/>
      <dgm:spPr/>
    </dgm:pt>
    <dgm:pt modelId="{A4AC8E68-9E9D-4455-B805-F7BC7E4B1F70}" type="pres">
      <dgm:prSet presAssocID="{354D00C5-365A-4458-A00E-0A43D1F7C683}" presName="node" presStyleLbl="node1" presStyleIdx="23" presStyleCnt="28">
        <dgm:presLayoutVars>
          <dgm:bulletEnabled val="1"/>
        </dgm:presLayoutVars>
      </dgm:prSet>
      <dgm:spPr/>
      <dgm:t>
        <a:bodyPr/>
        <a:lstStyle/>
        <a:p>
          <a:endParaRPr lang="en-CA"/>
        </a:p>
      </dgm:t>
    </dgm:pt>
    <dgm:pt modelId="{8BD05AAC-03E1-468E-9437-C71B99B2E4CB}" type="pres">
      <dgm:prSet presAssocID="{6D32A9F2-5736-4D37-9DA4-824B8B70DD07}" presName="sibTrans" presStyleCnt="0"/>
      <dgm:spPr/>
    </dgm:pt>
    <dgm:pt modelId="{09D90552-CAA9-4E3D-B865-98C7DE4CF5AF}" type="pres">
      <dgm:prSet presAssocID="{88E74F4F-7043-447A-AC5A-6D2B639F7375}" presName="node" presStyleLbl="node1" presStyleIdx="24" presStyleCnt="28">
        <dgm:presLayoutVars>
          <dgm:bulletEnabled val="1"/>
        </dgm:presLayoutVars>
      </dgm:prSet>
      <dgm:spPr/>
      <dgm:t>
        <a:bodyPr/>
        <a:lstStyle/>
        <a:p>
          <a:endParaRPr lang="en-CA"/>
        </a:p>
      </dgm:t>
    </dgm:pt>
    <dgm:pt modelId="{C414B2D3-B2C0-487F-9BB2-5CB519B0E5DA}" type="pres">
      <dgm:prSet presAssocID="{18A2F847-C563-4B84-A1B7-F64982EB603B}" presName="sibTrans" presStyleCnt="0"/>
      <dgm:spPr/>
    </dgm:pt>
    <dgm:pt modelId="{5B368666-5445-4E91-BA6E-0F2E2A744097}" type="pres">
      <dgm:prSet presAssocID="{73D7F422-623C-403F-B598-C0DA9D9DA9B6}" presName="node" presStyleLbl="node1" presStyleIdx="25" presStyleCnt="28">
        <dgm:presLayoutVars>
          <dgm:bulletEnabled val="1"/>
        </dgm:presLayoutVars>
      </dgm:prSet>
      <dgm:spPr/>
      <dgm:t>
        <a:bodyPr/>
        <a:lstStyle/>
        <a:p>
          <a:endParaRPr lang="en-CA"/>
        </a:p>
      </dgm:t>
    </dgm:pt>
    <dgm:pt modelId="{0139C767-5D82-4A6D-9FD9-5D716687CAB0}" type="pres">
      <dgm:prSet presAssocID="{6B529577-5224-4CA4-BDA3-4A407E7730AF}" presName="sibTrans" presStyleCnt="0"/>
      <dgm:spPr/>
    </dgm:pt>
    <dgm:pt modelId="{CADC88B2-4BF0-4894-B4B7-1362BB8F5441}" type="pres">
      <dgm:prSet presAssocID="{BD53676E-99C9-43ED-824D-AD7785F802B1}" presName="node" presStyleLbl="node1" presStyleIdx="26" presStyleCnt="28">
        <dgm:presLayoutVars>
          <dgm:bulletEnabled val="1"/>
        </dgm:presLayoutVars>
      </dgm:prSet>
      <dgm:spPr/>
      <dgm:t>
        <a:bodyPr/>
        <a:lstStyle/>
        <a:p>
          <a:endParaRPr lang="en-CA"/>
        </a:p>
      </dgm:t>
    </dgm:pt>
    <dgm:pt modelId="{6D2BE893-5B8F-43D4-83FA-3DC293B74A95}" type="pres">
      <dgm:prSet presAssocID="{7CF165D2-17BD-4AC4-B274-76C62BAFC594}" presName="sibTrans" presStyleCnt="0"/>
      <dgm:spPr/>
    </dgm:pt>
    <dgm:pt modelId="{820DEC0D-8807-4439-B576-BD1A16E575B2}" type="pres">
      <dgm:prSet presAssocID="{0EECBDAD-86A9-49F6-8707-188D04A4847C}" presName="node" presStyleLbl="node1" presStyleIdx="27" presStyleCnt="28">
        <dgm:presLayoutVars>
          <dgm:bulletEnabled val="1"/>
        </dgm:presLayoutVars>
      </dgm:prSet>
      <dgm:spPr/>
      <dgm:t>
        <a:bodyPr/>
        <a:lstStyle/>
        <a:p>
          <a:endParaRPr lang="en-CA"/>
        </a:p>
      </dgm:t>
    </dgm:pt>
  </dgm:ptLst>
  <dgm:cxnLst>
    <dgm:cxn modelId="{F258FD7F-1C84-4A5B-B35D-1EF606FBDAE5}" type="presOf" srcId="{FCFF2C10-74FB-4C31-BBE0-72044E88F363}" destId="{B9FA05F3-C5E1-41E6-9B07-133E5D203613}" srcOrd="0" destOrd="0" presId="urn:microsoft.com/office/officeart/2005/8/layout/default#1"/>
    <dgm:cxn modelId="{13EC714F-9BB1-467E-9097-7839C2CC89A2}" type="presOf" srcId="{F418AF3E-40F1-46B4-ACD6-DB84A8C4253D}" destId="{BFE98FAC-DA20-4282-A5D3-036069E97581}" srcOrd="0" destOrd="0" presId="urn:microsoft.com/office/officeart/2005/8/layout/default#1"/>
    <dgm:cxn modelId="{993E656C-EBD7-4676-86FD-39C64592C79B}" srcId="{FEC6C132-1AA4-48A7-AD0F-04D5C9D0D872}" destId="{4BF8CB44-E108-4B8A-8EED-5B0765E8BDBC}" srcOrd="1" destOrd="0" parTransId="{4766BC5A-35F7-446D-A222-F3D45F688260}" sibTransId="{C8816122-F294-44E4-8556-68962FE72192}"/>
    <dgm:cxn modelId="{0BB41234-3F68-49F3-8E46-B5A82C1F06AC}" srcId="{FEC6C132-1AA4-48A7-AD0F-04D5C9D0D872}" destId="{8A6D5EF7-1518-47BD-9B76-13E994FE5B37}" srcOrd="22" destOrd="0" parTransId="{173261C5-DB3C-4093-B62C-02DF11A393F8}" sibTransId="{986F984C-8681-4F7A-B9E4-A88EC0C20BCE}"/>
    <dgm:cxn modelId="{5E0AC4DC-2EEA-4E9C-A4CD-61FB968928F9}" type="presOf" srcId="{1E89A83A-04FA-4058-8E4B-E2ECBCA5B9B8}" destId="{919B9702-DE20-4AA1-902E-C1239911499C}" srcOrd="0" destOrd="0" presId="urn:microsoft.com/office/officeart/2005/8/layout/default#1"/>
    <dgm:cxn modelId="{DA6A378F-C9B7-4300-BEA0-14EC723089E0}" type="presOf" srcId="{7B8A93FC-C2D7-4BB2-8544-3F7AF96C5D0D}" destId="{4BE0BFF1-2A52-426D-A380-E0100F9E99EC}" srcOrd="0" destOrd="0" presId="urn:microsoft.com/office/officeart/2005/8/layout/default#1"/>
    <dgm:cxn modelId="{18E4EFCC-156F-4991-9ADD-45203F7C681A}" srcId="{FEC6C132-1AA4-48A7-AD0F-04D5C9D0D872}" destId="{354D00C5-365A-4458-A00E-0A43D1F7C683}" srcOrd="23" destOrd="0" parTransId="{E7D3E542-1B50-4DEE-A453-1990447BEA1B}" sibTransId="{6D32A9F2-5736-4D37-9DA4-824B8B70DD07}"/>
    <dgm:cxn modelId="{31832E8F-2AFF-431C-9202-703DB8DE9297}" srcId="{FEC6C132-1AA4-48A7-AD0F-04D5C9D0D872}" destId="{56490C87-C725-466B-80F2-195CAF892F73}" srcOrd="16" destOrd="0" parTransId="{7E6D32DB-B399-4ADA-A8DF-597A05BDB4A0}" sibTransId="{E40932D4-914D-448F-B93C-6E58EC021670}"/>
    <dgm:cxn modelId="{13C786BE-DB8A-402B-BFA9-4B5254AEC4ED}" type="presOf" srcId="{09EC7D83-8F84-49CC-BCFE-DDACA7B5FC09}" destId="{352FAADD-4A0A-41A4-A33E-91D03A5D2010}" srcOrd="0" destOrd="0" presId="urn:microsoft.com/office/officeart/2005/8/layout/default#1"/>
    <dgm:cxn modelId="{561DDBA6-01C4-4E92-9FB3-DB1411CC4BBE}" srcId="{FEC6C132-1AA4-48A7-AD0F-04D5C9D0D872}" destId="{768DBDBF-8A54-49D1-8325-888E3E74C9D0}" srcOrd="14" destOrd="0" parTransId="{7A669674-889B-44CE-BA37-0D1D125B39AA}" sibTransId="{5CB5074D-A747-4974-849B-2D0734BD4FA0}"/>
    <dgm:cxn modelId="{D5A84031-7026-447D-968D-93AE63F60094}" srcId="{FEC6C132-1AA4-48A7-AD0F-04D5C9D0D872}" destId="{C0D21CEA-9B13-4AB9-A191-0DB8A19DC812}" srcOrd="12" destOrd="0" parTransId="{3F3E283B-BDB5-474C-AC25-810EE35D98AF}" sibTransId="{D19B7584-0835-4E5C-B0FF-5CBD4945392C}"/>
    <dgm:cxn modelId="{0B3CA3FA-E545-4916-83AC-7492CA1E21A1}" srcId="{FEC6C132-1AA4-48A7-AD0F-04D5C9D0D872}" destId="{2E9D8E84-8B1C-4DE7-A3AE-3E9397EF1099}" srcOrd="2" destOrd="0" parTransId="{D80D3BD1-3126-44DF-B2CE-D922EA61EB17}" sibTransId="{78F206AF-51B4-40EF-9167-7628E0A4C863}"/>
    <dgm:cxn modelId="{E80AFC9B-926D-43CA-A883-DD20CA37B696}" type="presOf" srcId="{704E8396-0B67-45D2-B1AA-9707240E5733}" destId="{62CA88B2-E2B5-4FC6-AA99-916BA646807F}" srcOrd="0" destOrd="0" presId="urn:microsoft.com/office/officeart/2005/8/layout/default#1"/>
    <dgm:cxn modelId="{2FE4FE7D-8845-4002-BC73-C42906BFD4D0}" type="presOf" srcId="{165AA7E7-7823-4C95-A0ED-B0D6A658B242}" destId="{731CC4EB-047F-452D-8C84-C23DA34C917A}" srcOrd="0" destOrd="0" presId="urn:microsoft.com/office/officeart/2005/8/layout/default#1"/>
    <dgm:cxn modelId="{93FA672F-895F-4D02-8E02-DFF658F88781}" srcId="{FEC6C132-1AA4-48A7-AD0F-04D5C9D0D872}" destId="{F418AF3E-40F1-46B4-ACD6-DB84A8C4253D}" srcOrd="4" destOrd="0" parTransId="{59C548F7-7263-4D84-9198-83E8D41B6DF8}" sibTransId="{700E2EE1-E317-4FF0-A98B-219F144C17E8}"/>
    <dgm:cxn modelId="{BF8E96A7-4CE4-4250-ABA2-54698100877E}" type="presOf" srcId="{8A6D5EF7-1518-47BD-9B76-13E994FE5B37}" destId="{107F1AF3-CB3B-48C5-85BC-E1F94989C820}" srcOrd="0" destOrd="0" presId="urn:microsoft.com/office/officeart/2005/8/layout/default#1"/>
    <dgm:cxn modelId="{B30E4F9D-EA7E-4EB4-8B38-B0F2E8CFCC07}" srcId="{FEC6C132-1AA4-48A7-AD0F-04D5C9D0D872}" destId="{88E74F4F-7043-447A-AC5A-6D2B639F7375}" srcOrd="24" destOrd="0" parTransId="{918EFC28-2A7C-43DB-AA8C-4468A2E14DF5}" sibTransId="{18A2F847-C563-4B84-A1B7-F64982EB603B}"/>
    <dgm:cxn modelId="{4D36A20F-8129-4E09-98D7-B864C5454452}" type="presOf" srcId="{AF781CDF-3746-4533-AAC1-A4228AE9C162}" destId="{7904F349-6F81-47CC-8FA9-16A271194FC4}" srcOrd="0" destOrd="0" presId="urn:microsoft.com/office/officeart/2005/8/layout/default#1"/>
    <dgm:cxn modelId="{6104C2F7-3820-4EF2-8364-07579F8968E4}" srcId="{FEC6C132-1AA4-48A7-AD0F-04D5C9D0D872}" destId="{FCFF2C10-74FB-4C31-BBE0-72044E88F363}" srcOrd="3" destOrd="0" parTransId="{C1987B36-8AA9-43B1-8292-2EACEB89894F}" sibTransId="{71EBFDEE-D75F-49CA-B336-67889EF8807D}"/>
    <dgm:cxn modelId="{F3656A89-8682-4EA3-B2B4-87FD0A30E118}" srcId="{FEC6C132-1AA4-48A7-AD0F-04D5C9D0D872}" destId="{88A413F8-DE7D-42A3-86C6-6E8F01796D6A}" srcOrd="17" destOrd="0" parTransId="{BA164A5A-1D4B-435F-B656-80BBF4F90492}" sibTransId="{EDEC9670-6B99-4D7F-9D49-1669E3391637}"/>
    <dgm:cxn modelId="{EBCB84FA-0968-4EAA-8A77-242C66E1DEAD}" srcId="{FEC6C132-1AA4-48A7-AD0F-04D5C9D0D872}" destId="{0EECBDAD-86A9-49F6-8707-188D04A4847C}" srcOrd="27" destOrd="0" parTransId="{636EE6F7-1330-4DF9-994C-A4D718C1A7E5}" sibTransId="{6DDE5846-4428-4086-87E6-EE56BDBB6CE8}"/>
    <dgm:cxn modelId="{831D4783-1E83-4715-80A2-F6CAA249ED99}" srcId="{FEC6C132-1AA4-48A7-AD0F-04D5C9D0D872}" destId="{C242D138-E3BD-4506-B1E1-1B7E78772C2B}" srcOrd="6" destOrd="0" parTransId="{4259D467-F8BF-4F84-AA85-5F230B5D18B6}" sibTransId="{08EB0D9C-0287-450C-A933-1329464E33D6}"/>
    <dgm:cxn modelId="{B8CDFDA7-2729-4AEF-B81A-08EB1B987A91}" type="presOf" srcId="{56490C87-C725-466B-80F2-195CAF892F73}" destId="{23E1F6C1-B8FD-4C76-926D-D47EDEF61DAA}" srcOrd="0" destOrd="0" presId="urn:microsoft.com/office/officeart/2005/8/layout/default#1"/>
    <dgm:cxn modelId="{4A1743F6-5DC3-4234-86B0-38A7B5F9A9C6}" srcId="{FEC6C132-1AA4-48A7-AD0F-04D5C9D0D872}" destId="{AF781CDF-3746-4533-AAC1-A4228AE9C162}" srcOrd="0" destOrd="0" parTransId="{38E0F0C4-A9EC-4684-B847-3CD671D084C3}" sibTransId="{16226621-EBE8-4233-8B52-48F29DEFBBE7}"/>
    <dgm:cxn modelId="{E85C1D35-9AA0-4028-88D7-3DCE6FC46BE4}" srcId="{FEC6C132-1AA4-48A7-AD0F-04D5C9D0D872}" destId="{D67395CF-93A1-47E8-B23C-7D4146546F25}" srcOrd="7" destOrd="0" parTransId="{70FBCA5B-1B62-48D1-BFBA-642468C20EFF}" sibTransId="{607B5F52-D5C5-4058-846E-C29F7FAD8496}"/>
    <dgm:cxn modelId="{115CBCBD-A250-43A9-9BBF-8FD03409EE7C}" srcId="{FEC6C132-1AA4-48A7-AD0F-04D5C9D0D872}" destId="{45A01DC0-F1AB-490E-80F2-63204F916C8A}" srcOrd="10" destOrd="0" parTransId="{C270B346-5463-4BD2-9E26-B0E6FA369C68}" sibTransId="{C2660B5E-D404-455D-AFC4-43B9FCA40D30}"/>
    <dgm:cxn modelId="{B18E89D4-7EC8-47EA-892B-DACA8A2E647B}" srcId="{FEC6C132-1AA4-48A7-AD0F-04D5C9D0D872}" destId="{B7738B83-26F9-4394-98DE-E9EC03841C41}" srcOrd="8" destOrd="0" parTransId="{7E7F3DDA-F30D-456C-BC70-037D86F6D62E}" sibTransId="{D0415E27-02E6-4F67-923F-F6A72E5ADE1B}"/>
    <dgm:cxn modelId="{8A176F27-7BC0-4F1C-9727-A56FA8BCE6EA}" type="presOf" srcId="{768DBDBF-8A54-49D1-8325-888E3E74C9D0}" destId="{F682AC03-A54E-4B4A-8410-DE499D251921}" srcOrd="0" destOrd="0" presId="urn:microsoft.com/office/officeart/2005/8/layout/default#1"/>
    <dgm:cxn modelId="{A3DAB4C0-4A96-4E60-8174-D151EA86CB9C}" type="presOf" srcId="{0EECBDAD-86A9-49F6-8707-188D04A4847C}" destId="{820DEC0D-8807-4439-B576-BD1A16E575B2}" srcOrd="0" destOrd="0" presId="urn:microsoft.com/office/officeart/2005/8/layout/default#1"/>
    <dgm:cxn modelId="{DB5E91B9-B6C3-4499-B265-95098F8796D1}" type="presOf" srcId="{88A413F8-DE7D-42A3-86C6-6E8F01796D6A}" destId="{736F16BB-E375-47BA-969B-26C1A6FCEB7C}" srcOrd="0" destOrd="0" presId="urn:microsoft.com/office/officeart/2005/8/layout/default#1"/>
    <dgm:cxn modelId="{05A09E56-9E5A-42E8-965E-4151A6136DBC}" srcId="{FEC6C132-1AA4-48A7-AD0F-04D5C9D0D872}" destId="{09EC7D83-8F84-49CC-BCFE-DDACA7B5FC09}" srcOrd="13" destOrd="0" parTransId="{FC2BAE57-78DD-42EF-B16D-26DF6B31F100}" sibTransId="{7B6032D4-D769-4AD4-845A-1EACAA521240}"/>
    <dgm:cxn modelId="{F42AA422-7407-40C4-AB01-2EDFB943A6A5}" srcId="{FEC6C132-1AA4-48A7-AD0F-04D5C9D0D872}" destId="{EEC032E0-24ED-4102-A147-30BBF28E6167}" srcOrd="18" destOrd="0" parTransId="{D9CEE766-BF3C-4A90-9611-88EC6E8BC489}" sibTransId="{918E9BB2-F294-4FED-9780-B17EB69ACFEC}"/>
    <dgm:cxn modelId="{98A1D9BC-46D1-498F-B1DB-25042DD9B796}" type="presOf" srcId="{B68122C3-75C4-400E-BD66-2871BE1861E3}" destId="{55564EEB-4545-400F-A27B-3552378BA23A}" srcOrd="0" destOrd="0" presId="urn:microsoft.com/office/officeart/2005/8/layout/default#1"/>
    <dgm:cxn modelId="{0C558288-70B8-45AA-B8C1-7FC4CAEDD2DD}" srcId="{FEC6C132-1AA4-48A7-AD0F-04D5C9D0D872}" destId="{BD53676E-99C9-43ED-824D-AD7785F802B1}" srcOrd="26" destOrd="0" parTransId="{5876A8F4-2F74-4BC2-9F01-62F353AD2B60}" sibTransId="{7CF165D2-17BD-4AC4-B274-76C62BAFC594}"/>
    <dgm:cxn modelId="{E21B6B64-956C-4B59-BD22-FA9C256CF452}" srcId="{FEC6C132-1AA4-48A7-AD0F-04D5C9D0D872}" destId="{165AA7E7-7823-4C95-A0ED-B0D6A658B242}" srcOrd="21" destOrd="0" parTransId="{C7861B32-E09F-4CAB-A049-1955390A503C}" sibTransId="{2DDECC12-AF8A-4E1C-B3C0-023E4F63BDFF}"/>
    <dgm:cxn modelId="{47810BEC-8F5F-4333-A28A-AB0AE0F4406D}" srcId="{FEC6C132-1AA4-48A7-AD0F-04D5C9D0D872}" destId="{1E89A83A-04FA-4058-8E4B-E2ECBCA5B9B8}" srcOrd="19" destOrd="0" parTransId="{3E772B52-6956-417C-8C3A-9CC3FA696A18}" sibTransId="{598E62EF-7905-4A67-99CB-A25E9CF80C3E}"/>
    <dgm:cxn modelId="{707DFD52-A3BD-43C4-B04D-66609612DDFF}" type="presOf" srcId="{EEC032E0-24ED-4102-A147-30BBF28E6167}" destId="{CAE492E5-15CD-42D9-9E5F-EA8CD92A0BF9}" srcOrd="0" destOrd="0" presId="urn:microsoft.com/office/officeart/2005/8/layout/default#1"/>
    <dgm:cxn modelId="{4C50E1E5-EACE-40F9-8A88-4E8F4C88F5D6}" type="presOf" srcId="{45A01DC0-F1AB-490E-80F2-63204F916C8A}" destId="{3201CD04-CAF7-4CC7-81E6-4A6055B228A5}" srcOrd="0" destOrd="0" presId="urn:microsoft.com/office/officeart/2005/8/layout/default#1"/>
    <dgm:cxn modelId="{37ED58B0-8B60-4D6E-98C5-41B44C7C9ACB}" type="presOf" srcId="{4BF8CB44-E108-4B8A-8EED-5B0765E8BDBC}" destId="{B1C46754-D3E0-4991-BC1B-B2C144159235}" srcOrd="0" destOrd="0" presId="urn:microsoft.com/office/officeart/2005/8/layout/default#1"/>
    <dgm:cxn modelId="{9EBF17B0-5504-4217-852F-B0299A42DFEB}" type="presOf" srcId="{8FE75702-8C2A-410C-BC89-9024AF41A5D8}" destId="{411D685D-1B74-4691-B5A6-113944C00232}" srcOrd="0" destOrd="0" presId="urn:microsoft.com/office/officeart/2005/8/layout/default#1"/>
    <dgm:cxn modelId="{BDA66B78-6BE7-4B90-95E2-3D67156A9F50}" type="presOf" srcId="{C242D138-E3BD-4506-B1E1-1B7E78772C2B}" destId="{41BB9188-4C7C-4C13-9B60-43CFF5981A64}" srcOrd="0" destOrd="0" presId="urn:microsoft.com/office/officeart/2005/8/layout/default#1"/>
    <dgm:cxn modelId="{D60E60AA-2E8D-4EBB-BC56-3736BD6719E8}" type="presOf" srcId="{73D7F422-623C-403F-B598-C0DA9D9DA9B6}" destId="{5B368666-5445-4E91-BA6E-0F2E2A744097}" srcOrd="0" destOrd="0" presId="urn:microsoft.com/office/officeart/2005/8/layout/default#1"/>
    <dgm:cxn modelId="{404B548B-7775-455F-91FE-D1027AC1E38C}" srcId="{FEC6C132-1AA4-48A7-AD0F-04D5C9D0D872}" destId="{8FE75702-8C2A-410C-BC89-9024AF41A5D8}" srcOrd="5" destOrd="0" parTransId="{0D25FFE9-58F7-44D6-8C38-32543ABA7A3D}" sibTransId="{0A6B7E4B-6875-47EC-A08F-7005C71171D4}"/>
    <dgm:cxn modelId="{77883E07-13B6-4005-B22F-4E4CE2E3BD48}" type="presOf" srcId="{FEC6C132-1AA4-48A7-AD0F-04D5C9D0D872}" destId="{7A86388C-C1F3-447D-8EE0-8F7960809643}" srcOrd="0" destOrd="0" presId="urn:microsoft.com/office/officeart/2005/8/layout/default#1"/>
    <dgm:cxn modelId="{EEB62640-3439-4836-A581-18A5D2638EE4}" type="presOf" srcId="{2E9D8E84-8B1C-4DE7-A3AE-3E9397EF1099}" destId="{8DA84327-5619-4677-BB97-53C38A0397FB}" srcOrd="0" destOrd="0" presId="urn:microsoft.com/office/officeart/2005/8/layout/default#1"/>
    <dgm:cxn modelId="{277641CF-D61C-4447-B19F-CB462A7C1277}" srcId="{FEC6C132-1AA4-48A7-AD0F-04D5C9D0D872}" destId="{73D7F422-623C-403F-B598-C0DA9D9DA9B6}" srcOrd="25" destOrd="0" parTransId="{E6FFE6D9-BA96-42A4-934C-EC3370C98FED}" sibTransId="{6B529577-5224-4CA4-BDA3-4A407E7730AF}"/>
    <dgm:cxn modelId="{DC928A9A-7A03-4430-9C49-986D1577840D}" srcId="{FEC6C132-1AA4-48A7-AD0F-04D5C9D0D872}" destId="{704E8396-0B67-45D2-B1AA-9707240E5733}" srcOrd="20" destOrd="0" parTransId="{E2E30EF7-1839-4EF6-A62F-B9A13A6D6284}" sibTransId="{363590D3-99FC-4DCA-BBCA-C71332402F9D}"/>
    <dgm:cxn modelId="{5E2B2383-2931-464F-9DD3-71F4583E5334}" srcId="{FEC6C132-1AA4-48A7-AD0F-04D5C9D0D872}" destId="{8B1072A6-CD04-441A-847A-FD93559601FF}" srcOrd="9" destOrd="0" parTransId="{EAD751B6-9B6D-478E-BCF2-64C30902CD75}" sibTransId="{AFB756BC-7110-4274-8642-A47C425F019A}"/>
    <dgm:cxn modelId="{C1037BD5-DA9E-425C-94DF-323C97EC6CEA}" srcId="{FEC6C132-1AA4-48A7-AD0F-04D5C9D0D872}" destId="{B68122C3-75C4-400E-BD66-2871BE1861E3}" srcOrd="15" destOrd="0" parTransId="{D54DBF80-016C-41BB-A495-030CED8386AB}" sibTransId="{71D3C9E4-7565-4FE0-AB3D-33A4D7406394}"/>
    <dgm:cxn modelId="{16FDAB6B-B03F-4B65-AF43-6CA5C4DEFF09}" type="presOf" srcId="{B7738B83-26F9-4394-98DE-E9EC03841C41}" destId="{7D651620-42BD-437D-AE99-DA6ECE7D47F5}" srcOrd="0" destOrd="0" presId="urn:microsoft.com/office/officeart/2005/8/layout/default#1"/>
    <dgm:cxn modelId="{5B181CFB-719B-4787-816C-3E712FA6F4ED}" type="presOf" srcId="{BD53676E-99C9-43ED-824D-AD7785F802B1}" destId="{CADC88B2-4BF0-4894-B4B7-1362BB8F5441}" srcOrd="0" destOrd="0" presId="urn:microsoft.com/office/officeart/2005/8/layout/default#1"/>
    <dgm:cxn modelId="{C88FD6B9-D9E7-4E09-A160-B8874637953B}" type="presOf" srcId="{D67395CF-93A1-47E8-B23C-7D4146546F25}" destId="{D57EB19A-9AE2-448E-B4F1-292E2E190DB3}" srcOrd="0" destOrd="0" presId="urn:microsoft.com/office/officeart/2005/8/layout/default#1"/>
    <dgm:cxn modelId="{5AD2A20D-A71A-4055-937C-546434B92883}" type="presOf" srcId="{354D00C5-365A-4458-A00E-0A43D1F7C683}" destId="{A4AC8E68-9E9D-4455-B805-F7BC7E4B1F70}" srcOrd="0" destOrd="0" presId="urn:microsoft.com/office/officeart/2005/8/layout/default#1"/>
    <dgm:cxn modelId="{243431A1-B29A-4198-BDFD-32B86693F7B6}" type="presOf" srcId="{C0D21CEA-9B13-4AB9-A191-0DB8A19DC812}" destId="{1C186D1E-9C40-4608-9D10-2B79BEA1B969}" srcOrd="0" destOrd="0" presId="urn:microsoft.com/office/officeart/2005/8/layout/default#1"/>
    <dgm:cxn modelId="{848C0495-58ED-47EA-898A-0CB9249DAB06}" type="presOf" srcId="{8B1072A6-CD04-441A-847A-FD93559601FF}" destId="{777EF12B-0452-4E45-BF38-C6C1D63CAACC}" srcOrd="0" destOrd="0" presId="urn:microsoft.com/office/officeart/2005/8/layout/default#1"/>
    <dgm:cxn modelId="{1173E94F-FC84-4796-ACBE-0FC5CA437CAA}" srcId="{FEC6C132-1AA4-48A7-AD0F-04D5C9D0D872}" destId="{7B8A93FC-C2D7-4BB2-8544-3F7AF96C5D0D}" srcOrd="11" destOrd="0" parTransId="{E51A0015-19B9-413D-B7D3-1DC25A007EF2}" sibTransId="{BCB6D951-00DC-4D41-A2B4-857D47981159}"/>
    <dgm:cxn modelId="{47D6CB49-BAAC-4EEF-8EF6-79B91D909B5E}" type="presOf" srcId="{88E74F4F-7043-447A-AC5A-6D2B639F7375}" destId="{09D90552-CAA9-4E3D-B865-98C7DE4CF5AF}" srcOrd="0" destOrd="0" presId="urn:microsoft.com/office/officeart/2005/8/layout/default#1"/>
    <dgm:cxn modelId="{3A2076F4-8C68-41EC-9A42-0D2794E8988B}" type="presParOf" srcId="{7A86388C-C1F3-447D-8EE0-8F7960809643}" destId="{7904F349-6F81-47CC-8FA9-16A271194FC4}" srcOrd="0" destOrd="0" presId="urn:microsoft.com/office/officeart/2005/8/layout/default#1"/>
    <dgm:cxn modelId="{3016D57B-132F-4642-A5C6-957139392066}" type="presParOf" srcId="{7A86388C-C1F3-447D-8EE0-8F7960809643}" destId="{E49D06C8-9EA3-47EB-B8A1-AB61AEAD36C9}" srcOrd="1" destOrd="0" presId="urn:microsoft.com/office/officeart/2005/8/layout/default#1"/>
    <dgm:cxn modelId="{C87FA349-BD1A-4D83-BF87-8BA7591A8A1A}" type="presParOf" srcId="{7A86388C-C1F3-447D-8EE0-8F7960809643}" destId="{B1C46754-D3E0-4991-BC1B-B2C144159235}" srcOrd="2" destOrd="0" presId="urn:microsoft.com/office/officeart/2005/8/layout/default#1"/>
    <dgm:cxn modelId="{212DCE05-0099-4405-BFAA-162B178FC356}" type="presParOf" srcId="{7A86388C-C1F3-447D-8EE0-8F7960809643}" destId="{99110040-0009-4CA6-81B4-FE3BF923B2F0}" srcOrd="3" destOrd="0" presId="urn:microsoft.com/office/officeart/2005/8/layout/default#1"/>
    <dgm:cxn modelId="{55D655E5-C1EC-48E2-94D3-B52A1FBC2914}" type="presParOf" srcId="{7A86388C-C1F3-447D-8EE0-8F7960809643}" destId="{8DA84327-5619-4677-BB97-53C38A0397FB}" srcOrd="4" destOrd="0" presId="urn:microsoft.com/office/officeart/2005/8/layout/default#1"/>
    <dgm:cxn modelId="{16C007BC-2ABE-4F5D-9683-EB22C1884DF4}" type="presParOf" srcId="{7A86388C-C1F3-447D-8EE0-8F7960809643}" destId="{97D06BA5-9713-4DF4-8672-642C09034F71}" srcOrd="5" destOrd="0" presId="urn:microsoft.com/office/officeart/2005/8/layout/default#1"/>
    <dgm:cxn modelId="{FB84BCEC-4F25-4501-B765-9FD813EFF853}" type="presParOf" srcId="{7A86388C-C1F3-447D-8EE0-8F7960809643}" destId="{B9FA05F3-C5E1-41E6-9B07-133E5D203613}" srcOrd="6" destOrd="0" presId="urn:microsoft.com/office/officeart/2005/8/layout/default#1"/>
    <dgm:cxn modelId="{1F2C33FF-6098-446C-9EDE-4716FCDA8409}" type="presParOf" srcId="{7A86388C-C1F3-447D-8EE0-8F7960809643}" destId="{39CE23D6-A79D-48AE-A4AE-18B091F94ECA}" srcOrd="7" destOrd="0" presId="urn:microsoft.com/office/officeart/2005/8/layout/default#1"/>
    <dgm:cxn modelId="{FCDC9C6D-10E6-4ECC-A1F1-99F41E52DABB}" type="presParOf" srcId="{7A86388C-C1F3-447D-8EE0-8F7960809643}" destId="{BFE98FAC-DA20-4282-A5D3-036069E97581}" srcOrd="8" destOrd="0" presId="urn:microsoft.com/office/officeart/2005/8/layout/default#1"/>
    <dgm:cxn modelId="{ABB1AC6F-7228-472C-A78E-E43A8AD325C3}" type="presParOf" srcId="{7A86388C-C1F3-447D-8EE0-8F7960809643}" destId="{E9C53166-3E1A-4524-8053-2684FD658718}" srcOrd="9" destOrd="0" presId="urn:microsoft.com/office/officeart/2005/8/layout/default#1"/>
    <dgm:cxn modelId="{5C9B5762-5EC5-42B2-8A97-8BED087F407B}" type="presParOf" srcId="{7A86388C-C1F3-447D-8EE0-8F7960809643}" destId="{411D685D-1B74-4691-B5A6-113944C00232}" srcOrd="10" destOrd="0" presId="urn:microsoft.com/office/officeart/2005/8/layout/default#1"/>
    <dgm:cxn modelId="{CD92964F-4308-4A63-B23F-69FAC47861ED}" type="presParOf" srcId="{7A86388C-C1F3-447D-8EE0-8F7960809643}" destId="{582D5F19-BEC8-4E8E-BA95-074890C66606}" srcOrd="11" destOrd="0" presId="urn:microsoft.com/office/officeart/2005/8/layout/default#1"/>
    <dgm:cxn modelId="{85163D81-0D1C-4E7F-9170-B9A8122E80F1}" type="presParOf" srcId="{7A86388C-C1F3-447D-8EE0-8F7960809643}" destId="{41BB9188-4C7C-4C13-9B60-43CFF5981A64}" srcOrd="12" destOrd="0" presId="urn:microsoft.com/office/officeart/2005/8/layout/default#1"/>
    <dgm:cxn modelId="{AF877149-E3A1-48F9-9D24-48B762BFBF55}" type="presParOf" srcId="{7A86388C-C1F3-447D-8EE0-8F7960809643}" destId="{1E344C79-7081-4D7D-BF36-C0EC4A781F49}" srcOrd="13" destOrd="0" presId="urn:microsoft.com/office/officeart/2005/8/layout/default#1"/>
    <dgm:cxn modelId="{DFF4AF97-8B52-4F68-956B-2FFD11FED1AC}" type="presParOf" srcId="{7A86388C-C1F3-447D-8EE0-8F7960809643}" destId="{D57EB19A-9AE2-448E-B4F1-292E2E190DB3}" srcOrd="14" destOrd="0" presId="urn:microsoft.com/office/officeart/2005/8/layout/default#1"/>
    <dgm:cxn modelId="{75F3E547-E902-4236-9A08-34385C5FEA9D}" type="presParOf" srcId="{7A86388C-C1F3-447D-8EE0-8F7960809643}" destId="{348B6F54-0CAF-424E-B1F6-177FF198BA6E}" srcOrd="15" destOrd="0" presId="urn:microsoft.com/office/officeart/2005/8/layout/default#1"/>
    <dgm:cxn modelId="{D0D68E0F-DD7D-4F88-A968-0A44720CBCFB}" type="presParOf" srcId="{7A86388C-C1F3-447D-8EE0-8F7960809643}" destId="{7D651620-42BD-437D-AE99-DA6ECE7D47F5}" srcOrd="16" destOrd="0" presId="urn:microsoft.com/office/officeart/2005/8/layout/default#1"/>
    <dgm:cxn modelId="{D2229D5E-7B90-4898-AA0A-A634368AC6F2}" type="presParOf" srcId="{7A86388C-C1F3-447D-8EE0-8F7960809643}" destId="{7D580CDF-2A56-4257-838E-F828F3A6ACF3}" srcOrd="17" destOrd="0" presId="urn:microsoft.com/office/officeart/2005/8/layout/default#1"/>
    <dgm:cxn modelId="{93EE2FD5-B7A3-40F8-A5A2-3ECB4E1BFC8B}" type="presParOf" srcId="{7A86388C-C1F3-447D-8EE0-8F7960809643}" destId="{777EF12B-0452-4E45-BF38-C6C1D63CAACC}" srcOrd="18" destOrd="0" presId="urn:microsoft.com/office/officeart/2005/8/layout/default#1"/>
    <dgm:cxn modelId="{FFEE92F7-7E29-4F0D-8782-DD0BDBE127D6}" type="presParOf" srcId="{7A86388C-C1F3-447D-8EE0-8F7960809643}" destId="{76EEB0EF-177B-4F8F-BE20-C697FC07F766}" srcOrd="19" destOrd="0" presId="urn:microsoft.com/office/officeart/2005/8/layout/default#1"/>
    <dgm:cxn modelId="{8DA4B56E-15AF-4E2A-89B7-50722F4E77D2}" type="presParOf" srcId="{7A86388C-C1F3-447D-8EE0-8F7960809643}" destId="{3201CD04-CAF7-4CC7-81E6-4A6055B228A5}" srcOrd="20" destOrd="0" presId="urn:microsoft.com/office/officeart/2005/8/layout/default#1"/>
    <dgm:cxn modelId="{F3731210-1162-4638-95E3-53E7656C85EF}" type="presParOf" srcId="{7A86388C-C1F3-447D-8EE0-8F7960809643}" destId="{B7C17996-9B96-4E61-9803-B20A809CCE55}" srcOrd="21" destOrd="0" presId="urn:microsoft.com/office/officeart/2005/8/layout/default#1"/>
    <dgm:cxn modelId="{AC2AB12B-4CEC-4DBE-8143-47D15FBBEE63}" type="presParOf" srcId="{7A86388C-C1F3-447D-8EE0-8F7960809643}" destId="{4BE0BFF1-2A52-426D-A380-E0100F9E99EC}" srcOrd="22" destOrd="0" presId="urn:microsoft.com/office/officeart/2005/8/layout/default#1"/>
    <dgm:cxn modelId="{E4F6A38E-FD2B-4BC9-BCF7-5E725B2F793E}" type="presParOf" srcId="{7A86388C-C1F3-447D-8EE0-8F7960809643}" destId="{26031192-8DBD-456A-BE04-BF65EE0A1061}" srcOrd="23" destOrd="0" presId="urn:microsoft.com/office/officeart/2005/8/layout/default#1"/>
    <dgm:cxn modelId="{208E6FEE-9E94-4C80-A359-4E624B0BD68F}" type="presParOf" srcId="{7A86388C-C1F3-447D-8EE0-8F7960809643}" destId="{1C186D1E-9C40-4608-9D10-2B79BEA1B969}" srcOrd="24" destOrd="0" presId="urn:microsoft.com/office/officeart/2005/8/layout/default#1"/>
    <dgm:cxn modelId="{B36C58FD-2B5F-4291-88EF-22D36C4B0C15}" type="presParOf" srcId="{7A86388C-C1F3-447D-8EE0-8F7960809643}" destId="{2D76E22C-6A83-4962-B3E1-F553B0C12A6A}" srcOrd="25" destOrd="0" presId="urn:microsoft.com/office/officeart/2005/8/layout/default#1"/>
    <dgm:cxn modelId="{1D35CFE1-29B4-4692-ABBE-2761AD6D1550}" type="presParOf" srcId="{7A86388C-C1F3-447D-8EE0-8F7960809643}" destId="{352FAADD-4A0A-41A4-A33E-91D03A5D2010}" srcOrd="26" destOrd="0" presId="urn:microsoft.com/office/officeart/2005/8/layout/default#1"/>
    <dgm:cxn modelId="{301BF7AD-21DC-4F84-BF73-B2B2617462B1}" type="presParOf" srcId="{7A86388C-C1F3-447D-8EE0-8F7960809643}" destId="{34A333A8-EB31-456D-B56A-E117CA984D84}" srcOrd="27" destOrd="0" presId="urn:microsoft.com/office/officeart/2005/8/layout/default#1"/>
    <dgm:cxn modelId="{340AE08A-04CB-4F7F-94DF-A2B5BD83EE6B}" type="presParOf" srcId="{7A86388C-C1F3-447D-8EE0-8F7960809643}" destId="{F682AC03-A54E-4B4A-8410-DE499D251921}" srcOrd="28" destOrd="0" presId="urn:microsoft.com/office/officeart/2005/8/layout/default#1"/>
    <dgm:cxn modelId="{55E205B3-0A24-4114-BEB6-8A76A12EFAF0}" type="presParOf" srcId="{7A86388C-C1F3-447D-8EE0-8F7960809643}" destId="{523A08B7-4651-4634-90D0-35E2B2C994E8}" srcOrd="29" destOrd="0" presId="urn:microsoft.com/office/officeart/2005/8/layout/default#1"/>
    <dgm:cxn modelId="{C6B68F8D-6A93-4D40-BADD-552DE1521973}" type="presParOf" srcId="{7A86388C-C1F3-447D-8EE0-8F7960809643}" destId="{55564EEB-4545-400F-A27B-3552378BA23A}" srcOrd="30" destOrd="0" presId="urn:microsoft.com/office/officeart/2005/8/layout/default#1"/>
    <dgm:cxn modelId="{9D005C26-3B2E-4C51-A0D0-CA1F0E02C00E}" type="presParOf" srcId="{7A86388C-C1F3-447D-8EE0-8F7960809643}" destId="{6687CBD8-BBFC-4ACA-9B8D-CD012FCC56BA}" srcOrd="31" destOrd="0" presId="urn:microsoft.com/office/officeart/2005/8/layout/default#1"/>
    <dgm:cxn modelId="{A0D27473-3062-4338-87FB-008CF7CBD128}" type="presParOf" srcId="{7A86388C-C1F3-447D-8EE0-8F7960809643}" destId="{23E1F6C1-B8FD-4C76-926D-D47EDEF61DAA}" srcOrd="32" destOrd="0" presId="urn:microsoft.com/office/officeart/2005/8/layout/default#1"/>
    <dgm:cxn modelId="{9A83F031-04E5-4222-8E45-71AA2FC3052C}" type="presParOf" srcId="{7A86388C-C1F3-447D-8EE0-8F7960809643}" destId="{651CCDB3-735F-4DFA-B962-3AD616B78E02}" srcOrd="33" destOrd="0" presId="urn:microsoft.com/office/officeart/2005/8/layout/default#1"/>
    <dgm:cxn modelId="{04DC9B06-9FB4-4486-877E-D49CD6F9A0CA}" type="presParOf" srcId="{7A86388C-C1F3-447D-8EE0-8F7960809643}" destId="{736F16BB-E375-47BA-969B-26C1A6FCEB7C}" srcOrd="34" destOrd="0" presId="urn:microsoft.com/office/officeart/2005/8/layout/default#1"/>
    <dgm:cxn modelId="{D2449558-0E69-4626-BCC8-C5DEE8E43F55}" type="presParOf" srcId="{7A86388C-C1F3-447D-8EE0-8F7960809643}" destId="{395BB5A8-B731-4BB7-A1B4-C72C6C8EC050}" srcOrd="35" destOrd="0" presId="urn:microsoft.com/office/officeart/2005/8/layout/default#1"/>
    <dgm:cxn modelId="{95038989-9C02-4D29-B115-A1DC82460292}" type="presParOf" srcId="{7A86388C-C1F3-447D-8EE0-8F7960809643}" destId="{CAE492E5-15CD-42D9-9E5F-EA8CD92A0BF9}" srcOrd="36" destOrd="0" presId="urn:microsoft.com/office/officeart/2005/8/layout/default#1"/>
    <dgm:cxn modelId="{908A5A5D-D992-4544-81D8-0676BF11BEA6}" type="presParOf" srcId="{7A86388C-C1F3-447D-8EE0-8F7960809643}" destId="{CA9C8916-92EC-400F-884D-362C74159955}" srcOrd="37" destOrd="0" presId="urn:microsoft.com/office/officeart/2005/8/layout/default#1"/>
    <dgm:cxn modelId="{EC67ED7C-CFD7-4270-AC97-96B29F06BC1C}" type="presParOf" srcId="{7A86388C-C1F3-447D-8EE0-8F7960809643}" destId="{919B9702-DE20-4AA1-902E-C1239911499C}" srcOrd="38" destOrd="0" presId="urn:microsoft.com/office/officeart/2005/8/layout/default#1"/>
    <dgm:cxn modelId="{A978508B-0A05-4274-9A68-C1EFBA6282A1}" type="presParOf" srcId="{7A86388C-C1F3-447D-8EE0-8F7960809643}" destId="{1566CAC3-0BAF-4DC4-ADD2-8B4AB898CD87}" srcOrd="39" destOrd="0" presId="urn:microsoft.com/office/officeart/2005/8/layout/default#1"/>
    <dgm:cxn modelId="{690B75E2-ED1B-4DDF-9715-016E4BB46FAD}" type="presParOf" srcId="{7A86388C-C1F3-447D-8EE0-8F7960809643}" destId="{62CA88B2-E2B5-4FC6-AA99-916BA646807F}" srcOrd="40" destOrd="0" presId="urn:microsoft.com/office/officeart/2005/8/layout/default#1"/>
    <dgm:cxn modelId="{74C8520D-5C50-4EC6-AD02-19D10AE165DD}" type="presParOf" srcId="{7A86388C-C1F3-447D-8EE0-8F7960809643}" destId="{559096C8-2355-470C-813A-52CE32418720}" srcOrd="41" destOrd="0" presId="urn:microsoft.com/office/officeart/2005/8/layout/default#1"/>
    <dgm:cxn modelId="{4A695208-0F78-4FA8-8B83-59179A477B2F}" type="presParOf" srcId="{7A86388C-C1F3-447D-8EE0-8F7960809643}" destId="{731CC4EB-047F-452D-8C84-C23DA34C917A}" srcOrd="42" destOrd="0" presId="urn:microsoft.com/office/officeart/2005/8/layout/default#1"/>
    <dgm:cxn modelId="{471F5FC3-0D43-40AA-AF0F-3F06DA9E3B75}" type="presParOf" srcId="{7A86388C-C1F3-447D-8EE0-8F7960809643}" destId="{E5D4A094-7EB2-4F7F-A952-3559E817D9C8}" srcOrd="43" destOrd="0" presId="urn:microsoft.com/office/officeart/2005/8/layout/default#1"/>
    <dgm:cxn modelId="{2E1618AF-DBE0-4510-B92B-F9F275AA1539}" type="presParOf" srcId="{7A86388C-C1F3-447D-8EE0-8F7960809643}" destId="{107F1AF3-CB3B-48C5-85BC-E1F94989C820}" srcOrd="44" destOrd="0" presId="urn:microsoft.com/office/officeart/2005/8/layout/default#1"/>
    <dgm:cxn modelId="{4D0E6F9E-4961-423E-BCCB-63EF1A03524A}" type="presParOf" srcId="{7A86388C-C1F3-447D-8EE0-8F7960809643}" destId="{07DF6670-1F20-4F07-AF99-3A030B19D694}" srcOrd="45" destOrd="0" presId="urn:microsoft.com/office/officeart/2005/8/layout/default#1"/>
    <dgm:cxn modelId="{6A1E0B3D-1D2F-41A6-BDE2-08F816EE2E05}" type="presParOf" srcId="{7A86388C-C1F3-447D-8EE0-8F7960809643}" destId="{A4AC8E68-9E9D-4455-B805-F7BC7E4B1F70}" srcOrd="46" destOrd="0" presId="urn:microsoft.com/office/officeart/2005/8/layout/default#1"/>
    <dgm:cxn modelId="{783E087A-175E-4850-813E-E1EC8B977730}" type="presParOf" srcId="{7A86388C-C1F3-447D-8EE0-8F7960809643}" destId="{8BD05AAC-03E1-468E-9437-C71B99B2E4CB}" srcOrd="47" destOrd="0" presId="urn:microsoft.com/office/officeart/2005/8/layout/default#1"/>
    <dgm:cxn modelId="{4C0A0DCB-3776-4446-BF14-27AF321F090A}" type="presParOf" srcId="{7A86388C-C1F3-447D-8EE0-8F7960809643}" destId="{09D90552-CAA9-4E3D-B865-98C7DE4CF5AF}" srcOrd="48" destOrd="0" presId="urn:microsoft.com/office/officeart/2005/8/layout/default#1"/>
    <dgm:cxn modelId="{A9D710E7-9506-4726-8EDE-39F86A650690}" type="presParOf" srcId="{7A86388C-C1F3-447D-8EE0-8F7960809643}" destId="{C414B2D3-B2C0-487F-9BB2-5CB519B0E5DA}" srcOrd="49" destOrd="0" presId="urn:microsoft.com/office/officeart/2005/8/layout/default#1"/>
    <dgm:cxn modelId="{01806C3A-8DBD-4C16-B654-47BBF699D0A5}" type="presParOf" srcId="{7A86388C-C1F3-447D-8EE0-8F7960809643}" destId="{5B368666-5445-4E91-BA6E-0F2E2A744097}" srcOrd="50" destOrd="0" presId="urn:microsoft.com/office/officeart/2005/8/layout/default#1"/>
    <dgm:cxn modelId="{5E32325E-CC9A-426B-B4FE-D99497436E1C}" type="presParOf" srcId="{7A86388C-C1F3-447D-8EE0-8F7960809643}" destId="{0139C767-5D82-4A6D-9FD9-5D716687CAB0}" srcOrd="51" destOrd="0" presId="urn:microsoft.com/office/officeart/2005/8/layout/default#1"/>
    <dgm:cxn modelId="{DD8A148A-3BB5-4367-BE54-2E45C689CA3E}" type="presParOf" srcId="{7A86388C-C1F3-447D-8EE0-8F7960809643}" destId="{CADC88B2-4BF0-4894-B4B7-1362BB8F5441}" srcOrd="52" destOrd="0" presId="urn:microsoft.com/office/officeart/2005/8/layout/default#1"/>
    <dgm:cxn modelId="{08647A54-5760-42FC-ADA4-3BDF0E6E1F3A}" type="presParOf" srcId="{7A86388C-C1F3-447D-8EE0-8F7960809643}" destId="{6D2BE893-5B8F-43D4-83FA-3DC293B74A95}" srcOrd="53" destOrd="0" presId="urn:microsoft.com/office/officeart/2005/8/layout/default#1"/>
    <dgm:cxn modelId="{C6DA3DAD-B515-4400-BF79-418E687EF05C}" type="presParOf" srcId="{7A86388C-C1F3-447D-8EE0-8F7960809643}" destId="{820DEC0D-8807-4439-B576-BD1A16E575B2}" srcOrd="54"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414512-AD1C-4A80-8802-81A24CEC080A}" type="doc">
      <dgm:prSet loTypeId="urn:microsoft.com/office/officeart/2005/8/layout/hChevron3" loCatId="process" qsTypeId="urn:microsoft.com/office/officeart/2005/8/quickstyle/simple1" qsCatId="simple" csTypeId="urn:microsoft.com/office/officeart/2005/8/colors/accent2_3" csCatId="accent2" phldr="1"/>
      <dgm:spPr/>
      <dgm:t>
        <a:bodyPr/>
        <a:lstStyle/>
        <a:p>
          <a:endParaRPr lang="en-CA"/>
        </a:p>
      </dgm:t>
    </dgm:pt>
    <dgm:pt modelId="{DA2D7469-6E19-4B23-82B7-972CE2F2A144}">
      <dgm:prSet phldrT="[Text]" custT="1"/>
      <dgm:spPr>
        <a:xfrm>
          <a:off x="372" y="875013"/>
          <a:ext cx="609683" cy="243873"/>
        </a:xfrm>
      </dgm:spPr>
      <dgm:t>
        <a:bodyPr/>
        <a:lstStyle/>
        <a:p>
          <a:r>
            <a:rPr lang="fr-CA" sz="1100" b="1" dirty="0" smtClean="0">
              <a:latin typeface="Calibri"/>
              <a:ea typeface="+mn-ea"/>
              <a:cs typeface="+mn-cs"/>
            </a:rPr>
            <a:t>2002</a:t>
          </a:r>
          <a:endParaRPr lang="en-CA" sz="1100" b="1" dirty="0">
            <a:latin typeface="Calibri"/>
            <a:ea typeface="+mn-ea"/>
            <a:cs typeface="+mn-cs"/>
          </a:endParaRPr>
        </a:p>
      </dgm:t>
    </dgm:pt>
    <dgm:pt modelId="{2AD4AD42-9843-4FC9-BD65-D0A25BD7D6FE}" type="parTrans" cxnId="{8065DAD9-1D1B-4CCD-BA08-EDB0CA7D6E4A}">
      <dgm:prSet/>
      <dgm:spPr/>
      <dgm:t>
        <a:bodyPr/>
        <a:lstStyle/>
        <a:p>
          <a:endParaRPr lang="en-CA" sz="1200"/>
        </a:p>
      </dgm:t>
    </dgm:pt>
    <dgm:pt modelId="{6603D615-7486-41D5-9DC6-5EE60F3B46FD}" type="sibTrans" cxnId="{8065DAD9-1D1B-4CCD-BA08-EDB0CA7D6E4A}">
      <dgm:prSet/>
      <dgm:spPr/>
      <dgm:t>
        <a:bodyPr/>
        <a:lstStyle/>
        <a:p>
          <a:endParaRPr lang="en-CA" sz="1200"/>
        </a:p>
      </dgm:t>
    </dgm:pt>
    <dgm:pt modelId="{3E00F170-3999-44DD-926C-14F69BC5EFDB}">
      <dgm:prSet phldrT="[Text]" custT="1"/>
      <dgm:spPr>
        <a:xfrm>
          <a:off x="488119" y="875013"/>
          <a:ext cx="609683" cy="243873"/>
        </a:xfrm>
      </dgm:spPr>
      <dgm:t>
        <a:bodyPr/>
        <a:lstStyle/>
        <a:p>
          <a:r>
            <a:rPr lang="fr-CA" sz="1100" b="1" dirty="0" smtClean="0">
              <a:latin typeface="Calibri"/>
              <a:ea typeface="+mn-ea"/>
              <a:cs typeface="+mn-cs"/>
            </a:rPr>
            <a:t>2003</a:t>
          </a:r>
          <a:endParaRPr lang="en-CA" sz="1100" b="1" dirty="0">
            <a:latin typeface="Calibri"/>
            <a:ea typeface="+mn-ea"/>
            <a:cs typeface="+mn-cs"/>
          </a:endParaRPr>
        </a:p>
      </dgm:t>
    </dgm:pt>
    <dgm:pt modelId="{6BCA72DA-5A01-4E26-B085-8332AE98675C}" type="parTrans" cxnId="{4E0F6E3F-DA3D-4DCA-9972-4C1BAE02519F}">
      <dgm:prSet/>
      <dgm:spPr/>
      <dgm:t>
        <a:bodyPr/>
        <a:lstStyle/>
        <a:p>
          <a:endParaRPr lang="en-CA" sz="1200"/>
        </a:p>
      </dgm:t>
    </dgm:pt>
    <dgm:pt modelId="{5593E925-E882-41AE-892B-50B1A9DFF800}" type="sibTrans" cxnId="{4E0F6E3F-DA3D-4DCA-9972-4C1BAE02519F}">
      <dgm:prSet/>
      <dgm:spPr/>
      <dgm:t>
        <a:bodyPr/>
        <a:lstStyle/>
        <a:p>
          <a:endParaRPr lang="en-CA" sz="1200"/>
        </a:p>
      </dgm:t>
    </dgm:pt>
    <dgm:pt modelId="{7468C95F-77DD-4142-9213-FB52D8E1827F}">
      <dgm:prSet phldrT="[Text]" custT="1"/>
      <dgm:spPr>
        <a:xfrm>
          <a:off x="975866" y="875013"/>
          <a:ext cx="609683" cy="243873"/>
        </a:xfrm>
      </dgm:spPr>
      <dgm:t>
        <a:bodyPr/>
        <a:lstStyle/>
        <a:p>
          <a:r>
            <a:rPr lang="fr-CA" sz="1100" b="1" dirty="0" smtClean="0">
              <a:latin typeface="Calibri"/>
              <a:ea typeface="+mn-ea"/>
              <a:cs typeface="+mn-cs"/>
            </a:rPr>
            <a:t>…</a:t>
          </a:r>
          <a:endParaRPr lang="en-CA" sz="1100" b="1" dirty="0">
            <a:latin typeface="Calibri"/>
            <a:ea typeface="+mn-ea"/>
            <a:cs typeface="+mn-cs"/>
          </a:endParaRPr>
        </a:p>
      </dgm:t>
    </dgm:pt>
    <dgm:pt modelId="{3EA99448-3D52-4C30-9A5E-42195EE40579}" type="parTrans" cxnId="{CD31256C-4C39-4A66-AC42-4337B12308CA}">
      <dgm:prSet/>
      <dgm:spPr/>
      <dgm:t>
        <a:bodyPr/>
        <a:lstStyle/>
        <a:p>
          <a:endParaRPr lang="en-CA" sz="1200"/>
        </a:p>
      </dgm:t>
    </dgm:pt>
    <dgm:pt modelId="{3EB31ABE-966B-4D3B-A5B4-6D7FD3B08369}" type="sibTrans" cxnId="{CD31256C-4C39-4A66-AC42-4337B12308CA}">
      <dgm:prSet/>
      <dgm:spPr/>
      <dgm:t>
        <a:bodyPr/>
        <a:lstStyle/>
        <a:p>
          <a:endParaRPr lang="en-CA" sz="1200"/>
        </a:p>
      </dgm:t>
    </dgm:pt>
    <dgm:pt modelId="{57BE8838-CB22-4836-B88E-16C4DE8B325E}">
      <dgm:prSet custT="1"/>
      <dgm:spPr>
        <a:xfrm>
          <a:off x="1951360" y="875013"/>
          <a:ext cx="609683" cy="243873"/>
        </a:xfrm>
      </dgm:spPr>
      <dgm:t>
        <a:bodyPr/>
        <a:lstStyle/>
        <a:p>
          <a:r>
            <a:rPr lang="fr-CA" sz="1100" b="1" dirty="0" smtClean="0">
              <a:latin typeface="Calibri"/>
              <a:ea typeface="+mn-ea"/>
              <a:cs typeface="+mn-cs"/>
            </a:rPr>
            <a:t>2010</a:t>
          </a:r>
          <a:endParaRPr lang="en-CA" sz="1100" b="1" dirty="0">
            <a:latin typeface="Calibri"/>
            <a:ea typeface="+mn-ea"/>
            <a:cs typeface="+mn-cs"/>
          </a:endParaRPr>
        </a:p>
      </dgm:t>
    </dgm:pt>
    <dgm:pt modelId="{AD374264-D92B-4A5A-94C7-5797083DA311}" type="parTrans" cxnId="{3B32D721-10D1-4F12-8326-61B801D127CB}">
      <dgm:prSet/>
      <dgm:spPr/>
      <dgm:t>
        <a:bodyPr/>
        <a:lstStyle/>
        <a:p>
          <a:endParaRPr lang="en-CA" sz="1200"/>
        </a:p>
      </dgm:t>
    </dgm:pt>
    <dgm:pt modelId="{4A51C147-8CAF-4E39-8B9F-0EF6CAF39951}" type="sibTrans" cxnId="{3B32D721-10D1-4F12-8326-61B801D127CB}">
      <dgm:prSet/>
      <dgm:spPr/>
      <dgm:t>
        <a:bodyPr/>
        <a:lstStyle/>
        <a:p>
          <a:endParaRPr lang="en-CA" sz="1200"/>
        </a:p>
      </dgm:t>
    </dgm:pt>
    <dgm:pt modelId="{C82AB5A0-802D-47F6-BDA2-5D289704EA6A}">
      <dgm:prSet custT="1"/>
      <dgm:spPr>
        <a:xfrm>
          <a:off x="2439107" y="875013"/>
          <a:ext cx="609683" cy="243873"/>
        </a:xfrm>
      </dgm:spPr>
      <dgm:t>
        <a:bodyPr/>
        <a:lstStyle/>
        <a:p>
          <a:r>
            <a:rPr lang="en-CA" sz="1100" b="1" dirty="0" smtClean="0">
              <a:latin typeface="Calibri"/>
              <a:ea typeface="+mn-ea"/>
              <a:cs typeface="+mn-cs"/>
            </a:rPr>
            <a:t>2011</a:t>
          </a:r>
          <a:endParaRPr lang="en-CA" sz="1100" b="1" dirty="0">
            <a:latin typeface="Calibri"/>
            <a:ea typeface="+mn-ea"/>
            <a:cs typeface="+mn-cs"/>
          </a:endParaRPr>
        </a:p>
      </dgm:t>
    </dgm:pt>
    <dgm:pt modelId="{3D37A80E-802A-46D2-B8F0-BD15890563F5}" type="parTrans" cxnId="{42F7D3AA-FBA4-4EA1-AA4D-A72042A38893}">
      <dgm:prSet/>
      <dgm:spPr/>
      <dgm:t>
        <a:bodyPr/>
        <a:lstStyle/>
        <a:p>
          <a:endParaRPr lang="en-CA"/>
        </a:p>
      </dgm:t>
    </dgm:pt>
    <dgm:pt modelId="{95838201-BF83-49B0-99F6-545517EB69F4}" type="sibTrans" cxnId="{42F7D3AA-FBA4-4EA1-AA4D-A72042A38893}">
      <dgm:prSet/>
      <dgm:spPr/>
      <dgm:t>
        <a:bodyPr/>
        <a:lstStyle/>
        <a:p>
          <a:endParaRPr lang="en-CA"/>
        </a:p>
      </dgm:t>
    </dgm:pt>
    <dgm:pt modelId="{C6D8C23E-03D3-4088-8444-99D3236A87DB}" type="pres">
      <dgm:prSet presAssocID="{43414512-AD1C-4A80-8802-81A24CEC080A}" presName="Name0" presStyleCnt="0">
        <dgm:presLayoutVars>
          <dgm:dir/>
          <dgm:resizeHandles val="exact"/>
        </dgm:presLayoutVars>
      </dgm:prSet>
      <dgm:spPr/>
      <dgm:t>
        <a:bodyPr/>
        <a:lstStyle/>
        <a:p>
          <a:endParaRPr lang="en-CA"/>
        </a:p>
      </dgm:t>
    </dgm:pt>
    <dgm:pt modelId="{AFCB5EE9-D72F-45D8-9B43-C5396DFB5F80}" type="pres">
      <dgm:prSet presAssocID="{DA2D7469-6E19-4B23-82B7-972CE2F2A144}" presName="parTxOnly" presStyleLbl="node1" presStyleIdx="0" presStyleCnt="5">
        <dgm:presLayoutVars>
          <dgm:bulletEnabled val="1"/>
        </dgm:presLayoutVars>
      </dgm:prSet>
      <dgm:spPr>
        <a:prstGeom prst="homePlate">
          <a:avLst/>
        </a:prstGeom>
      </dgm:spPr>
      <dgm:t>
        <a:bodyPr/>
        <a:lstStyle/>
        <a:p>
          <a:endParaRPr lang="en-CA"/>
        </a:p>
      </dgm:t>
    </dgm:pt>
    <dgm:pt modelId="{191A3C9F-2537-4B1F-B6FF-DA28CCD64203}" type="pres">
      <dgm:prSet presAssocID="{6603D615-7486-41D5-9DC6-5EE60F3B46FD}" presName="parSpace" presStyleCnt="0"/>
      <dgm:spPr/>
      <dgm:t>
        <a:bodyPr/>
        <a:lstStyle/>
        <a:p>
          <a:endParaRPr lang="en-US"/>
        </a:p>
      </dgm:t>
    </dgm:pt>
    <dgm:pt modelId="{EE13D6A5-0143-4923-A344-9E2CB0CC0964}" type="pres">
      <dgm:prSet presAssocID="{3E00F170-3999-44DD-926C-14F69BC5EFDB}" presName="parTxOnly" presStyleLbl="node1" presStyleIdx="1" presStyleCnt="5">
        <dgm:presLayoutVars>
          <dgm:bulletEnabled val="1"/>
        </dgm:presLayoutVars>
      </dgm:prSet>
      <dgm:spPr>
        <a:prstGeom prst="chevron">
          <a:avLst/>
        </a:prstGeom>
      </dgm:spPr>
      <dgm:t>
        <a:bodyPr/>
        <a:lstStyle/>
        <a:p>
          <a:endParaRPr lang="en-CA"/>
        </a:p>
      </dgm:t>
    </dgm:pt>
    <dgm:pt modelId="{F2B8D430-B48F-40B4-9E00-10DA5E7B67B8}" type="pres">
      <dgm:prSet presAssocID="{5593E925-E882-41AE-892B-50B1A9DFF800}" presName="parSpace" presStyleCnt="0"/>
      <dgm:spPr/>
      <dgm:t>
        <a:bodyPr/>
        <a:lstStyle/>
        <a:p>
          <a:endParaRPr lang="en-US"/>
        </a:p>
      </dgm:t>
    </dgm:pt>
    <dgm:pt modelId="{43422F19-847C-4EB0-8846-AC9CF83A7AD0}" type="pres">
      <dgm:prSet presAssocID="{7468C95F-77DD-4142-9213-FB52D8E1827F}" presName="parTxOnly" presStyleLbl="node1" presStyleIdx="2" presStyleCnt="5">
        <dgm:presLayoutVars>
          <dgm:bulletEnabled val="1"/>
        </dgm:presLayoutVars>
      </dgm:prSet>
      <dgm:spPr>
        <a:prstGeom prst="chevron">
          <a:avLst/>
        </a:prstGeom>
      </dgm:spPr>
      <dgm:t>
        <a:bodyPr/>
        <a:lstStyle/>
        <a:p>
          <a:endParaRPr lang="en-CA"/>
        </a:p>
      </dgm:t>
    </dgm:pt>
    <dgm:pt modelId="{027B80D9-E849-4F52-826C-838509498626}" type="pres">
      <dgm:prSet presAssocID="{3EB31ABE-966B-4D3B-A5B4-6D7FD3B08369}" presName="parSpace" presStyleCnt="0"/>
      <dgm:spPr/>
      <dgm:t>
        <a:bodyPr/>
        <a:lstStyle/>
        <a:p>
          <a:endParaRPr lang="en-US"/>
        </a:p>
      </dgm:t>
    </dgm:pt>
    <dgm:pt modelId="{92F695A9-B97D-4A41-936D-1CF4FEE0875E}" type="pres">
      <dgm:prSet presAssocID="{57BE8838-CB22-4836-B88E-16C4DE8B325E}" presName="parTxOnly" presStyleLbl="node1" presStyleIdx="3" presStyleCnt="5">
        <dgm:presLayoutVars>
          <dgm:bulletEnabled val="1"/>
        </dgm:presLayoutVars>
      </dgm:prSet>
      <dgm:spPr>
        <a:prstGeom prst="chevron">
          <a:avLst/>
        </a:prstGeom>
      </dgm:spPr>
      <dgm:t>
        <a:bodyPr/>
        <a:lstStyle/>
        <a:p>
          <a:endParaRPr lang="en-CA"/>
        </a:p>
      </dgm:t>
    </dgm:pt>
    <dgm:pt modelId="{B0BB0994-9AED-4600-AC25-5161871F1F30}" type="pres">
      <dgm:prSet presAssocID="{4A51C147-8CAF-4E39-8B9F-0EF6CAF39951}" presName="parSpace" presStyleCnt="0"/>
      <dgm:spPr/>
      <dgm:t>
        <a:bodyPr/>
        <a:lstStyle/>
        <a:p>
          <a:endParaRPr lang="en-US"/>
        </a:p>
      </dgm:t>
    </dgm:pt>
    <dgm:pt modelId="{5992624F-AD0B-4176-91AC-0B2B3FD478A1}" type="pres">
      <dgm:prSet presAssocID="{C82AB5A0-802D-47F6-BDA2-5D289704EA6A}" presName="parTxOnly" presStyleLbl="node1" presStyleIdx="4" presStyleCnt="5">
        <dgm:presLayoutVars>
          <dgm:bulletEnabled val="1"/>
        </dgm:presLayoutVars>
      </dgm:prSet>
      <dgm:spPr>
        <a:prstGeom prst="chevron">
          <a:avLst/>
        </a:prstGeom>
      </dgm:spPr>
      <dgm:t>
        <a:bodyPr/>
        <a:lstStyle/>
        <a:p>
          <a:endParaRPr lang="en-CA"/>
        </a:p>
      </dgm:t>
    </dgm:pt>
  </dgm:ptLst>
  <dgm:cxnLst>
    <dgm:cxn modelId="{42F7D3AA-FBA4-4EA1-AA4D-A72042A38893}" srcId="{43414512-AD1C-4A80-8802-81A24CEC080A}" destId="{C82AB5A0-802D-47F6-BDA2-5D289704EA6A}" srcOrd="4" destOrd="0" parTransId="{3D37A80E-802A-46D2-B8F0-BD15890563F5}" sibTransId="{95838201-BF83-49B0-99F6-545517EB69F4}"/>
    <dgm:cxn modelId="{D67ECD6F-F8F0-4FC1-A947-899DA8837957}" type="presOf" srcId="{43414512-AD1C-4A80-8802-81A24CEC080A}" destId="{C6D8C23E-03D3-4088-8444-99D3236A87DB}" srcOrd="0" destOrd="0" presId="urn:microsoft.com/office/officeart/2005/8/layout/hChevron3"/>
    <dgm:cxn modelId="{7320C404-E22B-4777-ACE9-E02B73C0A7AF}" type="presOf" srcId="{3E00F170-3999-44DD-926C-14F69BC5EFDB}" destId="{EE13D6A5-0143-4923-A344-9E2CB0CC0964}" srcOrd="0" destOrd="0" presId="urn:microsoft.com/office/officeart/2005/8/layout/hChevron3"/>
    <dgm:cxn modelId="{3B32D721-10D1-4F12-8326-61B801D127CB}" srcId="{43414512-AD1C-4A80-8802-81A24CEC080A}" destId="{57BE8838-CB22-4836-B88E-16C4DE8B325E}" srcOrd="3" destOrd="0" parTransId="{AD374264-D92B-4A5A-94C7-5797083DA311}" sibTransId="{4A51C147-8CAF-4E39-8B9F-0EF6CAF39951}"/>
    <dgm:cxn modelId="{CD31256C-4C39-4A66-AC42-4337B12308CA}" srcId="{43414512-AD1C-4A80-8802-81A24CEC080A}" destId="{7468C95F-77DD-4142-9213-FB52D8E1827F}" srcOrd="2" destOrd="0" parTransId="{3EA99448-3D52-4C30-9A5E-42195EE40579}" sibTransId="{3EB31ABE-966B-4D3B-A5B4-6D7FD3B08369}"/>
    <dgm:cxn modelId="{D4056187-8C68-4DE5-9A84-0EB6E0166EF6}" type="presOf" srcId="{7468C95F-77DD-4142-9213-FB52D8E1827F}" destId="{43422F19-847C-4EB0-8846-AC9CF83A7AD0}" srcOrd="0" destOrd="0" presId="urn:microsoft.com/office/officeart/2005/8/layout/hChevron3"/>
    <dgm:cxn modelId="{4E0F6E3F-DA3D-4DCA-9972-4C1BAE02519F}" srcId="{43414512-AD1C-4A80-8802-81A24CEC080A}" destId="{3E00F170-3999-44DD-926C-14F69BC5EFDB}" srcOrd="1" destOrd="0" parTransId="{6BCA72DA-5A01-4E26-B085-8332AE98675C}" sibTransId="{5593E925-E882-41AE-892B-50B1A9DFF800}"/>
    <dgm:cxn modelId="{1AF82646-DDEB-4204-89CC-4940B8D1D9AD}" type="presOf" srcId="{DA2D7469-6E19-4B23-82B7-972CE2F2A144}" destId="{AFCB5EE9-D72F-45D8-9B43-C5396DFB5F80}" srcOrd="0" destOrd="0" presId="urn:microsoft.com/office/officeart/2005/8/layout/hChevron3"/>
    <dgm:cxn modelId="{356C70C4-FCFB-4B9A-89E9-41323835D0E1}" type="presOf" srcId="{C82AB5A0-802D-47F6-BDA2-5D289704EA6A}" destId="{5992624F-AD0B-4176-91AC-0B2B3FD478A1}" srcOrd="0" destOrd="0" presId="urn:microsoft.com/office/officeart/2005/8/layout/hChevron3"/>
    <dgm:cxn modelId="{B468D2A7-7048-47C2-9044-C41B7F12EB9F}" type="presOf" srcId="{57BE8838-CB22-4836-B88E-16C4DE8B325E}" destId="{92F695A9-B97D-4A41-936D-1CF4FEE0875E}" srcOrd="0" destOrd="0" presId="urn:microsoft.com/office/officeart/2005/8/layout/hChevron3"/>
    <dgm:cxn modelId="{8065DAD9-1D1B-4CCD-BA08-EDB0CA7D6E4A}" srcId="{43414512-AD1C-4A80-8802-81A24CEC080A}" destId="{DA2D7469-6E19-4B23-82B7-972CE2F2A144}" srcOrd="0" destOrd="0" parTransId="{2AD4AD42-9843-4FC9-BD65-D0A25BD7D6FE}" sibTransId="{6603D615-7486-41D5-9DC6-5EE60F3B46FD}"/>
    <dgm:cxn modelId="{3780C0DA-A37F-44A1-8C09-F720286AB55D}" type="presParOf" srcId="{C6D8C23E-03D3-4088-8444-99D3236A87DB}" destId="{AFCB5EE9-D72F-45D8-9B43-C5396DFB5F80}" srcOrd="0" destOrd="0" presId="urn:microsoft.com/office/officeart/2005/8/layout/hChevron3"/>
    <dgm:cxn modelId="{C39D154A-A756-4935-A5B2-C0D7EA862B94}" type="presParOf" srcId="{C6D8C23E-03D3-4088-8444-99D3236A87DB}" destId="{191A3C9F-2537-4B1F-B6FF-DA28CCD64203}" srcOrd="1" destOrd="0" presId="urn:microsoft.com/office/officeart/2005/8/layout/hChevron3"/>
    <dgm:cxn modelId="{217A37E5-F0A7-4B2C-A397-37A00995E92D}" type="presParOf" srcId="{C6D8C23E-03D3-4088-8444-99D3236A87DB}" destId="{EE13D6A5-0143-4923-A344-9E2CB0CC0964}" srcOrd="2" destOrd="0" presId="urn:microsoft.com/office/officeart/2005/8/layout/hChevron3"/>
    <dgm:cxn modelId="{DB626954-EB24-4BE3-A907-F7FB0636FB79}" type="presParOf" srcId="{C6D8C23E-03D3-4088-8444-99D3236A87DB}" destId="{F2B8D430-B48F-40B4-9E00-10DA5E7B67B8}" srcOrd="3" destOrd="0" presId="urn:microsoft.com/office/officeart/2005/8/layout/hChevron3"/>
    <dgm:cxn modelId="{C8731FB6-E726-467F-B8BA-4B966003C4BE}" type="presParOf" srcId="{C6D8C23E-03D3-4088-8444-99D3236A87DB}" destId="{43422F19-847C-4EB0-8846-AC9CF83A7AD0}" srcOrd="4" destOrd="0" presId="urn:microsoft.com/office/officeart/2005/8/layout/hChevron3"/>
    <dgm:cxn modelId="{0EBF3F43-11C9-4D7D-B926-244396810565}" type="presParOf" srcId="{C6D8C23E-03D3-4088-8444-99D3236A87DB}" destId="{027B80D9-E849-4F52-826C-838509498626}" srcOrd="5" destOrd="0" presId="urn:microsoft.com/office/officeart/2005/8/layout/hChevron3"/>
    <dgm:cxn modelId="{69320192-BDB5-4348-AFC0-11A003DFE566}" type="presParOf" srcId="{C6D8C23E-03D3-4088-8444-99D3236A87DB}" destId="{92F695A9-B97D-4A41-936D-1CF4FEE0875E}" srcOrd="6" destOrd="0" presId="urn:microsoft.com/office/officeart/2005/8/layout/hChevron3"/>
    <dgm:cxn modelId="{03F29B52-2C62-4BBB-B3DD-E366A7BC2AD4}" type="presParOf" srcId="{C6D8C23E-03D3-4088-8444-99D3236A87DB}" destId="{B0BB0994-9AED-4600-AC25-5161871F1F30}" srcOrd="7" destOrd="0" presId="urn:microsoft.com/office/officeart/2005/8/layout/hChevron3"/>
    <dgm:cxn modelId="{0F9C2D41-5FF7-4C4B-A88B-8B031C9E5A45}" type="presParOf" srcId="{C6D8C23E-03D3-4088-8444-99D3236A87DB}" destId="{5992624F-AD0B-4176-91AC-0B2B3FD478A1}" srcOrd="8" destOrd="0" presId="urn:microsoft.com/office/officeart/2005/8/layout/hChevron3"/>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414512-AD1C-4A80-8802-81A24CEC080A}" type="doc">
      <dgm:prSet loTypeId="urn:microsoft.com/office/officeart/2005/8/layout/hChevron3" loCatId="process" qsTypeId="urn:microsoft.com/office/officeart/2005/8/quickstyle/simple1" qsCatId="simple" csTypeId="urn:microsoft.com/office/officeart/2005/8/colors/accent2_3" csCatId="accent2" phldr="1"/>
      <dgm:spPr/>
      <dgm:t>
        <a:bodyPr/>
        <a:lstStyle/>
        <a:p>
          <a:endParaRPr lang="en-CA"/>
        </a:p>
      </dgm:t>
    </dgm:pt>
    <dgm:pt modelId="{DA2D7469-6E19-4B23-82B7-972CE2F2A144}">
      <dgm:prSet phldrT="[Text]" custT="1"/>
      <dgm:spPr>
        <a:xfrm>
          <a:off x="372" y="875013"/>
          <a:ext cx="609683" cy="243873"/>
        </a:xfrm>
      </dgm:spPr>
      <dgm:t>
        <a:bodyPr/>
        <a:lstStyle/>
        <a:p>
          <a:r>
            <a:rPr lang="fr-CA" sz="1100" b="1" dirty="0" smtClean="0">
              <a:latin typeface="Calibri"/>
              <a:ea typeface="+mn-ea"/>
              <a:cs typeface="+mn-cs"/>
            </a:rPr>
            <a:t>2002</a:t>
          </a:r>
          <a:endParaRPr lang="en-CA" sz="1100" b="1" dirty="0">
            <a:latin typeface="Calibri"/>
            <a:ea typeface="+mn-ea"/>
            <a:cs typeface="+mn-cs"/>
          </a:endParaRPr>
        </a:p>
      </dgm:t>
    </dgm:pt>
    <dgm:pt modelId="{2AD4AD42-9843-4FC9-BD65-D0A25BD7D6FE}" type="parTrans" cxnId="{8065DAD9-1D1B-4CCD-BA08-EDB0CA7D6E4A}">
      <dgm:prSet/>
      <dgm:spPr/>
      <dgm:t>
        <a:bodyPr/>
        <a:lstStyle/>
        <a:p>
          <a:endParaRPr lang="en-CA" sz="1200"/>
        </a:p>
      </dgm:t>
    </dgm:pt>
    <dgm:pt modelId="{6603D615-7486-41D5-9DC6-5EE60F3B46FD}" type="sibTrans" cxnId="{8065DAD9-1D1B-4CCD-BA08-EDB0CA7D6E4A}">
      <dgm:prSet/>
      <dgm:spPr/>
      <dgm:t>
        <a:bodyPr/>
        <a:lstStyle/>
        <a:p>
          <a:endParaRPr lang="en-CA" sz="1200"/>
        </a:p>
      </dgm:t>
    </dgm:pt>
    <dgm:pt modelId="{3E00F170-3999-44DD-926C-14F69BC5EFDB}">
      <dgm:prSet phldrT="[Text]" custT="1"/>
      <dgm:spPr>
        <a:xfrm>
          <a:off x="488119" y="875013"/>
          <a:ext cx="609683" cy="243873"/>
        </a:xfrm>
      </dgm:spPr>
      <dgm:t>
        <a:bodyPr/>
        <a:lstStyle/>
        <a:p>
          <a:r>
            <a:rPr lang="fr-CA" sz="1100" b="1" dirty="0" smtClean="0">
              <a:latin typeface="Calibri"/>
              <a:ea typeface="+mn-ea"/>
              <a:cs typeface="+mn-cs"/>
            </a:rPr>
            <a:t>2003</a:t>
          </a:r>
          <a:endParaRPr lang="en-CA" sz="1100" b="1" dirty="0">
            <a:latin typeface="Calibri"/>
            <a:ea typeface="+mn-ea"/>
            <a:cs typeface="+mn-cs"/>
          </a:endParaRPr>
        </a:p>
      </dgm:t>
    </dgm:pt>
    <dgm:pt modelId="{6BCA72DA-5A01-4E26-B085-8332AE98675C}" type="parTrans" cxnId="{4E0F6E3F-DA3D-4DCA-9972-4C1BAE02519F}">
      <dgm:prSet/>
      <dgm:spPr/>
      <dgm:t>
        <a:bodyPr/>
        <a:lstStyle/>
        <a:p>
          <a:endParaRPr lang="en-CA" sz="1200"/>
        </a:p>
      </dgm:t>
    </dgm:pt>
    <dgm:pt modelId="{5593E925-E882-41AE-892B-50B1A9DFF800}" type="sibTrans" cxnId="{4E0F6E3F-DA3D-4DCA-9972-4C1BAE02519F}">
      <dgm:prSet/>
      <dgm:spPr/>
      <dgm:t>
        <a:bodyPr/>
        <a:lstStyle/>
        <a:p>
          <a:endParaRPr lang="en-CA" sz="1200"/>
        </a:p>
      </dgm:t>
    </dgm:pt>
    <dgm:pt modelId="{7468C95F-77DD-4142-9213-FB52D8E1827F}">
      <dgm:prSet phldrT="[Text]" custT="1"/>
      <dgm:spPr>
        <a:xfrm>
          <a:off x="975866" y="875013"/>
          <a:ext cx="609683" cy="243873"/>
        </a:xfrm>
      </dgm:spPr>
      <dgm:t>
        <a:bodyPr/>
        <a:lstStyle/>
        <a:p>
          <a:r>
            <a:rPr lang="fr-CA" sz="1100" b="1" dirty="0" smtClean="0">
              <a:latin typeface="Calibri"/>
              <a:ea typeface="+mn-ea"/>
              <a:cs typeface="+mn-cs"/>
            </a:rPr>
            <a:t>…</a:t>
          </a:r>
          <a:endParaRPr lang="en-CA" sz="1100" b="1" dirty="0">
            <a:latin typeface="Calibri"/>
            <a:ea typeface="+mn-ea"/>
            <a:cs typeface="+mn-cs"/>
          </a:endParaRPr>
        </a:p>
      </dgm:t>
    </dgm:pt>
    <dgm:pt modelId="{3EA99448-3D52-4C30-9A5E-42195EE40579}" type="parTrans" cxnId="{CD31256C-4C39-4A66-AC42-4337B12308CA}">
      <dgm:prSet/>
      <dgm:spPr/>
      <dgm:t>
        <a:bodyPr/>
        <a:lstStyle/>
        <a:p>
          <a:endParaRPr lang="en-CA" sz="1200"/>
        </a:p>
      </dgm:t>
    </dgm:pt>
    <dgm:pt modelId="{3EB31ABE-966B-4D3B-A5B4-6D7FD3B08369}" type="sibTrans" cxnId="{CD31256C-4C39-4A66-AC42-4337B12308CA}">
      <dgm:prSet/>
      <dgm:spPr/>
      <dgm:t>
        <a:bodyPr/>
        <a:lstStyle/>
        <a:p>
          <a:endParaRPr lang="en-CA" sz="1200"/>
        </a:p>
      </dgm:t>
    </dgm:pt>
    <dgm:pt modelId="{57BE8838-CB22-4836-B88E-16C4DE8B325E}">
      <dgm:prSet custT="1"/>
      <dgm:spPr>
        <a:xfrm>
          <a:off x="1951360" y="875013"/>
          <a:ext cx="609683" cy="243873"/>
        </a:xfrm>
      </dgm:spPr>
      <dgm:t>
        <a:bodyPr/>
        <a:lstStyle/>
        <a:p>
          <a:r>
            <a:rPr lang="fr-CA" sz="1100" b="1" dirty="0" smtClean="0">
              <a:latin typeface="Calibri"/>
              <a:ea typeface="+mn-ea"/>
              <a:cs typeface="+mn-cs"/>
            </a:rPr>
            <a:t>2010</a:t>
          </a:r>
          <a:endParaRPr lang="en-CA" sz="1100" b="1" dirty="0">
            <a:latin typeface="Calibri"/>
            <a:ea typeface="+mn-ea"/>
            <a:cs typeface="+mn-cs"/>
          </a:endParaRPr>
        </a:p>
      </dgm:t>
    </dgm:pt>
    <dgm:pt modelId="{AD374264-D92B-4A5A-94C7-5797083DA311}" type="parTrans" cxnId="{3B32D721-10D1-4F12-8326-61B801D127CB}">
      <dgm:prSet/>
      <dgm:spPr/>
      <dgm:t>
        <a:bodyPr/>
        <a:lstStyle/>
        <a:p>
          <a:endParaRPr lang="en-CA" sz="1200"/>
        </a:p>
      </dgm:t>
    </dgm:pt>
    <dgm:pt modelId="{4A51C147-8CAF-4E39-8B9F-0EF6CAF39951}" type="sibTrans" cxnId="{3B32D721-10D1-4F12-8326-61B801D127CB}">
      <dgm:prSet/>
      <dgm:spPr/>
      <dgm:t>
        <a:bodyPr/>
        <a:lstStyle/>
        <a:p>
          <a:endParaRPr lang="en-CA" sz="1200"/>
        </a:p>
      </dgm:t>
    </dgm:pt>
    <dgm:pt modelId="{C82AB5A0-802D-47F6-BDA2-5D289704EA6A}">
      <dgm:prSet custT="1"/>
      <dgm:spPr>
        <a:xfrm>
          <a:off x="2439107" y="875013"/>
          <a:ext cx="609683" cy="243873"/>
        </a:xfrm>
      </dgm:spPr>
      <dgm:t>
        <a:bodyPr/>
        <a:lstStyle/>
        <a:p>
          <a:r>
            <a:rPr lang="en-CA" sz="1100" b="1" dirty="0" smtClean="0">
              <a:latin typeface="Calibri"/>
              <a:ea typeface="+mn-ea"/>
              <a:cs typeface="+mn-cs"/>
            </a:rPr>
            <a:t>2011</a:t>
          </a:r>
          <a:endParaRPr lang="en-CA" sz="1100" b="1" dirty="0">
            <a:latin typeface="Calibri"/>
            <a:ea typeface="+mn-ea"/>
            <a:cs typeface="+mn-cs"/>
          </a:endParaRPr>
        </a:p>
      </dgm:t>
    </dgm:pt>
    <dgm:pt modelId="{3D37A80E-802A-46D2-B8F0-BD15890563F5}" type="parTrans" cxnId="{42F7D3AA-FBA4-4EA1-AA4D-A72042A38893}">
      <dgm:prSet/>
      <dgm:spPr/>
      <dgm:t>
        <a:bodyPr/>
        <a:lstStyle/>
        <a:p>
          <a:endParaRPr lang="en-CA"/>
        </a:p>
      </dgm:t>
    </dgm:pt>
    <dgm:pt modelId="{95838201-BF83-49B0-99F6-545517EB69F4}" type="sibTrans" cxnId="{42F7D3AA-FBA4-4EA1-AA4D-A72042A38893}">
      <dgm:prSet/>
      <dgm:spPr/>
      <dgm:t>
        <a:bodyPr/>
        <a:lstStyle/>
        <a:p>
          <a:endParaRPr lang="en-CA"/>
        </a:p>
      </dgm:t>
    </dgm:pt>
    <dgm:pt modelId="{C6D8C23E-03D3-4088-8444-99D3236A87DB}" type="pres">
      <dgm:prSet presAssocID="{43414512-AD1C-4A80-8802-81A24CEC080A}" presName="Name0" presStyleCnt="0">
        <dgm:presLayoutVars>
          <dgm:dir/>
          <dgm:resizeHandles val="exact"/>
        </dgm:presLayoutVars>
      </dgm:prSet>
      <dgm:spPr/>
      <dgm:t>
        <a:bodyPr/>
        <a:lstStyle/>
        <a:p>
          <a:endParaRPr lang="en-CA"/>
        </a:p>
      </dgm:t>
    </dgm:pt>
    <dgm:pt modelId="{AFCB5EE9-D72F-45D8-9B43-C5396DFB5F80}" type="pres">
      <dgm:prSet presAssocID="{DA2D7469-6E19-4B23-82B7-972CE2F2A144}" presName="parTxOnly" presStyleLbl="node1" presStyleIdx="0" presStyleCnt="5">
        <dgm:presLayoutVars>
          <dgm:bulletEnabled val="1"/>
        </dgm:presLayoutVars>
      </dgm:prSet>
      <dgm:spPr>
        <a:prstGeom prst="homePlate">
          <a:avLst/>
        </a:prstGeom>
      </dgm:spPr>
      <dgm:t>
        <a:bodyPr/>
        <a:lstStyle/>
        <a:p>
          <a:endParaRPr lang="en-CA"/>
        </a:p>
      </dgm:t>
    </dgm:pt>
    <dgm:pt modelId="{191A3C9F-2537-4B1F-B6FF-DA28CCD64203}" type="pres">
      <dgm:prSet presAssocID="{6603D615-7486-41D5-9DC6-5EE60F3B46FD}" presName="parSpace" presStyleCnt="0"/>
      <dgm:spPr/>
      <dgm:t>
        <a:bodyPr/>
        <a:lstStyle/>
        <a:p>
          <a:endParaRPr lang="en-US"/>
        </a:p>
      </dgm:t>
    </dgm:pt>
    <dgm:pt modelId="{EE13D6A5-0143-4923-A344-9E2CB0CC0964}" type="pres">
      <dgm:prSet presAssocID="{3E00F170-3999-44DD-926C-14F69BC5EFDB}" presName="parTxOnly" presStyleLbl="node1" presStyleIdx="1" presStyleCnt="5">
        <dgm:presLayoutVars>
          <dgm:bulletEnabled val="1"/>
        </dgm:presLayoutVars>
      </dgm:prSet>
      <dgm:spPr>
        <a:prstGeom prst="chevron">
          <a:avLst/>
        </a:prstGeom>
      </dgm:spPr>
      <dgm:t>
        <a:bodyPr/>
        <a:lstStyle/>
        <a:p>
          <a:endParaRPr lang="en-CA"/>
        </a:p>
      </dgm:t>
    </dgm:pt>
    <dgm:pt modelId="{F2B8D430-B48F-40B4-9E00-10DA5E7B67B8}" type="pres">
      <dgm:prSet presAssocID="{5593E925-E882-41AE-892B-50B1A9DFF800}" presName="parSpace" presStyleCnt="0"/>
      <dgm:spPr/>
      <dgm:t>
        <a:bodyPr/>
        <a:lstStyle/>
        <a:p>
          <a:endParaRPr lang="en-US"/>
        </a:p>
      </dgm:t>
    </dgm:pt>
    <dgm:pt modelId="{43422F19-847C-4EB0-8846-AC9CF83A7AD0}" type="pres">
      <dgm:prSet presAssocID="{7468C95F-77DD-4142-9213-FB52D8E1827F}" presName="parTxOnly" presStyleLbl="node1" presStyleIdx="2" presStyleCnt="5">
        <dgm:presLayoutVars>
          <dgm:bulletEnabled val="1"/>
        </dgm:presLayoutVars>
      </dgm:prSet>
      <dgm:spPr>
        <a:prstGeom prst="chevron">
          <a:avLst/>
        </a:prstGeom>
      </dgm:spPr>
      <dgm:t>
        <a:bodyPr/>
        <a:lstStyle/>
        <a:p>
          <a:endParaRPr lang="en-CA"/>
        </a:p>
      </dgm:t>
    </dgm:pt>
    <dgm:pt modelId="{027B80D9-E849-4F52-826C-838509498626}" type="pres">
      <dgm:prSet presAssocID="{3EB31ABE-966B-4D3B-A5B4-6D7FD3B08369}" presName="parSpace" presStyleCnt="0"/>
      <dgm:spPr/>
      <dgm:t>
        <a:bodyPr/>
        <a:lstStyle/>
        <a:p>
          <a:endParaRPr lang="en-US"/>
        </a:p>
      </dgm:t>
    </dgm:pt>
    <dgm:pt modelId="{92F695A9-B97D-4A41-936D-1CF4FEE0875E}" type="pres">
      <dgm:prSet presAssocID="{57BE8838-CB22-4836-B88E-16C4DE8B325E}" presName="parTxOnly" presStyleLbl="node1" presStyleIdx="3" presStyleCnt="5">
        <dgm:presLayoutVars>
          <dgm:bulletEnabled val="1"/>
        </dgm:presLayoutVars>
      </dgm:prSet>
      <dgm:spPr>
        <a:prstGeom prst="chevron">
          <a:avLst/>
        </a:prstGeom>
      </dgm:spPr>
      <dgm:t>
        <a:bodyPr/>
        <a:lstStyle/>
        <a:p>
          <a:endParaRPr lang="en-CA"/>
        </a:p>
      </dgm:t>
    </dgm:pt>
    <dgm:pt modelId="{B0BB0994-9AED-4600-AC25-5161871F1F30}" type="pres">
      <dgm:prSet presAssocID="{4A51C147-8CAF-4E39-8B9F-0EF6CAF39951}" presName="parSpace" presStyleCnt="0"/>
      <dgm:spPr/>
      <dgm:t>
        <a:bodyPr/>
        <a:lstStyle/>
        <a:p>
          <a:endParaRPr lang="en-US"/>
        </a:p>
      </dgm:t>
    </dgm:pt>
    <dgm:pt modelId="{5992624F-AD0B-4176-91AC-0B2B3FD478A1}" type="pres">
      <dgm:prSet presAssocID="{C82AB5A0-802D-47F6-BDA2-5D289704EA6A}" presName="parTxOnly" presStyleLbl="node1" presStyleIdx="4" presStyleCnt="5">
        <dgm:presLayoutVars>
          <dgm:bulletEnabled val="1"/>
        </dgm:presLayoutVars>
      </dgm:prSet>
      <dgm:spPr>
        <a:prstGeom prst="chevron">
          <a:avLst/>
        </a:prstGeom>
      </dgm:spPr>
      <dgm:t>
        <a:bodyPr/>
        <a:lstStyle/>
        <a:p>
          <a:endParaRPr lang="en-CA"/>
        </a:p>
      </dgm:t>
    </dgm:pt>
  </dgm:ptLst>
  <dgm:cxnLst>
    <dgm:cxn modelId="{42F7D3AA-FBA4-4EA1-AA4D-A72042A38893}" srcId="{43414512-AD1C-4A80-8802-81A24CEC080A}" destId="{C82AB5A0-802D-47F6-BDA2-5D289704EA6A}" srcOrd="4" destOrd="0" parTransId="{3D37A80E-802A-46D2-B8F0-BD15890563F5}" sibTransId="{95838201-BF83-49B0-99F6-545517EB69F4}"/>
    <dgm:cxn modelId="{6237C5B8-6745-4B1F-9D88-4A249B1F5840}" type="presOf" srcId="{43414512-AD1C-4A80-8802-81A24CEC080A}" destId="{C6D8C23E-03D3-4088-8444-99D3236A87DB}" srcOrd="0" destOrd="0" presId="urn:microsoft.com/office/officeart/2005/8/layout/hChevron3"/>
    <dgm:cxn modelId="{3B32D721-10D1-4F12-8326-61B801D127CB}" srcId="{43414512-AD1C-4A80-8802-81A24CEC080A}" destId="{57BE8838-CB22-4836-B88E-16C4DE8B325E}" srcOrd="3" destOrd="0" parTransId="{AD374264-D92B-4A5A-94C7-5797083DA311}" sibTransId="{4A51C147-8CAF-4E39-8B9F-0EF6CAF39951}"/>
    <dgm:cxn modelId="{035A61FC-4763-458E-AD53-0D09BBCDE9AC}" type="presOf" srcId="{C82AB5A0-802D-47F6-BDA2-5D289704EA6A}" destId="{5992624F-AD0B-4176-91AC-0B2B3FD478A1}" srcOrd="0" destOrd="0" presId="urn:microsoft.com/office/officeart/2005/8/layout/hChevron3"/>
    <dgm:cxn modelId="{CD31256C-4C39-4A66-AC42-4337B12308CA}" srcId="{43414512-AD1C-4A80-8802-81A24CEC080A}" destId="{7468C95F-77DD-4142-9213-FB52D8E1827F}" srcOrd="2" destOrd="0" parTransId="{3EA99448-3D52-4C30-9A5E-42195EE40579}" sibTransId="{3EB31ABE-966B-4D3B-A5B4-6D7FD3B08369}"/>
    <dgm:cxn modelId="{DC53F7AD-47BE-47D4-92C3-ACD67508C675}" type="presOf" srcId="{3E00F170-3999-44DD-926C-14F69BC5EFDB}" destId="{EE13D6A5-0143-4923-A344-9E2CB0CC0964}" srcOrd="0" destOrd="0" presId="urn:microsoft.com/office/officeart/2005/8/layout/hChevron3"/>
    <dgm:cxn modelId="{4E0F6E3F-DA3D-4DCA-9972-4C1BAE02519F}" srcId="{43414512-AD1C-4A80-8802-81A24CEC080A}" destId="{3E00F170-3999-44DD-926C-14F69BC5EFDB}" srcOrd="1" destOrd="0" parTransId="{6BCA72DA-5A01-4E26-B085-8332AE98675C}" sibTransId="{5593E925-E882-41AE-892B-50B1A9DFF800}"/>
    <dgm:cxn modelId="{046F6A3C-C691-4CD1-8CCF-2E2D0695E59A}" type="presOf" srcId="{57BE8838-CB22-4836-B88E-16C4DE8B325E}" destId="{92F695A9-B97D-4A41-936D-1CF4FEE0875E}" srcOrd="0" destOrd="0" presId="urn:microsoft.com/office/officeart/2005/8/layout/hChevron3"/>
    <dgm:cxn modelId="{87054FFA-3C04-4973-84EF-18DE779D7CE2}" type="presOf" srcId="{7468C95F-77DD-4142-9213-FB52D8E1827F}" destId="{43422F19-847C-4EB0-8846-AC9CF83A7AD0}" srcOrd="0" destOrd="0" presId="urn:microsoft.com/office/officeart/2005/8/layout/hChevron3"/>
    <dgm:cxn modelId="{8065DAD9-1D1B-4CCD-BA08-EDB0CA7D6E4A}" srcId="{43414512-AD1C-4A80-8802-81A24CEC080A}" destId="{DA2D7469-6E19-4B23-82B7-972CE2F2A144}" srcOrd="0" destOrd="0" parTransId="{2AD4AD42-9843-4FC9-BD65-D0A25BD7D6FE}" sibTransId="{6603D615-7486-41D5-9DC6-5EE60F3B46FD}"/>
    <dgm:cxn modelId="{41FB6195-AAEE-4ED0-8FD0-588064064D4F}" type="presOf" srcId="{DA2D7469-6E19-4B23-82B7-972CE2F2A144}" destId="{AFCB5EE9-D72F-45D8-9B43-C5396DFB5F80}" srcOrd="0" destOrd="0" presId="urn:microsoft.com/office/officeart/2005/8/layout/hChevron3"/>
    <dgm:cxn modelId="{88C26E89-984A-49F4-9A97-A8BF68438434}" type="presParOf" srcId="{C6D8C23E-03D3-4088-8444-99D3236A87DB}" destId="{AFCB5EE9-D72F-45D8-9B43-C5396DFB5F80}" srcOrd="0" destOrd="0" presId="urn:microsoft.com/office/officeart/2005/8/layout/hChevron3"/>
    <dgm:cxn modelId="{F7887983-4DC6-46EA-9826-C3ED641DF751}" type="presParOf" srcId="{C6D8C23E-03D3-4088-8444-99D3236A87DB}" destId="{191A3C9F-2537-4B1F-B6FF-DA28CCD64203}" srcOrd="1" destOrd="0" presId="urn:microsoft.com/office/officeart/2005/8/layout/hChevron3"/>
    <dgm:cxn modelId="{925309F3-B41D-4755-B7A1-BBD724597E4A}" type="presParOf" srcId="{C6D8C23E-03D3-4088-8444-99D3236A87DB}" destId="{EE13D6A5-0143-4923-A344-9E2CB0CC0964}" srcOrd="2" destOrd="0" presId="urn:microsoft.com/office/officeart/2005/8/layout/hChevron3"/>
    <dgm:cxn modelId="{CB25865B-59E7-4F86-B9C9-27D36CD82A72}" type="presParOf" srcId="{C6D8C23E-03D3-4088-8444-99D3236A87DB}" destId="{F2B8D430-B48F-40B4-9E00-10DA5E7B67B8}" srcOrd="3" destOrd="0" presId="urn:microsoft.com/office/officeart/2005/8/layout/hChevron3"/>
    <dgm:cxn modelId="{63D95D93-F609-4A25-B2E2-D5C032F46A0F}" type="presParOf" srcId="{C6D8C23E-03D3-4088-8444-99D3236A87DB}" destId="{43422F19-847C-4EB0-8846-AC9CF83A7AD0}" srcOrd="4" destOrd="0" presId="urn:microsoft.com/office/officeart/2005/8/layout/hChevron3"/>
    <dgm:cxn modelId="{48DDF6DE-E18B-4378-9A19-D8F1C489E750}" type="presParOf" srcId="{C6D8C23E-03D3-4088-8444-99D3236A87DB}" destId="{027B80D9-E849-4F52-826C-838509498626}" srcOrd="5" destOrd="0" presId="urn:microsoft.com/office/officeart/2005/8/layout/hChevron3"/>
    <dgm:cxn modelId="{E47B9817-E757-4C7B-BCD1-F0003545C2D4}" type="presParOf" srcId="{C6D8C23E-03D3-4088-8444-99D3236A87DB}" destId="{92F695A9-B97D-4A41-936D-1CF4FEE0875E}" srcOrd="6" destOrd="0" presId="urn:microsoft.com/office/officeart/2005/8/layout/hChevron3"/>
    <dgm:cxn modelId="{3511C2D9-8B7C-4476-8735-012D10A24E2D}" type="presParOf" srcId="{C6D8C23E-03D3-4088-8444-99D3236A87DB}" destId="{B0BB0994-9AED-4600-AC25-5161871F1F30}" srcOrd="7" destOrd="0" presId="urn:microsoft.com/office/officeart/2005/8/layout/hChevron3"/>
    <dgm:cxn modelId="{20C8DEB9-5F5D-452F-9BDD-9E5BC2D7E744}" type="presParOf" srcId="{C6D8C23E-03D3-4088-8444-99D3236A87DB}" destId="{5992624F-AD0B-4176-91AC-0B2B3FD478A1}" srcOrd="8" destOrd="0" presId="urn:microsoft.com/office/officeart/2005/8/layout/hChevron3"/>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414512-AD1C-4A80-8802-81A24CEC080A}" type="doc">
      <dgm:prSet loTypeId="urn:microsoft.com/office/officeart/2005/8/layout/hChevron3" loCatId="process" qsTypeId="urn:microsoft.com/office/officeart/2005/8/quickstyle/simple1" qsCatId="simple" csTypeId="urn:microsoft.com/office/officeart/2005/8/colors/accent2_3" csCatId="accent2" phldr="1"/>
      <dgm:spPr/>
      <dgm:t>
        <a:bodyPr/>
        <a:lstStyle/>
        <a:p>
          <a:endParaRPr lang="en-CA"/>
        </a:p>
      </dgm:t>
    </dgm:pt>
    <dgm:pt modelId="{DA2D7469-6E19-4B23-82B7-972CE2F2A144}">
      <dgm:prSet phldrT="[Text]" custT="1"/>
      <dgm:spPr>
        <a:xfrm>
          <a:off x="372" y="875013"/>
          <a:ext cx="609683" cy="243873"/>
        </a:xfrm>
      </dgm:spPr>
      <dgm:t>
        <a:bodyPr/>
        <a:lstStyle/>
        <a:p>
          <a:r>
            <a:rPr lang="fr-CA" sz="1100" b="1" dirty="0" smtClean="0">
              <a:latin typeface="Calibri"/>
              <a:ea typeface="+mn-ea"/>
              <a:cs typeface="+mn-cs"/>
            </a:rPr>
            <a:t>2002</a:t>
          </a:r>
          <a:endParaRPr lang="en-CA" sz="1100" b="1" dirty="0">
            <a:latin typeface="Calibri"/>
            <a:ea typeface="+mn-ea"/>
            <a:cs typeface="+mn-cs"/>
          </a:endParaRPr>
        </a:p>
      </dgm:t>
    </dgm:pt>
    <dgm:pt modelId="{2AD4AD42-9843-4FC9-BD65-D0A25BD7D6FE}" type="parTrans" cxnId="{8065DAD9-1D1B-4CCD-BA08-EDB0CA7D6E4A}">
      <dgm:prSet/>
      <dgm:spPr/>
      <dgm:t>
        <a:bodyPr/>
        <a:lstStyle/>
        <a:p>
          <a:endParaRPr lang="en-CA" sz="1200"/>
        </a:p>
      </dgm:t>
    </dgm:pt>
    <dgm:pt modelId="{6603D615-7486-41D5-9DC6-5EE60F3B46FD}" type="sibTrans" cxnId="{8065DAD9-1D1B-4CCD-BA08-EDB0CA7D6E4A}">
      <dgm:prSet/>
      <dgm:spPr/>
      <dgm:t>
        <a:bodyPr/>
        <a:lstStyle/>
        <a:p>
          <a:endParaRPr lang="en-CA" sz="1200"/>
        </a:p>
      </dgm:t>
    </dgm:pt>
    <dgm:pt modelId="{3E00F170-3999-44DD-926C-14F69BC5EFDB}">
      <dgm:prSet phldrT="[Text]" custT="1"/>
      <dgm:spPr>
        <a:xfrm>
          <a:off x="488119" y="875013"/>
          <a:ext cx="609683" cy="243873"/>
        </a:xfrm>
      </dgm:spPr>
      <dgm:t>
        <a:bodyPr/>
        <a:lstStyle/>
        <a:p>
          <a:r>
            <a:rPr lang="fr-CA" sz="1100" b="1" dirty="0" smtClean="0">
              <a:latin typeface="Calibri"/>
              <a:ea typeface="+mn-ea"/>
              <a:cs typeface="+mn-cs"/>
            </a:rPr>
            <a:t>2003</a:t>
          </a:r>
          <a:endParaRPr lang="en-CA" sz="1100" b="1" dirty="0">
            <a:latin typeface="Calibri"/>
            <a:ea typeface="+mn-ea"/>
            <a:cs typeface="+mn-cs"/>
          </a:endParaRPr>
        </a:p>
      </dgm:t>
    </dgm:pt>
    <dgm:pt modelId="{6BCA72DA-5A01-4E26-B085-8332AE98675C}" type="parTrans" cxnId="{4E0F6E3F-DA3D-4DCA-9972-4C1BAE02519F}">
      <dgm:prSet/>
      <dgm:spPr/>
      <dgm:t>
        <a:bodyPr/>
        <a:lstStyle/>
        <a:p>
          <a:endParaRPr lang="en-CA" sz="1200"/>
        </a:p>
      </dgm:t>
    </dgm:pt>
    <dgm:pt modelId="{5593E925-E882-41AE-892B-50B1A9DFF800}" type="sibTrans" cxnId="{4E0F6E3F-DA3D-4DCA-9972-4C1BAE02519F}">
      <dgm:prSet/>
      <dgm:spPr/>
      <dgm:t>
        <a:bodyPr/>
        <a:lstStyle/>
        <a:p>
          <a:endParaRPr lang="en-CA" sz="1200"/>
        </a:p>
      </dgm:t>
    </dgm:pt>
    <dgm:pt modelId="{7468C95F-77DD-4142-9213-FB52D8E1827F}">
      <dgm:prSet phldrT="[Text]" custT="1"/>
      <dgm:spPr>
        <a:xfrm>
          <a:off x="975866" y="875013"/>
          <a:ext cx="609683" cy="243873"/>
        </a:xfrm>
      </dgm:spPr>
      <dgm:t>
        <a:bodyPr/>
        <a:lstStyle/>
        <a:p>
          <a:r>
            <a:rPr lang="fr-CA" sz="1100" b="1" dirty="0" smtClean="0">
              <a:latin typeface="Calibri"/>
              <a:ea typeface="+mn-ea"/>
              <a:cs typeface="+mn-cs"/>
            </a:rPr>
            <a:t>…</a:t>
          </a:r>
          <a:endParaRPr lang="en-CA" sz="1100" b="1" dirty="0">
            <a:latin typeface="Calibri"/>
            <a:ea typeface="+mn-ea"/>
            <a:cs typeface="+mn-cs"/>
          </a:endParaRPr>
        </a:p>
      </dgm:t>
    </dgm:pt>
    <dgm:pt modelId="{3EA99448-3D52-4C30-9A5E-42195EE40579}" type="parTrans" cxnId="{CD31256C-4C39-4A66-AC42-4337B12308CA}">
      <dgm:prSet/>
      <dgm:spPr/>
      <dgm:t>
        <a:bodyPr/>
        <a:lstStyle/>
        <a:p>
          <a:endParaRPr lang="en-CA" sz="1200"/>
        </a:p>
      </dgm:t>
    </dgm:pt>
    <dgm:pt modelId="{3EB31ABE-966B-4D3B-A5B4-6D7FD3B08369}" type="sibTrans" cxnId="{CD31256C-4C39-4A66-AC42-4337B12308CA}">
      <dgm:prSet/>
      <dgm:spPr/>
      <dgm:t>
        <a:bodyPr/>
        <a:lstStyle/>
        <a:p>
          <a:endParaRPr lang="en-CA" sz="1200"/>
        </a:p>
      </dgm:t>
    </dgm:pt>
    <dgm:pt modelId="{8B946516-48CC-4166-BAE7-5B32C3446C5D}">
      <dgm:prSet custT="1"/>
      <dgm:spPr>
        <a:xfrm>
          <a:off x="1463613" y="875013"/>
          <a:ext cx="609683" cy="243873"/>
        </a:xfrm>
      </dgm:spPr>
      <dgm:t>
        <a:bodyPr/>
        <a:lstStyle/>
        <a:p>
          <a:r>
            <a:rPr lang="fr-CA" sz="1100" b="1" dirty="0" smtClean="0">
              <a:latin typeface="Calibri"/>
              <a:ea typeface="+mn-ea"/>
              <a:cs typeface="+mn-cs"/>
            </a:rPr>
            <a:t>2008</a:t>
          </a:r>
          <a:endParaRPr lang="en-CA" sz="1100" b="1" dirty="0">
            <a:latin typeface="Calibri"/>
            <a:ea typeface="+mn-ea"/>
            <a:cs typeface="+mn-cs"/>
          </a:endParaRPr>
        </a:p>
      </dgm:t>
    </dgm:pt>
    <dgm:pt modelId="{60C0F732-466A-4D31-9D7B-65634ABD8363}" type="parTrans" cxnId="{497DF56D-9707-4A3F-986C-707D07249B5B}">
      <dgm:prSet/>
      <dgm:spPr/>
      <dgm:t>
        <a:bodyPr/>
        <a:lstStyle/>
        <a:p>
          <a:endParaRPr lang="en-CA" sz="1200"/>
        </a:p>
      </dgm:t>
    </dgm:pt>
    <dgm:pt modelId="{A9F247EF-4706-4766-8F16-F9A36841E950}" type="sibTrans" cxnId="{497DF56D-9707-4A3F-986C-707D07249B5B}">
      <dgm:prSet/>
      <dgm:spPr/>
      <dgm:t>
        <a:bodyPr/>
        <a:lstStyle/>
        <a:p>
          <a:endParaRPr lang="en-CA" sz="1200"/>
        </a:p>
      </dgm:t>
    </dgm:pt>
    <dgm:pt modelId="{57BE8838-CB22-4836-B88E-16C4DE8B325E}">
      <dgm:prSet custT="1"/>
      <dgm:spPr>
        <a:xfrm>
          <a:off x="1951360" y="875013"/>
          <a:ext cx="609683" cy="243873"/>
        </a:xfrm>
      </dgm:spPr>
      <dgm:t>
        <a:bodyPr/>
        <a:lstStyle/>
        <a:p>
          <a:r>
            <a:rPr lang="fr-CA" sz="1100" b="1" dirty="0" smtClean="0">
              <a:latin typeface="Calibri"/>
              <a:ea typeface="+mn-ea"/>
              <a:cs typeface="+mn-cs"/>
            </a:rPr>
            <a:t>2009</a:t>
          </a:r>
          <a:endParaRPr lang="en-CA" sz="1100" b="1" dirty="0">
            <a:latin typeface="Calibri"/>
            <a:ea typeface="+mn-ea"/>
            <a:cs typeface="+mn-cs"/>
          </a:endParaRPr>
        </a:p>
      </dgm:t>
    </dgm:pt>
    <dgm:pt modelId="{AD374264-D92B-4A5A-94C7-5797083DA311}" type="parTrans" cxnId="{3B32D721-10D1-4F12-8326-61B801D127CB}">
      <dgm:prSet/>
      <dgm:spPr/>
      <dgm:t>
        <a:bodyPr/>
        <a:lstStyle/>
        <a:p>
          <a:endParaRPr lang="en-CA" sz="1200"/>
        </a:p>
      </dgm:t>
    </dgm:pt>
    <dgm:pt modelId="{4A51C147-8CAF-4E39-8B9F-0EF6CAF39951}" type="sibTrans" cxnId="{3B32D721-10D1-4F12-8326-61B801D127CB}">
      <dgm:prSet/>
      <dgm:spPr/>
      <dgm:t>
        <a:bodyPr/>
        <a:lstStyle/>
        <a:p>
          <a:endParaRPr lang="en-CA" sz="1200"/>
        </a:p>
      </dgm:t>
    </dgm:pt>
    <dgm:pt modelId="{C82AB5A0-802D-47F6-BDA2-5D289704EA6A}">
      <dgm:prSet custT="1"/>
      <dgm:spPr>
        <a:xfrm>
          <a:off x="2439107" y="875013"/>
          <a:ext cx="609683" cy="243873"/>
        </a:xfrm>
      </dgm:spPr>
      <dgm:t>
        <a:bodyPr/>
        <a:lstStyle/>
        <a:p>
          <a:r>
            <a:rPr lang="en-CA" sz="1100" b="1" dirty="0" smtClean="0">
              <a:latin typeface="Calibri"/>
              <a:ea typeface="+mn-ea"/>
              <a:cs typeface="+mn-cs"/>
            </a:rPr>
            <a:t>2011</a:t>
          </a:r>
          <a:endParaRPr lang="en-CA" sz="1100" b="1" dirty="0">
            <a:latin typeface="Calibri"/>
            <a:ea typeface="+mn-ea"/>
            <a:cs typeface="+mn-cs"/>
          </a:endParaRPr>
        </a:p>
      </dgm:t>
    </dgm:pt>
    <dgm:pt modelId="{3D37A80E-802A-46D2-B8F0-BD15890563F5}" type="parTrans" cxnId="{42F7D3AA-FBA4-4EA1-AA4D-A72042A38893}">
      <dgm:prSet/>
      <dgm:spPr/>
      <dgm:t>
        <a:bodyPr/>
        <a:lstStyle/>
        <a:p>
          <a:endParaRPr lang="en-CA"/>
        </a:p>
      </dgm:t>
    </dgm:pt>
    <dgm:pt modelId="{95838201-BF83-49B0-99F6-545517EB69F4}" type="sibTrans" cxnId="{42F7D3AA-FBA4-4EA1-AA4D-A72042A38893}">
      <dgm:prSet/>
      <dgm:spPr/>
      <dgm:t>
        <a:bodyPr/>
        <a:lstStyle/>
        <a:p>
          <a:endParaRPr lang="en-CA"/>
        </a:p>
      </dgm:t>
    </dgm:pt>
    <dgm:pt modelId="{C6D8C23E-03D3-4088-8444-99D3236A87DB}" type="pres">
      <dgm:prSet presAssocID="{43414512-AD1C-4A80-8802-81A24CEC080A}" presName="Name0" presStyleCnt="0">
        <dgm:presLayoutVars>
          <dgm:dir/>
          <dgm:resizeHandles val="exact"/>
        </dgm:presLayoutVars>
      </dgm:prSet>
      <dgm:spPr/>
      <dgm:t>
        <a:bodyPr/>
        <a:lstStyle/>
        <a:p>
          <a:endParaRPr lang="en-CA"/>
        </a:p>
      </dgm:t>
    </dgm:pt>
    <dgm:pt modelId="{AFCB5EE9-D72F-45D8-9B43-C5396DFB5F80}" type="pres">
      <dgm:prSet presAssocID="{DA2D7469-6E19-4B23-82B7-972CE2F2A144}" presName="parTxOnly" presStyleLbl="node1" presStyleIdx="0" presStyleCnt="6">
        <dgm:presLayoutVars>
          <dgm:bulletEnabled val="1"/>
        </dgm:presLayoutVars>
      </dgm:prSet>
      <dgm:spPr>
        <a:prstGeom prst="homePlate">
          <a:avLst/>
        </a:prstGeom>
      </dgm:spPr>
      <dgm:t>
        <a:bodyPr/>
        <a:lstStyle/>
        <a:p>
          <a:endParaRPr lang="en-CA"/>
        </a:p>
      </dgm:t>
    </dgm:pt>
    <dgm:pt modelId="{191A3C9F-2537-4B1F-B6FF-DA28CCD64203}" type="pres">
      <dgm:prSet presAssocID="{6603D615-7486-41D5-9DC6-5EE60F3B46FD}" presName="parSpace" presStyleCnt="0"/>
      <dgm:spPr/>
      <dgm:t>
        <a:bodyPr/>
        <a:lstStyle/>
        <a:p>
          <a:endParaRPr lang="en-US"/>
        </a:p>
      </dgm:t>
    </dgm:pt>
    <dgm:pt modelId="{EE13D6A5-0143-4923-A344-9E2CB0CC0964}" type="pres">
      <dgm:prSet presAssocID="{3E00F170-3999-44DD-926C-14F69BC5EFDB}" presName="parTxOnly" presStyleLbl="node1" presStyleIdx="1" presStyleCnt="6">
        <dgm:presLayoutVars>
          <dgm:bulletEnabled val="1"/>
        </dgm:presLayoutVars>
      </dgm:prSet>
      <dgm:spPr>
        <a:prstGeom prst="chevron">
          <a:avLst/>
        </a:prstGeom>
      </dgm:spPr>
      <dgm:t>
        <a:bodyPr/>
        <a:lstStyle/>
        <a:p>
          <a:endParaRPr lang="en-CA"/>
        </a:p>
      </dgm:t>
    </dgm:pt>
    <dgm:pt modelId="{F2B8D430-B48F-40B4-9E00-10DA5E7B67B8}" type="pres">
      <dgm:prSet presAssocID="{5593E925-E882-41AE-892B-50B1A9DFF800}" presName="parSpace" presStyleCnt="0"/>
      <dgm:spPr/>
      <dgm:t>
        <a:bodyPr/>
        <a:lstStyle/>
        <a:p>
          <a:endParaRPr lang="en-US"/>
        </a:p>
      </dgm:t>
    </dgm:pt>
    <dgm:pt modelId="{43422F19-847C-4EB0-8846-AC9CF83A7AD0}" type="pres">
      <dgm:prSet presAssocID="{7468C95F-77DD-4142-9213-FB52D8E1827F}" presName="parTxOnly" presStyleLbl="node1" presStyleIdx="2" presStyleCnt="6">
        <dgm:presLayoutVars>
          <dgm:bulletEnabled val="1"/>
        </dgm:presLayoutVars>
      </dgm:prSet>
      <dgm:spPr>
        <a:prstGeom prst="chevron">
          <a:avLst/>
        </a:prstGeom>
      </dgm:spPr>
      <dgm:t>
        <a:bodyPr/>
        <a:lstStyle/>
        <a:p>
          <a:endParaRPr lang="en-CA"/>
        </a:p>
      </dgm:t>
    </dgm:pt>
    <dgm:pt modelId="{027B80D9-E849-4F52-826C-838509498626}" type="pres">
      <dgm:prSet presAssocID="{3EB31ABE-966B-4D3B-A5B4-6D7FD3B08369}" presName="parSpace" presStyleCnt="0"/>
      <dgm:spPr/>
      <dgm:t>
        <a:bodyPr/>
        <a:lstStyle/>
        <a:p>
          <a:endParaRPr lang="en-US"/>
        </a:p>
      </dgm:t>
    </dgm:pt>
    <dgm:pt modelId="{926A5260-1496-4CF1-B240-55D3A41B7B7F}" type="pres">
      <dgm:prSet presAssocID="{8B946516-48CC-4166-BAE7-5B32C3446C5D}" presName="parTxOnly" presStyleLbl="node1" presStyleIdx="3" presStyleCnt="6">
        <dgm:presLayoutVars>
          <dgm:bulletEnabled val="1"/>
        </dgm:presLayoutVars>
      </dgm:prSet>
      <dgm:spPr>
        <a:prstGeom prst="chevron">
          <a:avLst/>
        </a:prstGeom>
      </dgm:spPr>
      <dgm:t>
        <a:bodyPr/>
        <a:lstStyle/>
        <a:p>
          <a:endParaRPr lang="en-CA"/>
        </a:p>
      </dgm:t>
    </dgm:pt>
    <dgm:pt modelId="{0A9774F0-2D42-48BC-A210-19FC45950CB2}" type="pres">
      <dgm:prSet presAssocID="{A9F247EF-4706-4766-8F16-F9A36841E950}" presName="parSpace" presStyleCnt="0"/>
      <dgm:spPr/>
      <dgm:t>
        <a:bodyPr/>
        <a:lstStyle/>
        <a:p>
          <a:endParaRPr lang="en-US"/>
        </a:p>
      </dgm:t>
    </dgm:pt>
    <dgm:pt modelId="{92F695A9-B97D-4A41-936D-1CF4FEE0875E}" type="pres">
      <dgm:prSet presAssocID="{57BE8838-CB22-4836-B88E-16C4DE8B325E}" presName="parTxOnly" presStyleLbl="node1" presStyleIdx="4" presStyleCnt="6">
        <dgm:presLayoutVars>
          <dgm:bulletEnabled val="1"/>
        </dgm:presLayoutVars>
      </dgm:prSet>
      <dgm:spPr>
        <a:prstGeom prst="chevron">
          <a:avLst/>
        </a:prstGeom>
      </dgm:spPr>
      <dgm:t>
        <a:bodyPr/>
        <a:lstStyle/>
        <a:p>
          <a:endParaRPr lang="en-CA"/>
        </a:p>
      </dgm:t>
    </dgm:pt>
    <dgm:pt modelId="{B0BB0994-9AED-4600-AC25-5161871F1F30}" type="pres">
      <dgm:prSet presAssocID="{4A51C147-8CAF-4E39-8B9F-0EF6CAF39951}" presName="parSpace" presStyleCnt="0"/>
      <dgm:spPr/>
      <dgm:t>
        <a:bodyPr/>
        <a:lstStyle/>
        <a:p>
          <a:endParaRPr lang="en-US"/>
        </a:p>
      </dgm:t>
    </dgm:pt>
    <dgm:pt modelId="{5992624F-AD0B-4176-91AC-0B2B3FD478A1}" type="pres">
      <dgm:prSet presAssocID="{C82AB5A0-802D-47F6-BDA2-5D289704EA6A}" presName="parTxOnly" presStyleLbl="node1" presStyleIdx="5" presStyleCnt="6">
        <dgm:presLayoutVars>
          <dgm:bulletEnabled val="1"/>
        </dgm:presLayoutVars>
      </dgm:prSet>
      <dgm:spPr>
        <a:prstGeom prst="chevron">
          <a:avLst/>
        </a:prstGeom>
      </dgm:spPr>
      <dgm:t>
        <a:bodyPr/>
        <a:lstStyle/>
        <a:p>
          <a:endParaRPr lang="en-CA"/>
        </a:p>
      </dgm:t>
    </dgm:pt>
  </dgm:ptLst>
  <dgm:cxnLst>
    <dgm:cxn modelId="{42F7D3AA-FBA4-4EA1-AA4D-A72042A38893}" srcId="{43414512-AD1C-4A80-8802-81A24CEC080A}" destId="{C82AB5A0-802D-47F6-BDA2-5D289704EA6A}" srcOrd="5" destOrd="0" parTransId="{3D37A80E-802A-46D2-B8F0-BD15890563F5}" sibTransId="{95838201-BF83-49B0-99F6-545517EB69F4}"/>
    <dgm:cxn modelId="{1DBF3188-1C0A-4736-86B3-4FAC2FF5D031}" type="presOf" srcId="{DA2D7469-6E19-4B23-82B7-972CE2F2A144}" destId="{AFCB5EE9-D72F-45D8-9B43-C5396DFB5F80}" srcOrd="0" destOrd="0" presId="urn:microsoft.com/office/officeart/2005/8/layout/hChevron3"/>
    <dgm:cxn modelId="{FA0BD708-3A9A-4AA0-A8DB-C5ED05401749}" type="presOf" srcId="{7468C95F-77DD-4142-9213-FB52D8E1827F}" destId="{43422F19-847C-4EB0-8846-AC9CF83A7AD0}" srcOrd="0" destOrd="0" presId="urn:microsoft.com/office/officeart/2005/8/layout/hChevron3"/>
    <dgm:cxn modelId="{3B32D721-10D1-4F12-8326-61B801D127CB}" srcId="{43414512-AD1C-4A80-8802-81A24CEC080A}" destId="{57BE8838-CB22-4836-B88E-16C4DE8B325E}" srcOrd="4" destOrd="0" parTransId="{AD374264-D92B-4A5A-94C7-5797083DA311}" sibTransId="{4A51C147-8CAF-4E39-8B9F-0EF6CAF39951}"/>
    <dgm:cxn modelId="{497DF56D-9707-4A3F-986C-707D07249B5B}" srcId="{43414512-AD1C-4A80-8802-81A24CEC080A}" destId="{8B946516-48CC-4166-BAE7-5B32C3446C5D}" srcOrd="3" destOrd="0" parTransId="{60C0F732-466A-4D31-9D7B-65634ABD8363}" sibTransId="{A9F247EF-4706-4766-8F16-F9A36841E950}"/>
    <dgm:cxn modelId="{CD31256C-4C39-4A66-AC42-4337B12308CA}" srcId="{43414512-AD1C-4A80-8802-81A24CEC080A}" destId="{7468C95F-77DD-4142-9213-FB52D8E1827F}" srcOrd="2" destOrd="0" parTransId="{3EA99448-3D52-4C30-9A5E-42195EE40579}" sibTransId="{3EB31ABE-966B-4D3B-A5B4-6D7FD3B08369}"/>
    <dgm:cxn modelId="{CA0351C5-EFEE-4F2B-9D26-31FDCF7DD6CE}" type="presOf" srcId="{3E00F170-3999-44DD-926C-14F69BC5EFDB}" destId="{EE13D6A5-0143-4923-A344-9E2CB0CC0964}" srcOrd="0" destOrd="0" presId="urn:microsoft.com/office/officeart/2005/8/layout/hChevron3"/>
    <dgm:cxn modelId="{4E0F6E3F-DA3D-4DCA-9972-4C1BAE02519F}" srcId="{43414512-AD1C-4A80-8802-81A24CEC080A}" destId="{3E00F170-3999-44DD-926C-14F69BC5EFDB}" srcOrd="1" destOrd="0" parTransId="{6BCA72DA-5A01-4E26-B085-8332AE98675C}" sibTransId="{5593E925-E882-41AE-892B-50B1A9DFF800}"/>
    <dgm:cxn modelId="{9C7FD80C-C630-4F69-B78F-D83AC2EEB072}" type="presOf" srcId="{C82AB5A0-802D-47F6-BDA2-5D289704EA6A}" destId="{5992624F-AD0B-4176-91AC-0B2B3FD478A1}" srcOrd="0" destOrd="0" presId="urn:microsoft.com/office/officeart/2005/8/layout/hChevron3"/>
    <dgm:cxn modelId="{224E68C5-49E4-45F1-8181-0773848F9822}" type="presOf" srcId="{57BE8838-CB22-4836-B88E-16C4DE8B325E}" destId="{92F695A9-B97D-4A41-936D-1CF4FEE0875E}" srcOrd="0" destOrd="0" presId="urn:microsoft.com/office/officeart/2005/8/layout/hChevron3"/>
    <dgm:cxn modelId="{8065DAD9-1D1B-4CCD-BA08-EDB0CA7D6E4A}" srcId="{43414512-AD1C-4A80-8802-81A24CEC080A}" destId="{DA2D7469-6E19-4B23-82B7-972CE2F2A144}" srcOrd="0" destOrd="0" parTransId="{2AD4AD42-9843-4FC9-BD65-D0A25BD7D6FE}" sibTransId="{6603D615-7486-41D5-9DC6-5EE60F3B46FD}"/>
    <dgm:cxn modelId="{8F500981-71C5-40E4-93D1-28194CBA1676}" type="presOf" srcId="{8B946516-48CC-4166-BAE7-5B32C3446C5D}" destId="{926A5260-1496-4CF1-B240-55D3A41B7B7F}" srcOrd="0" destOrd="0" presId="urn:microsoft.com/office/officeart/2005/8/layout/hChevron3"/>
    <dgm:cxn modelId="{C1C87C16-E1A0-4CAE-87A6-12F66571FC2F}" type="presOf" srcId="{43414512-AD1C-4A80-8802-81A24CEC080A}" destId="{C6D8C23E-03D3-4088-8444-99D3236A87DB}" srcOrd="0" destOrd="0" presId="urn:microsoft.com/office/officeart/2005/8/layout/hChevron3"/>
    <dgm:cxn modelId="{9A99B186-1968-4555-9EC9-D4D12027BF5C}" type="presParOf" srcId="{C6D8C23E-03D3-4088-8444-99D3236A87DB}" destId="{AFCB5EE9-D72F-45D8-9B43-C5396DFB5F80}" srcOrd="0" destOrd="0" presId="urn:microsoft.com/office/officeart/2005/8/layout/hChevron3"/>
    <dgm:cxn modelId="{401B955C-0FAE-4FC3-AF1D-F8A9BFAF1299}" type="presParOf" srcId="{C6D8C23E-03D3-4088-8444-99D3236A87DB}" destId="{191A3C9F-2537-4B1F-B6FF-DA28CCD64203}" srcOrd="1" destOrd="0" presId="urn:microsoft.com/office/officeart/2005/8/layout/hChevron3"/>
    <dgm:cxn modelId="{4F4AA125-551F-4431-9914-ED4EE6228CC8}" type="presParOf" srcId="{C6D8C23E-03D3-4088-8444-99D3236A87DB}" destId="{EE13D6A5-0143-4923-A344-9E2CB0CC0964}" srcOrd="2" destOrd="0" presId="urn:microsoft.com/office/officeart/2005/8/layout/hChevron3"/>
    <dgm:cxn modelId="{1E5F9F03-86CD-4816-846B-247DA9496B70}" type="presParOf" srcId="{C6D8C23E-03D3-4088-8444-99D3236A87DB}" destId="{F2B8D430-B48F-40B4-9E00-10DA5E7B67B8}" srcOrd="3" destOrd="0" presId="urn:microsoft.com/office/officeart/2005/8/layout/hChevron3"/>
    <dgm:cxn modelId="{1B3AD537-198D-4F84-A1DB-6C00D4F34447}" type="presParOf" srcId="{C6D8C23E-03D3-4088-8444-99D3236A87DB}" destId="{43422F19-847C-4EB0-8846-AC9CF83A7AD0}" srcOrd="4" destOrd="0" presId="urn:microsoft.com/office/officeart/2005/8/layout/hChevron3"/>
    <dgm:cxn modelId="{0B7FE308-BEE3-4369-A297-5A4264F68DE0}" type="presParOf" srcId="{C6D8C23E-03D3-4088-8444-99D3236A87DB}" destId="{027B80D9-E849-4F52-826C-838509498626}" srcOrd="5" destOrd="0" presId="urn:microsoft.com/office/officeart/2005/8/layout/hChevron3"/>
    <dgm:cxn modelId="{FA1AF3FE-80BB-42C3-AB2B-39A0C5FF5972}" type="presParOf" srcId="{C6D8C23E-03D3-4088-8444-99D3236A87DB}" destId="{926A5260-1496-4CF1-B240-55D3A41B7B7F}" srcOrd="6" destOrd="0" presId="urn:microsoft.com/office/officeart/2005/8/layout/hChevron3"/>
    <dgm:cxn modelId="{EBEF1272-F8C9-4114-B2E5-B0EF9D9EF06F}" type="presParOf" srcId="{C6D8C23E-03D3-4088-8444-99D3236A87DB}" destId="{0A9774F0-2D42-48BC-A210-19FC45950CB2}" srcOrd="7" destOrd="0" presId="urn:microsoft.com/office/officeart/2005/8/layout/hChevron3"/>
    <dgm:cxn modelId="{298ADA32-9BBA-4EE4-8678-030FFF1DC6CA}" type="presParOf" srcId="{C6D8C23E-03D3-4088-8444-99D3236A87DB}" destId="{92F695A9-B97D-4A41-936D-1CF4FEE0875E}" srcOrd="8" destOrd="0" presId="urn:microsoft.com/office/officeart/2005/8/layout/hChevron3"/>
    <dgm:cxn modelId="{09D26CA9-0F6D-44B7-92C0-5ED03B23CBB0}" type="presParOf" srcId="{C6D8C23E-03D3-4088-8444-99D3236A87DB}" destId="{B0BB0994-9AED-4600-AC25-5161871F1F30}" srcOrd="9" destOrd="0" presId="urn:microsoft.com/office/officeart/2005/8/layout/hChevron3"/>
    <dgm:cxn modelId="{CC029EC7-C41D-4B1D-BFA4-2EF853E0D86D}" type="presParOf" srcId="{C6D8C23E-03D3-4088-8444-99D3236A87DB}" destId="{5992624F-AD0B-4176-91AC-0B2B3FD478A1}" srcOrd="10" destOrd="0" presId="urn:microsoft.com/office/officeart/2005/8/layout/hChevron3"/>
  </dgm:cxnLst>
  <dgm:bg>
    <a:no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D5DCFA-5215-4446-9388-FC514C3E22A4}">
      <dsp:nvSpPr>
        <dsp:cNvPr id="0" name=""/>
        <dsp:cNvSpPr/>
      </dsp:nvSpPr>
      <dsp:spPr>
        <a:xfrm>
          <a:off x="4204" y="1214334"/>
          <a:ext cx="1611570" cy="518380"/>
        </a:xfrm>
        <a:prstGeom prst="rect">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w="9525" cap="flat" cmpd="sng" algn="ctr">
          <a:solidFill>
            <a:schemeClr val="dk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latin typeface="Frutiger LT 45 Light" pitchFamily="34" charset="0"/>
            </a:rPr>
            <a:t>Retail Banking</a:t>
          </a:r>
          <a:endParaRPr lang="en-US" sz="1500" b="1" kern="1200" dirty="0">
            <a:latin typeface="Frutiger LT 45 Light" pitchFamily="34" charset="0"/>
          </a:endParaRPr>
        </a:p>
      </dsp:txBody>
      <dsp:txXfrm>
        <a:off x="4204" y="1214334"/>
        <a:ext cx="1611570" cy="518380"/>
      </dsp:txXfrm>
    </dsp:sp>
    <dsp:sp modelId="{80EDC5BF-FD07-4140-8374-A59A082C91B0}">
      <dsp:nvSpPr>
        <dsp:cNvPr id="0" name=""/>
        <dsp:cNvSpPr/>
      </dsp:nvSpPr>
      <dsp:spPr>
        <a:xfrm>
          <a:off x="4204" y="1732715"/>
          <a:ext cx="1611570" cy="2882250"/>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Products</a:t>
          </a:r>
          <a:endParaRPr lang="en-US" sz="1100" b="1"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Loans/mortgages</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Credit cards</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Key skills</a:t>
          </a:r>
          <a:endParaRPr lang="en-US" sz="1100" b="1"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Skills?</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Salary</a:t>
          </a:r>
          <a:r>
            <a:rPr lang="en-US" sz="1100" kern="1200" dirty="0" smtClean="0">
              <a:latin typeface="Frutiger LT 45 Light" pitchFamily="34" charset="0"/>
            </a:rPr>
            <a:t>: $</a:t>
          </a: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Good-Bad spread</a:t>
          </a:r>
          <a:r>
            <a:rPr lang="en-US" sz="1100" kern="1200" dirty="0" smtClean="0">
              <a:latin typeface="Frutiger LT 45 Light" pitchFamily="34" charset="0"/>
            </a:rPr>
            <a:t>:     --</a:t>
          </a: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Luck factor</a:t>
          </a:r>
          <a:r>
            <a:rPr lang="en-US" sz="1100" kern="1200" dirty="0" smtClean="0">
              <a:latin typeface="Frutiger LT 45 Light" pitchFamily="34" charset="0"/>
            </a:rPr>
            <a:t>: 0</a:t>
          </a: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Hard to find</a:t>
          </a:r>
          <a:r>
            <a:rPr lang="en-US" sz="1100" kern="1200" dirty="0" smtClean="0">
              <a:latin typeface="Frutiger LT 45 Light" pitchFamily="34" charset="0"/>
            </a:rPr>
            <a:t>: ---</a:t>
          </a: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Job security</a:t>
          </a:r>
          <a:r>
            <a:rPr lang="en-US" sz="1100" kern="1200" dirty="0" smtClean="0">
              <a:latin typeface="Frutiger LT 45 Light" pitchFamily="34" charset="0"/>
            </a:rPr>
            <a:t>: ++++</a:t>
          </a:r>
          <a:endParaRPr lang="en-US" sz="1100" kern="1200" dirty="0">
            <a:latin typeface="Frutiger LT 45 Light" pitchFamily="34" charset="0"/>
          </a:endParaRPr>
        </a:p>
      </dsp:txBody>
      <dsp:txXfrm>
        <a:off x="4204" y="1732715"/>
        <a:ext cx="1611570" cy="2882250"/>
      </dsp:txXfrm>
    </dsp:sp>
    <dsp:sp modelId="{2433A15C-8FCE-4918-BCC4-C8D2015F06CA}">
      <dsp:nvSpPr>
        <dsp:cNvPr id="0" name=""/>
        <dsp:cNvSpPr/>
      </dsp:nvSpPr>
      <dsp:spPr>
        <a:xfrm>
          <a:off x="1841394" y="1214334"/>
          <a:ext cx="1611570" cy="518380"/>
        </a:xfrm>
        <a:prstGeom prst="rect">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w="9525" cap="flat" cmpd="sng" algn="ctr">
          <a:solidFill>
            <a:schemeClr val="dk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latin typeface="Frutiger LT 45 Light" pitchFamily="34" charset="0"/>
            </a:rPr>
            <a:t>Wealth Management</a:t>
          </a:r>
          <a:endParaRPr lang="en-US" sz="1500" b="1" kern="1200" dirty="0">
            <a:latin typeface="Frutiger LT 45 Light" pitchFamily="34" charset="0"/>
          </a:endParaRPr>
        </a:p>
      </dsp:txBody>
      <dsp:txXfrm>
        <a:off x="1841394" y="1214334"/>
        <a:ext cx="1611570" cy="518380"/>
      </dsp:txXfrm>
    </dsp:sp>
    <dsp:sp modelId="{C47E1758-AC1B-444A-852C-3E55A69CB761}">
      <dsp:nvSpPr>
        <dsp:cNvPr id="0" name=""/>
        <dsp:cNvSpPr/>
      </dsp:nvSpPr>
      <dsp:spPr>
        <a:xfrm>
          <a:off x="1841394" y="1732715"/>
          <a:ext cx="1611570" cy="2882250"/>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Services</a:t>
          </a:r>
          <a:endParaRPr lang="en-US" sz="1100" b="1"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Tax planning</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Asset allocation</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Key skills</a:t>
          </a:r>
          <a:endParaRPr lang="en-US" sz="1100" b="1"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Relationship</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Trust</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Network</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Salary</a:t>
          </a:r>
          <a:r>
            <a:rPr lang="en-US" sz="1100" kern="1200" dirty="0" smtClean="0">
              <a:latin typeface="Frutiger LT 45 Light" pitchFamily="34" charset="0"/>
            </a:rPr>
            <a:t>: $$ to $$$$$</a:t>
          </a: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Good-Bad spread</a:t>
          </a:r>
          <a:r>
            <a:rPr lang="en-US" sz="1100" kern="1200" dirty="0" smtClean="0">
              <a:latin typeface="Frutiger LT 45 Light" pitchFamily="34" charset="0"/>
            </a:rPr>
            <a:t>: +++</a:t>
          </a: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Luck factor</a:t>
          </a:r>
          <a:r>
            <a:rPr lang="en-US" sz="1100" kern="1200" dirty="0" smtClean="0">
              <a:latin typeface="Frutiger LT 45 Light" pitchFamily="34" charset="0"/>
            </a:rPr>
            <a:t>: +</a:t>
          </a: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Hard to find</a:t>
          </a:r>
          <a:r>
            <a:rPr lang="en-US" sz="1100" kern="1200" dirty="0" smtClean="0">
              <a:latin typeface="Frutiger LT 45 Light" pitchFamily="34" charset="0"/>
            </a:rPr>
            <a:t>: - to +++</a:t>
          </a: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Job security</a:t>
          </a:r>
          <a:r>
            <a:rPr lang="en-US" sz="1100" kern="1200" dirty="0" smtClean="0">
              <a:latin typeface="Frutiger LT 45 Light" pitchFamily="34" charset="0"/>
            </a:rPr>
            <a:t>: +++</a:t>
          </a:r>
          <a:endParaRPr lang="en-US" sz="1100" kern="1200" dirty="0">
            <a:latin typeface="Frutiger LT 45 Light" pitchFamily="34" charset="0"/>
          </a:endParaRPr>
        </a:p>
      </dsp:txBody>
      <dsp:txXfrm>
        <a:off x="1841394" y="1732715"/>
        <a:ext cx="1611570" cy="2882250"/>
      </dsp:txXfrm>
    </dsp:sp>
    <dsp:sp modelId="{E83AA361-A507-45BE-8C03-DB62E5795550}">
      <dsp:nvSpPr>
        <dsp:cNvPr id="0" name=""/>
        <dsp:cNvSpPr/>
      </dsp:nvSpPr>
      <dsp:spPr>
        <a:xfrm>
          <a:off x="3678584" y="1214334"/>
          <a:ext cx="1611570" cy="518380"/>
        </a:xfrm>
        <a:prstGeom prst="rect">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w="9525" cap="flat" cmpd="sng" algn="ctr">
          <a:solidFill>
            <a:schemeClr val="dk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latin typeface="Frutiger LT 45 Light" pitchFamily="34" charset="0"/>
            </a:rPr>
            <a:t>Wholesale Banking</a:t>
          </a:r>
          <a:endParaRPr lang="en-US" sz="1500" b="1" kern="1200" dirty="0">
            <a:latin typeface="Frutiger LT 45 Light" pitchFamily="34" charset="0"/>
          </a:endParaRPr>
        </a:p>
      </dsp:txBody>
      <dsp:txXfrm>
        <a:off x="3678584" y="1214334"/>
        <a:ext cx="1611570" cy="518380"/>
      </dsp:txXfrm>
    </dsp:sp>
    <dsp:sp modelId="{6762362B-8271-400A-8B24-71B04A7AFC45}">
      <dsp:nvSpPr>
        <dsp:cNvPr id="0" name=""/>
        <dsp:cNvSpPr/>
      </dsp:nvSpPr>
      <dsp:spPr>
        <a:xfrm>
          <a:off x="3678584" y="1732715"/>
          <a:ext cx="1611570" cy="2882250"/>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Products</a:t>
          </a:r>
          <a:endParaRPr lang="en-US" sz="1100" b="1"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Corporate financing</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Project lending</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Syndication</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CDOs, CLOs</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Key skills</a:t>
          </a:r>
          <a:endParaRPr lang="en-US" sz="1100" b="1"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Strong analytics</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Risk assessment</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Structuring</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Salary</a:t>
          </a:r>
          <a:r>
            <a:rPr lang="en-US" sz="1100" kern="1200" dirty="0" smtClean="0">
              <a:latin typeface="Frutiger LT 45 Light" pitchFamily="34" charset="0"/>
            </a:rPr>
            <a:t>: $$$</a:t>
          </a: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Good-Bad spread</a:t>
          </a:r>
          <a:r>
            <a:rPr lang="en-US" sz="1100" kern="1200" dirty="0" smtClean="0">
              <a:latin typeface="Frutiger LT 45 Light" pitchFamily="34" charset="0"/>
            </a:rPr>
            <a:t>:    + </a:t>
          </a: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Luck factor</a:t>
          </a:r>
          <a:r>
            <a:rPr lang="en-US" sz="1100" kern="1200" dirty="0" smtClean="0">
              <a:latin typeface="Frutiger LT 45 Light" pitchFamily="34" charset="0"/>
            </a:rPr>
            <a:t>: ++</a:t>
          </a: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Hard to find</a:t>
          </a:r>
          <a:r>
            <a:rPr lang="en-US" sz="1100" kern="1200" dirty="0" smtClean="0">
              <a:latin typeface="Frutiger LT 45 Light" pitchFamily="34" charset="0"/>
            </a:rPr>
            <a:t>: ++</a:t>
          </a: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Job security</a:t>
          </a:r>
          <a:r>
            <a:rPr lang="en-US" sz="1100" kern="1200" dirty="0" smtClean="0">
              <a:latin typeface="Frutiger LT 45 Light" pitchFamily="34" charset="0"/>
            </a:rPr>
            <a:t>: ++</a:t>
          </a:r>
          <a:endParaRPr lang="en-US" sz="1100" kern="1200" dirty="0">
            <a:latin typeface="Frutiger LT 45 Light" pitchFamily="34" charset="0"/>
          </a:endParaRPr>
        </a:p>
      </dsp:txBody>
      <dsp:txXfrm>
        <a:off x="3678584" y="1732715"/>
        <a:ext cx="1611570" cy="2882250"/>
      </dsp:txXfrm>
    </dsp:sp>
    <dsp:sp modelId="{DD20D487-2F80-4B2F-BE4A-F8CF7CB017C1}">
      <dsp:nvSpPr>
        <dsp:cNvPr id="0" name=""/>
        <dsp:cNvSpPr/>
      </dsp:nvSpPr>
      <dsp:spPr>
        <a:xfrm>
          <a:off x="5515775" y="1214334"/>
          <a:ext cx="1611570" cy="518380"/>
        </a:xfrm>
        <a:prstGeom prst="rect">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w="9525" cap="flat" cmpd="sng" algn="ctr">
          <a:solidFill>
            <a:schemeClr val="dk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latin typeface="Frutiger LT 45 Light" pitchFamily="34" charset="0"/>
            </a:rPr>
            <a:t>Investment Banking /</a:t>
          </a:r>
          <a:br>
            <a:rPr lang="en-US" sz="1500" b="1" kern="1200" dirty="0" smtClean="0">
              <a:latin typeface="Frutiger LT 45 Light" pitchFamily="34" charset="0"/>
            </a:rPr>
          </a:br>
          <a:r>
            <a:rPr lang="en-US" sz="1500" b="1" kern="1200" dirty="0" smtClean="0">
              <a:latin typeface="Frutiger LT 45 Light" pitchFamily="34" charset="0"/>
            </a:rPr>
            <a:t>Private Equity</a:t>
          </a:r>
          <a:endParaRPr lang="en-US" sz="1500" b="1" kern="1200" dirty="0">
            <a:latin typeface="Frutiger LT 45 Light" pitchFamily="34" charset="0"/>
          </a:endParaRPr>
        </a:p>
      </dsp:txBody>
      <dsp:txXfrm>
        <a:off x="5515775" y="1214334"/>
        <a:ext cx="1611570" cy="518380"/>
      </dsp:txXfrm>
    </dsp:sp>
    <dsp:sp modelId="{463999E9-DB8E-40F4-B197-0D7FAC2FE08A}">
      <dsp:nvSpPr>
        <dsp:cNvPr id="0" name=""/>
        <dsp:cNvSpPr/>
      </dsp:nvSpPr>
      <dsp:spPr>
        <a:xfrm>
          <a:off x="5515775" y="1732715"/>
          <a:ext cx="1611570" cy="2882250"/>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Services</a:t>
          </a:r>
          <a:endParaRPr lang="en-US" sz="1100" b="1"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IPOs</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M&amp;A advisory</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LBOs/MBOs</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Key skills</a:t>
          </a:r>
          <a:endParaRPr lang="en-US" sz="1100" b="1"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Exceptional analytics</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Hard work</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Top of the crop</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Salary</a:t>
          </a:r>
          <a:r>
            <a:rPr lang="en-US" sz="1100" kern="1200" dirty="0" smtClean="0">
              <a:latin typeface="Frutiger LT 45 Light" pitchFamily="34" charset="0"/>
            </a:rPr>
            <a:t>: $$$$</a:t>
          </a: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Good-Bad spread</a:t>
          </a:r>
          <a:r>
            <a:rPr lang="en-US" sz="1100" kern="1200" dirty="0" smtClean="0">
              <a:latin typeface="Frutiger LT 45 Light" pitchFamily="34" charset="0"/>
            </a:rPr>
            <a:t>:  ++</a:t>
          </a: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Luck factor</a:t>
          </a:r>
          <a:r>
            <a:rPr lang="en-US" sz="1100" kern="1200" dirty="0" smtClean="0">
              <a:latin typeface="Frutiger LT 45 Light" pitchFamily="34" charset="0"/>
            </a:rPr>
            <a:t>: +</a:t>
          </a: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Hard to find</a:t>
          </a:r>
          <a:r>
            <a:rPr lang="en-US" sz="1100" kern="1200" dirty="0" smtClean="0">
              <a:latin typeface="Frutiger LT 45 Light" pitchFamily="34" charset="0"/>
            </a:rPr>
            <a:t>: ++++</a:t>
          </a: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Job security</a:t>
          </a:r>
          <a:r>
            <a:rPr lang="en-US" sz="1100" kern="1200" dirty="0" smtClean="0">
              <a:latin typeface="Frutiger LT 45 Light" pitchFamily="34" charset="0"/>
            </a:rPr>
            <a:t>: +</a:t>
          </a:r>
          <a:endParaRPr lang="en-US" sz="1100" kern="1200" dirty="0">
            <a:latin typeface="Frutiger LT 45 Light" pitchFamily="34" charset="0"/>
          </a:endParaRPr>
        </a:p>
      </dsp:txBody>
      <dsp:txXfrm>
        <a:off x="5515775" y="1732715"/>
        <a:ext cx="1611570" cy="2882250"/>
      </dsp:txXfrm>
    </dsp:sp>
    <dsp:sp modelId="{1FF5B16F-C0B9-4554-A52B-68EC6D3F359C}">
      <dsp:nvSpPr>
        <dsp:cNvPr id="0" name=""/>
        <dsp:cNvSpPr/>
      </dsp:nvSpPr>
      <dsp:spPr>
        <a:xfrm>
          <a:off x="7352965" y="1214334"/>
          <a:ext cx="1611570" cy="518380"/>
        </a:xfrm>
        <a:prstGeom prst="rect">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w="9525" cap="flat" cmpd="sng" algn="ctr">
          <a:solidFill>
            <a:schemeClr val="dk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latin typeface="Frutiger LT 45 Light" pitchFamily="34" charset="0"/>
            </a:rPr>
            <a:t>Markets / Funds</a:t>
          </a:r>
          <a:endParaRPr lang="en-US" sz="1500" b="1" kern="1200" dirty="0">
            <a:latin typeface="Frutiger LT 45 Light" pitchFamily="34" charset="0"/>
          </a:endParaRPr>
        </a:p>
      </dsp:txBody>
      <dsp:txXfrm>
        <a:off x="7352965" y="1214334"/>
        <a:ext cx="1611570" cy="518380"/>
      </dsp:txXfrm>
    </dsp:sp>
    <dsp:sp modelId="{3782DCAB-381A-4024-A2C8-B0DB82D0720B}">
      <dsp:nvSpPr>
        <dsp:cNvPr id="0" name=""/>
        <dsp:cNvSpPr/>
      </dsp:nvSpPr>
      <dsp:spPr>
        <a:xfrm>
          <a:off x="7352965" y="1732715"/>
          <a:ext cx="1611570" cy="2882250"/>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Products</a:t>
          </a:r>
          <a:endParaRPr lang="en-US" sz="1100" b="1"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Sales &amp; trading</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Equity research</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Hedge funds</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Key skills</a:t>
          </a:r>
          <a:endParaRPr lang="en-US" sz="1100" b="1"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Market sense</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Reactivity</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r>
            <a:rPr lang="en-US" sz="1100" kern="1200" dirty="0" smtClean="0">
              <a:latin typeface="Frutiger LT 45 Light" pitchFamily="34" charset="0"/>
            </a:rPr>
            <a:t>Exceptional skills</a:t>
          </a:r>
          <a:endParaRPr lang="en-US" sz="1100" kern="1200" dirty="0">
            <a:latin typeface="Frutiger LT 45 Light" pitchFamily="34" charset="0"/>
          </a:endParaRPr>
        </a:p>
        <a:p>
          <a:pPr marL="114300" lvl="2" indent="-57150" algn="l" defTabSz="488950">
            <a:lnSpc>
              <a:spcPct val="90000"/>
            </a:lnSpc>
            <a:spcBef>
              <a:spcPct val="0"/>
            </a:spcBef>
            <a:spcAft>
              <a:spcPct val="15000"/>
            </a:spcAft>
            <a:buChar char="••"/>
          </a:pP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Salary</a:t>
          </a:r>
          <a:r>
            <a:rPr lang="en-US" sz="1100" kern="1200" dirty="0" smtClean="0">
              <a:latin typeface="Frutiger LT 45 Light" pitchFamily="34" charset="0"/>
            </a:rPr>
            <a:t>: $$$ to $$$$$$</a:t>
          </a: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Good-Bad spread</a:t>
          </a:r>
          <a:r>
            <a:rPr lang="en-US" sz="1100" kern="1200" dirty="0" smtClean="0">
              <a:latin typeface="Frutiger LT 45 Light" pitchFamily="34" charset="0"/>
            </a:rPr>
            <a:t>: +++++</a:t>
          </a: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Luck factor</a:t>
          </a:r>
          <a:r>
            <a:rPr lang="en-US" sz="1100" kern="1200" dirty="0" smtClean="0">
              <a:latin typeface="Frutiger LT 45 Light" pitchFamily="34" charset="0"/>
            </a:rPr>
            <a:t>: +++</a:t>
          </a: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Hard to find</a:t>
          </a:r>
          <a:r>
            <a:rPr lang="en-US" sz="1100" kern="1200" dirty="0" smtClean="0">
              <a:latin typeface="Frutiger LT 45 Light" pitchFamily="34" charset="0"/>
            </a:rPr>
            <a:t>: ++++</a:t>
          </a:r>
          <a:endParaRPr lang="en-US" sz="1100" kern="1200" dirty="0">
            <a:latin typeface="Frutiger LT 45 Light" pitchFamily="34" charset="0"/>
          </a:endParaRPr>
        </a:p>
        <a:p>
          <a:pPr marL="57150" lvl="1" indent="-57150" algn="l" defTabSz="488950">
            <a:lnSpc>
              <a:spcPct val="90000"/>
            </a:lnSpc>
            <a:spcBef>
              <a:spcPct val="0"/>
            </a:spcBef>
            <a:spcAft>
              <a:spcPct val="15000"/>
            </a:spcAft>
            <a:buChar char="••"/>
          </a:pPr>
          <a:r>
            <a:rPr lang="en-US" sz="1100" b="1" kern="1200" dirty="0" smtClean="0">
              <a:latin typeface="Frutiger LT 45 Light" pitchFamily="34" charset="0"/>
            </a:rPr>
            <a:t>Job security</a:t>
          </a:r>
          <a:r>
            <a:rPr lang="en-US" sz="1100" kern="1200" dirty="0" smtClean="0">
              <a:latin typeface="Frutiger LT 45 Light" pitchFamily="34" charset="0"/>
            </a:rPr>
            <a:t>: ---</a:t>
          </a:r>
          <a:endParaRPr lang="en-US" sz="1100" kern="1200" dirty="0">
            <a:latin typeface="Frutiger LT 45 Light" pitchFamily="34" charset="0"/>
          </a:endParaRPr>
        </a:p>
      </dsp:txBody>
      <dsp:txXfrm>
        <a:off x="7352965" y="1732715"/>
        <a:ext cx="1611570" cy="28822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04F349-6F81-47CC-8FA9-16A271194FC4}">
      <dsp:nvSpPr>
        <dsp:cNvPr id="0" name=""/>
        <dsp:cNvSpPr/>
      </dsp:nvSpPr>
      <dsp:spPr>
        <a:xfrm>
          <a:off x="6272" y="226125"/>
          <a:ext cx="937399" cy="562439"/>
        </a:xfrm>
        <a:prstGeom prst="rect">
          <a:avLst/>
        </a:prstGeom>
        <a:no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CA" sz="1000" kern="1200" noProof="0" dirty="0">
            <a:latin typeface="Frutiger LT 45 Light" pitchFamily="34" charset="0"/>
          </a:endParaRPr>
        </a:p>
      </dsp:txBody>
      <dsp:txXfrm>
        <a:off x="6272" y="226125"/>
        <a:ext cx="937399" cy="562439"/>
      </dsp:txXfrm>
    </dsp:sp>
    <dsp:sp modelId="{B1C46754-D3E0-4991-BC1B-B2C144159235}">
      <dsp:nvSpPr>
        <dsp:cNvPr id="0" name=""/>
        <dsp:cNvSpPr/>
      </dsp:nvSpPr>
      <dsp:spPr>
        <a:xfrm>
          <a:off x="1037411" y="226125"/>
          <a:ext cx="937399" cy="562439"/>
        </a:xfrm>
        <a:prstGeom prst="rect">
          <a:avLst/>
        </a:prstGeom>
        <a:solidFill>
          <a:srgbClr val="769535"/>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noProof="0" dirty="0" smtClean="0">
              <a:solidFill>
                <a:schemeClr val="bg1"/>
              </a:solidFill>
              <a:latin typeface="Frutiger LT 45 Light" pitchFamily="34" charset="0"/>
            </a:rPr>
            <a:t>Seed</a:t>
          </a:r>
          <a:endParaRPr lang="en-CA" sz="1000" b="1" kern="1200" noProof="0" dirty="0">
            <a:solidFill>
              <a:schemeClr val="bg1"/>
            </a:solidFill>
            <a:latin typeface="Frutiger LT 45 Light" pitchFamily="34" charset="0"/>
          </a:endParaRPr>
        </a:p>
      </dsp:txBody>
      <dsp:txXfrm>
        <a:off x="1037411" y="226125"/>
        <a:ext cx="937399" cy="562439"/>
      </dsp:txXfrm>
    </dsp:sp>
    <dsp:sp modelId="{8DA84327-5619-4677-BB97-53C38A0397FB}">
      <dsp:nvSpPr>
        <dsp:cNvPr id="0" name=""/>
        <dsp:cNvSpPr/>
      </dsp:nvSpPr>
      <dsp:spPr>
        <a:xfrm>
          <a:off x="2068551" y="226125"/>
          <a:ext cx="937399" cy="562439"/>
        </a:xfrm>
        <a:prstGeom prst="rect">
          <a:avLst/>
        </a:prstGeom>
        <a:solidFill>
          <a:srgbClr val="969632"/>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noProof="0" dirty="0" smtClean="0">
              <a:solidFill>
                <a:schemeClr val="bg1"/>
              </a:solidFill>
              <a:latin typeface="Frutiger LT 45 Light" pitchFamily="34" charset="0"/>
            </a:rPr>
            <a:t>Start-up</a:t>
          </a:r>
          <a:endParaRPr lang="en-CA" sz="1000" b="1" kern="1200" noProof="0" dirty="0">
            <a:solidFill>
              <a:schemeClr val="bg1"/>
            </a:solidFill>
            <a:latin typeface="Frutiger LT 45 Light" pitchFamily="34" charset="0"/>
          </a:endParaRPr>
        </a:p>
      </dsp:txBody>
      <dsp:txXfrm>
        <a:off x="2068551" y="226125"/>
        <a:ext cx="937399" cy="562439"/>
      </dsp:txXfrm>
    </dsp:sp>
    <dsp:sp modelId="{B9FA05F3-C5E1-41E6-9B07-133E5D203613}">
      <dsp:nvSpPr>
        <dsp:cNvPr id="0" name=""/>
        <dsp:cNvSpPr/>
      </dsp:nvSpPr>
      <dsp:spPr>
        <a:xfrm>
          <a:off x="3099690" y="226125"/>
          <a:ext cx="937399" cy="562439"/>
        </a:xfrm>
        <a:prstGeom prst="rect">
          <a:avLst/>
        </a:prstGeom>
        <a:solidFill>
          <a:srgbClr val="98762F"/>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noProof="0" dirty="0" smtClean="0">
              <a:solidFill>
                <a:schemeClr val="bg1"/>
              </a:solidFill>
              <a:latin typeface="Frutiger LT 45 Light" pitchFamily="34" charset="0"/>
            </a:rPr>
            <a:t>Organic Growth</a:t>
          </a:r>
          <a:endParaRPr lang="en-CA" sz="1000" b="1" kern="1200" noProof="0" dirty="0">
            <a:solidFill>
              <a:schemeClr val="bg1"/>
            </a:solidFill>
            <a:latin typeface="Frutiger LT 45 Light" pitchFamily="34" charset="0"/>
          </a:endParaRPr>
        </a:p>
      </dsp:txBody>
      <dsp:txXfrm>
        <a:off x="3099690" y="226125"/>
        <a:ext cx="937399" cy="562439"/>
      </dsp:txXfrm>
    </dsp:sp>
    <dsp:sp modelId="{BFE98FAC-DA20-4282-A5D3-036069E97581}">
      <dsp:nvSpPr>
        <dsp:cNvPr id="0" name=""/>
        <dsp:cNvSpPr/>
      </dsp:nvSpPr>
      <dsp:spPr>
        <a:xfrm>
          <a:off x="4130829" y="226125"/>
          <a:ext cx="937399" cy="562439"/>
        </a:xfrm>
        <a:prstGeom prst="rect">
          <a:avLst/>
        </a:prstGeom>
        <a:solidFill>
          <a:srgbClr val="99532C"/>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noProof="0" dirty="0" smtClean="0">
              <a:solidFill>
                <a:schemeClr val="bg1"/>
              </a:solidFill>
              <a:latin typeface="Frutiger LT 45 Light" pitchFamily="34" charset="0"/>
            </a:rPr>
            <a:t>M&amp;A</a:t>
          </a:r>
          <a:endParaRPr lang="en-CA" sz="1000" b="1" kern="1200" noProof="0" dirty="0">
            <a:solidFill>
              <a:schemeClr val="bg1"/>
            </a:solidFill>
            <a:latin typeface="Frutiger LT 45 Light" pitchFamily="34" charset="0"/>
          </a:endParaRPr>
        </a:p>
      </dsp:txBody>
      <dsp:txXfrm>
        <a:off x="4130829" y="226125"/>
        <a:ext cx="937399" cy="562439"/>
      </dsp:txXfrm>
    </dsp:sp>
    <dsp:sp modelId="{411D685D-1B74-4691-B5A6-113944C00232}">
      <dsp:nvSpPr>
        <dsp:cNvPr id="0" name=""/>
        <dsp:cNvSpPr/>
      </dsp:nvSpPr>
      <dsp:spPr>
        <a:xfrm>
          <a:off x="5161968" y="226125"/>
          <a:ext cx="937399" cy="562439"/>
        </a:xfrm>
        <a:prstGeom prst="rect">
          <a:avLst/>
        </a:prstGeom>
        <a:solidFill>
          <a:srgbClr val="9B2D2A"/>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noProof="0" dirty="0" smtClean="0">
              <a:solidFill>
                <a:schemeClr val="bg1"/>
              </a:solidFill>
              <a:latin typeface="Frutiger LT 45 Light" pitchFamily="34" charset="0"/>
            </a:rPr>
            <a:t>Market Dominance</a:t>
          </a:r>
          <a:endParaRPr lang="en-CA" sz="1000" b="1" kern="1200" noProof="0" dirty="0">
            <a:solidFill>
              <a:schemeClr val="bg1"/>
            </a:solidFill>
            <a:latin typeface="Frutiger LT 45 Light" pitchFamily="34" charset="0"/>
          </a:endParaRPr>
        </a:p>
      </dsp:txBody>
      <dsp:txXfrm>
        <a:off x="5161968" y="226125"/>
        <a:ext cx="937399" cy="562439"/>
      </dsp:txXfrm>
    </dsp:sp>
    <dsp:sp modelId="{41BB9188-4C7C-4C13-9B60-43CFF5981A64}">
      <dsp:nvSpPr>
        <dsp:cNvPr id="0" name=""/>
        <dsp:cNvSpPr/>
      </dsp:nvSpPr>
      <dsp:spPr>
        <a:xfrm>
          <a:off x="6193108" y="226125"/>
          <a:ext cx="937399" cy="562439"/>
        </a:xfrm>
        <a:prstGeom prst="rect">
          <a:avLst/>
        </a:prstGeom>
        <a:no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hueOff val="2104058"/>
              <a:satOff val="13843"/>
              <a:lumOff val="-562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CA" sz="1000" kern="1200" noProof="0" dirty="0">
            <a:latin typeface="Frutiger LT 45 Light" pitchFamily="34" charset="0"/>
          </a:endParaRPr>
        </a:p>
      </dsp:txBody>
      <dsp:txXfrm>
        <a:off x="6193108" y="226125"/>
        <a:ext cx="937399" cy="562439"/>
      </dsp:txXfrm>
    </dsp:sp>
    <dsp:sp modelId="{D57EB19A-9AE2-448E-B4F1-292E2E190DB3}">
      <dsp:nvSpPr>
        <dsp:cNvPr id="0" name=""/>
        <dsp:cNvSpPr/>
      </dsp:nvSpPr>
      <dsp:spPr>
        <a:xfrm>
          <a:off x="6272" y="882305"/>
          <a:ext cx="937399" cy="562439"/>
        </a:xfrm>
        <a:prstGeom prst="rect">
          <a:avLst/>
        </a:prstGeom>
        <a:no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hueOff val="2454734"/>
              <a:satOff val="16150"/>
              <a:lumOff val="-6557"/>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CA" sz="1000" kern="1200" noProof="0" dirty="0">
            <a:latin typeface="Frutiger LT 45 Light" pitchFamily="34" charset="0"/>
          </a:endParaRPr>
        </a:p>
      </dsp:txBody>
      <dsp:txXfrm>
        <a:off x="6272" y="882305"/>
        <a:ext cx="937399" cy="562439"/>
      </dsp:txXfrm>
    </dsp:sp>
    <dsp:sp modelId="{7D651620-42BD-437D-AE99-DA6ECE7D47F5}">
      <dsp:nvSpPr>
        <dsp:cNvPr id="0" name=""/>
        <dsp:cNvSpPr/>
      </dsp:nvSpPr>
      <dsp:spPr>
        <a:xfrm>
          <a:off x="1037411" y="882305"/>
          <a:ext cx="937399" cy="562439"/>
        </a:xfrm>
        <a:prstGeom prst="rect">
          <a:avLst/>
        </a:prstGeom>
        <a:no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hueOff val="2805410"/>
              <a:satOff val="18457"/>
              <a:lumOff val="-7494"/>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CA" sz="1000" kern="1200" noProof="0" dirty="0">
            <a:solidFill>
              <a:srgbClr val="002060"/>
            </a:solidFill>
            <a:latin typeface="Frutiger LT 45 Light" pitchFamily="34" charset="0"/>
          </a:endParaRPr>
        </a:p>
      </dsp:txBody>
      <dsp:txXfrm>
        <a:off x="1037411" y="882305"/>
        <a:ext cx="937399" cy="562439"/>
      </dsp:txXfrm>
    </dsp:sp>
    <dsp:sp modelId="{777EF12B-0452-4E45-BF38-C6C1D63CAACC}">
      <dsp:nvSpPr>
        <dsp:cNvPr id="0" name=""/>
        <dsp:cNvSpPr/>
      </dsp:nvSpPr>
      <dsp:spPr>
        <a:xfrm>
          <a:off x="2068551" y="882305"/>
          <a:ext cx="937399" cy="562439"/>
        </a:xfrm>
        <a:prstGeom prst="rect">
          <a:avLst/>
        </a:prstGeom>
        <a:no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hueOff val="3156087"/>
              <a:satOff val="20764"/>
              <a:lumOff val="-8431"/>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CA" sz="1000" kern="1200" noProof="0" dirty="0">
            <a:solidFill>
              <a:srgbClr val="002060"/>
            </a:solidFill>
            <a:latin typeface="Frutiger LT 45 Light" pitchFamily="34" charset="0"/>
          </a:endParaRPr>
        </a:p>
      </dsp:txBody>
      <dsp:txXfrm>
        <a:off x="2068551" y="882305"/>
        <a:ext cx="937399" cy="562439"/>
      </dsp:txXfrm>
    </dsp:sp>
    <dsp:sp modelId="{3201CD04-CAF7-4CC7-81E6-4A6055B228A5}">
      <dsp:nvSpPr>
        <dsp:cNvPr id="0" name=""/>
        <dsp:cNvSpPr/>
      </dsp:nvSpPr>
      <dsp:spPr>
        <a:xfrm>
          <a:off x="3099690" y="882305"/>
          <a:ext cx="937399" cy="562439"/>
        </a:xfrm>
        <a:prstGeom prst="rect">
          <a:avLst/>
        </a:prstGeom>
        <a:no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hueOff val="3506763"/>
              <a:satOff val="23071"/>
              <a:lumOff val="-9367"/>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CA" sz="1000" kern="1200" noProof="0" dirty="0">
            <a:solidFill>
              <a:srgbClr val="002060"/>
            </a:solidFill>
            <a:latin typeface="Frutiger LT 45 Light" pitchFamily="34" charset="0"/>
          </a:endParaRPr>
        </a:p>
      </dsp:txBody>
      <dsp:txXfrm>
        <a:off x="3099690" y="882305"/>
        <a:ext cx="937399" cy="562439"/>
      </dsp:txXfrm>
    </dsp:sp>
    <dsp:sp modelId="{4BE0BFF1-2A52-426D-A380-E0100F9E99EC}">
      <dsp:nvSpPr>
        <dsp:cNvPr id="0" name=""/>
        <dsp:cNvSpPr/>
      </dsp:nvSpPr>
      <dsp:spPr>
        <a:xfrm>
          <a:off x="4095086" y="1144441"/>
          <a:ext cx="937399" cy="562439"/>
        </a:xfrm>
        <a:prstGeom prst="rect">
          <a:avLst/>
        </a:prstGeom>
        <a:no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hueOff val="3857439"/>
              <a:satOff val="25378"/>
              <a:lumOff val="-10304"/>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CA" sz="1000" kern="1200" noProof="0" dirty="0">
            <a:solidFill>
              <a:srgbClr val="002060"/>
            </a:solidFill>
            <a:latin typeface="Frutiger LT 45 Light" pitchFamily="34" charset="0"/>
          </a:endParaRPr>
        </a:p>
      </dsp:txBody>
      <dsp:txXfrm>
        <a:off x="4095086" y="1144441"/>
        <a:ext cx="937399" cy="562439"/>
      </dsp:txXfrm>
    </dsp:sp>
    <dsp:sp modelId="{1C186D1E-9C40-4608-9D10-2B79BEA1B969}">
      <dsp:nvSpPr>
        <dsp:cNvPr id="0" name=""/>
        <dsp:cNvSpPr/>
      </dsp:nvSpPr>
      <dsp:spPr>
        <a:xfrm>
          <a:off x="5161968" y="882305"/>
          <a:ext cx="937399" cy="562439"/>
        </a:xfrm>
        <a:prstGeom prst="rect">
          <a:avLst/>
        </a:prstGeom>
        <a:no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hueOff val="4208116"/>
              <a:satOff val="27685"/>
              <a:lumOff val="-11241"/>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CA" sz="1000" kern="1200" noProof="0" dirty="0">
            <a:solidFill>
              <a:srgbClr val="002060"/>
            </a:solidFill>
            <a:latin typeface="Frutiger LT 45 Light" pitchFamily="34" charset="0"/>
          </a:endParaRPr>
        </a:p>
      </dsp:txBody>
      <dsp:txXfrm>
        <a:off x="5161968" y="882305"/>
        <a:ext cx="937399" cy="562439"/>
      </dsp:txXfrm>
    </dsp:sp>
    <dsp:sp modelId="{352FAADD-4A0A-41A4-A33E-91D03A5D2010}">
      <dsp:nvSpPr>
        <dsp:cNvPr id="0" name=""/>
        <dsp:cNvSpPr/>
      </dsp:nvSpPr>
      <dsp:spPr>
        <a:xfrm>
          <a:off x="6193108" y="882305"/>
          <a:ext cx="937399" cy="562439"/>
        </a:xfrm>
        <a:prstGeom prst="rect">
          <a:avLst/>
        </a:prstGeom>
        <a:no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hueOff val="4558792"/>
              <a:satOff val="29992"/>
              <a:lumOff val="-12178"/>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CA" sz="1000" kern="1200" noProof="0" dirty="0">
            <a:latin typeface="Frutiger LT 45 Light" pitchFamily="34" charset="0"/>
          </a:endParaRPr>
        </a:p>
      </dsp:txBody>
      <dsp:txXfrm>
        <a:off x="6193108" y="882305"/>
        <a:ext cx="937399" cy="562439"/>
      </dsp:txXfrm>
    </dsp:sp>
    <dsp:sp modelId="{F682AC03-A54E-4B4A-8410-DE499D251921}">
      <dsp:nvSpPr>
        <dsp:cNvPr id="0" name=""/>
        <dsp:cNvSpPr/>
      </dsp:nvSpPr>
      <dsp:spPr>
        <a:xfrm>
          <a:off x="6272" y="1538484"/>
          <a:ext cx="937399" cy="562439"/>
        </a:xfrm>
        <a:prstGeom prst="rect">
          <a:avLst/>
        </a:prstGeom>
        <a:no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hueOff val="4909468"/>
              <a:satOff val="32300"/>
              <a:lumOff val="-13114"/>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CA" sz="1000" kern="1200" noProof="0" dirty="0">
            <a:latin typeface="Frutiger LT 45 Light" pitchFamily="34" charset="0"/>
          </a:endParaRPr>
        </a:p>
      </dsp:txBody>
      <dsp:txXfrm>
        <a:off x="6272" y="1538484"/>
        <a:ext cx="937399" cy="562439"/>
      </dsp:txXfrm>
    </dsp:sp>
    <dsp:sp modelId="{55564EEB-4545-400F-A27B-3552378BA23A}">
      <dsp:nvSpPr>
        <dsp:cNvPr id="0" name=""/>
        <dsp:cNvSpPr/>
      </dsp:nvSpPr>
      <dsp:spPr>
        <a:xfrm>
          <a:off x="1037411" y="1538484"/>
          <a:ext cx="937399" cy="562439"/>
        </a:xfrm>
        <a:prstGeom prst="rect">
          <a:avLst/>
        </a:prstGeom>
        <a:no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hueOff val="5260145"/>
              <a:satOff val="34607"/>
              <a:lumOff val="-14051"/>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CA" sz="1000" kern="1200" noProof="0" dirty="0">
            <a:solidFill>
              <a:srgbClr val="002060"/>
            </a:solidFill>
            <a:latin typeface="Frutiger LT 45 Light" pitchFamily="34" charset="0"/>
          </a:endParaRPr>
        </a:p>
      </dsp:txBody>
      <dsp:txXfrm>
        <a:off x="1037411" y="1538484"/>
        <a:ext cx="937399" cy="562439"/>
      </dsp:txXfrm>
    </dsp:sp>
    <dsp:sp modelId="{23E1F6C1-B8FD-4C76-926D-D47EDEF61DAA}">
      <dsp:nvSpPr>
        <dsp:cNvPr id="0" name=""/>
        <dsp:cNvSpPr/>
      </dsp:nvSpPr>
      <dsp:spPr>
        <a:xfrm>
          <a:off x="2068551" y="1538484"/>
          <a:ext cx="937399" cy="562439"/>
        </a:xfrm>
        <a:prstGeom prst="rect">
          <a:avLst/>
        </a:prstGeom>
        <a:no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hueOff val="5610821"/>
              <a:satOff val="36914"/>
              <a:lumOff val="-14988"/>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CA" sz="1000" kern="1200" noProof="0" dirty="0">
            <a:solidFill>
              <a:srgbClr val="002060"/>
            </a:solidFill>
            <a:latin typeface="Frutiger LT 45 Light" pitchFamily="34" charset="0"/>
          </a:endParaRPr>
        </a:p>
      </dsp:txBody>
      <dsp:txXfrm>
        <a:off x="2068551" y="1538484"/>
        <a:ext cx="937399" cy="562439"/>
      </dsp:txXfrm>
    </dsp:sp>
    <dsp:sp modelId="{736F16BB-E375-47BA-969B-26C1A6FCEB7C}">
      <dsp:nvSpPr>
        <dsp:cNvPr id="0" name=""/>
        <dsp:cNvSpPr/>
      </dsp:nvSpPr>
      <dsp:spPr>
        <a:xfrm>
          <a:off x="3099690" y="1538484"/>
          <a:ext cx="937399" cy="562439"/>
        </a:xfrm>
        <a:prstGeom prst="rect">
          <a:avLst/>
        </a:prstGeom>
        <a:no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hueOff val="5961497"/>
              <a:satOff val="39221"/>
              <a:lumOff val="-15925"/>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CA" sz="1000" kern="1200" noProof="0" dirty="0">
            <a:solidFill>
              <a:srgbClr val="002060"/>
            </a:solidFill>
            <a:latin typeface="Frutiger LT 45 Light" pitchFamily="34" charset="0"/>
          </a:endParaRPr>
        </a:p>
      </dsp:txBody>
      <dsp:txXfrm>
        <a:off x="3099690" y="1538484"/>
        <a:ext cx="937399" cy="562439"/>
      </dsp:txXfrm>
    </dsp:sp>
    <dsp:sp modelId="{CAE492E5-15CD-42D9-9E5F-EA8CD92A0BF9}">
      <dsp:nvSpPr>
        <dsp:cNvPr id="0" name=""/>
        <dsp:cNvSpPr/>
      </dsp:nvSpPr>
      <dsp:spPr>
        <a:xfrm>
          <a:off x="4130829" y="1538484"/>
          <a:ext cx="937399" cy="562439"/>
        </a:xfrm>
        <a:prstGeom prst="rect">
          <a:avLst/>
        </a:prstGeom>
        <a:no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hueOff val="6312174"/>
              <a:satOff val="41528"/>
              <a:lumOff val="-16861"/>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CA" sz="1000" kern="1200" noProof="0" dirty="0">
            <a:solidFill>
              <a:srgbClr val="002060"/>
            </a:solidFill>
            <a:latin typeface="Frutiger LT 45 Light" pitchFamily="34" charset="0"/>
          </a:endParaRPr>
        </a:p>
      </dsp:txBody>
      <dsp:txXfrm>
        <a:off x="4130829" y="1538484"/>
        <a:ext cx="937399" cy="562439"/>
      </dsp:txXfrm>
    </dsp:sp>
    <dsp:sp modelId="{919B9702-DE20-4AA1-902E-C1239911499C}">
      <dsp:nvSpPr>
        <dsp:cNvPr id="0" name=""/>
        <dsp:cNvSpPr/>
      </dsp:nvSpPr>
      <dsp:spPr>
        <a:xfrm>
          <a:off x="5161968" y="1538484"/>
          <a:ext cx="937399" cy="562439"/>
        </a:xfrm>
        <a:prstGeom prst="rect">
          <a:avLst/>
        </a:prstGeom>
        <a:no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hueOff val="6662850"/>
              <a:satOff val="43835"/>
              <a:lumOff val="-17798"/>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CA" sz="1000" kern="1200" noProof="0" dirty="0">
            <a:solidFill>
              <a:srgbClr val="002060"/>
            </a:solidFill>
            <a:latin typeface="Frutiger LT 45 Light" pitchFamily="34" charset="0"/>
          </a:endParaRPr>
        </a:p>
      </dsp:txBody>
      <dsp:txXfrm>
        <a:off x="5161968" y="1538484"/>
        <a:ext cx="937399" cy="562439"/>
      </dsp:txXfrm>
    </dsp:sp>
    <dsp:sp modelId="{62CA88B2-E2B5-4FC6-AA99-916BA646807F}">
      <dsp:nvSpPr>
        <dsp:cNvPr id="0" name=""/>
        <dsp:cNvSpPr/>
      </dsp:nvSpPr>
      <dsp:spPr>
        <a:xfrm>
          <a:off x="6193108" y="1538484"/>
          <a:ext cx="937399" cy="562439"/>
        </a:xfrm>
        <a:prstGeom prst="rect">
          <a:avLst/>
        </a:prstGeom>
        <a:no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hueOff val="7013526"/>
              <a:satOff val="46142"/>
              <a:lumOff val="-18735"/>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CA" sz="1000" kern="1200" noProof="0" dirty="0">
            <a:latin typeface="Frutiger LT 45 Light" pitchFamily="34" charset="0"/>
          </a:endParaRPr>
        </a:p>
      </dsp:txBody>
      <dsp:txXfrm>
        <a:off x="6193108" y="1538484"/>
        <a:ext cx="937399" cy="562439"/>
      </dsp:txXfrm>
    </dsp:sp>
    <dsp:sp modelId="{731CC4EB-047F-452D-8C84-C23DA34C917A}">
      <dsp:nvSpPr>
        <dsp:cNvPr id="0" name=""/>
        <dsp:cNvSpPr/>
      </dsp:nvSpPr>
      <dsp:spPr>
        <a:xfrm>
          <a:off x="6272" y="2194664"/>
          <a:ext cx="937399" cy="562439"/>
        </a:xfrm>
        <a:prstGeom prst="rect">
          <a:avLst/>
        </a:prstGeom>
        <a:no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hueOff val="7364203"/>
              <a:satOff val="48449"/>
              <a:lumOff val="-19672"/>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CA" sz="1000" kern="1200" noProof="0" dirty="0">
            <a:latin typeface="Frutiger LT 45 Light" pitchFamily="34" charset="0"/>
          </a:endParaRPr>
        </a:p>
      </dsp:txBody>
      <dsp:txXfrm>
        <a:off x="6272" y="2194664"/>
        <a:ext cx="937399" cy="562439"/>
      </dsp:txXfrm>
    </dsp:sp>
    <dsp:sp modelId="{107F1AF3-CB3B-48C5-85BC-E1F94989C820}">
      <dsp:nvSpPr>
        <dsp:cNvPr id="0" name=""/>
        <dsp:cNvSpPr/>
      </dsp:nvSpPr>
      <dsp:spPr>
        <a:xfrm>
          <a:off x="1037411" y="2194664"/>
          <a:ext cx="937399" cy="562439"/>
        </a:xfrm>
        <a:prstGeom prst="rect">
          <a:avLst/>
        </a:prstGeom>
        <a:solidFill>
          <a:schemeClr val="accent1"/>
        </a:solidFill>
        <a:ln>
          <a:noFill/>
        </a:ln>
        <a:effectLst>
          <a:outerShdw blurRad="50800" dist="50800" dir="5400000" algn="t" rotWithShape="0">
            <a:srgbClr val="000000">
              <a:alpha val="60000"/>
            </a:srgbClr>
          </a:outerShdw>
        </a:effectLst>
        <a:scene3d>
          <a:camera prst="orthographicFront"/>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kern="1200" noProof="0" dirty="0" smtClean="0">
              <a:solidFill>
                <a:schemeClr val="bg1"/>
              </a:solidFill>
              <a:latin typeface="Frutiger LT 45 Light" pitchFamily="34" charset="0"/>
            </a:rPr>
            <a:t>Friends and Family</a:t>
          </a:r>
          <a:endParaRPr lang="en-CA" sz="1000" kern="1200" noProof="0" dirty="0">
            <a:solidFill>
              <a:schemeClr val="bg1"/>
            </a:solidFill>
            <a:latin typeface="Frutiger LT 45 Light" pitchFamily="34" charset="0"/>
          </a:endParaRPr>
        </a:p>
      </dsp:txBody>
      <dsp:txXfrm>
        <a:off x="1037411" y="2194664"/>
        <a:ext cx="937399" cy="562439"/>
      </dsp:txXfrm>
    </dsp:sp>
    <dsp:sp modelId="{A4AC8E68-9E9D-4455-B805-F7BC7E4B1F70}">
      <dsp:nvSpPr>
        <dsp:cNvPr id="0" name=""/>
        <dsp:cNvSpPr/>
      </dsp:nvSpPr>
      <dsp:spPr>
        <a:xfrm>
          <a:off x="2068551" y="2194664"/>
          <a:ext cx="937399" cy="562439"/>
        </a:xfrm>
        <a:prstGeom prst="rect">
          <a:avLst/>
        </a:prstGeom>
        <a:solidFill>
          <a:schemeClr val="accent1"/>
        </a:solidFill>
        <a:ln>
          <a:noFill/>
        </a:ln>
        <a:effectLst>
          <a:outerShdw blurRad="50800" dist="50800" dir="5400000" algn="t" rotWithShape="0">
            <a:srgbClr val="000000">
              <a:alpha val="60000"/>
            </a:srgbClr>
          </a:outerShdw>
        </a:effectLst>
        <a:scene3d>
          <a:camera prst="orthographicFront"/>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kern="1200" noProof="0" dirty="0" smtClean="0">
              <a:solidFill>
                <a:schemeClr val="bg1"/>
              </a:solidFill>
              <a:latin typeface="Frutiger LT 45 Light" pitchFamily="34" charset="0"/>
            </a:rPr>
            <a:t>Venture Capital</a:t>
          </a:r>
          <a:endParaRPr lang="en-CA" sz="1000" kern="1200" noProof="0" dirty="0">
            <a:solidFill>
              <a:schemeClr val="bg1"/>
            </a:solidFill>
            <a:latin typeface="Frutiger LT 45 Light" pitchFamily="34" charset="0"/>
          </a:endParaRPr>
        </a:p>
      </dsp:txBody>
      <dsp:txXfrm>
        <a:off x="2068551" y="2194664"/>
        <a:ext cx="937399" cy="562439"/>
      </dsp:txXfrm>
    </dsp:sp>
    <dsp:sp modelId="{09D90552-CAA9-4E3D-B865-98C7DE4CF5AF}">
      <dsp:nvSpPr>
        <dsp:cNvPr id="0" name=""/>
        <dsp:cNvSpPr/>
      </dsp:nvSpPr>
      <dsp:spPr>
        <a:xfrm>
          <a:off x="3099690" y="2194664"/>
          <a:ext cx="937399" cy="562439"/>
        </a:xfrm>
        <a:prstGeom prst="rect">
          <a:avLst/>
        </a:prstGeom>
        <a:solidFill>
          <a:schemeClr val="accent1"/>
        </a:solidFill>
        <a:ln>
          <a:noFill/>
        </a:ln>
        <a:effectLst>
          <a:outerShdw blurRad="50800" dist="50800" dir="5400000" algn="t" rotWithShape="0">
            <a:srgbClr val="000000">
              <a:alpha val="60000"/>
            </a:srgbClr>
          </a:outerShdw>
        </a:effectLst>
        <a:scene3d>
          <a:camera prst="orthographicFront"/>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kern="1200" noProof="0" dirty="0" smtClean="0">
              <a:solidFill>
                <a:schemeClr val="bg1"/>
              </a:solidFill>
              <a:latin typeface="Frutiger LT 45 Light" pitchFamily="34" charset="0"/>
            </a:rPr>
            <a:t>Growth Funds</a:t>
          </a:r>
          <a:endParaRPr lang="en-CA" sz="1000" kern="1200" noProof="0" dirty="0">
            <a:solidFill>
              <a:schemeClr val="bg1"/>
            </a:solidFill>
            <a:latin typeface="Frutiger LT 45 Light" pitchFamily="34" charset="0"/>
          </a:endParaRPr>
        </a:p>
      </dsp:txBody>
      <dsp:txXfrm>
        <a:off x="3099690" y="2194664"/>
        <a:ext cx="937399" cy="562439"/>
      </dsp:txXfrm>
    </dsp:sp>
    <dsp:sp modelId="{5B368666-5445-4E91-BA6E-0F2E2A744097}">
      <dsp:nvSpPr>
        <dsp:cNvPr id="0" name=""/>
        <dsp:cNvSpPr/>
      </dsp:nvSpPr>
      <dsp:spPr>
        <a:xfrm>
          <a:off x="4130829" y="2194664"/>
          <a:ext cx="937399" cy="562439"/>
        </a:xfrm>
        <a:prstGeom prst="rect">
          <a:avLst/>
        </a:prstGeom>
        <a:solidFill>
          <a:schemeClr val="accent1"/>
        </a:solidFill>
        <a:ln>
          <a:noFill/>
        </a:ln>
        <a:effectLst>
          <a:outerShdw blurRad="50800" dist="50800" dir="5400000" algn="t" rotWithShape="0">
            <a:srgbClr val="000000">
              <a:alpha val="60000"/>
            </a:srgbClr>
          </a:outerShdw>
        </a:effectLst>
        <a:scene3d>
          <a:camera prst="orthographicFront"/>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kern="1200" noProof="0" dirty="0" smtClean="0">
              <a:solidFill>
                <a:schemeClr val="bg1"/>
              </a:solidFill>
              <a:latin typeface="Frutiger LT 45 Light" pitchFamily="34" charset="0"/>
            </a:rPr>
            <a:t>Buyout Funds</a:t>
          </a:r>
          <a:endParaRPr lang="en-CA" sz="1000" kern="1200" noProof="0" dirty="0">
            <a:solidFill>
              <a:schemeClr val="bg1"/>
            </a:solidFill>
            <a:latin typeface="Frutiger LT 45 Light" pitchFamily="34" charset="0"/>
          </a:endParaRPr>
        </a:p>
      </dsp:txBody>
      <dsp:txXfrm>
        <a:off x="4130829" y="2194664"/>
        <a:ext cx="937399" cy="562439"/>
      </dsp:txXfrm>
    </dsp:sp>
    <dsp:sp modelId="{CADC88B2-4BF0-4894-B4B7-1362BB8F5441}">
      <dsp:nvSpPr>
        <dsp:cNvPr id="0" name=""/>
        <dsp:cNvSpPr/>
      </dsp:nvSpPr>
      <dsp:spPr>
        <a:xfrm>
          <a:off x="5161968" y="2194664"/>
          <a:ext cx="937399" cy="562439"/>
        </a:xfrm>
        <a:prstGeom prst="rect">
          <a:avLst/>
        </a:prstGeom>
        <a:solidFill>
          <a:schemeClr val="accent1"/>
        </a:solidFill>
        <a:ln>
          <a:noFill/>
        </a:ln>
        <a:effectLst>
          <a:outerShdw blurRad="50800" dist="50800" dir="5400000" algn="t" rotWithShape="0">
            <a:srgbClr val="000000">
              <a:alpha val="60000"/>
            </a:srgbClr>
          </a:outerShdw>
        </a:effectLst>
        <a:scene3d>
          <a:camera prst="orthographicFront"/>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kern="1200" noProof="0" dirty="0" smtClean="0">
              <a:solidFill>
                <a:schemeClr val="bg1"/>
              </a:solidFill>
              <a:latin typeface="Frutiger LT 45 Light" pitchFamily="34" charset="0"/>
            </a:rPr>
            <a:t>Public Markets</a:t>
          </a:r>
          <a:endParaRPr lang="en-CA" sz="1000" kern="1200" noProof="0" dirty="0">
            <a:solidFill>
              <a:schemeClr val="bg1"/>
            </a:solidFill>
            <a:latin typeface="Frutiger LT 45 Light" pitchFamily="34" charset="0"/>
          </a:endParaRPr>
        </a:p>
      </dsp:txBody>
      <dsp:txXfrm>
        <a:off x="5161968" y="2194664"/>
        <a:ext cx="937399" cy="562439"/>
      </dsp:txXfrm>
    </dsp:sp>
    <dsp:sp modelId="{820DEC0D-8807-4439-B576-BD1A16E575B2}">
      <dsp:nvSpPr>
        <dsp:cNvPr id="0" name=""/>
        <dsp:cNvSpPr/>
      </dsp:nvSpPr>
      <dsp:spPr>
        <a:xfrm>
          <a:off x="6193108" y="2194664"/>
          <a:ext cx="937399" cy="562439"/>
        </a:xfrm>
        <a:prstGeom prst="rect">
          <a:avLst/>
        </a:prstGeom>
        <a:no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hueOff val="9468260"/>
              <a:satOff val="62292"/>
              <a:lumOff val="-25292"/>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CA" sz="1000" kern="1200" noProof="0" dirty="0">
            <a:latin typeface="Frutiger LT 45 Light" pitchFamily="34" charset="0"/>
          </a:endParaRPr>
        </a:p>
      </dsp:txBody>
      <dsp:txXfrm>
        <a:off x="6193108" y="2194664"/>
        <a:ext cx="937399" cy="5624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CB5EE9-D72F-45D8-9B43-C5396DFB5F80}">
      <dsp:nvSpPr>
        <dsp:cNvPr id="0" name=""/>
        <dsp:cNvSpPr/>
      </dsp:nvSpPr>
      <dsp:spPr>
        <a:xfrm>
          <a:off x="372" y="102"/>
          <a:ext cx="725813" cy="290325"/>
        </a:xfrm>
        <a:prstGeom prst="homePlat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fr-CA" sz="1100" b="1" kern="1200" dirty="0" smtClean="0">
              <a:latin typeface="Calibri"/>
              <a:ea typeface="+mn-ea"/>
              <a:cs typeface="+mn-cs"/>
            </a:rPr>
            <a:t>2002</a:t>
          </a:r>
          <a:endParaRPr lang="en-CA" sz="1100" b="1" kern="1200" dirty="0">
            <a:latin typeface="Calibri"/>
            <a:ea typeface="+mn-ea"/>
            <a:cs typeface="+mn-cs"/>
          </a:endParaRPr>
        </a:p>
      </dsp:txBody>
      <dsp:txXfrm>
        <a:off x="372" y="102"/>
        <a:ext cx="725813" cy="290325"/>
      </dsp:txXfrm>
    </dsp:sp>
    <dsp:sp modelId="{EE13D6A5-0143-4923-A344-9E2CB0CC0964}">
      <dsp:nvSpPr>
        <dsp:cNvPr id="0" name=""/>
        <dsp:cNvSpPr/>
      </dsp:nvSpPr>
      <dsp:spPr>
        <a:xfrm>
          <a:off x="581023" y="102"/>
          <a:ext cx="725813" cy="290325"/>
        </a:xfrm>
        <a:prstGeom prst="chevron">
          <a:avLst/>
        </a:prstGeom>
        <a:solidFill>
          <a:schemeClr val="accent2">
            <a:shade val="80000"/>
            <a:hueOff val="-9630"/>
            <a:satOff val="965"/>
            <a:lumOff val="45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fr-CA" sz="1100" b="1" kern="1200" dirty="0" smtClean="0">
              <a:latin typeface="Calibri"/>
              <a:ea typeface="+mn-ea"/>
              <a:cs typeface="+mn-cs"/>
            </a:rPr>
            <a:t>2003</a:t>
          </a:r>
          <a:endParaRPr lang="en-CA" sz="1100" b="1" kern="1200" dirty="0">
            <a:latin typeface="Calibri"/>
            <a:ea typeface="+mn-ea"/>
            <a:cs typeface="+mn-cs"/>
          </a:endParaRPr>
        </a:p>
      </dsp:txBody>
      <dsp:txXfrm>
        <a:off x="581023" y="102"/>
        <a:ext cx="725813" cy="290325"/>
      </dsp:txXfrm>
    </dsp:sp>
    <dsp:sp modelId="{43422F19-847C-4EB0-8846-AC9CF83A7AD0}">
      <dsp:nvSpPr>
        <dsp:cNvPr id="0" name=""/>
        <dsp:cNvSpPr/>
      </dsp:nvSpPr>
      <dsp:spPr>
        <a:xfrm>
          <a:off x="1161674" y="102"/>
          <a:ext cx="725813" cy="290325"/>
        </a:xfrm>
        <a:prstGeom prst="chevron">
          <a:avLst/>
        </a:prstGeom>
        <a:solidFill>
          <a:schemeClr val="accent2">
            <a:shade val="80000"/>
            <a:hueOff val="-19259"/>
            <a:satOff val="1930"/>
            <a:lumOff val="90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fr-CA" sz="1100" b="1" kern="1200" dirty="0" smtClean="0">
              <a:latin typeface="Calibri"/>
              <a:ea typeface="+mn-ea"/>
              <a:cs typeface="+mn-cs"/>
            </a:rPr>
            <a:t>…</a:t>
          </a:r>
          <a:endParaRPr lang="en-CA" sz="1100" b="1" kern="1200" dirty="0">
            <a:latin typeface="Calibri"/>
            <a:ea typeface="+mn-ea"/>
            <a:cs typeface="+mn-cs"/>
          </a:endParaRPr>
        </a:p>
      </dsp:txBody>
      <dsp:txXfrm>
        <a:off x="1161674" y="102"/>
        <a:ext cx="725813" cy="290325"/>
      </dsp:txXfrm>
    </dsp:sp>
    <dsp:sp modelId="{92F695A9-B97D-4A41-936D-1CF4FEE0875E}">
      <dsp:nvSpPr>
        <dsp:cNvPr id="0" name=""/>
        <dsp:cNvSpPr/>
      </dsp:nvSpPr>
      <dsp:spPr>
        <a:xfrm>
          <a:off x="1742325" y="102"/>
          <a:ext cx="725813" cy="290325"/>
        </a:xfrm>
        <a:prstGeom prst="chevron">
          <a:avLst/>
        </a:prstGeom>
        <a:solidFill>
          <a:schemeClr val="accent2">
            <a:shade val="80000"/>
            <a:hueOff val="-28889"/>
            <a:satOff val="2896"/>
            <a:lumOff val="136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fr-CA" sz="1100" b="1" kern="1200" dirty="0" smtClean="0">
              <a:latin typeface="Calibri"/>
              <a:ea typeface="+mn-ea"/>
              <a:cs typeface="+mn-cs"/>
            </a:rPr>
            <a:t>2010</a:t>
          </a:r>
          <a:endParaRPr lang="en-CA" sz="1100" b="1" kern="1200" dirty="0">
            <a:latin typeface="Calibri"/>
            <a:ea typeface="+mn-ea"/>
            <a:cs typeface="+mn-cs"/>
          </a:endParaRPr>
        </a:p>
      </dsp:txBody>
      <dsp:txXfrm>
        <a:off x="1742325" y="102"/>
        <a:ext cx="725813" cy="290325"/>
      </dsp:txXfrm>
    </dsp:sp>
    <dsp:sp modelId="{5992624F-AD0B-4176-91AC-0B2B3FD478A1}">
      <dsp:nvSpPr>
        <dsp:cNvPr id="0" name=""/>
        <dsp:cNvSpPr/>
      </dsp:nvSpPr>
      <dsp:spPr>
        <a:xfrm>
          <a:off x="2322976" y="102"/>
          <a:ext cx="725813" cy="290325"/>
        </a:xfrm>
        <a:prstGeom prst="chevron">
          <a:avLst/>
        </a:prstGeom>
        <a:solidFill>
          <a:schemeClr val="accent2">
            <a:shade val="80000"/>
            <a:hueOff val="-38519"/>
            <a:satOff val="3861"/>
            <a:lumOff val="181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CA" sz="1100" b="1" kern="1200" dirty="0" smtClean="0">
              <a:latin typeface="Calibri"/>
              <a:ea typeface="+mn-ea"/>
              <a:cs typeface="+mn-cs"/>
            </a:rPr>
            <a:t>2011</a:t>
          </a:r>
          <a:endParaRPr lang="en-CA" sz="1100" b="1" kern="1200" dirty="0">
            <a:latin typeface="Calibri"/>
            <a:ea typeface="+mn-ea"/>
            <a:cs typeface="+mn-cs"/>
          </a:endParaRPr>
        </a:p>
      </dsp:txBody>
      <dsp:txXfrm>
        <a:off x="2322976" y="102"/>
        <a:ext cx="725813" cy="29032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CB5EE9-D72F-45D8-9B43-C5396DFB5F80}">
      <dsp:nvSpPr>
        <dsp:cNvPr id="0" name=""/>
        <dsp:cNvSpPr/>
      </dsp:nvSpPr>
      <dsp:spPr>
        <a:xfrm>
          <a:off x="372" y="102"/>
          <a:ext cx="725813" cy="290325"/>
        </a:xfrm>
        <a:prstGeom prst="homePlat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fr-CA" sz="1100" b="1" kern="1200" dirty="0" smtClean="0">
              <a:latin typeface="Calibri"/>
              <a:ea typeface="+mn-ea"/>
              <a:cs typeface="+mn-cs"/>
            </a:rPr>
            <a:t>2002</a:t>
          </a:r>
          <a:endParaRPr lang="en-CA" sz="1100" b="1" kern="1200" dirty="0">
            <a:latin typeface="Calibri"/>
            <a:ea typeface="+mn-ea"/>
            <a:cs typeface="+mn-cs"/>
          </a:endParaRPr>
        </a:p>
      </dsp:txBody>
      <dsp:txXfrm>
        <a:off x="372" y="102"/>
        <a:ext cx="725813" cy="290325"/>
      </dsp:txXfrm>
    </dsp:sp>
    <dsp:sp modelId="{EE13D6A5-0143-4923-A344-9E2CB0CC0964}">
      <dsp:nvSpPr>
        <dsp:cNvPr id="0" name=""/>
        <dsp:cNvSpPr/>
      </dsp:nvSpPr>
      <dsp:spPr>
        <a:xfrm>
          <a:off x="581023" y="102"/>
          <a:ext cx="725813" cy="290325"/>
        </a:xfrm>
        <a:prstGeom prst="chevron">
          <a:avLst/>
        </a:prstGeom>
        <a:solidFill>
          <a:schemeClr val="accent2">
            <a:shade val="80000"/>
            <a:hueOff val="-9630"/>
            <a:satOff val="965"/>
            <a:lumOff val="45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fr-CA" sz="1100" b="1" kern="1200" dirty="0" smtClean="0">
              <a:latin typeface="Calibri"/>
              <a:ea typeface="+mn-ea"/>
              <a:cs typeface="+mn-cs"/>
            </a:rPr>
            <a:t>2003</a:t>
          </a:r>
          <a:endParaRPr lang="en-CA" sz="1100" b="1" kern="1200" dirty="0">
            <a:latin typeface="Calibri"/>
            <a:ea typeface="+mn-ea"/>
            <a:cs typeface="+mn-cs"/>
          </a:endParaRPr>
        </a:p>
      </dsp:txBody>
      <dsp:txXfrm>
        <a:off x="581023" y="102"/>
        <a:ext cx="725813" cy="290325"/>
      </dsp:txXfrm>
    </dsp:sp>
    <dsp:sp modelId="{43422F19-847C-4EB0-8846-AC9CF83A7AD0}">
      <dsp:nvSpPr>
        <dsp:cNvPr id="0" name=""/>
        <dsp:cNvSpPr/>
      </dsp:nvSpPr>
      <dsp:spPr>
        <a:xfrm>
          <a:off x="1161674" y="102"/>
          <a:ext cx="725813" cy="290325"/>
        </a:xfrm>
        <a:prstGeom prst="chevron">
          <a:avLst/>
        </a:prstGeom>
        <a:solidFill>
          <a:schemeClr val="accent2">
            <a:shade val="80000"/>
            <a:hueOff val="-19259"/>
            <a:satOff val="1930"/>
            <a:lumOff val="90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fr-CA" sz="1100" b="1" kern="1200" dirty="0" smtClean="0">
              <a:latin typeface="Calibri"/>
              <a:ea typeface="+mn-ea"/>
              <a:cs typeface="+mn-cs"/>
            </a:rPr>
            <a:t>…</a:t>
          </a:r>
          <a:endParaRPr lang="en-CA" sz="1100" b="1" kern="1200" dirty="0">
            <a:latin typeface="Calibri"/>
            <a:ea typeface="+mn-ea"/>
            <a:cs typeface="+mn-cs"/>
          </a:endParaRPr>
        </a:p>
      </dsp:txBody>
      <dsp:txXfrm>
        <a:off x="1161674" y="102"/>
        <a:ext cx="725813" cy="290325"/>
      </dsp:txXfrm>
    </dsp:sp>
    <dsp:sp modelId="{92F695A9-B97D-4A41-936D-1CF4FEE0875E}">
      <dsp:nvSpPr>
        <dsp:cNvPr id="0" name=""/>
        <dsp:cNvSpPr/>
      </dsp:nvSpPr>
      <dsp:spPr>
        <a:xfrm>
          <a:off x="1742325" y="102"/>
          <a:ext cx="725813" cy="290325"/>
        </a:xfrm>
        <a:prstGeom prst="chevron">
          <a:avLst/>
        </a:prstGeom>
        <a:solidFill>
          <a:schemeClr val="accent2">
            <a:shade val="80000"/>
            <a:hueOff val="-28889"/>
            <a:satOff val="2896"/>
            <a:lumOff val="136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fr-CA" sz="1100" b="1" kern="1200" dirty="0" smtClean="0">
              <a:latin typeface="Calibri"/>
              <a:ea typeface="+mn-ea"/>
              <a:cs typeface="+mn-cs"/>
            </a:rPr>
            <a:t>2010</a:t>
          </a:r>
          <a:endParaRPr lang="en-CA" sz="1100" b="1" kern="1200" dirty="0">
            <a:latin typeface="Calibri"/>
            <a:ea typeface="+mn-ea"/>
            <a:cs typeface="+mn-cs"/>
          </a:endParaRPr>
        </a:p>
      </dsp:txBody>
      <dsp:txXfrm>
        <a:off x="1742325" y="102"/>
        <a:ext cx="725813" cy="290325"/>
      </dsp:txXfrm>
    </dsp:sp>
    <dsp:sp modelId="{5992624F-AD0B-4176-91AC-0B2B3FD478A1}">
      <dsp:nvSpPr>
        <dsp:cNvPr id="0" name=""/>
        <dsp:cNvSpPr/>
      </dsp:nvSpPr>
      <dsp:spPr>
        <a:xfrm>
          <a:off x="2322976" y="102"/>
          <a:ext cx="725813" cy="290325"/>
        </a:xfrm>
        <a:prstGeom prst="chevron">
          <a:avLst/>
        </a:prstGeom>
        <a:solidFill>
          <a:schemeClr val="accent2">
            <a:shade val="80000"/>
            <a:hueOff val="-38519"/>
            <a:satOff val="3861"/>
            <a:lumOff val="181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CA" sz="1100" b="1" kern="1200" dirty="0" smtClean="0">
              <a:latin typeface="Calibri"/>
              <a:ea typeface="+mn-ea"/>
              <a:cs typeface="+mn-cs"/>
            </a:rPr>
            <a:t>2011</a:t>
          </a:r>
          <a:endParaRPr lang="en-CA" sz="1100" b="1" kern="1200" dirty="0">
            <a:latin typeface="Calibri"/>
            <a:ea typeface="+mn-ea"/>
            <a:cs typeface="+mn-cs"/>
          </a:endParaRPr>
        </a:p>
      </dsp:txBody>
      <dsp:txXfrm>
        <a:off x="2322976" y="102"/>
        <a:ext cx="725813" cy="29032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CB5EE9-D72F-45D8-9B43-C5396DFB5F80}">
      <dsp:nvSpPr>
        <dsp:cNvPr id="0" name=""/>
        <dsp:cNvSpPr/>
      </dsp:nvSpPr>
      <dsp:spPr>
        <a:xfrm>
          <a:off x="372" y="875013"/>
          <a:ext cx="609683" cy="243873"/>
        </a:xfrm>
        <a:prstGeom prst="homePlat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fr-CA" sz="1100" b="1" kern="1200" dirty="0" smtClean="0">
              <a:latin typeface="Calibri"/>
              <a:ea typeface="+mn-ea"/>
              <a:cs typeface="+mn-cs"/>
            </a:rPr>
            <a:t>2002</a:t>
          </a:r>
          <a:endParaRPr lang="en-CA" sz="1100" b="1" kern="1200" dirty="0">
            <a:latin typeface="Calibri"/>
            <a:ea typeface="+mn-ea"/>
            <a:cs typeface="+mn-cs"/>
          </a:endParaRPr>
        </a:p>
      </dsp:txBody>
      <dsp:txXfrm>
        <a:off x="372" y="875013"/>
        <a:ext cx="609683" cy="243873"/>
      </dsp:txXfrm>
    </dsp:sp>
    <dsp:sp modelId="{EE13D6A5-0143-4923-A344-9E2CB0CC0964}">
      <dsp:nvSpPr>
        <dsp:cNvPr id="0" name=""/>
        <dsp:cNvSpPr/>
      </dsp:nvSpPr>
      <dsp:spPr>
        <a:xfrm>
          <a:off x="488119" y="875013"/>
          <a:ext cx="609683" cy="243873"/>
        </a:xfrm>
        <a:prstGeom prst="chevron">
          <a:avLst/>
        </a:prstGeom>
        <a:solidFill>
          <a:schemeClr val="accent2">
            <a:shade val="80000"/>
            <a:hueOff val="-7704"/>
            <a:satOff val="772"/>
            <a:lumOff val="36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fr-CA" sz="1100" b="1" kern="1200" dirty="0" smtClean="0">
              <a:latin typeface="Calibri"/>
              <a:ea typeface="+mn-ea"/>
              <a:cs typeface="+mn-cs"/>
            </a:rPr>
            <a:t>2003</a:t>
          </a:r>
          <a:endParaRPr lang="en-CA" sz="1100" b="1" kern="1200" dirty="0">
            <a:latin typeface="Calibri"/>
            <a:ea typeface="+mn-ea"/>
            <a:cs typeface="+mn-cs"/>
          </a:endParaRPr>
        </a:p>
      </dsp:txBody>
      <dsp:txXfrm>
        <a:off x="488119" y="875013"/>
        <a:ext cx="609683" cy="243873"/>
      </dsp:txXfrm>
    </dsp:sp>
    <dsp:sp modelId="{43422F19-847C-4EB0-8846-AC9CF83A7AD0}">
      <dsp:nvSpPr>
        <dsp:cNvPr id="0" name=""/>
        <dsp:cNvSpPr/>
      </dsp:nvSpPr>
      <dsp:spPr>
        <a:xfrm>
          <a:off x="975866" y="875013"/>
          <a:ext cx="609683" cy="243873"/>
        </a:xfrm>
        <a:prstGeom prst="chevron">
          <a:avLst/>
        </a:prstGeom>
        <a:solidFill>
          <a:schemeClr val="accent2">
            <a:shade val="80000"/>
            <a:hueOff val="-15408"/>
            <a:satOff val="1544"/>
            <a:lumOff val="725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fr-CA" sz="1100" b="1" kern="1200" dirty="0" smtClean="0">
              <a:latin typeface="Calibri"/>
              <a:ea typeface="+mn-ea"/>
              <a:cs typeface="+mn-cs"/>
            </a:rPr>
            <a:t>…</a:t>
          </a:r>
          <a:endParaRPr lang="en-CA" sz="1100" b="1" kern="1200" dirty="0">
            <a:latin typeface="Calibri"/>
            <a:ea typeface="+mn-ea"/>
            <a:cs typeface="+mn-cs"/>
          </a:endParaRPr>
        </a:p>
      </dsp:txBody>
      <dsp:txXfrm>
        <a:off x="975866" y="875013"/>
        <a:ext cx="609683" cy="243873"/>
      </dsp:txXfrm>
    </dsp:sp>
    <dsp:sp modelId="{926A5260-1496-4CF1-B240-55D3A41B7B7F}">
      <dsp:nvSpPr>
        <dsp:cNvPr id="0" name=""/>
        <dsp:cNvSpPr/>
      </dsp:nvSpPr>
      <dsp:spPr>
        <a:xfrm>
          <a:off x="1463613" y="875013"/>
          <a:ext cx="609683" cy="243873"/>
        </a:xfrm>
        <a:prstGeom prst="chevron">
          <a:avLst/>
        </a:prstGeom>
        <a:solidFill>
          <a:schemeClr val="accent2">
            <a:shade val="80000"/>
            <a:hueOff val="-23111"/>
            <a:satOff val="2317"/>
            <a:lumOff val="108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fr-CA" sz="1100" b="1" kern="1200" dirty="0" smtClean="0">
              <a:latin typeface="Calibri"/>
              <a:ea typeface="+mn-ea"/>
              <a:cs typeface="+mn-cs"/>
            </a:rPr>
            <a:t>2008</a:t>
          </a:r>
          <a:endParaRPr lang="en-CA" sz="1100" b="1" kern="1200" dirty="0">
            <a:latin typeface="Calibri"/>
            <a:ea typeface="+mn-ea"/>
            <a:cs typeface="+mn-cs"/>
          </a:endParaRPr>
        </a:p>
      </dsp:txBody>
      <dsp:txXfrm>
        <a:off x="1463613" y="875013"/>
        <a:ext cx="609683" cy="243873"/>
      </dsp:txXfrm>
    </dsp:sp>
    <dsp:sp modelId="{92F695A9-B97D-4A41-936D-1CF4FEE0875E}">
      <dsp:nvSpPr>
        <dsp:cNvPr id="0" name=""/>
        <dsp:cNvSpPr/>
      </dsp:nvSpPr>
      <dsp:spPr>
        <a:xfrm>
          <a:off x="1951360" y="875013"/>
          <a:ext cx="609683" cy="243873"/>
        </a:xfrm>
        <a:prstGeom prst="chevron">
          <a:avLst/>
        </a:prstGeom>
        <a:solidFill>
          <a:schemeClr val="accent2">
            <a:shade val="80000"/>
            <a:hueOff val="-30815"/>
            <a:satOff val="3089"/>
            <a:lumOff val="145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fr-CA" sz="1100" b="1" kern="1200" dirty="0" smtClean="0">
              <a:latin typeface="Calibri"/>
              <a:ea typeface="+mn-ea"/>
              <a:cs typeface="+mn-cs"/>
            </a:rPr>
            <a:t>2009</a:t>
          </a:r>
          <a:endParaRPr lang="en-CA" sz="1100" b="1" kern="1200" dirty="0">
            <a:latin typeface="Calibri"/>
            <a:ea typeface="+mn-ea"/>
            <a:cs typeface="+mn-cs"/>
          </a:endParaRPr>
        </a:p>
      </dsp:txBody>
      <dsp:txXfrm>
        <a:off x="1951360" y="875013"/>
        <a:ext cx="609683" cy="243873"/>
      </dsp:txXfrm>
    </dsp:sp>
    <dsp:sp modelId="{5992624F-AD0B-4176-91AC-0B2B3FD478A1}">
      <dsp:nvSpPr>
        <dsp:cNvPr id="0" name=""/>
        <dsp:cNvSpPr/>
      </dsp:nvSpPr>
      <dsp:spPr>
        <a:xfrm>
          <a:off x="2439107" y="875013"/>
          <a:ext cx="609683" cy="243873"/>
        </a:xfrm>
        <a:prstGeom prst="chevron">
          <a:avLst/>
        </a:prstGeom>
        <a:solidFill>
          <a:schemeClr val="accent2">
            <a:shade val="80000"/>
            <a:hueOff val="-38519"/>
            <a:satOff val="3861"/>
            <a:lumOff val="181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CA" sz="1100" b="1" kern="1200" dirty="0" smtClean="0">
              <a:latin typeface="Calibri"/>
              <a:ea typeface="+mn-ea"/>
              <a:cs typeface="+mn-cs"/>
            </a:rPr>
            <a:t>2011</a:t>
          </a:r>
          <a:endParaRPr lang="en-CA" sz="1100" b="1" kern="1200" dirty="0">
            <a:latin typeface="Calibri"/>
            <a:ea typeface="+mn-ea"/>
            <a:cs typeface="+mn-cs"/>
          </a:endParaRPr>
        </a:p>
      </dsp:txBody>
      <dsp:txXfrm>
        <a:off x="2439107" y="875013"/>
        <a:ext cx="609683" cy="24387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38B62E-AD44-4055-8255-81441D1FF66C}" type="datetimeFigureOut">
              <a:rPr lang="en-US" smtClean="0"/>
              <a:pPr/>
              <a:t>9/18/2014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0ED4C9-2862-4408-B9D6-3E93CA0F871E}" type="slidenum">
              <a:rPr lang="en-US" smtClean="0"/>
              <a:pPr/>
              <a:t>‹#›</a:t>
            </a:fld>
            <a:endParaRPr lang="en-US"/>
          </a:p>
        </p:txBody>
      </p:sp>
    </p:spTree>
    <p:extLst>
      <p:ext uri="{BB962C8B-B14F-4D97-AF65-F5344CB8AC3E}">
        <p14:creationId xmlns:p14="http://schemas.microsoft.com/office/powerpoint/2010/main" xmlns="" val="2310496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1</a:t>
            </a:fld>
            <a:endParaRPr lang="en-US"/>
          </a:p>
        </p:txBody>
      </p:sp>
    </p:spTree>
    <p:extLst>
      <p:ext uri="{BB962C8B-B14F-4D97-AF65-F5344CB8AC3E}">
        <p14:creationId xmlns:p14="http://schemas.microsoft.com/office/powerpoint/2010/main" xmlns="" val="10795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12</a:t>
            </a:fld>
            <a:endParaRPr lang="en-US"/>
          </a:p>
        </p:txBody>
      </p:sp>
    </p:spTree>
    <p:extLst>
      <p:ext uri="{BB962C8B-B14F-4D97-AF65-F5344CB8AC3E}">
        <p14:creationId xmlns:p14="http://schemas.microsoft.com/office/powerpoint/2010/main" xmlns="" val="3697188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13</a:t>
            </a:fld>
            <a:endParaRPr lang="en-US"/>
          </a:p>
        </p:txBody>
      </p:sp>
    </p:spTree>
    <p:extLst>
      <p:ext uri="{BB962C8B-B14F-4D97-AF65-F5344CB8AC3E}">
        <p14:creationId xmlns:p14="http://schemas.microsoft.com/office/powerpoint/2010/main" xmlns="" val="1629098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14</a:t>
            </a:fld>
            <a:endParaRPr lang="en-US"/>
          </a:p>
        </p:txBody>
      </p:sp>
    </p:spTree>
    <p:extLst>
      <p:ext uri="{BB962C8B-B14F-4D97-AF65-F5344CB8AC3E}">
        <p14:creationId xmlns:p14="http://schemas.microsoft.com/office/powerpoint/2010/main" xmlns="" val="4058467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15</a:t>
            </a:fld>
            <a:endParaRPr lang="en-US"/>
          </a:p>
        </p:txBody>
      </p:sp>
    </p:spTree>
    <p:extLst>
      <p:ext uri="{BB962C8B-B14F-4D97-AF65-F5344CB8AC3E}">
        <p14:creationId xmlns:p14="http://schemas.microsoft.com/office/powerpoint/2010/main" xmlns="" val="3519802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16</a:t>
            </a:fld>
            <a:endParaRPr lang="en-US"/>
          </a:p>
        </p:txBody>
      </p:sp>
    </p:spTree>
    <p:extLst>
      <p:ext uri="{BB962C8B-B14F-4D97-AF65-F5344CB8AC3E}">
        <p14:creationId xmlns:p14="http://schemas.microsoft.com/office/powerpoint/2010/main" xmlns="" val="958982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17</a:t>
            </a:fld>
            <a:endParaRPr lang="en-US"/>
          </a:p>
        </p:txBody>
      </p:sp>
    </p:spTree>
    <p:extLst>
      <p:ext uri="{BB962C8B-B14F-4D97-AF65-F5344CB8AC3E}">
        <p14:creationId xmlns:p14="http://schemas.microsoft.com/office/powerpoint/2010/main" xmlns="" val="860008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45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45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45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21</a:t>
            </a:fld>
            <a:endParaRPr lang="en-US"/>
          </a:p>
        </p:txBody>
      </p:sp>
    </p:spTree>
    <p:extLst>
      <p:ext uri="{BB962C8B-B14F-4D97-AF65-F5344CB8AC3E}">
        <p14:creationId xmlns:p14="http://schemas.microsoft.com/office/powerpoint/2010/main" xmlns="" val="2355875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B15B57-8C0D-4656-93A9-7B5F9E4EAD1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B15B57-8C0D-4656-93A9-7B5F9E4EAD1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B15B57-8C0D-4656-93A9-7B5F9E4EAD1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30</a:t>
            </a:fld>
            <a:endParaRPr lang="en-US"/>
          </a:p>
        </p:txBody>
      </p:sp>
    </p:spTree>
    <p:extLst>
      <p:ext uri="{BB962C8B-B14F-4D97-AF65-F5344CB8AC3E}">
        <p14:creationId xmlns:p14="http://schemas.microsoft.com/office/powerpoint/2010/main" xmlns="" val="2502349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CA" dirty="0" smtClean="0"/>
          </a:p>
        </p:txBody>
      </p:sp>
      <p:sp>
        <p:nvSpPr>
          <p:cNvPr id="92164" name="Slide Number Placeholder 3"/>
          <p:cNvSpPr>
            <a:spLocks noGrp="1"/>
          </p:cNvSpPr>
          <p:nvPr>
            <p:ph type="sldNum" sz="quarter" idx="5"/>
          </p:nvPr>
        </p:nvSpPr>
        <p:spPr>
          <a:noFill/>
        </p:spPr>
        <p:txBody>
          <a:bodyPr/>
          <a:lstStyle>
            <a:lvl1pPr defTabSz="909004" eaLnBrk="0" hangingPunct="0">
              <a:defRPr b="1">
                <a:solidFill>
                  <a:srgbClr val="000000"/>
                </a:solidFill>
                <a:latin typeface="Franklin Gothic Book" pitchFamily="34" charset="0"/>
                <a:ea typeface="ＭＳ Ｐゴシック" pitchFamily="34" charset="-128"/>
              </a:defRPr>
            </a:lvl1pPr>
            <a:lvl2pPr marL="698545" indent="-268671" defTabSz="909004" eaLnBrk="0" hangingPunct="0">
              <a:defRPr b="1">
                <a:solidFill>
                  <a:srgbClr val="000000"/>
                </a:solidFill>
                <a:latin typeface="Franklin Gothic Book" pitchFamily="34" charset="0"/>
                <a:ea typeface="ＭＳ Ｐゴシック" pitchFamily="34" charset="-128"/>
              </a:defRPr>
            </a:lvl2pPr>
            <a:lvl3pPr marL="1074684" indent="-214937" defTabSz="909004" eaLnBrk="0" hangingPunct="0">
              <a:defRPr b="1">
                <a:solidFill>
                  <a:srgbClr val="000000"/>
                </a:solidFill>
                <a:latin typeface="Franklin Gothic Book" pitchFamily="34" charset="0"/>
                <a:ea typeface="ＭＳ Ｐゴシック" pitchFamily="34" charset="-128"/>
              </a:defRPr>
            </a:lvl3pPr>
            <a:lvl4pPr marL="1504559" indent="-214937" defTabSz="909004" eaLnBrk="0" hangingPunct="0">
              <a:defRPr b="1">
                <a:solidFill>
                  <a:srgbClr val="000000"/>
                </a:solidFill>
                <a:latin typeface="Franklin Gothic Book" pitchFamily="34" charset="0"/>
                <a:ea typeface="ＭＳ Ｐゴシック" pitchFamily="34" charset="-128"/>
              </a:defRPr>
            </a:lvl4pPr>
            <a:lvl5pPr marL="1934430" indent="-214937" defTabSz="909004" eaLnBrk="0" hangingPunct="0">
              <a:defRPr b="1">
                <a:solidFill>
                  <a:srgbClr val="000000"/>
                </a:solidFill>
                <a:latin typeface="Franklin Gothic Book" pitchFamily="34" charset="0"/>
                <a:ea typeface="ＭＳ Ｐゴシック" pitchFamily="34" charset="-128"/>
              </a:defRPr>
            </a:lvl5pPr>
            <a:lvl6pPr marL="236430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794177"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224052"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65392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eaLnBrk="1" hangingPunct="1"/>
            <a:fld id="{37817A3B-8223-4C22-9C69-BF2792114C97}" type="slidenum">
              <a:rPr lang="en-US" b="0">
                <a:solidFill>
                  <a:schemeClr val="tx1"/>
                </a:solidFill>
                <a:latin typeface="Arial" charset="0"/>
              </a:rPr>
              <a:pPr eaLnBrk="1" hangingPunct="1"/>
              <a:t>49</a:t>
            </a:fld>
            <a:endParaRPr lang="en-US" b="0" dirty="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5</a:t>
            </a:fld>
            <a:endParaRPr lang="en-US"/>
          </a:p>
        </p:txBody>
      </p:sp>
    </p:spTree>
    <p:extLst>
      <p:ext uri="{BB962C8B-B14F-4D97-AF65-F5344CB8AC3E}">
        <p14:creationId xmlns:p14="http://schemas.microsoft.com/office/powerpoint/2010/main" xmlns="" val="32537593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43000" y="685800"/>
            <a:ext cx="4573588" cy="3432175"/>
          </a:xfrm>
          <a:ln/>
        </p:spPr>
      </p:sp>
      <p:sp>
        <p:nvSpPr>
          <p:cNvPr id="93187" name="Rectangle 3"/>
          <p:cNvSpPr>
            <a:spLocks noGrp="1" noChangeArrowheads="1"/>
          </p:cNvSpPr>
          <p:nvPr>
            <p:ph type="body" idx="1"/>
          </p:nvPr>
        </p:nvSpPr>
        <p:spPr>
          <a:noFill/>
        </p:spPr>
        <p:txBody>
          <a:bodyPr lIns="89486" tIns="44742" rIns="89486" bIns="44742"/>
          <a:lstStyle/>
          <a:p>
            <a:endParaRPr lang="en-GB"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endParaRPr lang="en-CA" dirty="0" smtClean="0"/>
          </a:p>
        </p:txBody>
      </p:sp>
      <p:sp>
        <p:nvSpPr>
          <p:cNvPr id="94212" name="Slide Number Placeholder 3"/>
          <p:cNvSpPr>
            <a:spLocks noGrp="1"/>
          </p:cNvSpPr>
          <p:nvPr>
            <p:ph type="sldNum" sz="quarter" idx="5"/>
          </p:nvPr>
        </p:nvSpPr>
        <p:spPr>
          <a:noFill/>
        </p:spPr>
        <p:txBody>
          <a:bodyPr/>
          <a:lstStyle>
            <a:lvl1pPr defTabSz="909004" eaLnBrk="0" hangingPunct="0">
              <a:defRPr b="1">
                <a:solidFill>
                  <a:srgbClr val="000000"/>
                </a:solidFill>
                <a:latin typeface="Franklin Gothic Book" pitchFamily="34" charset="0"/>
                <a:ea typeface="ＭＳ Ｐゴシック" pitchFamily="34" charset="-128"/>
              </a:defRPr>
            </a:lvl1pPr>
            <a:lvl2pPr marL="698545" indent="-268671" defTabSz="909004" eaLnBrk="0" hangingPunct="0">
              <a:defRPr b="1">
                <a:solidFill>
                  <a:srgbClr val="000000"/>
                </a:solidFill>
                <a:latin typeface="Franklin Gothic Book" pitchFamily="34" charset="0"/>
                <a:ea typeface="ＭＳ Ｐゴシック" pitchFamily="34" charset="-128"/>
              </a:defRPr>
            </a:lvl2pPr>
            <a:lvl3pPr marL="1074684" indent="-214937" defTabSz="909004" eaLnBrk="0" hangingPunct="0">
              <a:defRPr b="1">
                <a:solidFill>
                  <a:srgbClr val="000000"/>
                </a:solidFill>
                <a:latin typeface="Franklin Gothic Book" pitchFamily="34" charset="0"/>
                <a:ea typeface="ＭＳ Ｐゴシック" pitchFamily="34" charset="-128"/>
              </a:defRPr>
            </a:lvl3pPr>
            <a:lvl4pPr marL="1504559" indent="-214937" defTabSz="909004" eaLnBrk="0" hangingPunct="0">
              <a:defRPr b="1">
                <a:solidFill>
                  <a:srgbClr val="000000"/>
                </a:solidFill>
                <a:latin typeface="Franklin Gothic Book" pitchFamily="34" charset="0"/>
                <a:ea typeface="ＭＳ Ｐゴシック" pitchFamily="34" charset="-128"/>
              </a:defRPr>
            </a:lvl4pPr>
            <a:lvl5pPr marL="1934430" indent="-214937" defTabSz="909004" eaLnBrk="0" hangingPunct="0">
              <a:defRPr b="1">
                <a:solidFill>
                  <a:srgbClr val="000000"/>
                </a:solidFill>
                <a:latin typeface="Franklin Gothic Book" pitchFamily="34" charset="0"/>
                <a:ea typeface="ＭＳ Ｐゴシック" pitchFamily="34" charset="-128"/>
              </a:defRPr>
            </a:lvl5pPr>
            <a:lvl6pPr marL="236430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794177"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224052"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65392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eaLnBrk="1" hangingPunct="1"/>
            <a:fld id="{AC0F4B14-0A1E-4014-897D-4B3A4031C14A}" type="slidenum">
              <a:rPr lang="en-US" b="0">
                <a:solidFill>
                  <a:schemeClr val="tx1"/>
                </a:solidFill>
                <a:latin typeface="Arial" charset="0"/>
              </a:rPr>
              <a:pPr eaLnBrk="1" hangingPunct="1"/>
              <a:t>51</a:t>
            </a:fld>
            <a:endParaRPr lang="en-US" b="0" dirty="0">
              <a:solidFill>
                <a:schemeClr val="tx1"/>
              </a:solidFill>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41413" y="684213"/>
            <a:ext cx="4578350" cy="3435350"/>
          </a:xfrm>
          <a:ln/>
        </p:spPr>
      </p:sp>
      <p:sp>
        <p:nvSpPr>
          <p:cNvPr id="110595" name="Rectangle 3"/>
          <p:cNvSpPr>
            <a:spLocks noGrp="1" noChangeArrowheads="1"/>
          </p:cNvSpPr>
          <p:nvPr>
            <p:ph type="body" idx="1"/>
          </p:nvPr>
        </p:nvSpPr>
        <p:spPr>
          <a:xfrm>
            <a:off x="683125" y="4343707"/>
            <a:ext cx="5491758" cy="4115405"/>
          </a:xfrm>
          <a:noFill/>
        </p:spPr>
        <p:txBody>
          <a:bodyPr/>
          <a:lstStyle/>
          <a:p>
            <a:endParaRPr lang="en-CA"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44588" y="684213"/>
            <a:ext cx="4572000" cy="3430587"/>
          </a:xfrm>
          <a:ln/>
        </p:spPr>
      </p:sp>
      <p:sp>
        <p:nvSpPr>
          <p:cNvPr id="111619" name="Rectangle 3"/>
          <p:cNvSpPr>
            <a:spLocks noGrp="1" noChangeArrowheads="1"/>
          </p:cNvSpPr>
          <p:nvPr>
            <p:ph type="body" idx="1"/>
          </p:nvPr>
        </p:nvSpPr>
        <p:spPr>
          <a:xfrm>
            <a:off x="686101" y="4343707"/>
            <a:ext cx="5485804" cy="4115405"/>
          </a:xfrm>
          <a:noFill/>
        </p:spPr>
        <p:txBody>
          <a:bodyPr lIns="89538" tIns="44769" rIns="89538" bIns="44769"/>
          <a:lstStyle/>
          <a:p>
            <a:endParaRPr lang="en-GB"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CA" dirty="0" smtClean="0"/>
          </a:p>
        </p:txBody>
      </p:sp>
      <p:sp>
        <p:nvSpPr>
          <p:cNvPr id="92164" name="Slide Number Placeholder 3"/>
          <p:cNvSpPr>
            <a:spLocks noGrp="1"/>
          </p:cNvSpPr>
          <p:nvPr>
            <p:ph type="sldNum" sz="quarter" idx="5"/>
          </p:nvPr>
        </p:nvSpPr>
        <p:spPr>
          <a:noFill/>
        </p:spPr>
        <p:txBody>
          <a:bodyPr/>
          <a:lstStyle>
            <a:lvl1pPr defTabSz="909004" eaLnBrk="0" hangingPunct="0">
              <a:defRPr b="1">
                <a:solidFill>
                  <a:srgbClr val="000000"/>
                </a:solidFill>
                <a:latin typeface="Franklin Gothic Book" pitchFamily="34" charset="0"/>
                <a:ea typeface="ＭＳ Ｐゴシック" pitchFamily="34" charset="-128"/>
              </a:defRPr>
            </a:lvl1pPr>
            <a:lvl2pPr marL="698545" indent="-268671" defTabSz="909004" eaLnBrk="0" hangingPunct="0">
              <a:defRPr b="1">
                <a:solidFill>
                  <a:srgbClr val="000000"/>
                </a:solidFill>
                <a:latin typeface="Franklin Gothic Book" pitchFamily="34" charset="0"/>
                <a:ea typeface="ＭＳ Ｐゴシック" pitchFamily="34" charset="-128"/>
              </a:defRPr>
            </a:lvl2pPr>
            <a:lvl3pPr marL="1074684" indent="-214937" defTabSz="909004" eaLnBrk="0" hangingPunct="0">
              <a:defRPr b="1">
                <a:solidFill>
                  <a:srgbClr val="000000"/>
                </a:solidFill>
                <a:latin typeface="Franklin Gothic Book" pitchFamily="34" charset="0"/>
                <a:ea typeface="ＭＳ Ｐゴシック" pitchFamily="34" charset="-128"/>
              </a:defRPr>
            </a:lvl3pPr>
            <a:lvl4pPr marL="1504559" indent="-214937" defTabSz="909004" eaLnBrk="0" hangingPunct="0">
              <a:defRPr b="1">
                <a:solidFill>
                  <a:srgbClr val="000000"/>
                </a:solidFill>
                <a:latin typeface="Franklin Gothic Book" pitchFamily="34" charset="0"/>
                <a:ea typeface="ＭＳ Ｐゴシック" pitchFamily="34" charset="-128"/>
              </a:defRPr>
            </a:lvl4pPr>
            <a:lvl5pPr marL="1934430" indent="-214937" defTabSz="909004" eaLnBrk="0" hangingPunct="0">
              <a:defRPr b="1">
                <a:solidFill>
                  <a:srgbClr val="000000"/>
                </a:solidFill>
                <a:latin typeface="Franklin Gothic Book" pitchFamily="34" charset="0"/>
                <a:ea typeface="ＭＳ Ｐゴシック" pitchFamily="34" charset="-128"/>
              </a:defRPr>
            </a:lvl5pPr>
            <a:lvl6pPr marL="236430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794177"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224052"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65392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eaLnBrk="1" hangingPunct="1"/>
            <a:fld id="{37817A3B-8223-4C22-9C69-BF2792114C97}" type="slidenum">
              <a:rPr lang="en-US" b="0">
                <a:solidFill>
                  <a:schemeClr val="tx1"/>
                </a:solidFill>
                <a:latin typeface="Arial" charset="0"/>
              </a:rPr>
              <a:pPr eaLnBrk="1" hangingPunct="1"/>
              <a:t>54</a:t>
            </a:fld>
            <a:endParaRPr lang="en-US" b="0" dirty="0">
              <a:solidFill>
                <a:schemeClr val="tx1"/>
              </a:solidFill>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p:spPr>
        <p:txBody>
          <a:bodyPr/>
          <a:lstStyle/>
          <a:p>
            <a:endParaRPr lang="en-CA" dirty="0" smtClean="0"/>
          </a:p>
        </p:txBody>
      </p:sp>
      <p:sp>
        <p:nvSpPr>
          <p:cNvPr id="113668" name="Slide Number Placeholder 3"/>
          <p:cNvSpPr>
            <a:spLocks noGrp="1"/>
          </p:cNvSpPr>
          <p:nvPr>
            <p:ph type="sldNum" sz="quarter" idx="5"/>
          </p:nvPr>
        </p:nvSpPr>
        <p:spPr>
          <a:noFill/>
        </p:spPr>
        <p:txBody>
          <a:bodyPr/>
          <a:lstStyle>
            <a:lvl1pPr defTabSz="909004" eaLnBrk="0" hangingPunct="0">
              <a:defRPr b="1">
                <a:solidFill>
                  <a:srgbClr val="000000"/>
                </a:solidFill>
                <a:latin typeface="Franklin Gothic Book" pitchFamily="34" charset="0"/>
                <a:ea typeface="ＭＳ Ｐゴシック" pitchFamily="34" charset="-128"/>
              </a:defRPr>
            </a:lvl1pPr>
            <a:lvl2pPr marL="698545" indent="-268671" defTabSz="909004" eaLnBrk="0" hangingPunct="0">
              <a:defRPr b="1">
                <a:solidFill>
                  <a:srgbClr val="000000"/>
                </a:solidFill>
                <a:latin typeface="Franklin Gothic Book" pitchFamily="34" charset="0"/>
                <a:ea typeface="ＭＳ Ｐゴシック" pitchFamily="34" charset="-128"/>
              </a:defRPr>
            </a:lvl2pPr>
            <a:lvl3pPr marL="1074684" indent="-214937" defTabSz="909004" eaLnBrk="0" hangingPunct="0">
              <a:defRPr b="1">
                <a:solidFill>
                  <a:srgbClr val="000000"/>
                </a:solidFill>
                <a:latin typeface="Franklin Gothic Book" pitchFamily="34" charset="0"/>
                <a:ea typeface="ＭＳ Ｐゴシック" pitchFamily="34" charset="-128"/>
              </a:defRPr>
            </a:lvl3pPr>
            <a:lvl4pPr marL="1504559" indent="-214937" defTabSz="909004" eaLnBrk="0" hangingPunct="0">
              <a:defRPr b="1">
                <a:solidFill>
                  <a:srgbClr val="000000"/>
                </a:solidFill>
                <a:latin typeface="Franklin Gothic Book" pitchFamily="34" charset="0"/>
                <a:ea typeface="ＭＳ Ｐゴシック" pitchFamily="34" charset="-128"/>
              </a:defRPr>
            </a:lvl4pPr>
            <a:lvl5pPr marL="1934430" indent="-214937" defTabSz="909004" eaLnBrk="0" hangingPunct="0">
              <a:defRPr b="1">
                <a:solidFill>
                  <a:srgbClr val="000000"/>
                </a:solidFill>
                <a:latin typeface="Franklin Gothic Book" pitchFamily="34" charset="0"/>
                <a:ea typeface="ＭＳ Ｐゴシック" pitchFamily="34" charset="-128"/>
              </a:defRPr>
            </a:lvl5pPr>
            <a:lvl6pPr marL="236430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794177"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224052"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65392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eaLnBrk="1" hangingPunct="1"/>
            <a:fld id="{3A58D0D5-50B3-4C98-839B-C5C35D0CF5BE}" type="slidenum">
              <a:rPr lang="en-US" b="0">
                <a:solidFill>
                  <a:schemeClr val="tx1"/>
                </a:solidFill>
                <a:latin typeface="Arial" charset="0"/>
              </a:rPr>
              <a:pPr eaLnBrk="1" hangingPunct="1"/>
              <a:t>55</a:t>
            </a:fld>
            <a:endParaRPr lang="en-US" b="0" dirty="0">
              <a:solidFill>
                <a:schemeClr val="tx1"/>
              </a:solidFill>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endParaRPr lang="en-CA" dirty="0" smtClean="0"/>
          </a:p>
        </p:txBody>
      </p:sp>
      <p:sp>
        <p:nvSpPr>
          <p:cNvPr id="114692" name="Slide Number Placeholder 3"/>
          <p:cNvSpPr>
            <a:spLocks noGrp="1"/>
          </p:cNvSpPr>
          <p:nvPr>
            <p:ph type="sldNum" sz="quarter" idx="5"/>
          </p:nvPr>
        </p:nvSpPr>
        <p:spPr>
          <a:noFill/>
        </p:spPr>
        <p:txBody>
          <a:bodyPr/>
          <a:lstStyle>
            <a:lvl1pPr defTabSz="909004" eaLnBrk="0" hangingPunct="0">
              <a:defRPr b="1">
                <a:solidFill>
                  <a:srgbClr val="000000"/>
                </a:solidFill>
                <a:latin typeface="Franklin Gothic Book" pitchFamily="34" charset="0"/>
                <a:ea typeface="ＭＳ Ｐゴシック" pitchFamily="34" charset="-128"/>
              </a:defRPr>
            </a:lvl1pPr>
            <a:lvl2pPr marL="698545" indent="-268671" defTabSz="909004" eaLnBrk="0" hangingPunct="0">
              <a:defRPr b="1">
                <a:solidFill>
                  <a:srgbClr val="000000"/>
                </a:solidFill>
                <a:latin typeface="Franklin Gothic Book" pitchFamily="34" charset="0"/>
                <a:ea typeface="ＭＳ Ｐゴシック" pitchFamily="34" charset="-128"/>
              </a:defRPr>
            </a:lvl2pPr>
            <a:lvl3pPr marL="1074684" indent="-214937" defTabSz="909004" eaLnBrk="0" hangingPunct="0">
              <a:defRPr b="1">
                <a:solidFill>
                  <a:srgbClr val="000000"/>
                </a:solidFill>
                <a:latin typeface="Franklin Gothic Book" pitchFamily="34" charset="0"/>
                <a:ea typeface="ＭＳ Ｐゴシック" pitchFamily="34" charset="-128"/>
              </a:defRPr>
            </a:lvl3pPr>
            <a:lvl4pPr marL="1504559" indent="-214937" defTabSz="909004" eaLnBrk="0" hangingPunct="0">
              <a:defRPr b="1">
                <a:solidFill>
                  <a:srgbClr val="000000"/>
                </a:solidFill>
                <a:latin typeface="Franklin Gothic Book" pitchFamily="34" charset="0"/>
                <a:ea typeface="ＭＳ Ｐゴシック" pitchFamily="34" charset="-128"/>
              </a:defRPr>
            </a:lvl4pPr>
            <a:lvl5pPr marL="1934430" indent="-214937" defTabSz="909004" eaLnBrk="0" hangingPunct="0">
              <a:defRPr b="1">
                <a:solidFill>
                  <a:srgbClr val="000000"/>
                </a:solidFill>
                <a:latin typeface="Franklin Gothic Book" pitchFamily="34" charset="0"/>
                <a:ea typeface="ＭＳ Ｐゴシック" pitchFamily="34" charset="-128"/>
              </a:defRPr>
            </a:lvl5pPr>
            <a:lvl6pPr marL="236430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794177"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224052"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65392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eaLnBrk="1" hangingPunct="1"/>
            <a:fld id="{588BFEE1-0FEE-44D1-A8AF-0A6CF086D8D7}" type="slidenum">
              <a:rPr lang="en-US" b="0">
                <a:solidFill>
                  <a:schemeClr val="tx1"/>
                </a:solidFill>
                <a:latin typeface="Arial" charset="0"/>
              </a:rPr>
              <a:pPr eaLnBrk="1" hangingPunct="1"/>
              <a:t>56</a:t>
            </a:fld>
            <a:endParaRPr lang="en-US" b="0" dirty="0">
              <a:solidFill>
                <a:schemeClr val="tx1"/>
              </a:solidFill>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p:spPr>
        <p:txBody>
          <a:bodyPr/>
          <a:lstStyle/>
          <a:p>
            <a:endParaRPr lang="en-CA" dirty="0" smtClean="0"/>
          </a:p>
        </p:txBody>
      </p:sp>
      <p:sp>
        <p:nvSpPr>
          <p:cNvPr id="115716" name="Slide Number Placeholder 3"/>
          <p:cNvSpPr>
            <a:spLocks noGrp="1"/>
          </p:cNvSpPr>
          <p:nvPr>
            <p:ph type="sldNum" sz="quarter" idx="5"/>
          </p:nvPr>
        </p:nvSpPr>
        <p:spPr>
          <a:noFill/>
        </p:spPr>
        <p:txBody>
          <a:bodyPr/>
          <a:lstStyle>
            <a:lvl1pPr defTabSz="909004" eaLnBrk="0" hangingPunct="0">
              <a:defRPr b="1">
                <a:solidFill>
                  <a:srgbClr val="000000"/>
                </a:solidFill>
                <a:latin typeface="Franklin Gothic Book" pitchFamily="34" charset="0"/>
                <a:ea typeface="ＭＳ Ｐゴシック" pitchFamily="34" charset="-128"/>
              </a:defRPr>
            </a:lvl1pPr>
            <a:lvl2pPr marL="698545" indent="-268671" defTabSz="909004" eaLnBrk="0" hangingPunct="0">
              <a:defRPr b="1">
                <a:solidFill>
                  <a:srgbClr val="000000"/>
                </a:solidFill>
                <a:latin typeface="Franklin Gothic Book" pitchFamily="34" charset="0"/>
                <a:ea typeface="ＭＳ Ｐゴシック" pitchFamily="34" charset="-128"/>
              </a:defRPr>
            </a:lvl2pPr>
            <a:lvl3pPr marL="1074684" indent="-214937" defTabSz="909004" eaLnBrk="0" hangingPunct="0">
              <a:defRPr b="1">
                <a:solidFill>
                  <a:srgbClr val="000000"/>
                </a:solidFill>
                <a:latin typeface="Franklin Gothic Book" pitchFamily="34" charset="0"/>
                <a:ea typeface="ＭＳ Ｐゴシック" pitchFamily="34" charset="-128"/>
              </a:defRPr>
            </a:lvl3pPr>
            <a:lvl4pPr marL="1504559" indent="-214937" defTabSz="909004" eaLnBrk="0" hangingPunct="0">
              <a:defRPr b="1">
                <a:solidFill>
                  <a:srgbClr val="000000"/>
                </a:solidFill>
                <a:latin typeface="Franklin Gothic Book" pitchFamily="34" charset="0"/>
                <a:ea typeface="ＭＳ Ｐゴシック" pitchFamily="34" charset="-128"/>
              </a:defRPr>
            </a:lvl4pPr>
            <a:lvl5pPr marL="1934430" indent="-214937" defTabSz="909004" eaLnBrk="0" hangingPunct="0">
              <a:defRPr b="1">
                <a:solidFill>
                  <a:srgbClr val="000000"/>
                </a:solidFill>
                <a:latin typeface="Franklin Gothic Book" pitchFamily="34" charset="0"/>
                <a:ea typeface="ＭＳ Ｐゴシック" pitchFamily="34" charset="-128"/>
              </a:defRPr>
            </a:lvl5pPr>
            <a:lvl6pPr marL="236430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794177"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224052"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65392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eaLnBrk="1" hangingPunct="1"/>
            <a:fld id="{81CEAFEC-5BE3-4B7B-9715-14C1C74E3237}" type="slidenum">
              <a:rPr lang="en-US" b="0">
                <a:solidFill>
                  <a:schemeClr val="tx1"/>
                </a:solidFill>
                <a:latin typeface="Arial" charset="0"/>
              </a:rPr>
              <a:pPr eaLnBrk="1" hangingPunct="1"/>
              <a:t>57</a:t>
            </a:fld>
            <a:endParaRPr lang="en-US" b="0" dirty="0">
              <a:solidFill>
                <a:schemeClr val="tx1"/>
              </a:solidFill>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p:spPr>
        <p:txBody>
          <a:bodyPr/>
          <a:lstStyle/>
          <a:p>
            <a:endParaRPr lang="en-CA" dirty="0" smtClean="0"/>
          </a:p>
        </p:txBody>
      </p:sp>
      <p:sp>
        <p:nvSpPr>
          <p:cNvPr id="116740" name="Slide Number Placeholder 3"/>
          <p:cNvSpPr>
            <a:spLocks noGrp="1"/>
          </p:cNvSpPr>
          <p:nvPr>
            <p:ph type="sldNum" sz="quarter" idx="5"/>
          </p:nvPr>
        </p:nvSpPr>
        <p:spPr>
          <a:noFill/>
        </p:spPr>
        <p:txBody>
          <a:bodyPr/>
          <a:lstStyle>
            <a:lvl1pPr defTabSz="909004" eaLnBrk="0" hangingPunct="0">
              <a:defRPr b="1">
                <a:solidFill>
                  <a:srgbClr val="000000"/>
                </a:solidFill>
                <a:latin typeface="Franklin Gothic Book" pitchFamily="34" charset="0"/>
                <a:ea typeface="ＭＳ Ｐゴシック" pitchFamily="34" charset="-128"/>
              </a:defRPr>
            </a:lvl1pPr>
            <a:lvl2pPr marL="698545" indent="-268671" defTabSz="909004" eaLnBrk="0" hangingPunct="0">
              <a:defRPr b="1">
                <a:solidFill>
                  <a:srgbClr val="000000"/>
                </a:solidFill>
                <a:latin typeface="Franklin Gothic Book" pitchFamily="34" charset="0"/>
                <a:ea typeface="ＭＳ Ｐゴシック" pitchFamily="34" charset="-128"/>
              </a:defRPr>
            </a:lvl2pPr>
            <a:lvl3pPr marL="1074684" indent="-214937" defTabSz="909004" eaLnBrk="0" hangingPunct="0">
              <a:defRPr b="1">
                <a:solidFill>
                  <a:srgbClr val="000000"/>
                </a:solidFill>
                <a:latin typeface="Franklin Gothic Book" pitchFamily="34" charset="0"/>
                <a:ea typeface="ＭＳ Ｐゴシック" pitchFamily="34" charset="-128"/>
              </a:defRPr>
            </a:lvl3pPr>
            <a:lvl4pPr marL="1504559" indent="-214937" defTabSz="909004" eaLnBrk="0" hangingPunct="0">
              <a:defRPr b="1">
                <a:solidFill>
                  <a:srgbClr val="000000"/>
                </a:solidFill>
                <a:latin typeface="Franklin Gothic Book" pitchFamily="34" charset="0"/>
                <a:ea typeface="ＭＳ Ｐゴシック" pitchFamily="34" charset="-128"/>
              </a:defRPr>
            </a:lvl4pPr>
            <a:lvl5pPr marL="1934430" indent="-214937" defTabSz="909004" eaLnBrk="0" hangingPunct="0">
              <a:defRPr b="1">
                <a:solidFill>
                  <a:srgbClr val="000000"/>
                </a:solidFill>
                <a:latin typeface="Franklin Gothic Book" pitchFamily="34" charset="0"/>
                <a:ea typeface="ＭＳ Ｐゴシック" pitchFamily="34" charset="-128"/>
              </a:defRPr>
            </a:lvl5pPr>
            <a:lvl6pPr marL="236430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794177"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224052"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653924" indent="-214937" algn="ctr" defTabSz="909004"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eaLnBrk="1" hangingPunct="1"/>
            <a:fld id="{491549A4-83E8-4662-8464-F59E849424B5}" type="slidenum">
              <a:rPr lang="en-US" b="0">
                <a:solidFill>
                  <a:schemeClr val="tx1"/>
                </a:solidFill>
                <a:latin typeface="Arial" charset="0"/>
              </a:rPr>
              <a:pPr eaLnBrk="1" hangingPunct="1"/>
              <a:t>58</a:t>
            </a:fld>
            <a:endParaRPr lang="en-US" b="0" dirty="0">
              <a:solidFill>
                <a:schemeClr val="tx1"/>
              </a:solidFill>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43000" y="684213"/>
            <a:ext cx="4573588" cy="3432175"/>
          </a:xfrm>
          <a:ln/>
        </p:spPr>
      </p:sp>
      <p:sp>
        <p:nvSpPr>
          <p:cNvPr id="117763" name="Rectangle 3"/>
          <p:cNvSpPr>
            <a:spLocks noGrp="1" noChangeArrowheads="1"/>
          </p:cNvSpPr>
          <p:nvPr>
            <p:ph type="body" idx="1"/>
          </p:nvPr>
        </p:nvSpPr>
        <p:spPr>
          <a:xfrm>
            <a:off x="686101" y="4343707"/>
            <a:ext cx="5485804" cy="4113892"/>
          </a:xfrm>
          <a:noFill/>
        </p:spPr>
        <p:txBody>
          <a:bodyPr lIns="90060" tIns="45033" rIns="90060" bIns="45033"/>
          <a:lstStyle/>
          <a:p>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43000" y="684213"/>
            <a:ext cx="4573588" cy="3432175"/>
          </a:xfrm>
          <a:ln/>
        </p:spPr>
      </p:sp>
      <p:sp>
        <p:nvSpPr>
          <p:cNvPr id="118787" name="Rectangle 3"/>
          <p:cNvSpPr>
            <a:spLocks noGrp="1" noChangeArrowheads="1"/>
          </p:cNvSpPr>
          <p:nvPr>
            <p:ph type="body" idx="1"/>
          </p:nvPr>
        </p:nvSpPr>
        <p:spPr>
          <a:xfrm>
            <a:off x="686101" y="4343707"/>
            <a:ext cx="5485804" cy="4113892"/>
          </a:xfrm>
          <a:noFill/>
        </p:spPr>
        <p:txBody>
          <a:bodyPr lIns="90060" tIns="45033" rIns="90060" bIns="45033"/>
          <a:lstStyle/>
          <a:p>
            <a:endParaRPr lang="en-GB"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43000" y="684213"/>
            <a:ext cx="4573588" cy="3432175"/>
          </a:xfrm>
          <a:ln/>
        </p:spPr>
      </p:sp>
      <p:sp>
        <p:nvSpPr>
          <p:cNvPr id="119811" name="Rectangle 3"/>
          <p:cNvSpPr>
            <a:spLocks noGrp="1" noChangeArrowheads="1"/>
          </p:cNvSpPr>
          <p:nvPr>
            <p:ph type="body" idx="1"/>
          </p:nvPr>
        </p:nvSpPr>
        <p:spPr>
          <a:xfrm>
            <a:off x="686101" y="4343707"/>
            <a:ext cx="5485804" cy="4113892"/>
          </a:xfrm>
          <a:noFill/>
        </p:spPr>
        <p:txBody>
          <a:bodyPr lIns="90054" tIns="45028" rIns="90054" bIns="45028"/>
          <a:lstStyle/>
          <a:p>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7</a:t>
            </a:fld>
            <a:endParaRPr lang="en-US"/>
          </a:p>
        </p:txBody>
      </p:sp>
    </p:spTree>
    <p:extLst>
      <p:ext uri="{BB962C8B-B14F-4D97-AF65-F5344CB8AC3E}">
        <p14:creationId xmlns:p14="http://schemas.microsoft.com/office/powerpoint/2010/main" xmlns="" val="113979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8</a:t>
            </a:fld>
            <a:endParaRPr lang="en-US"/>
          </a:p>
        </p:txBody>
      </p:sp>
    </p:spTree>
    <p:extLst>
      <p:ext uri="{BB962C8B-B14F-4D97-AF65-F5344CB8AC3E}">
        <p14:creationId xmlns:p14="http://schemas.microsoft.com/office/powerpoint/2010/main" xmlns="" val="963637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0ED4C9-2862-4408-B9D6-3E93CA0F871E}" type="slidenum">
              <a:rPr lang="en-US" smtClean="0"/>
              <a:pPr/>
              <a:t>9</a:t>
            </a:fld>
            <a:endParaRPr lang="en-US"/>
          </a:p>
        </p:txBody>
      </p:sp>
    </p:spTree>
    <p:extLst>
      <p:ext uri="{BB962C8B-B14F-4D97-AF65-F5344CB8AC3E}">
        <p14:creationId xmlns:p14="http://schemas.microsoft.com/office/powerpoint/2010/main" xmlns="" val="4000234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400800" y="4648200"/>
            <a:ext cx="2438400" cy="1066800"/>
          </a:xfrm>
          <a:prstGeom prst="rect">
            <a:avLst/>
          </a:prstGeom>
        </p:spPr>
        <p:txBody>
          <a:bodyPr anchor="ctr"/>
          <a:lstStyle>
            <a:lvl1pPr algn="ctr">
              <a:buNone/>
              <a:defRPr sz="1000">
                <a:solidFill>
                  <a:schemeClr val="tx2"/>
                </a:solidFill>
                <a:latin typeface="+mj-lt"/>
              </a:defRPr>
            </a:lvl1pPr>
            <a:lvl2pPr>
              <a:defRPr sz="1400">
                <a:solidFill>
                  <a:schemeClr val="tx2"/>
                </a:solidFill>
                <a:latin typeface="+mj-lt"/>
              </a:defRPr>
            </a:lvl2pPr>
            <a:lvl3pPr>
              <a:defRPr sz="1400">
                <a:solidFill>
                  <a:schemeClr val="tx2"/>
                </a:solidFill>
                <a:latin typeface="+mj-lt"/>
              </a:defRPr>
            </a:lvl3pPr>
            <a:lvl4pPr>
              <a:defRPr sz="1400">
                <a:solidFill>
                  <a:schemeClr val="tx2"/>
                </a:solidFill>
                <a:latin typeface="+mj-lt"/>
              </a:defRPr>
            </a:lvl4pPr>
            <a:lvl5pPr>
              <a:defRPr sz="1400">
                <a:solidFill>
                  <a:schemeClr val="tx2"/>
                </a:solidFill>
                <a:latin typeface="+mj-lt"/>
              </a:defRPr>
            </a:lvl5pPr>
          </a:lstStyle>
          <a:p>
            <a:pPr lvl="0"/>
            <a:r>
              <a:rPr lang="en-US" sz="1400" dirty="0" smtClean="0">
                <a:solidFill>
                  <a:schemeClr val="tx2"/>
                </a:solidFill>
                <a:latin typeface="+mj-lt"/>
              </a:rPr>
              <a:t>[Partner]</a:t>
            </a:r>
          </a:p>
          <a:p>
            <a:pPr lvl="0"/>
            <a:r>
              <a:rPr lang="en-US" sz="1400" dirty="0" smtClean="0">
                <a:solidFill>
                  <a:schemeClr val="tx2"/>
                </a:solidFill>
                <a:latin typeface="+mj-lt"/>
              </a:rPr>
              <a:t>[Manager]</a:t>
            </a:r>
          </a:p>
          <a:p>
            <a:pPr lvl="0"/>
            <a:r>
              <a:rPr lang="en-US" sz="1400" dirty="0" smtClean="0">
                <a:solidFill>
                  <a:schemeClr val="tx2"/>
                </a:solidFill>
                <a:latin typeface="+mj-lt"/>
              </a:rPr>
              <a:t>[Trainee]</a:t>
            </a:r>
          </a:p>
        </p:txBody>
      </p:sp>
      <p:sp>
        <p:nvSpPr>
          <p:cNvPr id="11" name="Picture Placeholder 10"/>
          <p:cNvSpPr>
            <a:spLocks noGrp="1"/>
          </p:cNvSpPr>
          <p:nvPr>
            <p:ph type="pic" sz="quarter" idx="11" hasCustomPrompt="1"/>
          </p:nvPr>
        </p:nvSpPr>
        <p:spPr>
          <a:xfrm>
            <a:off x="6553200" y="2514600"/>
            <a:ext cx="2133600" cy="1371600"/>
          </a:xfrm>
          <a:prstGeom prst="rect">
            <a:avLst/>
          </a:prstGeom>
        </p:spPr>
        <p:txBody>
          <a:bodyPr/>
          <a:lstStyle>
            <a:lvl1pPr>
              <a:defRPr/>
            </a:lvl1pPr>
          </a:lstStyle>
          <a:p>
            <a:r>
              <a:rPr lang="en-US" dirty="0" smtClean="0"/>
              <a:t>Insert Logo Here</a:t>
            </a:r>
            <a:endParaRPr lang="en-US" dirty="0"/>
          </a:p>
        </p:txBody>
      </p:sp>
      <p:sp>
        <p:nvSpPr>
          <p:cNvPr id="22" name="Text Placeholder 21"/>
          <p:cNvSpPr>
            <a:spLocks noGrp="1"/>
          </p:cNvSpPr>
          <p:nvPr>
            <p:ph type="body" sz="quarter" idx="12" hasCustomPrompt="1"/>
          </p:nvPr>
        </p:nvSpPr>
        <p:spPr>
          <a:xfrm>
            <a:off x="838200" y="2514600"/>
            <a:ext cx="4572000" cy="914400"/>
          </a:xfrm>
          <a:prstGeom prst="rect">
            <a:avLst/>
          </a:prstGeom>
        </p:spPr>
        <p:txBody>
          <a:bodyPr/>
          <a:lstStyle>
            <a:lvl1pPr algn="ctr">
              <a:buNone/>
              <a:defRPr sz="2500" b="1">
                <a:solidFill>
                  <a:schemeClr val="tx2"/>
                </a:solidFill>
              </a:defRPr>
            </a:lvl1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[Company Name]</a:t>
            </a:r>
            <a:endParaRPr lang="en-US" dirty="0"/>
          </a:p>
        </p:txBody>
      </p:sp>
      <p:sp>
        <p:nvSpPr>
          <p:cNvPr id="23" name="TextBox 22"/>
          <p:cNvSpPr txBox="1"/>
          <p:nvPr/>
        </p:nvSpPr>
        <p:spPr>
          <a:xfrm>
            <a:off x="7275996" y="6096000"/>
            <a:ext cx="688009" cy="276999"/>
          </a:xfrm>
          <a:prstGeom prst="rect">
            <a:avLst/>
          </a:prstGeom>
          <a:noFill/>
        </p:spPr>
        <p:txBody>
          <a:bodyPr wrap="none" rtlCol="0">
            <a:spAutoFit/>
          </a:bodyPr>
          <a:lstStyle/>
          <a:p>
            <a:r>
              <a:rPr lang="en-US" sz="1200" dirty="0" smtClean="0">
                <a:solidFill>
                  <a:schemeClr val="tx2"/>
                </a:solidFill>
              </a:rPr>
              <a:t>May 12</a:t>
            </a:r>
            <a:endParaRPr lang="en-US" sz="1200" dirty="0">
              <a:solidFill>
                <a:schemeClr val="tx2"/>
              </a:solidFill>
            </a:endParaRPr>
          </a:p>
        </p:txBody>
      </p:sp>
      <p:sp>
        <p:nvSpPr>
          <p:cNvPr id="24" name="Rectangle 23"/>
          <p:cNvSpPr/>
          <p:nvPr/>
        </p:nvSpPr>
        <p:spPr>
          <a:xfrm>
            <a:off x="0" y="1030288"/>
            <a:ext cx="9143999" cy="549275"/>
          </a:xfrm>
          <a:prstGeom prst="rect">
            <a:avLst/>
          </a:prstGeom>
          <a:solidFill>
            <a:srgbClr val="091C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563" lvl="1" fontAlgn="auto">
              <a:spcBef>
                <a:spcPts val="0"/>
              </a:spcBef>
              <a:spcAft>
                <a:spcPts val="0"/>
              </a:spcAft>
              <a:defRPr/>
            </a:pPr>
            <a:endParaRPr lang="fr-CA" sz="2600" b="1" dirty="0">
              <a:solidFill>
                <a:srgbClr val="F4F5EB"/>
              </a:solidFill>
              <a:latin typeface="Arial" pitchFamily="34" charset="0"/>
              <a:cs typeface="Arial" pitchFamily="34" charset="0"/>
            </a:endParaRPr>
          </a:p>
        </p:txBody>
      </p:sp>
      <p:cxnSp>
        <p:nvCxnSpPr>
          <p:cNvPr id="25" name="Straight Connector 24"/>
          <p:cNvCxnSpPr/>
          <p:nvPr/>
        </p:nvCxnSpPr>
        <p:spPr>
          <a:xfrm flipH="1">
            <a:off x="6273204" y="1052623"/>
            <a:ext cx="21270" cy="5805377"/>
          </a:xfrm>
          <a:prstGeom prst="line">
            <a:avLst/>
          </a:prstGeom>
          <a:ln w="63500">
            <a:solidFill>
              <a:srgbClr val="091C5B"/>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7073312" y="6096000"/>
            <a:ext cx="1093376" cy="276999"/>
          </a:xfrm>
          <a:prstGeom prst="rect">
            <a:avLst/>
          </a:prstGeom>
          <a:noFill/>
        </p:spPr>
        <p:txBody>
          <a:bodyPr wrap="none" rtlCol="0">
            <a:spAutoFit/>
          </a:bodyPr>
          <a:lstStyle/>
          <a:p>
            <a:r>
              <a:rPr lang="en-US" sz="1200" dirty="0">
                <a:solidFill>
                  <a:srgbClr val="091C5A"/>
                </a:solidFill>
              </a:rPr>
              <a:t>November 11</a:t>
            </a:r>
          </a:p>
        </p:txBody>
      </p:sp>
      <p:sp>
        <p:nvSpPr>
          <p:cNvPr id="13" name="Rectangle 12"/>
          <p:cNvSpPr/>
          <p:nvPr userDrawn="1"/>
        </p:nvSpPr>
        <p:spPr>
          <a:xfrm>
            <a:off x="0" y="1030288"/>
            <a:ext cx="9143999" cy="549275"/>
          </a:xfrm>
          <a:prstGeom prst="rect">
            <a:avLst/>
          </a:prstGeom>
          <a:solidFill>
            <a:srgbClr val="091C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563" lvl="1">
              <a:defRPr/>
            </a:pPr>
            <a:endParaRPr lang="fr-CA" sz="2600" b="1" dirty="0">
              <a:solidFill>
                <a:srgbClr val="F4F5EB"/>
              </a:solidFill>
              <a:cs typeface="Arial" pitchFamily="34" charset="0"/>
            </a:endParaRPr>
          </a:p>
        </p:txBody>
      </p:sp>
      <p:cxnSp>
        <p:nvCxnSpPr>
          <p:cNvPr id="14" name="Straight Connector 13"/>
          <p:cNvCxnSpPr/>
          <p:nvPr userDrawn="1"/>
        </p:nvCxnSpPr>
        <p:spPr>
          <a:xfrm flipH="1">
            <a:off x="6273204" y="1052623"/>
            <a:ext cx="21270" cy="5805377"/>
          </a:xfrm>
          <a:prstGeom prst="line">
            <a:avLst/>
          </a:prstGeom>
          <a:ln w="63500">
            <a:solidFill>
              <a:srgbClr val="091C5B"/>
            </a:solidFill>
          </a:ln>
        </p:spPr>
        <p:style>
          <a:lnRef idx="1">
            <a:schemeClr val="accent1"/>
          </a:lnRef>
          <a:fillRef idx="0">
            <a:schemeClr val="accent1"/>
          </a:fillRef>
          <a:effectRef idx="0">
            <a:schemeClr val="accent1"/>
          </a:effectRef>
          <a:fontRef idx="minor">
            <a:schemeClr val="tx1"/>
          </a:fontRef>
        </p:style>
      </p:cxnSp>
      <p:pic>
        <p:nvPicPr>
          <p:cNvPr id="15" name="Picture 2" descr="https://encrypted-tbn3.google.com/images?q=tbn:ANd9GcQvEsBikEAbGCb20IBRDbVhZUlwmI4KmFHq4WDttlbGobaljYYbGw"/>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715125" y="152400"/>
            <a:ext cx="2047875" cy="73177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Line 8"/>
          <p:cNvSpPr>
            <a:spLocks noChangeShapeType="1"/>
          </p:cNvSpPr>
          <p:nvPr>
            <p:custDataLst>
              <p:tags r:id="rId1"/>
            </p:custDataLst>
          </p:nvPr>
        </p:nvSpPr>
        <p:spPr bwMode="auto">
          <a:xfrm>
            <a:off x="2347938" y="228600"/>
            <a:ext cx="0" cy="5791200"/>
          </a:xfrm>
          <a:prstGeom prst="line">
            <a:avLst/>
          </a:prstGeom>
          <a:noFill/>
          <a:ln w="9525">
            <a:solidFill>
              <a:srgbClr val="002368"/>
            </a:solidFill>
            <a:round/>
            <a:headEnd/>
            <a:tailEnd/>
          </a:ln>
          <a:effectLst/>
        </p:spPr>
        <p:txBody>
          <a:bodyPr wrap="none" anchor="ctr"/>
          <a:lstStyle/>
          <a:p>
            <a:endParaRPr lang="en-US"/>
          </a:p>
        </p:txBody>
      </p:sp>
      <p:sp>
        <p:nvSpPr>
          <p:cNvPr id="4" name="Title 3"/>
          <p:cNvSpPr>
            <a:spLocks noGrp="1"/>
          </p:cNvSpPr>
          <p:nvPr>
            <p:ph type="title"/>
          </p:nvPr>
        </p:nvSpPr>
        <p:spPr>
          <a:xfrm>
            <a:off x="2514600" y="274638"/>
            <a:ext cx="6172200" cy="487362"/>
          </a:xfrm>
          <a:prstGeom prst="rect">
            <a:avLst/>
          </a:prstGeom>
        </p:spPr>
        <p:txBody>
          <a:bodyPr/>
          <a:lstStyle>
            <a:lvl1pPr>
              <a:defRPr sz="2000">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147119" y="909118"/>
            <a:ext cx="2057400" cy="4918295"/>
          </a:xfrm>
          <a:prstGeom prst="rect">
            <a:avLst/>
          </a:prstGeom>
        </p:spPr>
        <p:txBody>
          <a:bodyPr/>
          <a:lstStyle>
            <a:lvl1pPr marL="117475" indent="-117475">
              <a:defRPr sz="1200">
                <a:solidFill>
                  <a:schemeClr val="tx2"/>
                </a:solidFill>
              </a:defRPr>
            </a:lvl1pPr>
            <a:lvl2pPr marL="227013" indent="-109538">
              <a:defRPr sz="1200">
                <a:solidFill>
                  <a:schemeClr val="tx2"/>
                </a:solidFill>
              </a:defRPr>
            </a:lvl2pPr>
            <a:lvl3pPr marL="344488" indent="-117475">
              <a:defRPr sz="1200">
                <a:solidFill>
                  <a:schemeClr val="tx2"/>
                </a:solidFill>
              </a:defRPr>
            </a:lvl3pPr>
            <a:lvl4pPr>
              <a:defRPr>
                <a:solidFill>
                  <a:srgbClr val="0000FF"/>
                </a:solidFill>
              </a:defRPr>
            </a:lvl4pPr>
            <a:lvl5pPr>
              <a:defRPr>
                <a:solidFill>
                  <a:srgbClr val="0000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1"/>
          </p:nvPr>
        </p:nvSpPr>
        <p:spPr>
          <a:xfrm>
            <a:off x="2514600" y="914400"/>
            <a:ext cx="6172200" cy="510540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5" name="Line 8"/>
          <p:cNvSpPr>
            <a:spLocks noChangeShapeType="1"/>
          </p:cNvSpPr>
          <p:nvPr>
            <p:custDataLst>
              <p:tags r:id="rId1"/>
            </p:custDataLst>
          </p:nvPr>
        </p:nvSpPr>
        <p:spPr bwMode="auto">
          <a:xfrm>
            <a:off x="2349371" y="228600"/>
            <a:ext cx="0" cy="609600"/>
          </a:xfrm>
          <a:prstGeom prst="line">
            <a:avLst/>
          </a:prstGeom>
          <a:noFill/>
          <a:ln w="9525">
            <a:solidFill>
              <a:srgbClr val="002368"/>
            </a:solidFill>
            <a:round/>
            <a:headEnd/>
            <a:tailEnd/>
          </a:ln>
          <a:effectLst/>
        </p:spPr>
        <p:txBody>
          <a:bodyPr wrap="none" anchor="ctr"/>
          <a:lstStyle/>
          <a:p>
            <a:endParaRPr lang="en-US"/>
          </a:p>
        </p:txBody>
      </p:sp>
      <p:sp>
        <p:nvSpPr>
          <p:cNvPr id="4" name="Title 3"/>
          <p:cNvSpPr>
            <a:spLocks noGrp="1"/>
          </p:cNvSpPr>
          <p:nvPr>
            <p:ph type="title"/>
          </p:nvPr>
        </p:nvSpPr>
        <p:spPr>
          <a:xfrm>
            <a:off x="2514600" y="274638"/>
            <a:ext cx="6172200" cy="487362"/>
          </a:xfrm>
          <a:prstGeom prst="rect">
            <a:avLst/>
          </a:prstGeom>
        </p:spPr>
        <p:txBody>
          <a:bodyPr/>
          <a:lstStyle>
            <a:lvl1pPr>
              <a:defRPr sz="2000">
                <a:latin typeface="+mj-lt"/>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Line 8"/>
          <p:cNvSpPr>
            <a:spLocks noChangeShapeType="1"/>
          </p:cNvSpPr>
          <p:nvPr>
            <p:custDataLst>
              <p:tags r:id="rId1"/>
            </p:custDataLst>
          </p:nvPr>
        </p:nvSpPr>
        <p:spPr bwMode="auto">
          <a:xfrm>
            <a:off x="2349371" y="228600"/>
            <a:ext cx="0" cy="609600"/>
          </a:xfrm>
          <a:prstGeom prst="line">
            <a:avLst/>
          </a:prstGeom>
          <a:noFill/>
          <a:ln w="9525">
            <a:solidFill>
              <a:srgbClr val="002368"/>
            </a:solidFill>
            <a:round/>
            <a:headEnd/>
            <a:tailEnd/>
          </a:ln>
          <a:effectLst/>
        </p:spPr>
        <p:txBody>
          <a:bodyPr wrap="none" anchor="ctr"/>
          <a:lstStyle/>
          <a:p>
            <a:endParaRPr lang="en-US">
              <a:solidFill>
                <a:prstClr val="black"/>
              </a:solidFill>
            </a:endParaRPr>
          </a:p>
        </p:txBody>
      </p:sp>
      <p:sp>
        <p:nvSpPr>
          <p:cNvPr id="4" name="Title 3"/>
          <p:cNvSpPr>
            <a:spLocks noGrp="1"/>
          </p:cNvSpPr>
          <p:nvPr>
            <p:ph type="title"/>
          </p:nvPr>
        </p:nvSpPr>
        <p:spPr>
          <a:xfrm>
            <a:off x="2514600" y="274638"/>
            <a:ext cx="6172200" cy="487362"/>
          </a:xfrm>
          <a:prstGeom prst="rect">
            <a:avLst/>
          </a:prstGeom>
        </p:spPr>
        <p:txBody>
          <a:bodyPr/>
          <a:lstStyle>
            <a:lvl1pPr>
              <a:defRPr sz="2000">
                <a:latin typeface="+mj-lt"/>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37371" y="1600199"/>
            <a:ext cx="4118428" cy="4419601"/>
          </a:xfrm>
          <a:prstGeom prst="rect">
            <a:avLst/>
          </a:prstGeom>
        </p:spPr>
        <p:txBody>
          <a:bodyPr lIns="81967" tIns="40982" rIns="81967" bIns="40982"/>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68372" y="1600199"/>
            <a:ext cx="4118428" cy="4419601"/>
          </a:xfrm>
          <a:prstGeom prst="rect">
            <a:avLst/>
          </a:prstGeom>
        </p:spPr>
        <p:txBody>
          <a:bodyPr lIns="81967" tIns="40982" rIns="81967" bIns="40982"/>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0"/>
          </p:nvPr>
        </p:nvSpPr>
        <p:spPr>
          <a:xfrm>
            <a:off x="228600" y="1219200"/>
            <a:ext cx="4114800" cy="381000"/>
          </a:xfrm>
          <a:prstGeom prst="rect">
            <a:avLst/>
          </a:prstGeom>
          <a:solidFill>
            <a:schemeClr val="tx2"/>
          </a:solidFill>
        </p:spPr>
        <p:txBody>
          <a:bodyPr anchor="ctr"/>
          <a:lstStyle>
            <a:lvl1pPr algn="ctr">
              <a:buNone/>
              <a:defRPr sz="14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1" name="Text Placeholder 9"/>
          <p:cNvSpPr>
            <a:spLocks noGrp="1"/>
          </p:cNvSpPr>
          <p:nvPr>
            <p:ph type="body" sz="quarter" idx="11"/>
          </p:nvPr>
        </p:nvSpPr>
        <p:spPr>
          <a:xfrm>
            <a:off x="4572000" y="1219200"/>
            <a:ext cx="4114800" cy="381000"/>
          </a:xfrm>
          <a:prstGeom prst="rect">
            <a:avLst/>
          </a:prstGeom>
          <a:solidFill>
            <a:schemeClr val="tx2"/>
          </a:solidFill>
        </p:spPr>
        <p:txBody>
          <a:bodyPr anchor="ctr"/>
          <a:lstStyle>
            <a:lvl1pPr algn="ctr">
              <a:buNone/>
              <a:defRPr sz="14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9" name="Title 3"/>
          <p:cNvSpPr>
            <a:spLocks noGrp="1"/>
          </p:cNvSpPr>
          <p:nvPr>
            <p:ph type="title"/>
          </p:nvPr>
        </p:nvSpPr>
        <p:spPr>
          <a:xfrm>
            <a:off x="2514600" y="274638"/>
            <a:ext cx="6172200" cy="487362"/>
          </a:xfrm>
          <a:prstGeom prst="rect">
            <a:avLst/>
          </a:prstGeom>
        </p:spPr>
        <p:txBody>
          <a:bodyPr/>
          <a:lstStyle>
            <a:lvl1pPr>
              <a:defRPr sz="2000">
                <a:latin typeface="+mj-lt"/>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bwMode="auto">
          <a:xfrm>
            <a:off x="422275" y="2122488"/>
            <a:ext cx="8721725" cy="503237"/>
          </a:xfrm>
          <a:prstGeom prst="rect">
            <a:avLst/>
          </a:prstGeom>
        </p:spPr>
        <p:txBody>
          <a:bodyPr/>
          <a:lstStyle>
            <a:lvl1pPr>
              <a:lnSpc>
                <a:spcPct val="90000"/>
              </a:lnSpc>
              <a:defRPr sz="3000"/>
            </a:lvl1pPr>
          </a:lstStyle>
          <a:p>
            <a:pPr lvl="0"/>
            <a:r>
              <a:rPr lang="en-US" noProof="0" smtClean="0"/>
              <a:t>Click to edit Master title style</a:t>
            </a:r>
          </a:p>
        </p:txBody>
      </p:sp>
      <p:sp>
        <p:nvSpPr>
          <p:cNvPr id="56468" name="Rectangle 148"/>
          <p:cNvSpPr>
            <a:spLocks noGrp="1" noChangeArrowheads="1"/>
          </p:cNvSpPr>
          <p:nvPr>
            <p:ph type="subTitle" sz="quarter" idx="1"/>
          </p:nvPr>
        </p:nvSpPr>
        <p:spPr bwMode="auto">
          <a:xfrm>
            <a:off x="422275" y="2808288"/>
            <a:ext cx="6400800" cy="336550"/>
          </a:xfrm>
          <a:prstGeom prst="rect">
            <a:avLst/>
          </a:prstGeom>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0" indent="0">
              <a:buFont typeface="Wingdings" pitchFamily="2" charset="2"/>
              <a:buNone/>
              <a:defRPr>
                <a:solidFill>
                  <a:schemeClr val="bg1"/>
                </a:solidFill>
              </a:defRPr>
            </a:lvl1pPr>
          </a:lstStyle>
          <a:p>
            <a:pPr lvl="0"/>
            <a:r>
              <a:rPr lang="en-US" noProof="0" smtClean="0"/>
              <a:t>Click to edit Master subtitle style</a:t>
            </a:r>
          </a:p>
        </p:txBody>
      </p:sp>
      <p:sp>
        <p:nvSpPr>
          <p:cNvPr id="7" name="Text Box 74"/>
          <p:cNvSpPr txBox="1">
            <a:spLocks noChangeArrowheads="1"/>
          </p:cNvSpPr>
          <p:nvPr userDrawn="1"/>
        </p:nvSpPr>
        <p:spPr bwMode="auto">
          <a:xfrm>
            <a:off x="8353425" y="47625"/>
            <a:ext cx="79057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pPr>
              <a:spcBef>
                <a:spcPct val="50000"/>
              </a:spcBef>
            </a:pPr>
            <a:r>
              <a:rPr lang="en-US" b="0" dirty="0">
                <a:solidFill>
                  <a:sysClr val="windowText" lastClr="000000"/>
                </a:solidFill>
                <a:latin typeface="Franklin Gothic Demi" pitchFamily="34" charset="0"/>
                <a:ea typeface="MS PGothic" pitchFamily="34" charset="-128"/>
              </a:rPr>
              <a:t>DRAFT</a:t>
            </a:r>
          </a:p>
        </p:txBody>
      </p:sp>
    </p:spTree>
    <p:extLst>
      <p:ext uri="{BB962C8B-B14F-4D97-AF65-F5344CB8AC3E}">
        <p14:creationId xmlns:p14="http://schemas.microsoft.com/office/powerpoint/2010/main" xmlns="" val="39684715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0" y="47625"/>
            <a:ext cx="6629400" cy="688975"/>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138113" y="874713"/>
            <a:ext cx="8789987" cy="12969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29361618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38400" y="47625"/>
            <a:ext cx="6553200" cy="688975"/>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xmlns="" val="17887278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47625"/>
            <a:ext cx="6553200" cy="688975"/>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138113" y="874713"/>
            <a:ext cx="4318000" cy="12969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08513" y="874713"/>
            <a:ext cx="4319587" cy="12969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31045607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tags" Target="../tags/tag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8" name="Rectangle 64"/>
          <p:cNvSpPr>
            <a:spLocks noChangeArrowheads="1"/>
          </p:cNvSpPr>
          <p:nvPr>
            <p:custDataLst>
              <p:tags r:id="rId11"/>
            </p:custDataLst>
          </p:nvPr>
        </p:nvSpPr>
        <p:spPr bwMode="auto">
          <a:xfrm>
            <a:off x="428628" y="619125"/>
            <a:ext cx="5127625" cy="135872"/>
          </a:xfrm>
          <a:prstGeom prst="rect">
            <a:avLst/>
          </a:prstGeom>
          <a:noFill/>
          <a:ln w="9525">
            <a:noFill/>
            <a:miter lim="800000"/>
            <a:headEnd/>
            <a:tailEnd/>
          </a:ln>
          <a:effectLst/>
        </p:spPr>
        <p:txBody>
          <a:bodyPr wrap="none" lIns="82021" tIns="41010" rIns="82021" bIns="41010"/>
          <a:lstStyle/>
          <a:p>
            <a:pPr defTabSz="1018130" eaLnBrk="0" fontAlgn="base" hangingPunct="0">
              <a:spcBef>
                <a:spcPct val="0"/>
              </a:spcBef>
              <a:spcAft>
                <a:spcPct val="0"/>
              </a:spcAft>
            </a:pPr>
            <a:endParaRPr lang="en-CA" sz="800" dirty="0">
              <a:solidFill>
                <a:srgbClr val="761437"/>
              </a:solidFill>
            </a:endParaRPr>
          </a:p>
        </p:txBody>
      </p:sp>
      <p:sp>
        <p:nvSpPr>
          <p:cNvPr id="1090" name="Line 66"/>
          <p:cNvSpPr>
            <a:spLocks noChangeShapeType="1"/>
          </p:cNvSpPr>
          <p:nvPr>
            <p:custDataLst>
              <p:tags r:id="rId12"/>
            </p:custDataLst>
          </p:nvPr>
        </p:nvSpPr>
        <p:spPr bwMode="auto">
          <a:xfrm>
            <a:off x="205583" y="6185649"/>
            <a:ext cx="8738182" cy="8674"/>
          </a:xfrm>
          <a:prstGeom prst="line">
            <a:avLst/>
          </a:prstGeom>
          <a:noFill/>
          <a:ln w="28575">
            <a:solidFill>
              <a:srgbClr val="1B265F"/>
            </a:solidFill>
            <a:round/>
            <a:headEnd/>
            <a:tailEnd/>
          </a:ln>
          <a:effectLst/>
        </p:spPr>
        <p:txBody>
          <a:bodyPr wrap="none" lIns="82021" tIns="41010" rIns="82021" bIns="41010" anchor="ctr"/>
          <a:lstStyle/>
          <a:p>
            <a:pPr fontAlgn="base">
              <a:spcBef>
                <a:spcPct val="0"/>
              </a:spcBef>
              <a:spcAft>
                <a:spcPct val="0"/>
              </a:spcAft>
            </a:pPr>
            <a:endParaRPr lang="en-CA" sz="1000" dirty="0">
              <a:solidFill>
                <a:srgbClr val="000000"/>
              </a:solidFill>
            </a:endParaRPr>
          </a:p>
        </p:txBody>
      </p:sp>
      <p:sp>
        <p:nvSpPr>
          <p:cNvPr id="1095" name="Text Box 71" hidden="1"/>
          <p:cNvSpPr txBox="1">
            <a:spLocks noChangeArrowheads="1"/>
          </p:cNvSpPr>
          <p:nvPr>
            <p:custDataLst>
              <p:tags r:id="rId13"/>
            </p:custDataLst>
          </p:nvPr>
        </p:nvSpPr>
        <p:spPr bwMode="auto">
          <a:xfrm>
            <a:off x="3115830" y="2756652"/>
            <a:ext cx="2216727" cy="169277"/>
          </a:xfrm>
          <a:prstGeom prst="rect">
            <a:avLst/>
          </a:prstGeom>
          <a:noFill/>
          <a:ln w="9525">
            <a:noFill/>
            <a:miter lim="800000"/>
            <a:headEnd/>
            <a:tailEnd/>
          </a:ln>
          <a:effectLst/>
        </p:spPr>
        <p:txBody>
          <a:bodyPr lIns="0" tIns="0" rIns="0" bIns="0">
            <a:spAutoFit/>
          </a:bodyPr>
          <a:lstStyle/>
          <a:p>
            <a:pPr fontAlgn="base">
              <a:spcBef>
                <a:spcPct val="50000"/>
              </a:spcBef>
              <a:spcAft>
                <a:spcPct val="0"/>
              </a:spcAft>
            </a:pPr>
            <a:r>
              <a:rPr lang="en-CA" sz="1100" b="1" dirty="0">
                <a:solidFill>
                  <a:srgbClr val="1B265F"/>
                </a:solidFill>
              </a:rPr>
              <a:t>Draft Report</a:t>
            </a:r>
          </a:p>
        </p:txBody>
      </p:sp>
      <p:sp>
        <p:nvSpPr>
          <p:cNvPr id="20" name="Slide Number Placeholder 5"/>
          <p:cNvSpPr txBox="1">
            <a:spLocks/>
          </p:cNvSpPr>
          <p:nvPr/>
        </p:nvSpPr>
        <p:spPr>
          <a:xfrm>
            <a:off x="6845992" y="6259338"/>
            <a:ext cx="2133600" cy="365125"/>
          </a:xfrm>
          <a:prstGeom prst="rect">
            <a:avLst/>
          </a:prstGeom>
        </p:spPr>
        <p:txBody>
          <a:bodyPr lIns="91387" tIns="45693" rIns="91387" bIns="45693" anchor="ctr"/>
          <a:lstStyle/>
          <a:p>
            <a:pPr algn="r">
              <a:defRPr/>
            </a:pPr>
            <a:r>
              <a:rPr lang="en-CA" sz="1000" dirty="0">
                <a:solidFill>
                  <a:srgbClr val="000000">
                    <a:tint val="75000"/>
                  </a:srgbClr>
                </a:solidFill>
                <a:latin typeface="Frutiger LT 45 Light" pitchFamily="34" charset="0"/>
              </a:rPr>
              <a:t>Page </a:t>
            </a:r>
            <a:fld id="{65AA1C6C-3847-49EF-A8F8-12B78C7E5D2A}" type="slidenum">
              <a:rPr lang="en-CA" sz="1000" smtClean="0">
                <a:solidFill>
                  <a:srgbClr val="000000">
                    <a:tint val="75000"/>
                  </a:srgbClr>
                </a:solidFill>
                <a:latin typeface="Frutiger LT 45 Light" pitchFamily="34" charset="0"/>
              </a:rPr>
              <a:pPr algn="r">
                <a:defRPr/>
              </a:pPr>
              <a:t>‹#›</a:t>
            </a:fld>
            <a:r>
              <a:rPr lang="en-CA" sz="1000" dirty="0" smtClean="0">
                <a:solidFill>
                  <a:srgbClr val="000000">
                    <a:tint val="75000"/>
                  </a:srgbClr>
                </a:solidFill>
                <a:latin typeface="Frutiger LT 45 Light" pitchFamily="34" charset="0"/>
              </a:rPr>
              <a:t> </a:t>
            </a:r>
            <a:endParaRPr lang="en-CA" sz="1000" dirty="0">
              <a:solidFill>
                <a:srgbClr val="000000">
                  <a:tint val="75000"/>
                </a:srgbClr>
              </a:solidFill>
              <a:latin typeface="Frutiger LT 45 Light" pitchFamily="34" charset="0"/>
            </a:endParaRPr>
          </a:p>
        </p:txBody>
      </p:sp>
      <p:sp>
        <p:nvSpPr>
          <p:cNvPr id="14" name="Line 59"/>
          <p:cNvSpPr>
            <a:spLocks noChangeShapeType="1"/>
          </p:cNvSpPr>
          <p:nvPr>
            <p:custDataLst>
              <p:tags r:id="rId14"/>
            </p:custDataLst>
          </p:nvPr>
        </p:nvSpPr>
        <p:spPr bwMode="auto">
          <a:xfrm flipV="1">
            <a:off x="2390115" y="798148"/>
            <a:ext cx="6553650" cy="7610"/>
          </a:xfrm>
          <a:prstGeom prst="line">
            <a:avLst/>
          </a:prstGeom>
          <a:noFill/>
          <a:ln w="28575">
            <a:solidFill>
              <a:srgbClr val="1B265F"/>
            </a:solidFill>
            <a:round/>
            <a:headEnd/>
            <a:tailEnd/>
          </a:ln>
          <a:effectLst/>
        </p:spPr>
        <p:txBody>
          <a:bodyPr wrap="none" lIns="82021" tIns="41010" rIns="82021" bIns="41010" anchor="ctr"/>
          <a:lstStyle/>
          <a:p>
            <a:pPr fontAlgn="base">
              <a:spcBef>
                <a:spcPct val="0"/>
              </a:spcBef>
              <a:spcAft>
                <a:spcPct val="0"/>
              </a:spcAft>
            </a:pPr>
            <a:endParaRPr lang="en-CA" sz="1000" dirty="0">
              <a:solidFill>
                <a:srgbClr val="000000"/>
              </a:solidFill>
            </a:endParaRPr>
          </a:p>
        </p:txBody>
      </p:sp>
      <p:sp>
        <p:nvSpPr>
          <p:cNvPr id="8" name="TextBox 7"/>
          <p:cNvSpPr txBox="1"/>
          <p:nvPr/>
        </p:nvSpPr>
        <p:spPr>
          <a:xfrm>
            <a:off x="3803200" y="6248400"/>
            <a:ext cx="1537600" cy="246221"/>
          </a:xfrm>
          <a:prstGeom prst="rect">
            <a:avLst/>
          </a:prstGeom>
          <a:noFill/>
        </p:spPr>
        <p:txBody>
          <a:bodyPr wrap="none" rtlCol="0">
            <a:spAutoFit/>
          </a:bodyPr>
          <a:lstStyle/>
          <a:p>
            <a:r>
              <a:rPr lang="en-US" sz="1000" dirty="0" smtClean="0">
                <a:solidFill>
                  <a:srgbClr val="FF0000"/>
                </a:solidFill>
              </a:rPr>
              <a:t>Private and Confidential</a:t>
            </a:r>
            <a:endParaRPr lang="en-US" sz="1000" dirty="0">
              <a:solidFill>
                <a:srgbClr val="FF0000"/>
              </a:solidFill>
            </a:endParaRPr>
          </a:p>
        </p:txBody>
      </p:sp>
      <p:sp>
        <p:nvSpPr>
          <p:cNvPr id="9" name="TextBox 8"/>
          <p:cNvSpPr txBox="1"/>
          <p:nvPr userDrawn="1"/>
        </p:nvSpPr>
        <p:spPr>
          <a:xfrm>
            <a:off x="3803200" y="6248400"/>
            <a:ext cx="1537600" cy="246221"/>
          </a:xfrm>
          <a:prstGeom prst="rect">
            <a:avLst/>
          </a:prstGeom>
          <a:noFill/>
        </p:spPr>
        <p:txBody>
          <a:bodyPr wrap="none" rtlCol="0">
            <a:spAutoFit/>
          </a:bodyPr>
          <a:lstStyle/>
          <a:p>
            <a:r>
              <a:rPr lang="en-US" sz="1000" dirty="0">
                <a:solidFill>
                  <a:srgbClr val="FF0000"/>
                </a:solidFill>
              </a:rPr>
              <a:t>Private and Confidential</a:t>
            </a:r>
          </a:p>
        </p:txBody>
      </p:sp>
      <p:sp>
        <p:nvSpPr>
          <p:cNvPr id="10" name="Line 8"/>
          <p:cNvSpPr>
            <a:spLocks noChangeShapeType="1"/>
          </p:cNvSpPr>
          <p:nvPr userDrawn="1">
            <p:custDataLst>
              <p:tags r:id="rId15"/>
            </p:custDataLst>
          </p:nvPr>
        </p:nvSpPr>
        <p:spPr bwMode="auto">
          <a:xfrm>
            <a:off x="2349371" y="173736"/>
            <a:ext cx="0" cy="609600"/>
          </a:xfrm>
          <a:prstGeom prst="line">
            <a:avLst/>
          </a:prstGeom>
          <a:noFill/>
          <a:ln w="9525">
            <a:solidFill>
              <a:srgbClr val="002368"/>
            </a:solidFill>
            <a:round/>
            <a:headEnd/>
            <a:tailEnd/>
          </a:ln>
          <a:effectLst/>
        </p:spPr>
        <p:txBody>
          <a:bodyPr wrap="none" anchor="ctr"/>
          <a:lstStyle/>
          <a:p>
            <a:endParaRPr lang="en-US">
              <a:solidFill>
                <a:prstClr val="black"/>
              </a:solidFill>
            </a:endParaRPr>
          </a:p>
        </p:txBody>
      </p:sp>
      <p:pic>
        <p:nvPicPr>
          <p:cNvPr id="11" name="Picture 2" descr="https://encrypted-tbn3.google.com/images?q=tbn:ANd9GcQvEsBikEAbGCb20IBRDbVhZUlwmI4KmFHq4WDttlbGobaljYYbGw"/>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337010" y="6281449"/>
            <a:ext cx="1186990" cy="424151"/>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663" r:id="rId4"/>
    <p:sldLayoutId id="2147483664" r:id="rId5"/>
    <p:sldLayoutId id="2147483707" r:id="rId6"/>
    <p:sldLayoutId id="2147483708" r:id="rId7"/>
    <p:sldLayoutId id="2147483709" r:id="rId8"/>
    <p:sldLayoutId id="2147483710" r:id="rId9"/>
  </p:sldLayoutIdLst>
  <p:txStyles>
    <p:titleStyle>
      <a:lvl1pPr algn="l" defTabSz="914180" rtl="0" eaLnBrk="1" fontAlgn="base" hangingPunct="1">
        <a:spcBef>
          <a:spcPct val="0"/>
        </a:spcBef>
        <a:spcAft>
          <a:spcPct val="0"/>
        </a:spcAft>
        <a:defRPr sz="2200" b="1">
          <a:solidFill>
            <a:srgbClr val="1B265F"/>
          </a:solidFill>
          <a:latin typeface="+mj-lt"/>
          <a:ea typeface="+mj-ea"/>
          <a:cs typeface="+mj-cs"/>
        </a:defRPr>
      </a:lvl1pPr>
      <a:lvl2pPr algn="l" defTabSz="914180" rtl="0" eaLnBrk="1" fontAlgn="base" hangingPunct="1">
        <a:spcBef>
          <a:spcPct val="0"/>
        </a:spcBef>
        <a:spcAft>
          <a:spcPct val="0"/>
        </a:spcAft>
        <a:defRPr sz="1400" b="1">
          <a:solidFill>
            <a:srgbClr val="1B265F"/>
          </a:solidFill>
          <a:latin typeface="Arial" charset="0"/>
        </a:defRPr>
      </a:lvl2pPr>
      <a:lvl3pPr algn="l" defTabSz="914180" rtl="0" eaLnBrk="1" fontAlgn="base" hangingPunct="1">
        <a:spcBef>
          <a:spcPct val="0"/>
        </a:spcBef>
        <a:spcAft>
          <a:spcPct val="0"/>
        </a:spcAft>
        <a:defRPr sz="1400" b="1">
          <a:solidFill>
            <a:srgbClr val="1B265F"/>
          </a:solidFill>
          <a:latin typeface="Arial" charset="0"/>
        </a:defRPr>
      </a:lvl3pPr>
      <a:lvl4pPr algn="l" defTabSz="914180" rtl="0" eaLnBrk="1" fontAlgn="base" hangingPunct="1">
        <a:spcBef>
          <a:spcPct val="0"/>
        </a:spcBef>
        <a:spcAft>
          <a:spcPct val="0"/>
        </a:spcAft>
        <a:defRPr sz="1400" b="1">
          <a:solidFill>
            <a:srgbClr val="1B265F"/>
          </a:solidFill>
          <a:latin typeface="Arial" charset="0"/>
        </a:defRPr>
      </a:lvl4pPr>
      <a:lvl5pPr algn="l" defTabSz="914180" rtl="0" eaLnBrk="1" fontAlgn="base" hangingPunct="1">
        <a:spcBef>
          <a:spcPct val="0"/>
        </a:spcBef>
        <a:spcAft>
          <a:spcPct val="0"/>
        </a:spcAft>
        <a:defRPr sz="1400" b="1">
          <a:solidFill>
            <a:srgbClr val="1B265F"/>
          </a:solidFill>
          <a:latin typeface="Arial" charset="0"/>
        </a:defRPr>
      </a:lvl5pPr>
      <a:lvl6pPr marL="410099" algn="l" defTabSz="914180" rtl="0" eaLnBrk="1" fontAlgn="base" hangingPunct="1">
        <a:spcBef>
          <a:spcPct val="0"/>
        </a:spcBef>
        <a:spcAft>
          <a:spcPct val="0"/>
        </a:spcAft>
        <a:defRPr sz="1400" b="1">
          <a:solidFill>
            <a:srgbClr val="1B265F"/>
          </a:solidFill>
          <a:latin typeface="Arial" charset="0"/>
        </a:defRPr>
      </a:lvl6pPr>
      <a:lvl7pPr marL="820199" algn="l" defTabSz="914180" rtl="0" eaLnBrk="1" fontAlgn="base" hangingPunct="1">
        <a:spcBef>
          <a:spcPct val="0"/>
        </a:spcBef>
        <a:spcAft>
          <a:spcPct val="0"/>
        </a:spcAft>
        <a:defRPr sz="1400" b="1">
          <a:solidFill>
            <a:srgbClr val="1B265F"/>
          </a:solidFill>
          <a:latin typeface="Arial" charset="0"/>
        </a:defRPr>
      </a:lvl7pPr>
      <a:lvl8pPr marL="1230298" algn="l" defTabSz="914180" rtl="0" eaLnBrk="1" fontAlgn="base" hangingPunct="1">
        <a:spcBef>
          <a:spcPct val="0"/>
        </a:spcBef>
        <a:spcAft>
          <a:spcPct val="0"/>
        </a:spcAft>
        <a:defRPr sz="1400" b="1">
          <a:solidFill>
            <a:srgbClr val="1B265F"/>
          </a:solidFill>
          <a:latin typeface="Arial" charset="0"/>
        </a:defRPr>
      </a:lvl8pPr>
      <a:lvl9pPr marL="1640397" algn="l" defTabSz="914180" rtl="0" eaLnBrk="1" fontAlgn="base" hangingPunct="1">
        <a:spcBef>
          <a:spcPct val="0"/>
        </a:spcBef>
        <a:spcAft>
          <a:spcPct val="0"/>
        </a:spcAft>
        <a:defRPr sz="1400" b="1">
          <a:solidFill>
            <a:srgbClr val="1B265F"/>
          </a:solidFill>
          <a:latin typeface="Arial" charset="0"/>
        </a:defRPr>
      </a:lvl9pPr>
    </p:titleStyle>
    <p:bodyStyle>
      <a:lvl1pPr marL="205050" indent="-205050" algn="l" defTabSz="914180" rtl="0" eaLnBrk="1" fontAlgn="base" hangingPunct="1">
        <a:spcBef>
          <a:spcPct val="0"/>
        </a:spcBef>
        <a:spcAft>
          <a:spcPct val="50000"/>
        </a:spcAft>
        <a:buFont typeface="Wingdings" pitchFamily="2" charset="2"/>
        <a:buChar char="§"/>
        <a:defRPr sz="1000">
          <a:solidFill>
            <a:schemeClr val="tx1"/>
          </a:solidFill>
          <a:latin typeface="+mn-lt"/>
          <a:ea typeface="+mn-ea"/>
          <a:cs typeface="+mn-cs"/>
        </a:defRPr>
      </a:lvl1pPr>
      <a:lvl2pPr marL="512624" indent="-205050" algn="l" defTabSz="914180" rtl="0" eaLnBrk="1" fontAlgn="base" hangingPunct="1">
        <a:spcBef>
          <a:spcPct val="0"/>
        </a:spcBef>
        <a:spcAft>
          <a:spcPct val="50000"/>
        </a:spcAft>
        <a:buChar char="–"/>
        <a:defRPr sz="1000">
          <a:solidFill>
            <a:schemeClr val="tx1"/>
          </a:solidFill>
          <a:latin typeface="+mn-lt"/>
        </a:defRPr>
      </a:lvl2pPr>
      <a:lvl3pPr marL="828742" indent="-213593" algn="l" defTabSz="914180" rtl="0" eaLnBrk="1" fontAlgn="base" hangingPunct="1">
        <a:spcBef>
          <a:spcPct val="0"/>
        </a:spcBef>
        <a:spcAft>
          <a:spcPct val="50000"/>
        </a:spcAft>
        <a:buChar char="•"/>
        <a:defRPr sz="1000">
          <a:solidFill>
            <a:schemeClr val="tx1"/>
          </a:solidFill>
          <a:latin typeface="+mn-lt"/>
        </a:defRPr>
      </a:lvl3pPr>
      <a:lvl4pPr marL="1137742" indent="-206474" algn="l" defTabSz="914180" rtl="0" eaLnBrk="1" fontAlgn="base" hangingPunct="1">
        <a:spcBef>
          <a:spcPct val="0"/>
        </a:spcBef>
        <a:spcAft>
          <a:spcPct val="50000"/>
        </a:spcAft>
        <a:buChar char="&gt;"/>
        <a:defRPr sz="1000">
          <a:solidFill>
            <a:schemeClr val="tx1"/>
          </a:solidFill>
          <a:latin typeface="+mn-lt"/>
        </a:defRPr>
      </a:lvl4pPr>
      <a:lvl5pPr marL="1445316" indent="-205050" algn="l" defTabSz="914180" rtl="0" eaLnBrk="1" fontAlgn="base" hangingPunct="1">
        <a:spcBef>
          <a:spcPct val="0"/>
        </a:spcBef>
        <a:spcAft>
          <a:spcPct val="50000"/>
        </a:spcAft>
        <a:buChar char="»"/>
        <a:defRPr sz="1000">
          <a:solidFill>
            <a:schemeClr val="tx1"/>
          </a:solidFill>
          <a:latin typeface="+mn-lt"/>
        </a:defRPr>
      </a:lvl5pPr>
      <a:lvl6pPr marL="1855416" indent="-205050" algn="l" defTabSz="914180" rtl="0" eaLnBrk="1" fontAlgn="base" hangingPunct="1">
        <a:spcBef>
          <a:spcPct val="0"/>
        </a:spcBef>
        <a:spcAft>
          <a:spcPct val="50000"/>
        </a:spcAft>
        <a:buChar char="»"/>
        <a:defRPr sz="1000">
          <a:solidFill>
            <a:schemeClr val="tx1"/>
          </a:solidFill>
          <a:latin typeface="+mn-lt"/>
        </a:defRPr>
      </a:lvl6pPr>
      <a:lvl7pPr marL="2265515" indent="-205050" algn="l" defTabSz="914180" rtl="0" eaLnBrk="1" fontAlgn="base" hangingPunct="1">
        <a:spcBef>
          <a:spcPct val="0"/>
        </a:spcBef>
        <a:spcAft>
          <a:spcPct val="50000"/>
        </a:spcAft>
        <a:buChar char="»"/>
        <a:defRPr sz="1000">
          <a:solidFill>
            <a:schemeClr val="tx1"/>
          </a:solidFill>
          <a:latin typeface="+mn-lt"/>
        </a:defRPr>
      </a:lvl7pPr>
      <a:lvl8pPr marL="2675614" indent="-205050" algn="l" defTabSz="914180" rtl="0" eaLnBrk="1" fontAlgn="base" hangingPunct="1">
        <a:spcBef>
          <a:spcPct val="0"/>
        </a:spcBef>
        <a:spcAft>
          <a:spcPct val="50000"/>
        </a:spcAft>
        <a:buChar char="»"/>
        <a:defRPr sz="1000">
          <a:solidFill>
            <a:schemeClr val="tx1"/>
          </a:solidFill>
          <a:latin typeface="+mn-lt"/>
        </a:defRPr>
      </a:lvl8pPr>
      <a:lvl9pPr marL="3085713" indent="-205050" algn="l" defTabSz="914180" rtl="0" eaLnBrk="1" fontAlgn="base" hangingPunct="1">
        <a:spcBef>
          <a:spcPct val="0"/>
        </a:spcBef>
        <a:spcAft>
          <a:spcPct val="50000"/>
        </a:spcAft>
        <a:buChar char="»"/>
        <a:defRPr sz="1000">
          <a:solidFill>
            <a:schemeClr val="tx1"/>
          </a:solidFill>
          <a:latin typeface="+mn-lt"/>
        </a:defRPr>
      </a:lvl9pPr>
    </p:bodyStyle>
    <p:otherStyle>
      <a:defPPr>
        <a:defRPr lang="en-US"/>
      </a:defPPr>
      <a:lvl1pPr marL="0" algn="l" defTabSz="820199" rtl="0" eaLnBrk="1" latinLnBrk="0" hangingPunct="1">
        <a:defRPr sz="1600" kern="1200">
          <a:solidFill>
            <a:schemeClr val="tx1"/>
          </a:solidFill>
          <a:latin typeface="+mn-lt"/>
          <a:ea typeface="+mn-ea"/>
          <a:cs typeface="+mn-cs"/>
        </a:defRPr>
      </a:lvl1pPr>
      <a:lvl2pPr marL="410099" algn="l" defTabSz="820199" rtl="0" eaLnBrk="1" latinLnBrk="0" hangingPunct="1">
        <a:defRPr sz="1600" kern="1200">
          <a:solidFill>
            <a:schemeClr val="tx1"/>
          </a:solidFill>
          <a:latin typeface="+mn-lt"/>
          <a:ea typeface="+mn-ea"/>
          <a:cs typeface="+mn-cs"/>
        </a:defRPr>
      </a:lvl2pPr>
      <a:lvl3pPr marL="820199" algn="l" defTabSz="820199" rtl="0" eaLnBrk="1" latinLnBrk="0" hangingPunct="1">
        <a:defRPr sz="1600" kern="1200">
          <a:solidFill>
            <a:schemeClr val="tx1"/>
          </a:solidFill>
          <a:latin typeface="+mn-lt"/>
          <a:ea typeface="+mn-ea"/>
          <a:cs typeface="+mn-cs"/>
        </a:defRPr>
      </a:lvl3pPr>
      <a:lvl4pPr marL="1230298" algn="l" defTabSz="820199" rtl="0" eaLnBrk="1" latinLnBrk="0" hangingPunct="1">
        <a:defRPr sz="1600" kern="1200">
          <a:solidFill>
            <a:schemeClr val="tx1"/>
          </a:solidFill>
          <a:latin typeface="+mn-lt"/>
          <a:ea typeface="+mn-ea"/>
          <a:cs typeface="+mn-cs"/>
        </a:defRPr>
      </a:lvl4pPr>
      <a:lvl5pPr marL="1640397" algn="l" defTabSz="820199" rtl="0" eaLnBrk="1" latinLnBrk="0" hangingPunct="1">
        <a:defRPr sz="1600" kern="1200">
          <a:solidFill>
            <a:schemeClr val="tx1"/>
          </a:solidFill>
          <a:latin typeface="+mn-lt"/>
          <a:ea typeface="+mn-ea"/>
          <a:cs typeface="+mn-cs"/>
        </a:defRPr>
      </a:lvl5pPr>
      <a:lvl6pPr marL="2050496" algn="l" defTabSz="820199" rtl="0" eaLnBrk="1" latinLnBrk="0" hangingPunct="1">
        <a:defRPr sz="1600" kern="1200">
          <a:solidFill>
            <a:schemeClr val="tx1"/>
          </a:solidFill>
          <a:latin typeface="+mn-lt"/>
          <a:ea typeface="+mn-ea"/>
          <a:cs typeface="+mn-cs"/>
        </a:defRPr>
      </a:lvl6pPr>
      <a:lvl7pPr marL="2460597" algn="l" defTabSz="820199" rtl="0" eaLnBrk="1" latinLnBrk="0" hangingPunct="1">
        <a:defRPr sz="1600" kern="1200">
          <a:solidFill>
            <a:schemeClr val="tx1"/>
          </a:solidFill>
          <a:latin typeface="+mn-lt"/>
          <a:ea typeface="+mn-ea"/>
          <a:cs typeface="+mn-cs"/>
        </a:defRPr>
      </a:lvl7pPr>
      <a:lvl8pPr marL="2870696" algn="l" defTabSz="820199" rtl="0" eaLnBrk="1" latinLnBrk="0" hangingPunct="1">
        <a:defRPr sz="1600" kern="1200">
          <a:solidFill>
            <a:schemeClr val="tx1"/>
          </a:solidFill>
          <a:latin typeface="+mn-lt"/>
          <a:ea typeface="+mn-ea"/>
          <a:cs typeface="+mn-cs"/>
        </a:defRPr>
      </a:lvl8pPr>
      <a:lvl9pPr marL="3280795" algn="l" defTabSz="82019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www.cvca.ca/files/Downloads/CVCA_Institutional_Presentation_-_May_200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50.png"/><Relationship Id="rId4" Type="http://schemas.openxmlformats.org/officeDocument/2006/relationships/diagramLayout" Target="../diagrams/layout3.xml"/><Relationship Id="rId9" Type="http://schemas.openxmlformats.org/officeDocument/2006/relationships/image" Target="../media/image49.jpeg"/></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52.png"/><Relationship Id="rId4" Type="http://schemas.openxmlformats.org/officeDocument/2006/relationships/diagramLayout" Target="../diagrams/layout4.xml"/><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image" Target="../media/image55.jpeg"/><Relationship Id="rId3" Type="http://schemas.openxmlformats.org/officeDocument/2006/relationships/image" Target="../media/image53.png"/><Relationship Id="rId7" Type="http://schemas.openxmlformats.org/officeDocument/2006/relationships/diagramQuickStyle" Target="../diagrams/quickStyle5.xml"/><Relationship Id="rId12" Type="http://schemas.openxmlformats.org/officeDocument/2006/relationships/hyperlink" Target="http://images.google.ca/imgres?imgurl=http://www.doreebonner.co.uk/upload/images/dbi_flag_usa.gif&amp;imgrefurl=http://www.doreebonner.co.uk/pages/internationalmovers.php?content_id=96&amp;usg=__qjDMlk9sFWp1xFkmWF6Z1XcZFPc=&amp;h=788&amp;w=1181&amp;sz=36&amp;hl=en&amp;start=2&amp;sig2=lLr8rmdOi8Kl19Bqkp0_jw&amp;tbnid=W8xEDqnJywx8BM:&amp;tbnh=100&amp;tbnw=150&amp;prev=/images?q=usa+flag&amp;gbv=2&amp;hl=en&amp;ei=VnnfSrn_OcXIlAea7bSoAw"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Layout" Target="../diagrams/layout5.xml"/><Relationship Id="rId11" Type="http://schemas.openxmlformats.org/officeDocument/2006/relationships/image" Target="../media/image54.jpeg"/><Relationship Id="rId5" Type="http://schemas.openxmlformats.org/officeDocument/2006/relationships/diagramData" Target="../diagrams/data5.xml"/><Relationship Id="rId10" Type="http://schemas.openxmlformats.org/officeDocument/2006/relationships/hyperlink" Target="http://images.google.ca/imgres?imgurl=http://www.gsea.org/awardinfo/locate/PublishingImages/flag_canada.gif&amp;imgrefurl=http://www.gsea.org/awardinfo/locate/Pages/CanadaGSEA2009.aspx&amp;usg=__a1dy2iWdVNWjjiEuseP-txAieag=&amp;h=788&amp;w=1181&amp;sz=16&amp;hl=en&amp;start=1&amp;sig2=Vw1kMe-VP5EzkD1SvoxyVw&amp;tbnid=wWE5-Gja8mtjKM:&amp;tbnh=100&amp;tbnw=150&amp;prev=/images?q=canada+flag&amp;gbv=2&amp;hl=en&amp;ei=Q3nfSoDGHYmHlAeTxPRC" TargetMode="External"/><Relationship Id="rId4" Type="http://schemas.openxmlformats.org/officeDocument/2006/relationships/image" Target="../media/image27.jpeg"/><Relationship Id="rId9" Type="http://schemas.microsoft.com/office/2007/relationships/diagramDrawing" Target="../diagrams/drawing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56.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7.emf"/></Relationships>
</file>

<file path=ppt/slides/_rels/slide26.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9.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3.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64.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5.xml"/><Relationship Id="rId16"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5" Type="http://schemas.openxmlformats.org/officeDocument/2006/relationships/image" Target="../media/image11.png"/><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5.png"/><Relationship Id="rId1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3.xml"/><Relationship Id="rId1" Type="http://schemas.openxmlformats.org/officeDocument/2006/relationships/slideLayout" Target="../slideLayouts/slideLayout8.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18" Type="http://schemas.openxmlformats.org/officeDocument/2006/relationships/image" Target="../media/image30.jpeg"/><Relationship Id="rId3" Type="http://schemas.openxmlformats.org/officeDocument/2006/relationships/image" Target="../media/image16.png"/><Relationship Id="rId21" Type="http://schemas.openxmlformats.org/officeDocument/2006/relationships/image" Target="../media/image33.jpeg"/><Relationship Id="rId7" Type="http://schemas.openxmlformats.org/officeDocument/2006/relationships/image" Target="../media/image19.png"/><Relationship Id="rId12" Type="http://schemas.openxmlformats.org/officeDocument/2006/relationships/image" Target="../media/image24.jpeg"/><Relationship Id="rId17" Type="http://schemas.openxmlformats.org/officeDocument/2006/relationships/image" Target="../media/image29.gif"/><Relationship Id="rId2" Type="http://schemas.openxmlformats.org/officeDocument/2006/relationships/notesSlide" Target="../notesSlides/notesSlide7.xml"/><Relationship Id="rId16" Type="http://schemas.openxmlformats.org/officeDocument/2006/relationships/image" Target="../media/image28.gif"/><Relationship Id="rId20" Type="http://schemas.openxmlformats.org/officeDocument/2006/relationships/image" Target="../media/image32.jpe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jpeg"/><Relationship Id="rId5" Type="http://schemas.openxmlformats.org/officeDocument/2006/relationships/image" Target="../media/image12.png"/><Relationship Id="rId15" Type="http://schemas.openxmlformats.org/officeDocument/2006/relationships/image" Target="../media/image27.jpe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gif"/><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26.jpeg"/><Relationship Id="rId22"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Nicolas Renaud</a:t>
            </a:r>
            <a:endParaRPr lang="en-US" dirty="0"/>
          </a:p>
        </p:txBody>
      </p:sp>
      <p:sp>
        <p:nvSpPr>
          <p:cNvPr id="3" name="Text Placeholder 2"/>
          <p:cNvSpPr>
            <a:spLocks noGrp="1"/>
          </p:cNvSpPr>
          <p:nvPr>
            <p:ph type="body" sz="quarter" idx="12"/>
          </p:nvPr>
        </p:nvSpPr>
        <p:spPr/>
        <p:txBody>
          <a:bodyPr/>
          <a:lstStyle/>
          <a:p>
            <a:r>
              <a:rPr lang="en-US" dirty="0"/>
              <a:t>Applied Private Equity and Venture </a:t>
            </a:r>
            <a:r>
              <a:rPr lang="en-US" dirty="0" smtClean="0"/>
              <a:t>Capital</a:t>
            </a:r>
          </a:p>
          <a:p>
            <a:r>
              <a:rPr lang="en-US" dirty="0" smtClean="0"/>
              <a:t>Course 1</a:t>
            </a:r>
            <a:endParaRPr lang="en-US" dirty="0"/>
          </a:p>
        </p:txBody>
      </p:sp>
      <p:sp>
        <p:nvSpPr>
          <p:cNvPr id="5" name="Rectangle 4"/>
          <p:cNvSpPr/>
          <p:nvPr/>
        </p:nvSpPr>
        <p:spPr bwMode="auto">
          <a:xfrm>
            <a:off x="6781800" y="5867400"/>
            <a:ext cx="1524000" cy="6858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7"/>
          <p:cNvSpPr txBox="1">
            <a:spLocks noChangeArrowheads="1"/>
          </p:cNvSpPr>
          <p:nvPr/>
        </p:nvSpPr>
        <p:spPr bwMode="auto">
          <a:xfrm>
            <a:off x="636245" y="1305671"/>
            <a:ext cx="7793038" cy="3683000"/>
          </a:xfrm>
          <a:prstGeom prst="rect">
            <a:avLst/>
          </a:prstGeom>
          <a:noFill/>
          <a:ln w="9525">
            <a:noFill/>
            <a:miter lim="800000"/>
            <a:headEnd/>
            <a:tailEnd/>
          </a:ln>
        </p:spPr>
        <p:txBody>
          <a:bodyPr>
            <a:spAutoFit/>
          </a:bodyPr>
          <a:lstStyle/>
          <a:p>
            <a:pPr marL="342900" indent="-342900">
              <a:spcBef>
                <a:spcPts val="200"/>
              </a:spcBef>
              <a:spcAft>
                <a:spcPts val="1000"/>
              </a:spcAft>
              <a:buClr>
                <a:srgbClr val="07234B"/>
              </a:buClr>
              <a:buSzPts val="1100"/>
              <a:tabLst>
                <a:tab pos="111125" algn="l"/>
              </a:tabLst>
            </a:pPr>
            <a:r>
              <a:rPr lang="en-CA" sz="1400" b="1" dirty="0">
                <a:solidFill>
                  <a:srgbClr val="07234B"/>
                </a:solidFill>
                <a:latin typeface="Frutiger LT 45 Light"/>
                <a:cs typeface="Times New Roman" pitchFamily="18" charset="0"/>
              </a:rPr>
              <a:t>Secure shareholders’ capital and grow the business:</a:t>
            </a:r>
          </a:p>
          <a:p>
            <a:pPr marL="342900" indent="-342900">
              <a:spcBef>
                <a:spcPts val="200"/>
              </a:spcBef>
              <a:spcAft>
                <a:spcPts val="1000"/>
              </a:spcAft>
              <a:buClr>
                <a:srgbClr val="396890"/>
              </a:buClr>
              <a:buSzPts val="1100"/>
              <a:tabLst>
                <a:tab pos="111125" algn="l"/>
              </a:tabLst>
            </a:pPr>
            <a:endParaRPr lang="en-CA" sz="1400" b="1" dirty="0" smtClean="0">
              <a:solidFill>
                <a:srgbClr val="07234B"/>
              </a:solidFill>
              <a:latin typeface="Frutiger LT 45 Light"/>
              <a:cs typeface="Times New Roman" pitchFamily="18" charset="0"/>
            </a:endParaRPr>
          </a:p>
          <a:p>
            <a:pPr marL="342900" indent="-342900">
              <a:spcBef>
                <a:spcPts val="200"/>
              </a:spcBef>
              <a:spcAft>
                <a:spcPts val="1000"/>
              </a:spcAft>
              <a:buClr>
                <a:srgbClr val="396890"/>
              </a:buClr>
              <a:buSzPts val="1100"/>
              <a:tabLst>
                <a:tab pos="111125" algn="l"/>
              </a:tabLst>
            </a:pPr>
            <a:endParaRPr lang="en-CA" sz="1400" b="1" dirty="0" smtClean="0">
              <a:solidFill>
                <a:srgbClr val="07234B"/>
              </a:solidFill>
              <a:latin typeface="Frutiger LT 45 Light"/>
              <a:cs typeface="Times New Roman" pitchFamily="18" charset="0"/>
            </a:endParaRPr>
          </a:p>
          <a:p>
            <a:pPr marL="342900" indent="-342900">
              <a:spcBef>
                <a:spcPts val="200"/>
              </a:spcBef>
              <a:spcAft>
                <a:spcPts val="1200"/>
              </a:spcAft>
              <a:buClr>
                <a:srgbClr val="396890"/>
              </a:buClr>
              <a:buSzPts val="1100"/>
              <a:tabLst>
                <a:tab pos="111125" algn="l"/>
              </a:tabLst>
            </a:pPr>
            <a:r>
              <a:rPr lang="en-CA" sz="1400" b="1" dirty="0" smtClean="0">
                <a:solidFill>
                  <a:srgbClr val="07234B"/>
                </a:solidFill>
                <a:latin typeface="Frutiger LT 45 Light"/>
                <a:cs typeface="Times New Roman" pitchFamily="18" charset="0"/>
              </a:rPr>
              <a:t>	</a:t>
            </a:r>
            <a:endParaRPr lang="en-CA" sz="1000" b="1" dirty="0" smtClean="0">
              <a:solidFill>
                <a:srgbClr val="07234B"/>
              </a:solidFill>
              <a:latin typeface="Frutiger LT 45 Light"/>
              <a:cs typeface="Times New Roman" pitchFamily="18" charset="0"/>
            </a:endParaRPr>
          </a:p>
          <a:p>
            <a:pPr marL="342900" indent="-342900">
              <a:spcBef>
                <a:spcPts val="200"/>
              </a:spcBef>
              <a:spcAft>
                <a:spcPts val="1000"/>
              </a:spcAft>
              <a:buClr>
                <a:srgbClr val="07234B"/>
              </a:buClr>
              <a:buSzPts val="1100"/>
              <a:tabLst>
                <a:tab pos="111125" algn="l"/>
              </a:tabLst>
            </a:pPr>
            <a:r>
              <a:rPr lang="en-CA" sz="1400" b="1" dirty="0" smtClean="0">
                <a:solidFill>
                  <a:srgbClr val="07234B"/>
                </a:solidFill>
                <a:latin typeface="Frutiger LT 45 Light"/>
                <a:cs typeface="Times New Roman" pitchFamily="18" charset="0"/>
              </a:rPr>
              <a:t>Consolidation / Acquisition of competitors:</a:t>
            </a:r>
          </a:p>
          <a:p>
            <a:pPr marL="342900" indent="-342900">
              <a:spcBef>
                <a:spcPts val="200"/>
              </a:spcBef>
              <a:spcAft>
                <a:spcPts val="1000"/>
              </a:spcAft>
              <a:buClr>
                <a:srgbClr val="396890"/>
              </a:buClr>
              <a:buSzPts val="1100"/>
              <a:tabLst>
                <a:tab pos="111125" algn="l"/>
              </a:tabLst>
            </a:pPr>
            <a:endParaRPr lang="en-CA" sz="1400" b="1" dirty="0" smtClean="0">
              <a:solidFill>
                <a:srgbClr val="07234B"/>
              </a:solidFill>
              <a:latin typeface="Frutiger LT 45 Light"/>
              <a:cs typeface="Times New Roman" pitchFamily="18" charset="0"/>
            </a:endParaRPr>
          </a:p>
          <a:p>
            <a:pPr marL="342900" indent="-342900">
              <a:spcBef>
                <a:spcPts val="200"/>
              </a:spcBef>
              <a:spcAft>
                <a:spcPts val="1000"/>
              </a:spcAft>
              <a:buClr>
                <a:srgbClr val="396890"/>
              </a:buClr>
              <a:buSzPts val="1100"/>
              <a:tabLst>
                <a:tab pos="111125" algn="l"/>
              </a:tabLst>
            </a:pPr>
            <a:endParaRPr lang="en-CA" sz="1400" b="1" dirty="0" smtClean="0">
              <a:solidFill>
                <a:srgbClr val="07234B"/>
              </a:solidFill>
              <a:latin typeface="Frutiger LT 45 Light"/>
              <a:cs typeface="Times New Roman" pitchFamily="18" charset="0"/>
            </a:endParaRPr>
          </a:p>
          <a:p>
            <a:pPr marL="342900" indent="-342900">
              <a:spcBef>
                <a:spcPts val="200"/>
              </a:spcBef>
              <a:spcAft>
                <a:spcPts val="1200"/>
              </a:spcAft>
              <a:buClr>
                <a:srgbClr val="396890"/>
              </a:buClr>
              <a:buSzPts val="1100"/>
              <a:tabLst>
                <a:tab pos="111125" algn="l"/>
              </a:tabLst>
            </a:pPr>
            <a:endParaRPr lang="en-CA" sz="1400" b="1" dirty="0" smtClean="0">
              <a:solidFill>
                <a:srgbClr val="07234B"/>
              </a:solidFill>
              <a:latin typeface="Frutiger LT 45 Light"/>
              <a:cs typeface="Times New Roman" pitchFamily="18" charset="0"/>
            </a:endParaRPr>
          </a:p>
          <a:p>
            <a:pPr marL="342900" indent="-342900">
              <a:spcBef>
                <a:spcPts val="200"/>
              </a:spcBef>
              <a:spcAft>
                <a:spcPts val="1000"/>
              </a:spcAft>
              <a:buClr>
                <a:srgbClr val="396890"/>
              </a:buClr>
              <a:buSzPts val="1100"/>
              <a:tabLst>
                <a:tab pos="111125" algn="l"/>
              </a:tabLst>
            </a:pPr>
            <a:r>
              <a:rPr lang="en-CA" sz="1400" b="1" dirty="0" smtClean="0">
                <a:solidFill>
                  <a:srgbClr val="07234B"/>
                </a:solidFill>
                <a:latin typeface="Frutiger LT 45 Light"/>
                <a:cs typeface="Times New Roman" pitchFamily="18" charset="0"/>
              </a:rPr>
              <a:t>100% sale of </a:t>
            </a:r>
            <a:r>
              <a:rPr lang="en-CA" sz="1400" b="1" dirty="0">
                <a:solidFill>
                  <a:srgbClr val="07234B"/>
                </a:solidFill>
                <a:latin typeface="Frutiger LT 45 Light"/>
                <a:cs typeface="Times New Roman" pitchFamily="18" charset="0"/>
              </a:rPr>
              <a:t>the company:</a:t>
            </a:r>
          </a:p>
          <a:p>
            <a:pPr marL="342900" indent="-342900">
              <a:spcBef>
                <a:spcPts val="200"/>
              </a:spcBef>
              <a:spcAft>
                <a:spcPts val="1000"/>
              </a:spcAft>
              <a:buClr>
                <a:srgbClr val="396890"/>
              </a:buClr>
              <a:buSzPts val="1100"/>
              <a:tabLst>
                <a:tab pos="111125" algn="l"/>
              </a:tabLst>
            </a:pPr>
            <a:endParaRPr lang="en-CA" sz="1400" b="1" dirty="0">
              <a:solidFill>
                <a:srgbClr val="07234B"/>
              </a:solidFill>
              <a:latin typeface="Frutiger LT 45 Light"/>
              <a:cs typeface="Times New Roman" pitchFamily="18" charset="0"/>
            </a:endParaRPr>
          </a:p>
        </p:txBody>
      </p:sp>
      <p:sp>
        <p:nvSpPr>
          <p:cNvPr id="27651" name="Rectangle 29"/>
          <p:cNvSpPr>
            <a:spLocks noChangeArrowheads="1"/>
          </p:cNvSpPr>
          <p:nvPr/>
        </p:nvSpPr>
        <p:spPr bwMode="auto">
          <a:xfrm>
            <a:off x="720383" y="1650158"/>
            <a:ext cx="3505200" cy="973138"/>
          </a:xfrm>
          <a:prstGeom prst="rect">
            <a:avLst/>
          </a:prstGeom>
          <a:solidFill>
            <a:schemeClr val="accent1"/>
          </a:solidFill>
          <a:ln w="12700">
            <a:noFill/>
            <a:prstDash val="sysDash"/>
            <a:miter lim="800000"/>
            <a:headEnd/>
            <a:tailEnd/>
          </a:ln>
          <a:effectLst>
            <a:outerShdw blurRad="50800" dist="38100" dir="2700000" algn="tl" rotWithShape="0">
              <a:prstClr val="black">
                <a:alpha val="40000"/>
              </a:prstClr>
            </a:outerShdw>
          </a:effectLst>
        </p:spPr>
        <p:txBody>
          <a:bodyPr anchor="ctr" anchorCtr="1"/>
          <a:lstStyle/>
          <a:p>
            <a:pPr algn="ctr"/>
            <a:r>
              <a:rPr lang="en-CA" sz="1400" dirty="0">
                <a:solidFill>
                  <a:schemeClr val="bg1"/>
                </a:solidFill>
                <a:latin typeface="Frutiger LT 45 Light"/>
              </a:rPr>
              <a:t>The entrepreneur wants to secure part of </a:t>
            </a:r>
            <a:r>
              <a:rPr lang="en-CA" sz="1400" dirty="0" smtClean="0">
                <a:solidFill>
                  <a:schemeClr val="bg1"/>
                </a:solidFill>
                <a:latin typeface="Frutiger LT 45 Light"/>
              </a:rPr>
              <a:t>his </a:t>
            </a:r>
            <a:r>
              <a:rPr lang="en-CA" sz="1400" dirty="0">
                <a:solidFill>
                  <a:schemeClr val="bg1"/>
                </a:solidFill>
                <a:latin typeface="Frutiger LT 45 Light"/>
              </a:rPr>
              <a:t>capital and pursue growth of the company</a:t>
            </a:r>
          </a:p>
        </p:txBody>
      </p:sp>
      <p:sp>
        <p:nvSpPr>
          <p:cNvPr id="27652" name="Rectangle 29"/>
          <p:cNvSpPr>
            <a:spLocks noChangeArrowheads="1"/>
          </p:cNvSpPr>
          <p:nvPr/>
        </p:nvSpPr>
        <p:spPr bwMode="auto">
          <a:xfrm>
            <a:off x="734670" y="3132883"/>
            <a:ext cx="3505200" cy="973138"/>
          </a:xfrm>
          <a:prstGeom prst="rect">
            <a:avLst/>
          </a:prstGeom>
          <a:solidFill>
            <a:schemeClr val="accent1"/>
          </a:solidFill>
          <a:ln w="12700">
            <a:noFill/>
            <a:prstDash val="sysDash"/>
            <a:miter lim="800000"/>
            <a:headEnd/>
            <a:tailEnd/>
          </a:ln>
          <a:effectLst>
            <a:outerShdw blurRad="50800" dist="38100" dir="2700000" algn="tl" rotWithShape="0">
              <a:prstClr val="black">
                <a:alpha val="40000"/>
              </a:prstClr>
            </a:outerShdw>
          </a:effectLst>
        </p:spPr>
        <p:txBody>
          <a:bodyPr anchor="ctr" anchorCtr="1"/>
          <a:lstStyle/>
          <a:p>
            <a:pPr algn="ctr"/>
            <a:r>
              <a:rPr lang="en-CA" sz="1400" dirty="0">
                <a:solidFill>
                  <a:schemeClr val="bg1"/>
                </a:solidFill>
                <a:latin typeface="Frutiger LT 45 Light"/>
              </a:rPr>
              <a:t>The company wants to become a leading player in its industry </a:t>
            </a:r>
            <a:r>
              <a:rPr lang="en-CA" sz="1400" dirty="0" smtClean="0">
                <a:solidFill>
                  <a:schemeClr val="bg1"/>
                </a:solidFill>
                <a:latin typeface="Frutiger LT 45 Light"/>
              </a:rPr>
              <a:t>by consolidating its market</a:t>
            </a:r>
            <a:endParaRPr lang="en-CA" sz="1400" dirty="0">
              <a:solidFill>
                <a:schemeClr val="bg1"/>
              </a:solidFill>
              <a:latin typeface="Frutiger LT 45 Light"/>
            </a:endParaRPr>
          </a:p>
        </p:txBody>
      </p:sp>
      <p:sp>
        <p:nvSpPr>
          <p:cNvPr id="27653" name="Rectangle 29"/>
          <p:cNvSpPr>
            <a:spLocks noChangeArrowheads="1"/>
          </p:cNvSpPr>
          <p:nvPr/>
        </p:nvSpPr>
        <p:spPr bwMode="auto">
          <a:xfrm>
            <a:off x="723558" y="4620371"/>
            <a:ext cx="3505200" cy="973137"/>
          </a:xfrm>
          <a:prstGeom prst="rect">
            <a:avLst/>
          </a:prstGeom>
          <a:solidFill>
            <a:schemeClr val="accent1"/>
          </a:solidFill>
          <a:ln w="12700">
            <a:noFill/>
            <a:prstDash val="sysDash"/>
            <a:miter lim="800000"/>
            <a:headEnd/>
            <a:tailEnd/>
          </a:ln>
          <a:effectLst>
            <a:outerShdw blurRad="50800" dist="38100" dir="2700000" algn="tl" rotWithShape="0">
              <a:prstClr val="black">
                <a:alpha val="40000"/>
              </a:prstClr>
            </a:outerShdw>
          </a:effectLst>
        </p:spPr>
        <p:txBody>
          <a:bodyPr anchor="ctr" anchorCtr="1"/>
          <a:lstStyle/>
          <a:p>
            <a:pPr algn="ctr"/>
            <a:r>
              <a:rPr lang="en-CA" sz="1400" dirty="0">
                <a:solidFill>
                  <a:schemeClr val="bg1"/>
                </a:solidFill>
                <a:latin typeface="Frutiger LT 45 Light"/>
              </a:rPr>
              <a:t>Shareholders </a:t>
            </a:r>
            <a:r>
              <a:rPr lang="en-CA" sz="1400" dirty="0" smtClean="0">
                <a:solidFill>
                  <a:schemeClr val="bg1"/>
                </a:solidFill>
                <a:latin typeface="Frutiger LT 45 Light"/>
              </a:rPr>
              <a:t>want </a:t>
            </a:r>
            <a:r>
              <a:rPr lang="en-CA" sz="1400" dirty="0">
                <a:solidFill>
                  <a:schemeClr val="bg1"/>
                </a:solidFill>
                <a:latin typeface="Frutiger LT 45 Light"/>
              </a:rPr>
              <a:t>to sell their </a:t>
            </a:r>
            <a:r>
              <a:rPr lang="en-CA" sz="1400" dirty="0" smtClean="0">
                <a:solidFill>
                  <a:schemeClr val="bg1"/>
                </a:solidFill>
                <a:latin typeface="Frutiger LT 45 Light"/>
              </a:rPr>
              <a:t>company outright</a:t>
            </a:r>
            <a:endParaRPr lang="en-CA" sz="1400" dirty="0">
              <a:solidFill>
                <a:schemeClr val="bg1"/>
              </a:solidFill>
              <a:latin typeface="Frutiger LT 45 Light"/>
            </a:endParaRPr>
          </a:p>
        </p:txBody>
      </p:sp>
      <p:sp>
        <p:nvSpPr>
          <p:cNvPr id="27654" name="Rectangle 29"/>
          <p:cNvSpPr>
            <a:spLocks noChangeArrowheads="1"/>
          </p:cNvSpPr>
          <p:nvPr/>
        </p:nvSpPr>
        <p:spPr bwMode="auto">
          <a:xfrm>
            <a:off x="4895508" y="1648571"/>
            <a:ext cx="3505200" cy="971550"/>
          </a:xfrm>
          <a:prstGeom prst="rect">
            <a:avLst/>
          </a:prstGeom>
          <a:solidFill>
            <a:schemeClr val="accent1"/>
          </a:solidFill>
          <a:ln w="12700">
            <a:noFill/>
            <a:prstDash val="sysDash"/>
            <a:miter lim="800000"/>
            <a:headEnd/>
            <a:tailEnd/>
          </a:ln>
          <a:effectLst>
            <a:outerShdw blurRad="50800" dist="38100" dir="2700000" algn="tl" rotWithShape="0">
              <a:prstClr val="black">
                <a:alpha val="40000"/>
              </a:prstClr>
            </a:outerShdw>
          </a:effectLst>
        </p:spPr>
        <p:txBody>
          <a:bodyPr anchor="ctr" anchorCtr="1"/>
          <a:lstStyle/>
          <a:p>
            <a:pPr algn="ctr"/>
            <a:r>
              <a:rPr lang="en-CA" sz="1400" b="1" dirty="0" smtClean="0">
                <a:solidFill>
                  <a:schemeClr val="bg1"/>
                </a:solidFill>
                <a:latin typeface="Frutiger LT 45 Light"/>
              </a:rPr>
              <a:t>Novacap</a:t>
            </a:r>
            <a:r>
              <a:rPr lang="en-CA" sz="1400" dirty="0" smtClean="0">
                <a:solidFill>
                  <a:schemeClr val="bg1"/>
                </a:solidFill>
                <a:latin typeface="Frutiger LT 45 Light"/>
              </a:rPr>
              <a:t> buys </a:t>
            </a:r>
            <a:r>
              <a:rPr lang="en-CA" sz="1400" dirty="0">
                <a:solidFill>
                  <a:schemeClr val="bg1"/>
                </a:solidFill>
                <a:latin typeface="Frutiger LT 45 Light"/>
              </a:rPr>
              <a:t>a stake in the equity and </a:t>
            </a:r>
            <a:r>
              <a:rPr lang="en-CA" sz="1400" dirty="0" smtClean="0">
                <a:solidFill>
                  <a:schemeClr val="bg1"/>
                </a:solidFill>
                <a:latin typeface="Frutiger LT 45 Light"/>
              </a:rPr>
              <a:t>collaborates </a:t>
            </a:r>
            <a:r>
              <a:rPr lang="en-CA" sz="1400" dirty="0">
                <a:solidFill>
                  <a:schemeClr val="bg1"/>
                </a:solidFill>
                <a:latin typeface="Frutiger LT 45 Light"/>
              </a:rPr>
              <a:t>with the company to </a:t>
            </a:r>
            <a:r>
              <a:rPr lang="en-CA" sz="1400" dirty="0" smtClean="0">
                <a:solidFill>
                  <a:schemeClr val="bg1"/>
                </a:solidFill>
                <a:latin typeface="Frutiger LT 45 Light"/>
              </a:rPr>
              <a:t>foster </a:t>
            </a:r>
            <a:r>
              <a:rPr lang="en-CA" sz="1400" dirty="0">
                <a:solidFill>
                  <a:schemeClr val="bg1"/>
                </a:solidFill>
                <a:latin typeface="Frutiger LT 45 Light"/>
              </a:rPr>
              <a:t>its growth</a:t>
            </a:r>
          </a:p>
        </p:txBody>
      </p:sp>
      <p:sp>
        <p:nvSpPr>
          <p:cNvPr id="27655" name="Rectangle 29"/>
          <p:cNvSpPr>
            <a:spLocks noChangeArrowheads="1"/>
          </p:cNvSpPr>
          <p:nvPr/>
        </p:nvSpPr>
        <p:spPr bwMode="auto">
          <a:xfrm>
            <a:off x="4911383" y="3129708"/>
            <a:ext cx="3505200" cy="973138"/>
          </a:xfrm>
          <a:prstGeom prst="rect">
            <a:avLst/>
          </a:prstGeom>
          <a:solidFill>
            <a:schemeClr val="accent1"/>
          </a:solidFill>
          <a:ln w="12700">
            <a:noFill/>
            <a:prstDash val="sysDash"/>
            <a:miter lim="800000"/>
            <a:headEnd/>
            <a:tailEnd/>
          </a:ln>
          <a:effectLst>
            <a:outerShdw blurRad="50800" dist="38100" dir="2700000" algn="tl" rotWithShape="0">
              <a:prstClr val="black">
                <a:alpha val="40000"/>
              </a:prstClr>
            </a:outerShdw>
          </a:effectLst>
        </p:spPr>
        <p:txBody>
          <a:bodyPr anchor="ctr" anchorCtr="1"/>
          <a:lstStyle/>
          <a:p>
            <a:pPr algn="ctr"/>
            <a:r>
              <a:rPr lang="en-CA" sz="1400" b="1" dirty="0" smtClean="0">
                <a:solidFill>
                  <a:schemeClr val="bg1"/>
                </a:solidFill>
                <a:latin typeface="Frutiger LT 45 Light"/>
              </a:rPr>
              <a:t>Novacap</a:t>
            </a:r>
            <a:r>
              <a:rPr lang="en-CA" sz="1400" dirty="0" smtClean="0">
                <a:solidFill>
                  <a:schemeClr val="bg1"/>
                </a:solidFill>
                <a:latin typeface="Frutiger LT 45 Light"/>
              </a:rPr>
              <a:t> can </a:t>
            </a:r>
            <a:r>
              <a:rPr lang="en-CA" sz="1400" dirty="0">
                <a:solidFill>
                  <a:schemeClr val="bg1"/>
                </a:solidFill>
                <a:latin typeface="Frutiger LT 45 Light"/>
              </a:rPr>
              <a:t>provide the capital and play an important role in the industry </a:t>
            </a:r>
            <a:r>
              <a:rPr lang="en-CA" sz="1400" dirty="0" smtClean="0">
                <a:solidFill>
                  <a:schemeClr val="bg1"/>
                </a:solidFill>
                <a:latin typeface="Frutiger LT 45 Light"/>
              </a:rPr>
              <a:t>consolidation strategy</a:t>
            </a:r>
            <a:endParaRPr lang="en-CA" sz="1400" dirty="0">
              <a:solidFill>
                <a:schemeClr val="bg1"/>
              </a:solidFill>
              <a:latin typeface="Frutiger LT 45 Light"/>
            </a:endParaRPr>
          </a:p>
        </p:txBody>
      </p:sp>
      <p:sp>
        <p:nvSpPr>
          <p:cNvPr id="27656" name="Rectangle 29"/>
          <p:cNvSpPr>
            <a:spLocks noChangeArrowheads="1"/>
          </p:cNvSpPr>
          <p:nvPr/>
        </p:nvSpPr>
        <p:spPr bwMode="auto">
          <a:xfrm>
            <a:off x="4898683" y="4626721"/>
            <a:ext cx="3505200" cy="971550"/>
          </a:xfrm>
          <a:prstGeom prst="rect">
            <a:avLst/>
          </a:prstGeom>
          <a:solidFill>
            <a:schemeClr val="accent1"/>
          </a:solidFill>
          <a:ln w="12700">
            <a:noFill/>
            <a:prstDash val="sysDash"/>
            <a:miter lim="800000"/>
            <a:headEnd/>
            <a:tailEnd/>
          </a:ln>
          <a:effectLst>
            <a:outerShdw blurRad="50800" dist="38100" dir="2700000" algn="tl" rotWithShape="0">
              <a:prstClr val="black">
                <a:alpha val="40000"/>
              </a:prstClr>
            </a:outerShdw>
          </a:effectLst>
        </p:spPr>
        <p:txBody>
          <a:bodyPr anchor="ctr" anchorCtr="1"/>
          <a:lstStyle/>
          <a:p>
            <a:pPr algn="ctr"/>
            <a:r>
              <a:rPr lang="en-CA" sz="1400" b="1" dirty="0" smtClean="0">
                <a:solidFill>
                  <a:schemeClr val="bg1"/>
                </a:solidFill>
                <a:latin typeface="Frutiger LT 45 Light"/>
              </a:rPr>
              <a:t>Novacap</a:t>
            </a:r>
            <a:r>
              <a:rPr lang="en-CA" sz="1400" dirty="0" smtClean="0">
                <a:solidFill>
                  <a:schemeClr val="bg1"/>
                </a:solidFill>
                <a:latin typeface="Frutiger LT 45 Light"/>
              </a:rPr>
              <a:t> buys the </a:t>
            </a:r>
            <a:r>
              <a:rPr lang="en-CA" sz="1400" dirty="0">
                <a:solidFill>
                  <a:schemeClr val="bg1"/>
                </a:solidFill>
                <a:latin typeface="Frutiger LT 45 Light"/>
              </a:rPr>
              <a:t>company in </a:t>
            </a:r>
            <a:r>
              <a:rPr lang="en-CA" sz="1400" dirty="0" smtClean="0">
                <a:solidFill>
                  <a:schemeClr val="bg1"/>
                </a:solidFill>
                <a:latin typeface="Frutiger LT 45 Light"/>
              </a:rPr>
              <a:t>partnership with management</a:t>
            </a:r>
            <a:endParaRPr lang="en-CA" sz="1400" dirty="0">
              <a:solidFill>
                <a:schemeClr val="bg1"/>
              </a:solidFill>
              <a:latin typeface="Frutiger LT 45 Light"/>
            </a:endParaRPr>
          </a:p>
        </p:txBody>
      </p:sp>
      <p:sp>
        <p:nvSpPr>
          <p:cNvPr id="16" name="Right Arrow 15"/>
          <p:cNvSpPr/>
          <p:nvPr/>
        </p:nvSpPr>
        <p:spPr>
          <a:xfrm>
            <a:off x="4340971" y="1975408"/>
            <a:ext cx="448056" cy="283464"/>
          </a:xfrm>
          <a:prstGeom prst="rightArrow">
            <a:avLst/>
          </a:prstGeom>
          <a:solidFill>
            <a:schemeClr val="tx1">
              <a:lumMod val="50000"/>
              <a:lumOff val="50000"/>
            </a:schemeClr>
          </a:solidFill>
          <a:ln>
            <a:solidFill>
              <a:schemeClr val="bg1">
                <a:lumMod val="50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17" name="Right Arrow 16"/>
          <p:cNvSpPr/>
          <p:nvPr/>
        </p:nvSpPr>
        <p:spPr>
          <a:xfrm>
            <a:off x="4337923" y="3449011"/>
            <a:ext cx="448056" cy="283464"/>
          </a:xfrm>
          <a:prstGeom prst="rightArrow">
            <a:avLst/>
          </a:prstGeom>
          <a:solidFill>
            <a:schemeClr val="tx1">
              <a:lumMod val="50000"/>
              <a:lumOff val="50000"/>
            </a:schemeClr>
          </a:solidFill>
          <a:ln>
            <a:solidFill>
              <a:schemeClr val="bg1">
                <a:lumMod val="50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18" name="Right Arrow 17"/>
          <p:cNvSpPr/>
          <p:nvPr/>
        </p:nvSpPr>
        <p:spPr>
          <a:xfrm>
            <a:off x="4337923" y="4966915"/>
            <a:ext cx="448056" cy="283464"/>
          </a:xfrm>
          <a:prstGeom prst="rightArrow">
            <a:avLst/>
          </a:prstGeom>
          <a:solidFill>
            <a:schemeClr val="tx1">
              <a:lumMod val="50000"/>
              <a:lumOff val="50000"/>
            </a:schemeClr>
          </a:solidFill>
          <a:ln>
            <a:solidFill>
              <a:schemeClr val="bg1">
                <a:lumMod val="50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13" name="Title 3"/>
          <p:cNvSpPr txBox="1">
            <a:spLocks/>
          </p:cNvSpPr>
          <p:nvPr/>
        </p:nvSpPr>
        <p:spPr>
          <a:xfrm>
            <a:off x="2401087" y="219584"/>
            <a:ext cx="6575398" cy="563563"/>
          </a:xfrm>
          <a:prstGeom prst="rect">
            <a:avLst/>
          </a:prstGeom>
        </p:spPr>
        <p:txBody>
          <a:bodyPr anchor="ctr"/>
          <a:lstStyle/>
          <a:p>
            <a:pPr marL="0" marR="0" lvl="0" indent="0" algn="l" defTabSz="914180" rtl="0" eaLnBrk="1" fontAlgn="base" latinLnBrk="0" hangingPunct="1">
              <a:lnSpc>
                <a:spcPct val="100000"/>
              </a:lnSpc>
              <a:spcBef>
                <a:spcPct val="0"/>
              </a:spcBef>
              <a:spcAft>
                <a:spcPct val="0"/>
              </a:spcAft>
              <a:buClrTx/>
              <a:buSzTx/>
              <a:buFontTx/>
              <a:buNone/>
              <a:tabLst/>
              <a:defRPr/>
            </a:pPr>
            <a:r>
              <a:rPr kumimoji="0" lang="en-CA" sz="2200" b="1" i="0" u="none" strike="noStrike" kern="0" cap="none" spc="0" normalizeH="0" baseline="0" noProof="0" dirty="0" smtClean="0">
                <a:ln>
                  <a:noFill/>
                </a:ln>
                <a:solidFill>
                  <a:schemeClr val="tx2"/>
                </a:solidFill>
                <a:effectLst/>
                <a:uLnTx/>
                <a:uFillTx/>
                <a:latin typeface="Frutiger LT 47 LightCn" pitchFamily="34" charset="0"/>
                <a:ea typeface="+mj-ea"/>
                <a:cs typeface="+mj-cs"/>
              </a:rPr>
              <a:t>Typical Transac</a:t>
            </a:r>
            <a:r>
              <a:rPr lang="en-CA" sz="2200" b="1" kern="0" dirty="0" smtClean="0">
                <a:solidFill>
                  <a:schemeClr val="tx2"/>
                </a:solidFill>
                <a:latin typeface="Frutiger LT 47 LightCn" pitchFamily="34" charset="0"/>
                <a:ea typeface="+mj-ea"/>
                <a:cs typeface="+mj-cs"/>
              </a:rPr>
              <a:t>tions</a:t>
            </a:r>
            <a:endParaRPr kumimoji="0" lang="en-CA" sz="2200" b="1" i="0" u="none" strike="noStrike" kern="0" cap="none" spc="0" normalizeH="0" baseline="0" noProof="0" dirty="0" smtClean="0">
              <a:ln>
                <a:noFill/>
              </a:ln>
              <a:solidFill>
                <a:schemeClr val="tx2"/>
              </a:solidFill>
              <a:effectLst/>
              <a:uLnTx/>
              <a:uFillTx/>
              <a:latin typeface="Frutiger LT 47 LightCn" pitchFamily="34" charset="0"/>
              <a:ea typeface="+mj-ea"/>
              <a:cs typeface="+mj-cs"/>
            </a:endParaRPr>
          </a:p>
        </p:txBody>
      </p:sp>
    </p:spTree>
    <p:extLst>
      <p:ext uri="{BB962C8B-B14F-4D97-AF65-F5344CB8AC3E}">
        <p14:creationId xmlns:p14="http://schemas.microsoft.com/office/powerpoint/2010/main" xmlns="" val="1317096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7"/>
          <p:cNvSpPr txBox="1">
            <a:spLocks noChangeArrowheads="1"/>
          </p:cNvSpPr>
          <p:nvPr/>
        </p:nvSpPr>
        <p:spPr bwMode="auto">
          <a:xfrm>
            <a:off x="286474" y="1305681"/>
            <a:ext cx="8147050" cy="3683000"/>
          </a:xfrm>
          <a:prstGeom prst="rect">
            <a:avLst/>
          </a:prstGeom>
          <a:noFill/>
          <a:ln w="9525">
            <a:noFill/>
            <a:miter lim="800000"/>
            <a:headEnd/>
            <a:tailEnd/>
          </a:ln>
        </p:spPr>
        <p:txBody>
          <a:bodyPr>
            <a:spAutoFit/>
          </a:bodyPr>
          <a:lstStyle/>
          <a:p>
            <a:pPr marL="342900" indent="19050">
              <a:spcBef>
                <a:spcPts val="200"/>
              </a:spcBef>
              <a:spcAft>
                <a:spcPts val="1000"/>
              </a:spcAft>
              <a:buClr>
                <a:srgbClr val="07234B"/>
              </a:buClr>
              <a:buSzPts val="1100"/>
              <a:tabLst>
                <a:tab pos="111125" algn="l"/>
              </a:tabLst>
            </a:pPr>
            <a:r>
              <a:rPr lang="fr-CA" sz="1400" b="1" dirty="0">
                <a:solidFill>
                  <a:srgbClr val="07234B"/>
                </a:solidFill>
                <a:latin typeface="Frutiger LT 45 Light"/>
                <a:cs typeface="Times New Roman" pitchFamily="18" charset="0"/>
              </a:rPr>
              <a:t>Turnaround: </a:t>
            </a:r>
          </a:p>
          <a:p>
            <a:pPr marL="342900" indent="19050">
              <a:spcBef>
                <a:spcPts val="200"/>
              </a:spcBef>
              <a:spcAft>
                <a:spcPts val="1000"/>
              </a:spcAft>
              <a:buClr>
                <a:srgbClr val="396890"/>
              </a:buClr>
              <a:buSzPts val="1100"/>
              <a:tabLst>
                <a:tab pos="111125" algn="l"/>
              </a:tabLst>
            </a:pPr>
            <a:endParaRPr lang="fr-CA" sz="1400" b="1" dirty="0">
              <a:solidFill>
                <a:srgbClr val="7F7F7F"/>
              </a:solidFill>
              <a:latin typeface="Frutiger LT 45 Light"/>
              <a:cs typeface="Times New Roman" pitchFamily="18" charset="0"/>
            </a:endParaRPr>
          </a:p>
          <a:p>
            <a:pPr marL="342900" indent="19050">
              <a:spcBef>
                <a:spcPts val="200"/>
              </a:spcBef>
              <a:spcAft>
                <a:spcPts val="1000"/>
              </a:spcAft>
              <a:buClr>
                <a:srgbClr val="396890"/>
              </a:buClr>
              <a:buSzPts val="1100"/>
              <a:tabLst>
                <a:tab pos="111125" algn="l"/>
              </a:tabLst>
            </a:pPr>
            <a:endParaRPr lang="fr-CA" sz="1400" b="1" dirty="0">
              <a:solidFill>
                <a:srgbClr val="7F7F7F"/>
              </a:solidFill>
              <a:latin typeface="Frutiger LT 45 Light"/>
              <a:cs typeface="Times New Roman" pitchFamily="18" charset="0"/>
            </a:endParaRPr>
          </a:p>
          <a:p>
            <a:pPr marL="342900" indent="19050">
              <a:spcBef>
                <a:spcPts val="200"/>
              </a:spcBef>
              <a:spcAft>
                <a:spcPts val="1200"/>
              </a:spcAft>
              <a:buClr>
                <a:srgbClr val="396890"/>
              </a:buClr>
              <a:buSzPts val="1100"/>
              <a:tabLst>
                <a:tab pos="111125" algn="l"/>
              </a:tabLst>
            </a:pPr>
            <a:r>
              <a:rPr lang="fr-CA" sz="1400" b="1" dirty="0">
                <a:solidFill>
                  <a:srgbClr val="7F7F7F"/>
                </a:solidFill>
                <a:latin typeface="Frutiger LT 45 Light"/>
                <a:cs typeface="Times New Roman" pitchFamily="18" charset="0"/>
              </a:rPr>
              <a:t>	</a:t>
            </a:r>
            <a:endParaRPr lang="fr-CA" sz="1000" b="1" dirty="0">
              <a:solidFill>
                <a:srgbClr val="7F7F7F"/>
              </a:solidFill>
              <a:latin typeface="Frutiger LT 45 Light"/>
              <a:cs typeface="Times New Roman" pitchFamily="18" charset="0"/>
            </a:endParaRPr>
          </a:p>
          <a:p>
            <a:pPr marL="342900" indent="19050">
              <a:spcBef>
                <a:spcPts val="200"/>
              </a:spcBef>
              <a:spcAft>
                <a:spcPts val="1000"/>
              </a:spcAft>
              <a:buClr>
                <a:srgbClr val="07234B"/>
              </a:buClr>
              <a:buSzPts val="1100"/>
              <a:tabLst>
                <a:tab pos="111125" algn="l"/>
              </a:tabLst>
            </a:pPr>
            <a:r>
              <a:rPr lang="fr-CA" sz="1400" b="1" dirty="0">
                <a:latin typeface="Frutiger LT 45 Light"/>
                <a:cs typeface="Times New Roman" pitchFamily="18" charset="0"/>
              </a:rPr>
              <a:t>Spin-off of a </a:t>
            </a:r>
            <a:r>
              <a:rPr lang="fr-CA" sz="1400" b="1" dirty="0" smtClean="0">
                <a:latin typeface="Frutiger LT 45 Light"/>
                <a:cs typeface="Times New Roman" pitchFamily="18" charset="0"/>
              </a:rPr>
              <a:t>division</a:t>
            </a:r>
            <a:r>
              <a:rPr lang="fr-CA" sz="1400" b="1" dirty="0">
                <a:latin typeface="Frutiger LT 45 Light"/>
                <a:cs typeface="Times New Roman" pitchFamily="18" charset="0"/>
              </a:rPr>
              <a:t>:</a:t>
            </a:r>
          </a:p>
          <a:p>
            <a:pPr marL="342900" indent="19050">
              <a:spcBef>
                <a:spcPts val="200"/>
              </a:spcBef>
              <a:spcAft>
                <a:spcPts val="1000"/>
              </a:spcAft>
              <a:buClr>
                <a:srgbClr val="396890"/>
              </a:buClr>
              <a:buSzPts val="1100"/>
              <a:tabLst>
                <a:tab pos="111125" algn="l"/>
              </a:tabLst>
            </a:pPr>
            <a:endParaRPr lang="fr-CA" sz="1400" b="1" dirty="0">
              <a:latin typeface="Frutiger LT 45 Light"/>
              <a:cs typeface="Times New Roman" pitchFamily="18" charset="0"/>
            </a:endParaRPr>
          </a:p>
          <a:p>
            <a:pPr marL="342900" indent="19050">
              <a:spcBef>
                <a:spcPts val="200"/>
              </a:spcBef>
              <a:spcAft>
                <a:spcPts val="1000"/>
              </a:spcAft>
              <a:buClr>
                <a:srgbClr val="396890"/>
              </a:buClr>
              <a:buSzPts val="1100"/>
              <a:tabLst>
                <a:tab pos="111125" algn="l"/>
              </a:tabLst>
            </a:pPr>
            <a:endParaRPr lang="fr-CA" sz="1400" b="1" dirty="0">
              <a:latin typeface="Frutiger LT 45 Light"/>
              <a:cs typeface="Times New Roman" pitchFamily="18" charset="0"/>
            </a:endParaRPr>
          </a:p>
          <a:p>
            <a:pPr marL="342900" indent="19050">
              <a:spcBef>
                <a:spcPts val="200"/>
              </a:spcBef>
              <a:spcAft>
                <a:spcPts val="1200"/>
              </a:spcAft>
              <a:buClr>
                <a:srgbClr val="396890"/>
              </a:buClr>
              <a:buSzPts val="1100"/>
              <a:tabLst>
                <a:tab pos="111125" algn="l"/>
              </a:tabLst>
            </a:pPr>
            <a:endParaRPr lang="fr-CA" sz="1400" b="1" dirty="0">
              <a:latin typeface="Frutiger LT 45 Light"/>
              <a:cs typeface="Times New Roman" pitchFamily="18" charset="0"/>
            </a:endParaRPr>
          </a:p>
          <a:p>
            <a:pPr marL="342900" indent="19050">
              <a:spcBef>
                <a:spcPts val="200"/>
              </a:spcBef>
              <a:spcAft>
                <a:spcPts val="1000"/>
              </a:spcAft>
              <a:buClr>
                <a:srgbClr val="07234B"/>
              </a:buClr>
              <a:buSzPts val="1100"/>
              <a:tabLst>
                <a:tab pos="111125" algn="l"/>
              </a:tabLst>
            </a:pPr>
            <a:r>
              <a:rPr lang="en-CA" sz="1400" b="1" dirty="0" smtClean="0">
                <a:latin typeface="Frutiger LT 45 Light"/>
                <a:cs typeface="Times New Roman" pitchFamily="18" charset="0"/>
              </a:rPr>
              <a:t>Privatization of </a:t>
            </a:r>
            <a:r>
              <a:rPr lang="en-CA" sz="1400" b="1" dirty="0">
                <a:latin typeface="Frutiger LT 45 Light"/>
                <a:cs typeface="Times New Roman" pitchFamily="18" charset="0"/>
              </a:rPr>
              <a:t>a </a:t>
            </a:r>
            <a:r>
              <a:rPr lang="en-CA" sz="1400" b="1" dirty="0" smtClean="0">
                <a:latin typeface="Frutiger LT 45 Light"/>
                <a:cs typeface="Times New Roman" pitchFamily="18" charset="0"/>
              </a:rPr>
              <a:t>public </a:t>
            </a:r>
            <a:r>
              <a:rPr lang="en-CA" sz="1400" b="1" dirty="0">
                <a:latin typeface="Frutiger LT 45 Light"/>
                <a:cs typeface="Times New Roman" pitchFamily="18" charset="0"/>
              </a:rPr>
              <a:t>c</a:t>
            </a:r>
            <a:r>
              <a:rPr lang="en-CA" sz="1400" b="1" dirty="0" smtClean="0">
                <a:latin typeface="Frutiger LT 45 Light"/>
                <a:cs typeface="Times New Roman" pitchFamily="18" charset="0"/>
              </a:rPr>
              <a:t>ompany</a:t>
            </a:r>
            <a:r>
              <a:rPr lang="en-CA" sz="1400" b="1" dirty="0">
                <a:latin typeface="Frutiger LT 45 Light"/>
                <a:cs typeface="Times New Roman" pitchFamily="18" charset="0"/>
              </a:rPr>
              <a:t>:</a:t>
            </a:r>
          </a:p>
          <a:p>
            <a:pPr marL="342900" indent="19050">
              <a:spcBef>
                <a:spcPts val="200"/>
              </a:spcBef>
              <a:spcAft>
                <a:spcPts val="1000"/>
              </a:spcAft>
              <a:buClr>
                <a:srgbClr val="396890"/>
              </a:buClr>
              <a:buSzPts val="1100"/>
              <a:tabLst>
                <a:tab pos="111125" algn="l"/>
              </a:tabLst>
            </a:pPr>
            <a:endParaRPr lang="fr-CA" sz="1400" b="1" dirty="0">
              <a:latin typeface="Frutiger LT 45 Light"/>
              <a:cs typeface="Times New Roman" pitchFamily="18" charset="0"/>
            </a:endParaRPr>
          </a:p>
        </p:txBody>
      </p:sp>
      <p:sp>
        <p:nvSpPr>
          <p:cNvPr id="28675" name="Rectangle 29"/>
          <p:cNvSpPr>
            <a:spLocks noChangeArrowheads="1"/>
          </p:cNvSpPr>
          <p:nvPr/>
        </p:nvSpPr>
        <p:spPr bwMode="auto">
          <a:xfrm>
            <a:off x="724624" y="1650168"/>
            <a:ext cx="3505200" cy="973138"/>
          </a:xfrm>
          <a:prstGeom prst="rect">
            <a:avLst/>
          </a:prstGeom>
          <a:solidFill>
            <a:schemeClr val="accent1"/>
          </a:solidFill>
          <a:ln w="12700">
            <a:noFill/>
            <a:prstDash val="sysDash"/>
            <a:miter lim="800000"/>
            <a:headEnd/>
            <a:tailEnd/>
          </a:ln>
          <a:effectLst>
            <a:outerShdw blurRad="50800" dist="38100" dir="2700000" algn="tl" rotWithShape="0">
              <a:prstClr val="black">
                <a:alpha val="40000"/>
              </a:prstClr>
            </a:outerShdw>
          </a:effectLst>
        </p:spPr>
        <p:txBody>
          <a:bodyPr anchor="ctr" anchorCtr="1"/>
          <a:lstStyle/>
          <a:p>
            <a:pPr algn="ctr"/>
            <a:r>
              <a:rPr lang="en-CA" sz="1400" dirty="0">
                <a:solidFill>
                  <a:schemeClr val="bg1"/>
                </a:solidFill>
                <a:latin typeface="Frutiger LT 45 Light"/>
              </a:rPr>
              <a:t>The company has </a:t>
            </a:r>
            <a:r>
              <a:rPr lang="en-CA" sz="1400" dirty="0" smtClean="0">
                <a:solidFill>
                  <a:schemeClr val="bg1"/>
                </a:solidFill>
                <a:latin typeface="Frutiger LT 45 Light"/>
              </a:rPr>
              <a:t>demonstrated its viability but requires capital to implement its restructuring plan</a:t>
            </a:r>
            <a:endParaRPr lang="en-CA" sz="1400" dirty="0">
              <a:solidFill>
                <a:schemeClr val="bg1"/>
              </a:solidFill>
              <a:latin typeface="Frutiger LT 45 Light"/>
            </a:endParaRPr>
          </a:p>
        </p:txBody>
      </p:sp>
      <p:sp>
        <p:nvSpPr>
          <p:cNvPr id="28676" name="Rectangle 29"/>
          <p:cNvSpPr>
            <a:spLocks noChangeArrowheads="1"/>
          </p:cNvSpPr>
          <p:nvPr/>
        </p:nvSpPr>
        <p:spPr bwMode="auto">
          <a:xfrm>
            <a:off x="738911" y="3121781"/>
            <a:ext cx="3505200" cy="973137"/>
          </a:xfrm>
          <a:prstGeom prst="rect">
            <a:avLst/>
          </a:prstGeom>
          <a:solidFill>
            <a:schemeClr val="accent1"/>
          </a:solidFill>
          <a:ln w="12700">
            <a:noFill/>
            <a:prstDash val="sysDash"/>
            <a:miter lim="800000"/>
            <a:headEnd/>
            <a:tailEnd/>
          </a:ln>
          <a:effectLst>
            <a:outerShdw blurRad="50800" dist="38100" dir="2700000" algn="tl" rotWithShape="0">
              <a:prstClr val="black">
                <a:alpha val="40000"/>
              </a:prstClr>
            </a:outerShdw>
          </a:effectLst>
        </p:spPr>
        <p:txBody>
          <a:bodyPr anchor="ctr" anchorCtr="1"/>
          <a:lstStyle/>
          <a:p>
            <a:pPr algn="ctr"/>
            <a:r>
              <a:rPr lang="en-CA" sz="1400" dirty="0">
                <a:solidFill>
                  <a:schemeClr val="bg1"/>
                </a:solidFill>
                <a:latin typeface="Frutiger LT 45 Light"/>
              </a:rPr>
              <a:t>The </a:t>
            </a:r>
            <a:r>
              <a:rPr lang="en-CA" sz="1400" dirty="0" smtClean="0">
                <a:solidFill>
                  <a:schemeClr val="bg1"/>
                </a:solidFill>
                <a:latin typeface="Frutiger LT 45 Light"/>
              </a:rPr>
              <a:t>parent company seeks </a:t>
            </a:r>
            <a:r>
              <a:rPr lang="en-CA" sz="1400" dirty="0">
                <a:solidFill>
                  <a:schemeClr val="bg1"/>
                </a:solidFill>
                <a:latin typeface="Frutiger LT 45 Light"/>
              </a:rPr>
              <a:t>to sell one or </a:t>
            </a:r>
            <a:r>
              <a:rPr lang="en-CA" sz="1400" dirty="0" smtClean="0">
                <a:solidFill>
                  <a:schemeClr val="bg1"/>
                </a:solidFill>
                <a:latin typeface="Frutiger LT 45 Light"/>
              </a:rPr>
              <a:t>more of its </a:t>
            </a:r>
            <a:r>
              <a:rPr lang="en-CA" sz="1400" dirty="0">
                <a:solidFill>
                  <a:schemeClr val="bg1"/>
                </a:solidFill>
                <a:latin typeface="Frutiger LT 45 Light"/>
              </a:rPr>
              <a:t>divisions </a:t>
            </a:r>
          </a:p>
        </p:txBody>
      </p:sp>
      <p:sp>
        <p:nvSpPr>
          <p:cNvPr id="28677" name="Rectangle 29"/>
          <p:cNvSpPr>
            <a:spLocks noChangeArrowheads="1"/>
          </p:cNvSpPr>
          <p:nvPr/>
        </p:nvSpPr>
        <p:spPr bwMode="auto">
          <a:xfrm>
            <a:off x="727799" y="4609268"/>
            <a:ext cx="3505200" cy="973138"/>
          </a:xfrm>
          <a:prstGeom prst="rect">
            <a:avLst/>
          </a:prstGeom>
          <a:solidFill>
            <a:schemeClr val="accent1"/>
          </a:solidFill>
          <a:ln w="12700">
            <a:noFill/>
            <a:prstDash val="sysDash"/>
            <a:miter lim="800000"/>
            <a:headEnd/>
            <a:tailEnd/>
          </a:ln>
          <a:effectLst>
            <a:outerShdw blurRad="50800" dist="38100" dir="2700000" algn="tl" rotWithShape="0">
              <a:prstClr val="black">
                <a:alpha val="40000"/>
              </a:prstClr>
            </a:outerShdw>
          </a:effectLst>
        </p:spPr>
        <p:txBody>
          <a:bodyPr anchor="ctr" anchorCtr="1"/>
          <a:lstStyle/>
          <a:p>
            <a:pPr algn="ctr"/>
            <a:r>
              <a:rPr lang="en-CA" sz="1400" dirty="0">
                <a:solidFill>
                  <a:schemeClr val="bg1"/>
                </a:solidFill>
                <a:latin typeface="Frutiger LT 45 Light"/>
              </a:rPr>
              <a:t>A public company </a:t>
            </a:r>
            <a:r>
              <a:rPr lang="en-CA" sz="1400" dirty="0" smtClean="0">
                <a:solidFill>
                  <a:schemeClr val="bg1"/>
                </a:solidFill>
                <a:latin typeface="Frutiger LT 45 Light"/>
              </a:rPr>
              <a:t>seeks to privatize</a:t>
            </a:r>
            <a:endParaRPr lang="en-CA" sz="1400" dirty="0">
              <a:solidFill>
                <a:schemeClr val="bg1"/>
              </a:solidFill>
              <a:latin typeface="Frutiger LT 45 Light"/>
            </a:endParaRPr>
          </a:p>
        </p:txBody>
      </p:sp>
      <p:sp>
        <p:nvSpPr>
          <p:cNvPr id="28678" name="Rectangle 29"/>
          <p:cNvSpPr>
            <a:spLocks noChangeArrowheads="1"/>
          </p:cNvSpPr>
          <p:nvPr/>
        </p:nvSpPr>
        <p:spPr bwMode="auto">
          <a:xfrm>
            <a:off x="4899749" y="1648581"/>
            <a:ext cx="3505200" cy="971550"/>
          </a:xfrm>
          <a:prstGeom prst="rect">
            <a:avLst/>
          </a:prstGeom>
          <a:solidFill>
            <a:schemeClr val="accent1"/>
          </a:solidFill>
          <a:ln w="12700">
            <a:noFill/>
            <a:prstDash val="sysDash"/>
            <a:miter lim="800000"/>
            <a:headEnd/>
            <a:tailEnd/>
          </a:ln>
          <a:effectLst>
            <a:outerShdw blurRad="50800" dist="38100" dir="2700000" algn="tl" rotWithShape="0">
              <a:prstClr val="black">
                <a:alpha val="40000"/>
              </a:prstClr>
            </a:outerShdw>
          </a:effectLst>
        </p:spPr>
        <p:txBody>
          <a:bodyPr anchor="ctr" anchorCtr="1"/>
          <a:lstStyle/>
          <a:p>
            <a:pPr algn="ctr"/>
            <a:r>
              <a:rPr lang="fr-CA" sz="1400" b="1" dirty="0">
                <a:solidFill>
                  <a:schemeClr val="bg1"/>
                </a:solidFill>
                <a:latin typeface="Frutiger LT 45 Light"/>
              </a:rPr>
              <a:t>Novacap</a:t>
            </a:r>
            <a:r>
              <a:rPr lang="fr-CA" sz="1400" dirty="0">
                <a:solidFill>
                  <a:schemeClr val="bg1"/>
                </a:solidFill>
                <a:latin typeface="Frutiger LT 45 Light"/>
              </a:rPr>
              <a:t> </a:t>
            </a:r>
            <a:r>
              <a:rPr lang="en-CA" sz="1400" dirty="0">
                <a:solidFill>
                  <a:schemeClr val="bg1"/>
                </a:solidFill>
                <a:latin typeface="Frutiger LT 45 Light"/>
              </a:rPr>
              <a:t>can actively assist in the turnaround and provide the required capital</a:t>
            </a:r>
          </a:p>
        </p:txBody>
      </p:sp>
      <p:sp>
        <p:nvSpPr>
          <p:cNvPr id="28679" name="Rectangle 29"/>
          <p:cNvSpPr>
            <a:spLocks noChangeArrowheads="1"/>
          </p:cNvSpPr>
          <p:nvPr/>
        </p:nvSpPr>
        <p:spPr bwMode="auto">
          <a:xfrm>
            <a:off x="4915624" y="3118606"/>
            <a:ext cx="3505200" cy="973137"/>
          </a:xfrm>
          <a:prstGeom prst="rect">
            <a:avLst/>
          </a:prstGeom>
          <a:solidFill>
            <a:schemeClr val="accent1"/>
          </a:solidFill>
          <a:ln w="12700">
            <a:noFill/>
            <a:prstDash val="sysDash"/>
            <a:miter lim="800000"/>
            <a:headEnd/>
            <a:tailEnd/>
          </a:ln>
          <a:effectLst>
            <a:outerShdw blurRad="50800" dist="38100" dir="2700000" algn="tl" rotWithShape="0">
              <a:prstClr val="black">
                <a:alpha val="40000"/>
              </a:prstClr>
            </a:outerShdw>
          </a:effectLst>
        </p:spPr>
        <p:txBody>
          <a:bodyPr anchor="ctr" anchorCtr="1"/>
          <a:lstStyle/>
          <a:p>
            <a:pPr algn="ctr"/>
            <a:r>
              <a:rPr lang="fr-CA" sz="1400" b="1" dirty="0">
                <a:solidFill>
                  <a:schemeClr val="bg1"/>
                </a:solidFill>
                <a:latin typeface="Frutiger LT 45 Light"/>
              </a:rPr>
              <a:t>Novacap</a:t>
            </a:r>
            <a:r>
              <a:rPr lang="fr-CA" sz="1400" dirty="0">
                <a:solidFill>
                  <a:schemeClr val="bg1"/>
                </a:solidFill>
                <a:latin typeface="Frutiger LT 45 Light"/>
              </a:rPr>
              <a:t> </a:t>
            </a:r>
            <a:r>
              <a:rPr lang="en-CA" sz="1400" dirty="0">
                <a:solidFill>
                  <a:schemeClr val="bg1"/>
                </a:solidFill>
                <a:latin typeface="Frutiger LT 45 Light"/>
              </a:rPr>
              <a:t>can move quickly and discreetly to facilitate the divestiture</a:t>
            </a:r>
            <a:endParaRPr lang="fr-CA" sz="1400" dirty="0">
              <a:solidFill>
                <a:schemeClr val="bg1"/>
              </a:solidFill>
              <a:latin typeface="Frutiger LT 45 Light"/>
            </a:endParaRPr>
          </a:p>
        </p:txBody>
      </p:sp>
      <p:sp>
        <p:nvSpPr>
          <p:cNvPr id="28680" name="Rectangle 29"/>
          <p:cNvSpPr>
            <a:spLocks noChangeArrowheads="1"/>
          </p:cNvSpPr>
          <p:nvPr/>
        </p:nvSpPr>
        <p:spPr bwMode="auto">
          <a:xfrm>
            <a:off x="4902924" y="4615618"/>
            <a:ext cx="3505200" cy="971550"/>
          </a:xfrm>
          <a:prstGeom prst="rect">
            <a:avLst/>
          </a:prstGeom>
          <a:solidFill>
            <a:schemeClr val="accent1"/>
          </a:solidFill>
          <a:ln w="12700">
            <a:noFill/>
            <a:prstDash val="sysDash"/>
            <a:miter lim="800000"/>
            <a:headEnd/>
            <a:tailEnd/>
          </a:ln>
          <a:effectLst>
            <a:outerShdw blurRad="50800" dist="38100" dir="2700000" algn="tl" rotWithShape="0">
              <a:prstClr val="black">
                <a:alpha val="40000"/>
              </a:prstClr>
            </a:outerShdw>
          </a:effectLst>
        </p:spPr>
        <p:txBody>
          <a:bodyPr anchor="ctr" anchorCtr="1"/>
          <a:lstStyle/>
          <a:p>
            <a:pPr algn="ctr"/>
            <a:r>
              <a:rPr lang="fr-CA" sz="1400" b="1" dirty="0">
                <a:solidFill>
                  <a:schemeClr val="bg1"/>
                </a:solidFill>
                <a:latin typeface="Frutiger LT 45 Light"/>
              </a:rPr>
              <a:t>Novacap</a:t>
            </a:r>
            <a:r>
              <a:rPr lang="fr-CA" sz="1400" dirty="0">
                <a:solidFill>
                  <a:schemeClr val="bg1"/>
                </a:solidFill>
                <a:latin typeface="Frutiger LT 45 Light"/>
              </a:rPr>
              <a:t> </a:t>
            </a:r>
            <a:r>
              <a:rPr lang="en-CA" sz="1400" dirty="0">
                <a:solidFill>
                  <a:schemeClr val="bg1"/>
                </a:solidFill>
                <a:latin typeface="Frutiger LT 45 Light"/>
              </a:rPr>
              <a:t>can work with management/shareholders to privatize the company and pursue its </a:t>
            </a:r>
            <a:r>
              <a:rPr lang="en-CA" sz="1400" dirty="0" smtClean="0">
                <a:solidFill>
                  <a:schemeClr val="bg1"/>
                </a:solidFill>
                <a:latin typeface="Frutiger LT 45 Light"/>
              </a:rPr>
              <a:t>growth</a:t>
            </a:r>
            <a:endParaRPr lang="en-CA" sz="1400" dirty="0">
              <a:solidFill>
                <a:schemeClr val="bg1"/>
              </a:solidFill>
              <a:latin typeface="Frutiger LT 45 Light"/>
            </a:endParaRPr>
          </a:p>
        </p:txBody>
      </p:sp>
      <p:sp>
        <p:nvSpPr>
          <p:cNvPr id="16" name="Right Arrow 15"/>
          <p:cNvSpPr/>
          <p:nvPr/>
        </p:nvSpPr>
        <p:spPr>
          <a:xfrm>
            <a:off x="4345212" y="1975418"/>
            <a:ext cx="448056" cy="283464"/>
          </a:xfrm>
          <a:prstGeom prst="rightArrow">
            <a:avLst/>
          </a:prstGeom>
          <a:solidFill>
            <a:schemeClr val="tx1">
              <a:lumMod val="50000"/>
              <a:lumOff val="50000"/>
            </a:schemeClr>
          </a:solidFill>
          <a:ln>
            <a:solidFill>
              <a:schemeClr val="bg1">
                <a:lumMod val="50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17" name="Right Arrow 16"/>
          <p:cNvSpPr/>
          <p:nvPr/>
        </p:nvSpPr>
        <p:spPr>
          <a:xfrm>
            <a:off x="4342164" y="3438388"/>
            <a:ext cx="448056" cy="283464"/>
          </a:xfrm>
          <a:prstGeom prst="rightArrow">
            <a:avLst/>
          </a:prstGeom>
          <a:solidFill>
            <a:schemeClr val="tx1">
              <a:lumMod val="50000"/>
              <a:lumOff val="50000"/>
            </a:schemeClr>
          </a:solidFill>
          <a:ln>
            <a:solidFill>
              <a:schemeClr val="bg1">
                <a:lumMod val="50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18" name="Right Arrow 17"/>
          <p:cNvSpPr/>
          <p:nvPr/>
        </p:nvSpPr>
        <p:spPr>
          <a:xfrm>
            <a:off x="4342164" y="4956292"/>
            <a:ext cx="448056" cy="283464"/>
          </a:xfrm>
          <a:prstGeom prst="rightArrow">
            <a:avLst/>
          </a:prstGeom>
          <a:solidFill>
            <a:schemeClr val="tx1">
              <a:lumMod val="50000"/>
              <a:lumOff val="50000"/>
            </a:schemeClr>
          </a:solidFill>
          <a:ln>
            <a:solidFill>
              <a:schemeClr val="bg1">
                <a:lumMod val="50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13" name="Title 3"/>
          <p:cNvSpPr txBox="1">
            <a:spLocks/>
          </p:cNvSpPr>
          <p:nvPr/>
        </p:nvSpPr>
        <p:spPr>
          <a:xfrm>
            <a:off x="2401087" y="219584"/>
            <a:ext cx="6575398" cy="563563"/>
          </a:xfrm>
          <a:prstGeom prst="rect">
            <a:avLst/>
          </a:prstGeom>
        </p:spPr>
        <p:txBody>
          <a:bodyPr anchor="ctr"/>
          <a:lstStyle/>
          <a:p>
            <a:pPr marL="0" marR="0" lvl="0" indent="0" algn="l" defTabSz="914180" rtl="0" eaLnBrk="1" fontAlgn="base" latinLnBrk="0" hangingPunct="1">
              <a:lnSpc>
                <a:spcPct val="100000"/>
              </a:lnSpc>
              <a:spcBef>
                <a:spcPct val="0"/>
              </a:spcBef>
              <a:spcAft>
                <a:spcPct val="0"/>
              </a:spcAft>
              <a:buClrTx/>
              <a:buSzTx/>
              <a:buFontTx/>
              <a:buNone/>
              <a:tabLst/>
              <a:defRPr/>
            </a:pPr>
            <a:r>
              <a:rPr kumimoji="0" lang="fr-CA" sz="2200" b="1" i="0" u="none" strike="noStrike" kern="0" cap="none" spc="0" normalizeH="0" baseline="0" noProof="0" dirty="0" smtClean="0">
                <a:ln>
                  <a:noFill/>
                </a:ln>
                <a:solidFill>
                  <a:schemeClr val="tx2"/>
                </a:solidFill>
                <a:effectLst/>
                <a:uLnTx/>
                <a:uFillTx/>
                <a:latin typeface="Frutiger LT 47 LightCn" pitchFamily="34" charset="0"/>
                <a:ea typeface="+mj-ea"/>
                <a:cs typeface="+mj-cs"/>
              </a:rPr>
              <a:t>Typical Transac</a:t>
            </a:r>
            <a:r>
              <a:rPr lang="fr-CA" sz="2200" b="1" kern="0" dirty="0" smtClean="0">
                <a:solidFill>
                  <a:schemeClr val="tx2"/>
                </a:solidFill>
                <a:latin typeface="Frutiger LT 47 LightCn" pitchFamily="34" charset="0"/>
                <a:ea typeface="+mj-ea"/>
                <a:cs typeface="+mj-cs"/>
              </a:rPr>
              <a:t>tions</a:t>
            </a:r>
            <a:endParaRPr kumimoji="0" lang="en-CA" sz="2200" b="1" i="0" u="none" strike="noStrike" kern="0" cap="none" spc="0" normalizeH="0" baseline="0" noProof="0" dirty="0" smtClean="0">
              <a:ln>
                <a:noFill/>
              </a:ln>
              <a:solidFill>
                <a:schemeClr val="tx2"/>
              </a:solidFill>
              <a:effectLst/>
              <a:uLnTx/>
              <a:uFillTx/>
              <a:latin typeface="Frutiger LT 47 LightCn" pitchFamily="34" charset="0"/>
              <a:ea typeface="+mj-ea"/>
              <a:cs typeface="+mj-cs"/>
            </a:endParaRPr>
          </a:p>
        </p:txBody>
      </p:sp>
    </p:spTree>
    <p:extLst>
      <p:ext uri="{BB962C8B-B14F-4D97-AF65-F5344CB8AC3E}">
        <p14:creationId xmlns:p14="http://schemas.microsoft.com/office/powerpoint/2010/main" xmlns="" val="1961164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t>What is Private Equity?</a:t>
            </a:r>
            <a:endParaRPr lang="en-US" dirty="0"/>
          </a:p>
        </p:txBody>
      </p:sp>
      <p:sp>
        <p:nvSpPr>
          <p:cNvPr id="4" name="Rectangle 2"/>
          <p:cNvSpPr>
            <a:spLocks noChangeArrowheads="1"/>
          </p:cNvSpPr>
          <p:nvPr/>
        </p:nvSpPr>
        <p:spPr bwMode="auto">
          <a:xfrm>
            <a:off x="232353" y="906787"/>
            <a:ext cx="8689397" cy="557784"/>
          </a:xfrm>
          <a:prstGeom prst="rect">
            <a:avLst/>
          </a:prstGeom>
          <a:solidFill>
            <a:schemeClr val="tx2"/>
          </a:solidFill>
          <a:ln w="9525">
            <a:noFill/>
            <a:miter lim="800000"/>
            <a:headEnd/>
            <a:tailEnd/>
          </a:ln>
          <a:effectLst>
            <a:outerShdw blurRad="50800" dist="38100" dir="2700000" algn="tl" rotWithShape="0">
              <a:prstClr val="black">
                <a:alpha val="40000"/>
              </a:prstClr>
            </a:outerShdw>
          </a:effectLst>
        </p:spPr>
        <p:txBody>
          <a:bodyPr lIns="81981" tIns="40991" rIns="81981" bIns="40991" anchor="ctr"/>
          <a:lstStyle/>
          <a:p>
            <a:pPr algn="ctr" fontAlgn="auto">
              <a:spcBef>
                <a:spcPts val="0"/>
              </a:spcBef>
              <a:spcAft>
                <a:spcPts val="0"/>
              </a:spcAft>
              <a:defRPr/>
            </a:pPr>
            <a:r>
              <a:rPr lang="en-US" sz="1600" dirty="0" smtClean="0">
                <a:solidFill>
                  <a:srgbClr val="FFFFFF"/>
                </a:solidFill>
                <a:latin typeface="Frutiger LT 45 Light" pitchFamily="34" charset="0"/>
                <a:cs typeface="Times New Roman" pitchFamily="18" charset="0"/>
              </a:rPr>
              <a:t>Private equity firms have been in the headlines because of their fundraising prowess and because of the companies being purchased. </a:t>
            </a:r>
          </a:p>
        </p:txBody>
      </p:sp>
      <p:sp>
        <p:nvSpPr>
          <p:cNvPr id="11" name="TextBox 10"/>
          <p:cNvSpPr txBox="1"/>
          <p:nvPr/>
        </p:nvSpPr>
        <p:spPr>
          <a:xfrm>
            <a:off x="190500" y="1552974"/>
            <a:ext cx="8711960" cy="754053"/>
          </a:xfrm>
          <a:prstGeom prst="rect">
            <a:avLst/>
          </a:prstGeom>
          <a:noFill/>
        </p:spPr>
        <p:txBody>
          <a:bodyPr wrap="square" rtlCol="0">
            <a:spAutoFit/>
          </a:bodyPr>
          <a:lstStyle/>
          <a:p>
            <a:pPr marL="342900" indent="-342900">
              <a:spcBef>
                <a:spcPts val="200"/>
              </a:spcBef>
              <a:spcAft>
                <a:spcPts val="600"/>
              </a:spcAft>
              <a:buClr>
                <a:srgbClr val="07234B"/>
              </a:buClr>
              <a:buSzPct val="100000"/>
              <a:buFont typeface="Wingdings" pitchFamily="2" charset="2"/>
              <a:buChar char="§"/>
              <a:tabLst>
                <a:tab pos="111125" algn="l"/>
              </a:tabLst>
            </a:pPr>
            <a:r>
              <a:rPr lang="en-US" sz="1200" dirty="0" smtClean="0">
                <a:solidFill>
                  <a:srgbClr val="07234B"/>
                </a:solidFill>
                <a:latin typeface="Frutiger LT 45 Light" pitchFamily="34" charset="0"/>
                <a:cs typeface="Times New Roman" pitchFamily="18" charset="0"/>
              </a:rPr>
              <a:t>Having more capital, private equity funds have increased the size of their acquisitions. Many of their recent targets have been well-known public companies:</a:t>
            </a:r>
          </a:p>
          <a:p>
            <a:endParaRPr lang="en-US" sz="1400" dirty="0" smtClean="0"/>
          </a:p>
        </p:txBody>
      </p:sp>
      <p:pic>
        <p:nvPicPr>
          <p:cNvPr id="86017" name="Picture 1"/>
          <p:cNvPicPr>
            <a:picLocks noChangeAspect="1" noChangeArrowheads="1"/>
          </p:cNvPicPr>
          <p:nvPr/>
        </p:nvPicPr>
        <p:blipFill>
          <a:blip r:embed="rId3" cstate="print"/>
          <a:srcRect/>
          <a:stretch>
            <a:fillRect/>
          </a:stretch>
        </p:blipFill>
        <p:spPr bwMode="auto">
          <a:xfrm>
            <a:off x="646983" y="2121027"/>
            <a:ext cx="7962176" cy="3993044"/>
          </a:xfrm>
          <a:prstGeom prst="rect">
            <a:avLst/>
          </a:prstGeom>
          <a:noFill/>
          <a:ln w="9525">
            <a:noFill/>
            <a:miter lim="800000"/>
            <a:headEnd/>
            <a:tailEnd/>
          </a:ln>
        </p:spPr>
      </p:pic>
    </p:spTree>
    <p:extLst>
      <p:ext uri="{BB962C8B-B14F-4D97-AF65-F5344CB8AC3E}">
        <p14:creationId xmlns:p14="http://schemas.microsoft.com/office/powerpoint/2010/main" xmlns="" val="95756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t>Why Invest in Private Equity?</a:t>
            </a:r>
            <a:endParaRPr lang="en-US" dirty="0"/>
          </a:p>
        </p:txBody>
      </p:sp>
      <p:sp>
        <p:nvSpPr>
          <p:cNvPr id="5" name="Rectangle 4"/>
          <p:cNvSpPr/>
          <p:nvPr/>
        </p:nvSpPr>
        <p:spPr>
          <a:xfrm>
            <a:off x="276045" y="2048173"/>
            <a:ext cx="3183147" cy="2893100"/>
          </a:xfrm>
          <a:prstGeom prst="rect">
            <a:avLst/>
          </a:prstGeom>
        </p:spPr>
        <p:txBody>
          <a:bodyPr wrap="square">
            <a:spAutoFit/>
          </a:bodyPr>
          <a:lstStyle/>
          <a:p>
            <a:pPr marL="342900" indent="-342900">
              <a:spcBef>
                <a:spcPts val="600"/>
              </a:spcBef>
              <a:spcAft>
                <a:spcPts val="2400"/>
              </a:spcAft>
              <a:buClr>
                <a:srgbClr val="07234B"/>
              </a:buClr>
              <a:buSzPct val="100000"/>
              <a:buFont typeface="Wingdings" pitchFamily="2" charset="2"/>
              <a:buChar char="§"/>
              <a:tabLst>
                <a:tab pos="111125" algn="l"/>
              </a:tabLst>
            </a:pPr>
            <a:r>
              <a:rPr lang="en-US" sz="1200" dirty="0" smtClean="0">
                <a:solidFill>
                  <a:srgbClr val="07234B"/>
                </a:solidFill>
                <a:latin typeface="Frutiger LT 45 Light" pitchFamily="34" charset="0"/>
                <a:cs typeface="Times New Roman" pitchFamily="18" charset="0"/>
              </a:rPr>
              <a:t>The longer-term data for private equity shows returns significantly higher than those of publicly traded stocks (S&amp;P). </a:t>
            </a:r>
          </a:p>
          <a:p>
            <a:pPr marL="342900" indent="-342900">
              <a:spcBef>
                <a:spcPts val="600"/>
              </a:spcBef>
              <a:spcAft>
                <a:spcPts val="2400"/>
              </a:spcAft>
              <a:buClr>
                <a:srgbClr val="07234B"/>
              </a:buClr>
              <a:buSzPct val="100000"/>
              <a:buFont typeface="Wingdings" pitchFamily="2" charset="2"/>
              <a:buChar char="§"/>
              <a:tabLst>
                <a:tab pos="111125" algn="l"/>
              </a:tabLst>
            </a:pPr>
            <a:r>
              <a:rPr lang="en-US" sz="1200" dirty="0" smtClean="0">
                <a:solidFill>
                  <a:srgbClr val="07234B"/>
                </a:solidFill>
                <a:latin typeface="Frutiger LT 45 Light" pitchFamily="34" charset="0"/>
                <a:cs typeface="Times New Roman" pitchFamily="18" charset="0"/>
              </a:rPr>
              <a:t>Over the twenty years to the end of 2006, private equity has provided excess returns of 3.7% (annualized) over public equity, as measured by the NASDAQ Composite Equity Index. </a:t>
            </a:r>
          </a:p>
          <a:p>
            <a:pPr marL="342900" indent="-342900">
              <a:spcBef>
                <a:spcPts val="600"/>
              </a:spcBef>
              <a:spcAft>
                <a:spcPts val="2400"/>
              </a:spcAft>
              <a:buClr>
                <a:srgbClr val="07234B"/>
              </a:buClr>
              <a:buSzPct val="100000"/>
              <a:buFont typeface="Wingdings" pitchFamily="2" charset="2"/>
              <a:buChar char="§"/>
              <a:tabLst>
                <a:tab pos="111125" algn="l"/>
              </a:tabLst>
            </a:pPr>
            <a:r>
              <a:rPr lang="en-US" sz="1200" dirty="0" smtClean="0">
                <a:solidFill>
                  <a:srgbClr val="07234B"/>
                </a:solidFill>
                <a:latin typeface="Frutiger LT 45 Light" pitchFamily="34" charset="0"/>
                <a:cs typeface="Times New Roman" pitchFamily="18" charset="0"/>
              </a:rPr>
              <a:t>This is a substantial premium and is clearly a prime reason for the increasing interest from institutional investors.</a:t>
            </a:r>
          </a:p>
        </p:txBody>
      </p:sp>
      <p:sp>
        <p:nvSpPr>
          <p:cNvPr id="7" name="TextBox 6"/>
          <p:cNvSpPr txBox="1"/>
          <p:nvPr/>
        </p:nvSpPr>
        <p:spPr>
          <a:xfrm>
            <a:off x="254000" y="870315"/>
            <a:ext cx="8648700" cy="558000"/>
          </a:xfrm>
          <a:prstGeom prst="rect">
            <a:avLst/>
          </a:prstGeom>
          <a:solidFill>
            <a:schemeClr val="bg1">
              <a:lumMod val="85000"/>
            </a:schemeClr>
          </a:solidFill>
          <a:ln w="9525">
            <a:noFill/>
            <a:miter lim="800000"/>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en-US" sz="1600" b="1" dirty="0" smtClean="0">
                <a:latin typeface="Frutiger LT 45 Light" pitchFamily="34" charset="0"/>
                <a:cs typeface="Times New Roman" pitchFamily="18" charset="0"/>
              </a:rPr>
              <a:t>The primary motivation to invest in private equity is to achieve returns above what the traditional asset classes of public equity (stocks) and debt (bonds) have provided. </a:t>
            </a:r>
          </a:p>
        </p:txBody>
      </p:sp>
      <p:pic>
        <p:nvPicPr>
          <p:cNvPr id="175106" name="Picture 2"/>
          <p:cNvPicPr>
            <a:picLocks noChangeAspect="1" noChangeArrowheads="1"/>
          </p:cNvPicPr>
          <p:nvPr/>
        </p:nvPicPr>
        <p:blipFill>
          <a:blip r:embed="rId3" cstate="print"/>
          <a:srcRect/>
          <a:stretch>
            <a:fillRect/>
          </a:stretch>
        </p:blipFill>
        <p:spPr bwMode="auto">
          <a:xfrm>
            <a:off x="5072333" y="4548171"/>
            <a:ext cx="3051924" cy="1612903"/>
          </a:xfrm>
          <a:prstGeom prst="rect">
            <a:avLst/>
          </a:prstGeom>
          <a:noFill/>
          <a:ln w="9525">
            <a:noFill/>
            <a:miter lim="800000"/>
            <a:headEnd/>
            <a:tailEnd/>
          </a:ln>
        </p:spPr>
      </p:pic>
      <p:sp>
        <p:nvSpPr>
          <p:cNvPr id="8" name="TextBox 7"/>
          <p:cNvSpPr txBox="1"/>
          <p:nvPr/>
        </p:nvSpPr>
        <p:spPr>
          <a:xfrm>
            <a:off x="457200" y="5538129"/>
            <a:ext cx="3692105" cy="553998"/>
          </a:xfrm>
          <a:prstGeom prst="rect">
            <a:avLst/>
          </a:prstGeom>
          <a:noFill/>
        </p:spPr>
        <p:txBody>
          <a:bodyPr wrap="square" rtlCol="0">
            <a:spAutoFit/>
          </a:bodyPr>
          <a:lstStyle/>
          <a:p>
            <a:r>
              <a:rPr lang="en-US" sz="600" dirty="0" smtClean="0">
                <a:latin typeface="Frutiger LT 45 Light" pitchFamily="34" charset="0"/>
              </a:rPr>
              <a:t>Source: PH&amp;N, Private equity returns are net of underlying fees and expenses. Total return shown for public market indices, except NASDAQ. Source: CVCA - Canada’s Venture Capital &amp; Private Equity Association, “Why Canadian Institutional Investors Should Participate in Global Private Equity: ‘Finding the Key’ Report Implementation” (May 1, 2007). Accessed on November 14, 2007. </a:t>
            </a:r>
            <a:r>
              <a:rPr lang="en-US" sz="600" dirty="0" smtClean="0">
                <a:latin typeface="Frutiger LT 45 Light" pitchFamily="34" charset="0"/>
                <a:hlinkClick r:id="rId4"/>
              </a:rPr>
              <a:t>http://www.cvca.ca/files/Downloads/CVCA_Institutional_Presentation_-_May_2007</a:t>
            </a:r>
            <a:r>
              <a:rPr lang="en-US" sz="600" dirty="0" smtClean="0">
                <a:latin typeface="Frutiger LT 45 Light" pitchFamily="34" charset="0"/>
              </a:rPr>
              <a:t>.</a:t>
            </a:r>
            <a:endParaRPr lang="en-US" sz="600" dirty="0">
              <a:latin typeface="Frutiger LT 45 Light" pitchFamily="34" charset="0"/>
            </a:endParaRPr>
          </a:p>
        </p:txBody>
      </p:sp>
      <p:sp>
        <p:nvSpPr>
          <p:cNvPr id="9" name="TextBox 8"/>
          <p:cNvSpPr txBox="1"/>
          <p:nvPr/>
        </p:nvSpPr>
        <p:spPr>
          <a:xfrm>
            <a:off x="4019909" y="1601873"/>
            <a:ext cx="4865299" cy="360000"/>
          </a:xfrm>
          <a:prstGeom prst="rect">
            <a:avLst/>
          </a:prstGeom>
          <a:solidFill>
            <a:srgbClr val="07234B"/>
          </a:solidFill>
          <a:effectLst>
            <a:outerShdw blurRad="50800" dist="38100" dir="2700000" algn="tl" rotWithShape="0">
              <a:prstClr val="black">
                <a:alpha val="40000"/>
              </a:prstClr>
            </a:outerShdw>
          </a:effectLst>
        </p:spPr>
        <p:txBody>
          <a:bodyPr wrap="square" lIns="36000" tIns="36000" rIns="36000" bIns="36000" rtlCol="0" anchor="ctr" anchorCtr="0">
            <a:noAutofit/>
          </a:bodyPr>
          <a:lstStyle/>
          <a:p>
            <a:pPr marL="85725" algn="ctr" fontAlgn="auto">
              <a:spcBef>
                <a:spcPts val="0"/>
              </a:spcBef>
              <a:spcAft>
                <a:spcPts val="1800"/>
              </a:spcAft>
              <a:defRPr/>
            </a:pPr>
            <a:r>
              <a:rPr lang="en-US" sz="1200" b="1" dirty="0" smtClean="0">
                <a:solidFill>
                  <a:schemeClr val="bg1"/>
                </a:solidFill>
                <a:latin typeface="Frutiger LT 45 Light"/>
                <a:cs typeface="Times New Roman" pitchFamily="18" charset="0"/>
              </a:rPr>
              <a:t>Historical Returns</a:t>
            </a:r>
          </a:p>
        </p:txBody>
      </p:sp>
      <p:sp>
        <p:nvSpPr>
          <p:cNvPr id="10" name="Oval 9"/>
          <p:cNvSpPr/>
          <p:nvPr/>
        </p:nvSpPr>
        <p:spPr bwMode="auto">
          <a:xfrm>
            <a:off x="7789651" y="5184476"/>
            <a:ext cx="360000" cy="181154"/>
          </a:xfrm>
          <a:prstGeom prst="ellipse">
            <a:avLst/>
          </a:prstGeom>
          <a:noFill/>
          <a:ln w="12700"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pic>
        <p:nvPicPr>
          <p:cNvPr id="16" name="Picture 3"/>
          <p:cNvPicPr>
            <a:picLocks noChangeAspect="1" noChangeArrowheads="1"/>
          </p:cNvPicPr>
          <p:nvPr/>
        </p:nvPicPr>
        <p:blipFill>
          <a:blip r:embed="rId5" cstate="print">
            <a:clrChange>
              <a:clrFrom>
                <a:srgbClr val="E7E7E8"/>
              </a:clrFrom>
              <a:clrTo>
                <a:srgbClr val="E7E7E8">
                  <a:alpha val="0"/>
                </a:srgbClr>
              </a:clrTo>
            </a:clrChange>
          </a:blip>
          <a:srcRect t="15385" r="4921"/>
          <a:stretch>
            <a:fillRect/>
          </a:stretch>
        </p:blipFill>
        <p:spPr bwMode="auto">
          <a:xfrm>
            <a:off x="3915153" y="2010924"/>
            <a:ext cx="4978680" cy="2440306"/>
          </a:xfrm>
          <a:prstGeom prst="rect">
            <a:avLst/>
          </a:prstGeom>
          <a:noFill/>
          <a:ln w="9525">
            <a:noFill/>
            <a:miter lim="800000"/>
            <a:headEnd/>
            <a:tailEnd/>
          </a:ln>
        </p:spPr>
      </p:pic>
      <p:pic>
        <p:nvPicPr>
          <p:cNvPr id="17" name="Picture 5"/>
          <p:cNvPicPr>
            <a:picLocks noChangeAspect="1" noChangeArrowheads="1"/>
          </p:cNvPicPr>
          <p:nvPr/>
        </p:nvPicPr>
        <p:blipFill>
          <a:blip r:embed="rId6" cstate="print">
            <a:clrChange>
              <a:clrFrom>
                <a:srgbClr val="E7E7E8"/>
              </a:clrFrom>
              <a:clrTo>
                <a:srgbClr val="E7E7E8">
                  <a:alpha val="0"/>
                </a:srgbClr>
              </a:clrTo>
            </a:clrChange>
          </a:blip>
          <a:srcRect/>
          <a:stretch>
            <a:fillRect/>
          </a:stretch>
        </p:blipFill>
        <p:spPr bwMode="auto">
          <a:xfrm>
            <a:off x="7962180" y="2371913"/>
            <a:ext cx="799112" cy="396640"/>
          </a:xfrm>
          <a:prstGeom prst="rect">
            <a:avLst/>
          </a:prstGeom>
          <a:noFill/>
          <a:ln w="9525">
            <a:noFill/>
            <a:miter lim="800000"/>
            <a:headEnd/>
            <a:tailEnd/>
          </a:ln>
        </p:spPr>
      </p:pic>
      <p:sp>
        <p:nvSpPr>
          <p:cNvPr id="18" name="Rectangle 17"/>
          <p:cNvSpPr/>
          <p:nvPr/>
        </p:nvSpPr>
        <p:spPr bwMode="auto">
          <a:xfrm>
            <a:off x="7686136" y="1992712"/>
            <a:ext cx="1261164" cy="258782"/>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19" name="Oval 18"/>
          <p:cNvSpPr/>
          <p:nvPr/>
        </p:nvSpPr>
        <p:spPr bwMode="auto">
          <a:xfrm>
            <a:off x="7778150" y="5949352"/>
            <a:ext cx="360000" cy="181154"/>
          </a:xfrm>
          <a:prstGeom prst="ellipse">
            <a:avLst/>
          </a:prstGeom>
          <a:noFill/>
          <a:ln w="12700"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20" name="TextBox 19"/>
          <p:cNvSpPr txBox="1"/>
          <p:nvPr/>
        </p:nvSpPr>
        <p:spPr>
          <a:xfrm>
            <a:off x="7039155" y="4206786"/>
            <a:ext cx="1756912" cy="184666"/>
          </a:xfrm>
          <a:prstGeom prst="rect">
            <a:avLst/>
          </a:prstGeom>
          <a:noFill/>
        </p:spPr>
        <p:txBody>
          <a:bodyPr wrap="square" rtlCol="0">
            <a:spAutoFit/>
          </a:bodyPr>
          <a:lstStyle/>
          <a:p>
            <a:pPr algn="r"/>
            <a:r>
              <a:rPr lang="en-US" sz="600" dirty="0" smtClean="0">
                <a:latin typeface="Frutiger LT 45 Light" pitchFamily="34" charset="0"/>
              </a:rPr>
              <a:t>Source: McKinsey &amp; Co, PE Report 2010</a:t>
            </a:r>
          </a:p>
        </p:txBody>
      </p:sp>
    </p:spTree>
    <p:extLst>
      <p:ext uri="{BB962C8B-B14F-4D97-AF65-F5344CB8AC3E}">
        <p14:creationId xmlns:p14="http://schemas.microsoft.com/office/powerpoint/2010/main" xmlns="" val="4134012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6814868" y="4175185"/>
            <a:ext cx="836762" cy="319177"/>
          </a:xfrm>
          <a:prstGeom prst="rect">
            <a:avLst/>
          </a:prstGeom>
          <a:solidFill>
            <a:schemeClr val="accent2">
              <a:lumMod val="10000"/>
              <a:lumOff val="90000"/>
            </a:schemeClr>
          </a:solidFill>
          <a:ln w="12700" cap="flat" cmpd="sng" algn="ctr">
            <a:solidFill>
              <a:schemeClr val="accent2">
                <a:lumMod val="90000"/>
                <a:lumOff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3" name="Title 2"/>
          <p:cNvSpPr>
            <a:spLocks noGrp="1"/>
          </p:cNvSpPr>
          <p:nvPr>
            <p:ph type="title"/>
          </p:nvPr>
        </p:nvSpPr>
        <p:spPr>
          <a:prstGeom prst="rect">
            <a:avLst/>
          </a:prstGeom>
        </p:spPr>
        <p:txBody>
          <a:bodyPr/>
          <a:lstStyle/>
          <a:p>
            <a:r>
              <a:rPr lang="en-US" dirty="0" smtClean="0"/>
              <a:t>Investors’ Typical Allocation to Private Equity</a:t>
            </a:r>
            <a:endParaRPr lang="en-US" dirty="0"/>
          </a:p>
        </p:txBody>
      </p:sp>
      <p:sp>
        <p:nvSpPr>
          <p:cNvPr id="15" name="TextBox 14"/>
          <p:cNvSpPr txBox="1"/>
          <p:nvPr/>
        </p:nvSpPr>
        <p:spPr>
          <a:xfrm>
            <a:off x="810884" y="1110167"/>
            <a:ext cx="7315200" cy="360000"/>
          </a:xfrm>
          <a:prstGeom prst="rect">
            <a:avLst/>
          </a:prstGeom>
          <a:solidFill>
            <a:srgbClr val="07234B"/>
          </a:solidFill>
          <a:effectLst>
            <a:outerShdw blurRad="50800" dist="38100" dir="2700000" algn="tl" rotWithShape="0">
              <a:prstClr val="black">
                <a:alpha val="40000"/>
              </a:prstClr>
            </a:outerShdw>
          </a:effectLst>
        </p:spPr>
        <p:txBody>
          <a:bodyPr wrap="square" lIns="36000" tIns="36000" rIns="36000" bIns="36000" rtlCol="0" anchor="ctr" anchorCtr="0">
            <a:noAutofit/>
          </a:bodyPr>
          <a:lstStyle/>
          <a:p>
            <a:pPr marL="85725" algn="ctr" fontAlgn="auto">
              <a:spcBef>
                <a:spcPts val="0"/>
              </a:spcBef>
              <a:spcAft>
                <a:spcPts val="1800"/>
              </a:spcAft>
              <a:defRPr/>
            </a:pPr>
            <a:r>
              <a:rPr lang="en-US" sz="1200" b="1" dirty="0" smtClean="0">
                <a:solidFill>
                  <a:schemeClr val="bg1"/>
                </a:solidFill>
                <a:latin typeface="Frutiger LT 45 Light"/>
                <a:cs typeface="Times New Roman" pitchFamily="18" charset="0"/>
              </a:rPr>
              <a:t>Investors’ Expectations for Their Own Capital Allocation</a:t>
            </a:r>
          </a:p>
        </p:txBody>
      </p:sp>
      <p:pic>
        <p:nvPicPr>
          <p:cNvPr id="21" name="Picture 1"/>
          <p:cNvPicPr>
            <a:picLocks noChangeAspect="1" noChangeArrowheads="1"/>
          </p:cNvPicPr>
          <p:nvPr/>
        </p:nvPicPr>
        <p:blipFill>
          <a:blip r:embed="rId3" cstate="print">
            <a:clrChange>
              <a:clrFrom>
                <a:srgbClr val="E7E7E8"/>
              </a:clrFrom>
              <a:clrTo>
                <a:srgbClr val="E7E7E8">
                  <a:alpha val="0"/>
                </a:srgbClr>
              </a:clrTo>
            </a:clrChange>
          </a:blip>
          <a:srcRect r="13767"/>
          <a:stretch>
            <a:fillRect/>
          </a:stretch>
        </p:blipFill>
        <p:spPr bwMode="auto">
          <a:xfrm>
            <a:off x="732563" y="1768665"/>
            <a:ext cx="6962199" cy="3847132"/>
          </a:xfrm>
          <a:prstGeom prst="rect">
            <a:avLst/>
          </a:prstGeom>
          <a:noFill/>
          <a:ln w="9525">
            <a:noFill/>
            <a:miter lim="800000"/>
            <a:headEnd/>
            <a:tailEnd/>
          </a:ln>
        </p:spPr>
      </p:pic>
      <p:cxnSp>
        <p:nvCxnSpPr>
          <p:cNvPr id="25" name="Straight Arrow Connector 24"/>
          <p:cNvCxnSpPr/>
          <p:nvPr/>
        </p:nvCxnSpPr>
        <p:spPr bwMode="auto">
          <a:xfrm>
            <a:off x="7246189" y="4502989"/>
            <a:ext cx="508958" cy="621102"/>
          </a:xfrm>
          <a:prstGeom prst="straightConnector1">
            <a:avLst/>
          </a:prstGeom>
          <a:noFill/>
          <a:ln w="12700" cap="flat" cmpd="sng" algn="ctr">
            <a:solidFill>
              <a:schemeClr val="accent2">
                <a:lumMod val="90000"/>
                <a:lumOff val="10000"/>
              </a:schemeClr>
            </a:solidFill>
            <a:prstDash val="solid"/>
            <a:round/>
            <a:headEnd type="none" w="med" len="med"/>
            <a:tailEnd type="arrow"/>
          </a:ln>
          <a:effectLst/>
        </p:spPr>
      </p:cxnSp>
      <p:sp>
        <p:nvSpPr>
          <p:cNvPr id="26" name="TextBox 25"/>
          <p:cNvSpPr txBox="1"/>
          <p:nvPr/>
        </p:nvSpPr>
        <p:spPr>
          <a:xfrm>
            <a:off x="7171910" y="5184687"/>
            <a:ext cx="1471047" cy="491493"/>
          </a:xfrm>
          <a:prstGeom prst="rect">
            <a:avLst/>
          </a:prstGeom>
          <a:solidFill>
            <a:schemeClr val="bg1"/>
          </a:solidFill>
          <a:effectLst>
            <a:outerShdw blurRad="50800" dist="38100" dir="2700000" algn="tl" rotWithShape="0">
              <a:prstClr val="black">
                <a:alpha val="40000"/>
              </a:prstClr>
            </a:outerShdw>
          </a:effectLst>
        </p:spPr>
        <p:txBody>
          <a:bodyPr wrap="square" lIns="36000" tIns="36000" rIns="36000" bIns="36000" rtlCol="0" anchor="ctr" anchorCtr="0">
            <a:noAutofit/>
          </a:bodyPr>
          <a:lstStyle/>
          <a:p>
            <a:pPr marL="85725" marR="0" algn="ctr" defTabSz="914400" eaLnBrk="1" fontAlgn="auto" latinLnBrk="0" hangingPunct="1">
              <a:lnSpc>
                <a:spcPct val="100000"/>
              </a:lnSpc>
              <a:spcBef>
                <a:spcPts val="0"/>
              </a:spcBef>
              <a:spcAft>
                <a:spcPts val="1800"/>
              </a:spcAft>
              <a:buClrTx/>
              <a:buSzTx/>
              <a:defRPr/>
            </a:pPr>
            <a:r>
              <a:rPr lang="en-US" sz="1200" b="1" dirty="0" smtClean="0">
                <a:latin typeface="Frutiger LT 45 Light"/>
                <a:cs typeface="Times New Roman" pitchFamily="18" charset="0"/>
              </a:rPr>
              <a:t>Asset class where PE falls in</a:t>
            </a:r>
          </a:p>
        </p:txBody>
      </p:sp>
    </p:spTree>
    <p:extLst>
      <p:ext uri="{BB962C8B-B14F-4D97-AF65-F5344CB8AC3E}">
        <p14:creationId xmlns:p14="http://schemas.microsoft.com/office/powerpoint/2010/main" xmlns="" val="3176830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latin typeface="Frutiger LT 45 Light" pitchFamily="34" charset="0"/>
              </a:rPr>
              <a:t>Buyout Principles</a:t>
            </a:r>
            <a:endParaRPr lang="en-US" dirty="0">
              <a:latin typeface="Frutiger LT 45 Light" pitchFamily="34" charset="0"/>
            </a:endParaRPr>
          </a:p>
        </p:txBody>
      </p:sp>
      <p:sp>
        <p:nvSpPr>
          <p:cNvPr id="16" name="Rectangle 15"/>
          <p:cNvSpPr/>
          <p:nvPr/>
        </p:nvSpPr>
        <p:spPr bwMode="auto">
          <a:xfrm>
            <a:off x="189782" y="1173197"/>
            <a:ext cx="4218317" cy="274320"/>
          </a:xfrm>
          <a:prstGeom prst="rect">
            <a:avLst/>
          </a:prstGeom>
          <a:solidFill>
            <a:srgbClr val="091C5A"/>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Frutiger LT 45 Light" pitchFamily="34" charset="0"/>
              </a:rPr>
              <a:t>Structure</a:t>
            </a:r>
          </a:p>
        </p:txBody>
      </p:sp>
      <p:sp>
        <p:nvSpPr>
          <p:cNvPr id="17" name="Rectangle 16"/>
          <p:cNvSpPr/>
          <p:nvPr/>
        </p:nvSpPr>
        <p:spPr bwMode="auto">
          <a:xfrm>
            <a:off x="4672635" y="1178947"/>
            <a:ext cx="4218317" cy="274320"/>
          </a:xfrm>
          <a:prstGeom prst="rect">
            <a:avLst/>
          </a:prstGeom>
          <a:solidFill>
            <a:srgbClr val="091C5A"/>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Frutiger LT 45 Light" pitchFamily="34" charset="0"/>
              </a:rPr>
              <a:t>Strategic Partnership</a:t>
            </a:r>
          </a:p>
        </p:txBody>
      </p:sp>
      <p:sp>
        <p:nvSpPr>
          <p:cNvPr id="18" name="TextBox 17"/>
          <p:cNvSpPr txBox="1"/>
          <p:nvPr/>
        </p:nvSpPr>
        <p:spPr>
          <a:xfrm>
            <a:off x="398910" y="4180659"/>
            <a:ext cx="1680268" cy="307777"/>
          </a:xfrm>
          <a:prstGeom prst="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a:spAutoFit/>
          </a:bodyPr>
          <a:lstStyle/>
          <a:p>
            <a:pPr algn="ctr">
              <a:defRPr/>
            </a:pPr>
            <a:r>
              <a:rPr lang="fr-CA" sz="1400" dirty="0">
                <a:solidFill>
                  <a:schemeClr val="bg1"/>
                </a:solidFill>
                <a:latin typeface="Frutiger LT 45 Light" pitchFamily="34" charset="0"/>
                <a:cs typeface="Arial" pitchFamily="34" charset="0"/>
              </a:rPr>
              <a:t>Entrepreneur</a:t>
            </a:r>
            <a:endParaRPr lang="en-CA" sz="1400" dirty="0">
              <a:solidFill>
                <a:schemeClr val="bg1"/>
              </a:solidFill>
              <a:latin typeface="Frutiger LT 45 Light" pitchFamily="34" charset="0"/>
              <a:cs typeface="Arial" pitchFamily="34" charset="0"/>
            </a:endParaRPr>
          </a:p>
        </p:txBody>
      </p:sp>
      <p:sp>
        <p:nvSpPr>
          <p:cNvPr id="19" name="TextBox 18"/>
          <p:cNvSpPr txBox="1"/>
          <p:nvPr/>
        </p:nvSpPr>
        <p:spPr>
          <a:xfrm>
            <a:off x="1238368" y="5053496"/>
            <a:ext cx="2092509" cy="307777"/>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a:spAutoFit/>
          </a:bodyPr>
          <a:lstStyle/>
          <a:p>
            <a:pPr algn="ctr">
              <a:defRPr/>
            </a:pPr>
            <a:r>
              <a:rPr lang="fr-CA" sz="1400" dirty="0">
                <a:solidFill>
                  <a:schemeClr val="bg1"/>
                </a:solidFill>
                <a:latin typeface="Frutiger LT 45 Light" pitchFamily="34" charset="0"/>
                <a:cs typeface="Arial" pitchFamily="34" charset="0"/>
              </a:rPr>
              <a:t>Holdco</a:t>
            </a:r>
            <a:endParaRPr lang="en-CA" sz="1400" dirty="0">
              <a:solidFill>
                <a:schemeClr val="bg1"/>
              </a:solidFill>
              <a:latin typeface="Frutiger LT 45 Light" pitchFamily="34" charset="0"/>
              <a:cs typeface="Arial" pitchFamily="34" charset="0"/>
            </a:endParaRPr>
          </a:p>
        </p:txBody>
      </p:sp>
      <p:sp>
        <p:nvSpPr>
          <p:cNvPr id="20" name="TextBox 19"/>
          <p:cNvSpPr txBox="1"/>
          <p:nvPr/>
        </p:nvSpPr>
        <p:spPr>
          <a:xfrm>
            <a:off x="1238368" y="5750150"/>
            <a:ext cx="2090777" cy="307777"/>
          </a:xfrm>
          <a:prstGeom prst="rect">
            <a:avLst/>
          </a:prstGeom>
          <a:solidFill>
            <a:schemeClr val="accent2">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a:spAutoFit/>
          </a:bodyPr>
          <a:lstStyle/>
          <a:p>
            <a:pPr algn="ctr">
              <a:defRPr/>
            </a:pPr>
            <a:r>
              <a:rPr lang="fr-CA" sz="1400" dirty="0" smtClean="0">
                <a:solidFill>
                  <a:schemeClr val="bg1"/>
                </a:solidFill>
                <a:latin typeface="Frutiger LT 45 Light" pitchFamily="34" charset="0"/>
                <a:cs typeface="Arial" pitchFamily="34" charset="0"/>
              </a:rPr>
              <a:t>Operating Company</a:t>
            </a:r>
            <a:endParaRPr lang="en-CA" sz="1400" dirty="0">
              <a:solidFill>
                <a:schemeClr val="bg1"/>
              </a:solidFill>
              <a:latin typeface="Frutiger LT 45 Light" pitchFamily="34" charset="0"/>
              <a:cs typeface="Arial" pitchFamily="34" charset="0"/>
            </a:endParaRPr>
          </a:p>
        </p:txBody>
      </p:sp>
      <p:cxnSp>
        <p:nvCxnSpPr>
          <p:cNvPr id="23" name="Elbow Connector 22"/>
          <p:cNvCxnSpPr/>
          <p:nvPr/>
        </p:nvCxnSpPr>
        <p:spPr>
          <a:xfrm rot="16200000" flipH="1">
            <a:off x="1525096" y="4293590"/>
            <a:ext cx="473075" cy="1046163"/>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5400000">
            <a:off x="2528396" y="4336453"/>
            <a:ext cx="473075" cy="960437"/>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283127" y="5384251"/>
            <a:ext cx="1588" cy="324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63234" y="4180659"/>
            <a:ext cx="1562967" cy="307777"/>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a:spAutoFit/>
          </a:bodyPr>
          <a:lstStyle/>
          <a:p>
            <a:pPr algn="ctr">
              <a:defRPr/>
            </a:pPr>
            <a:r>
              <a:rPr lang="fr-CA" sz="1400" dirty="0">
                <a:solidFill>
                  <a:schemeClr val="bg1"/>
                </a:solidFill>
                <a:latin typeface="Frutiger LT 45 Light" pitchFamily="34" charset="0"/>
                <a:cs typeface="Arial" pitchFamily="34" charset="0"/>
              </a:rPr>
              <a:t>PE </a:t>
            </a:r>
            <a:endParaRPr lang="en-CA" sz="1400" dirty="0">
              <a:solidFill>
                <a:schemeClr val="bg1"/>
              </a:solidFill>
              <a:latin typeface="Frutiger LT 45 Light" pitchFamily="34" charset="0"/>
              <a:cs typeface="Arial" pitchFamily="34" charset="0"/>
            </a:endParaRPr>
          </a:p>
        </p:txBody>
      </p:sp>
      <p:sp>
        <p:nvSpPr>
          <p:cNvPr id="28" name="TextBox 26"/>
          <p:cNvSpPr txBox="1">
            <a:spLocks noChangeArrowheads="1"/>
          </p:cNvSpPr>
          <p:nvPr/>
        </p:nvSpPr>
        <p:spPr bwMode="auto">
          <a:xfrm>
            <a:off x="3337227" y="4630934"/>
            <a:ext cx="567784" cy="261610"/>
          </a:xfrm>
          <a:prstGeom prst="rect">
            <a:avLst/>
          </a:prstGeom>
          <a:noFill/>
          <a:ln w="9525">
            <a:noFill/>
            <a:miter lim="800000"/>
            <a:headEnd/>
            <a:tailEnd/>
          </a:ln>
        </p:spPr>
        <p:txBody>
          <a:bodyPr wrap="none">
            <a:spAutoFit/>
          </a:bodyPr>
          <a:lstStyle/>
          <a:p>
            <a:r>
              <a:rPr lang="fr-CA" sz="1100" dirty="0">
                <a:latin typeface="Frutiger LT 45 Light" pitchFamily="34" charset="0"/>
              </a:rPr>
              <a:t>&gt;50%</a:t>
            </a:r>
            <a:endParaRPr lang="en-CA" sz="1100" dirty="0">
              <a:latin typeface="Frutiger LT 45 Light" pitchFamily="34" charset="0"/>
            </a:endParaRPr>
          </a:p>
        </p:txBody>
      </p:sp>
      <p:sp>
        <p:nvSpPr>
          <p:cNvPr id="30" name="TextBox 27"/>
          <p:cNvSpPr txBox="1">
            <a:spLocks noChangeArrowheads="1"/>
          </p:cNvSpPr>
          <p:nvPr/>
        </p:nvSpPr>
        <p:spPr bwMode="auto">
          <a:xfrm>
            <a:off x="492427" y="4630934"/>
            <a:ext cx="567784" cy="261610"/>
          </a:xfrm>
          <a:prstGeom prst="rect">
            <a:avLst/>
          </a:prstGeom>
          <a:noFill/>
          <a:ln w="9525">
            <a:noFill/>
            <a:miter lim="800000"/>
            <a:headEnd/>
            <a:tailEnd/>
          </a:ln>
        </p:spPr>
        <p:txBody>
          <a:bodyPr wrap="none">
            <a:spAutoFit/>
          </a:bodyPr>
          <a:lstStyle/>
          <a:p>
            <a:r>
              <a:rPr lang="fr-CA" sz="1100" dirty="0">
                <a:latin typeface="Frutiger LT 45 Light" pitchFamily="34" charset="0"/>
              </a:rPr>
              <a:t>&lt;50%</a:t>
            </a:r>
            <a:endParaRPr lang="en-CA" sz="1100" dirty="0">
              <a:latin typeface="Frutiger LT 45 Light" pitchFamily="34" charset="0"/>
            </a:endParaRPr>
          </a:p>
        </p:txBody>
      </p:sp>
      <p:sp>
        <p:nvSpPr>
          <p:cNvPr id="31" name="Rectangle 30"/>
          <p:cNvSpPr/>
          <p:nvPr/>
        </p:nvSpPr>
        <p:spPr>
          <a:xfrm>
            <a:off x="189782" y="1601323"/>
            <a:ext cx="4201061" cy="3772894"/>
          </a:xfrm>
          <a:prstGeom prst="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38808" rIns="36000" bIns="38808" numCol="1" spcCol="1270" anchor="t" anchorCtr="0">
            <a:noAutofit/>
          </a:bodyPr>
          <a:lstStyle/>
          <a:p>
            <a:pPr marL="0" lvl="1" algn="ctr" defTabSz="533400">
              <a:spcBef>
                <a:spcPts val="600"/>
              </a:spcBef>
              <a:spcAft>
                <a:spcPts val="1200"/>
              </a:spcAft>
            </a:pPr>
            <a:r>
              <a:rPr lang="en-CA" sz="1400" dirty="0" smtClean="0">
                <a:solidFill>
                  <a:srgbClr val="002060"/>
                </a:solidFill>
                <a:latin typeface="Frutiger LT 45 Light" pitchFamily="34" charset="0"/>
              </a:rPr>
              <a:t>A buyout is a transaction where a controlling share of a company’s equity is sold from an entrepreneur to a private equity investor</a:t>
            </a:r>
          </a:p>
          <a:p>
            <a:pPr marL="180975" lvl="1" indent="-180975" defTabSz="533400">
              <a:spcBef>
                <a:spcPts val="600"/>
              </a:spcBef>
              <a:spcAft>
                <a:spcPts val="1200"/>
              </a:spcAft>
              <a:buFont typeface="Wingdings" pitchFamily="2" charset="2"/>
              <a:buChar char="§"/>
            </a:pPr>
            <a:r>
              <a:rPr lang="en-CA" sz="1200" dirty="0" smtClean="0">
                <a:latin typeface="Frutiger LT 45 Light" pitchFamily="34" charset="0"/>
              </a:rPr>
              <a:t>The transaction is based on issued and outstanding shares</a:t>
            </a:r>
          </a:p>
          <a:p>
            <a:pPr marL="180975" lvl="1" indent="-180975" defTabSz="533400">
              <a:spcBef>
                <a:spcPts val="600"/>
              </a:spcBef>
              <a:spcAft>
                <a:spcPts val="1200"/>
              </a:spcAft>
              <a:buFont typeface="Wingdings" pitchFamily="2" charset="2"/>
              <a:buChar char="§"/>
            </a:pPr>
            <a:r>
              <a:rPr lang="en-CA" sz="1200" dirty="0" smtClean="0">
                <a:latin typeface="Frutiger LT 45 Light" pitchFamily="34" charset="0"/>
              </a:rPr>
              <a:t>The entrepreneur sells between 50% to 100% of his equity stake</a:t>
            </a:r>
          </a:p>
          <a:p>
            <a:pPr marL="180975" lvl="1" indent="-180975" defTabSz="533400">
              <a:spcBef>
                <a:spcPts val="600"/>
              </a:spcBef>
              <a:spcAft>
                <a:spcPts val="1200"/>
              </a:spcAft>
              <a:buFont typeface="Wingdings" pitchFamily="2" charset="2"/>
              <a:buChar char="§"/>
            </a:pPr>
            <a:r>
              <a:rPr lang="en-US" sz="1200" dirty="0" smtClean="0">
                <a:latin typeface="Frutiger LT 45 Light" pitchFamily="34" charset="0"/>
              </a:rPr>
              <a:t>The new shareholder becomes a business partner through same financial instrument as the entrepreneur.</a:t>
            </a:r>
            <a:endParaRPr lang="en-CA" sz="1200" dirty="0" smtClean="0">
              <a:latin typeface="Frutiger LT 45 Light" pitchFamily="34" charset="0"/>
            </a:endParaRPr>
          </a:p>
        </p:txBody>
      </p:sp>
      <p:sp>
        <p:nvSpPr>
          <p:cNvPr id="32" name="Rectangle 31"/>
          <p:cNvSpPr/>
          <p:nvPr/>
        </p:nvSpPr>
        <p:spPr>
          <a:xfrm>
            <a:off x="4672620" y="1598447"/>
            <a:ext cx="4201061" cy="3772894"/>
          </a:xfrm>
          <a:prstGeom prst="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38808" rIns="36000" bIns="38808" numCol="1" spcCol="1270" anchor="t" anchorCtr="0">
            <a:noAutofit/>
          </a:bodyPr>
          <a:lstStyle/>
          <a:p>
            <a:pPr marL="0" lvl="1" algn="ctr" defTabSz="533400">
              <a:spcBef>
                <a:spcPts val="600"/>
              </a:spcBef>
              <a:spcAft>
                <a:spcPts val="1200"/>
              </a:spcAft>
            </a:pPr>
            <a:r>
              <a:rPr lang="en-CA" sz="1400" dirty="0" smtClean="0">
                <a:solidFill>
                  <a:srgbClr val="002060"/>
                </a:solidFill>
                <a:latin typeface="Frutiger LT 45 Light" pitchFamily="34" charset="0"/>
              </a:rPr>
              <a:t>A buyout transaction has two main objectives:</a:t>
            </a:r>
          </a:p>
          <a:p>
            <a:pPr marL="0" lvl="1" algn="ctr" defTabSz="533400">
              <a:spcBef>
                <a:spcPts val="600"/>
              </a:spcBef>
              <a:spcAft>
                <a:spcPts val="1200"/>
              </a:spcAft>
            </a:pPr>
            <a:r>
              <a:rPr lang="en-CA" sz="1400" dirty="0" smtClean="0">
                <a:solidFill>
                  <a:srgbClr val="002060"/>
                </a:solidFill>
                <a:latin typeface="Frutiger LT 45 Light" pitchFamily="34" charset="0"/>
              </a:rPr>
              <a:t> </a:t>
            </a:r>
          </a:p>
          <a:p>
            <a:pPr marL="342900" lvl="1" indent="-342900" defTabSz="533400">
              <a:spcBef>
                <a:spcPts val="600"/>
              </a:spcBef>
              <a:spcAft>
                <a:spcPts val="1200"/>
              </a:spcAft>
              <a:buFont typeface="+mj-lt"/>
              <a:buAutoNum type="arabicPeriod"/>
            </a:pPr>
            <a:r>
              <a:rPr lang="en-CA" sz="1400" b="1" dirty="0" smtClean="0">
                <a:solidFill>
                  <a:srgbClr val="002060"/>
                </a:solidFill>
                <a:latin typeface="Frutiger LT 45 Light" pitchFamily="34" charset="0"/>
              </a:rPr>
              <a:t>Provide liquidity to selling shareholders</a:t>
            </a:r>
          </a:p>
          <a:p>
            <a:pPr marL="342900" lvl="1" indent="-342900" defTabSz="533400">
              <a:spcBef>
                <a:spcPts val="600"/>
              </a:spcBef>
              <a:spcAft>
                <a:spcPts val="1200"/>
              </a:spcAft>
              <a:buFont typeface="+mj-lt"/>
              <a:buAutoNum type="arabicPeriod"/>
            </a:pPr>
            <a:r>
              <a:rPr lang="en-CA" sz="1400" b="1" dirty="0" smtClean="0">
                <a:solidFill>
                  <a:srgbClr val="002060"/>
                </a:solidFill>
                <a:latin typeface="Frutiger LT 45 Light" pitchFamily="34" charset="0"/>
              </a:rPr>
              <a:t>Create a partnership to foster growth</a:t>
            </a:r>
            <a:r>
              <a:rPr lang="en-CA" sz="1400" dirty="0" smtClean="0">
                <a:solidFill>
                  <a:srgbClr val="002060"/>
                </a:solidFill>
                <a:latin typeface="Frutiger LT 45 Light" pitchFamily="34" charset="0"/>
              </a:rPr>
              <a:t/>
            </a:r>
            <a:br>
              <a:rPr lang="en-CA" sz="1400" dirty="0" smtClean="0">
                <a:solidFill>
                  <a:srgbClr val="002060"/>
                </a:solidFill>
                <a:latin typeface="Frutiger LT 45 Light" pitchFamily="34" charset="0"/>
              </a:rPr>
            </a:br>
            <a:endParaRPr lang="en-CA" sz="1400" dirty="0" smtClean="0">
              <a:solidFill>
                <a:srgbClr val="002060"/>
              </a:solidFill>
              <a:latin typeface="Frutiger LT 45 Light" pitchFamily="34" charset="0"/>
            </a:endParaRPr>
          </a:p>
          <a:p>
            <a:pPr marL="0" lvl="1" algn="ctr" defTabSz="533400">
              <a:spcBef>
                <a:spcPts val="600"/>
              </a:spcBef>
              <a:spcAft>
                <a:spcPts val="1200"/>
              </a:spcAft>
            </a:pPr>
            <a:endParaRPr lang="en-CA" sz="1400" dirty="0" smtClean="0">
              <a:solidFill>
                <a:srgbClr val="002060"/>
              </a:solidFill>
              <a:latin typeface="Frutiger LT 45 Light" pitchFamily="34" charset="0"/>
            </a:endParaRPr>
          </a:p>
          <a:p>
            <a:pPr marL="180975" lvl="1" indent="-180975" defTabSz="533400">
              <a:spcBef>
                <a:spcPts val="600"/>
              </a:spcBef>
              <a:spcAft>
                <a:spcPts val="1200"/>
              </a:spcAft>
              <a:buFont typeface="Wingdings" pitchFamily="2" charset="2"/>
              <a:buChar char="§"/>
            </a:pPr>
            <a:r>
              <a:rPr lang="en-CA" sz="1200" dirty="0" smtClean="0">
                <a:latin typeface="Frutiger LT 45 Light" pitchFamily="34" charset="0"/>
              </a:rPr>
              <a:t>Optimization of capital structure to support growth</a:t>
            </a:r>
          </a:p>
          <a:p>
            <a:pPr marL="180975" lvl="1" indent="-180975" defTabSz="533400">
              <a:spcBef>
                <a:spcPts val="600"/>
              </a:spcBef>
              <a:spcAft>
                <a:spcPts val="1200"/>
              </a:spcAft>
              <a:buFont typeface="Wingdings" pitchFamily="2" charset="2"/>
              <a:buChar char="§"/>
            </a:pPr>
            <a:r>
              <a:rPr lang="en-CA" sz="1200" dirty="0" smtClean="0">
                <a:latin typeface="Frutiger LT 45 Light" pitchFamily="34" charset="0"/>
              </a:rPr>
              <a:t>Increase of capital and resources</a:t>
            </a:r>
          </a:p>
          <a:p>
            <a:pPr marL="180975" lvl="1" indent="-180975" defTabSz="533400">
              <a:spcBef>
                <a:spcPts val="600"/>
              </a:spcBef>
              <a:spcAft>
                <a:spcPts val="1200"/>
              </a:spcAft>
              <a:buFont typeface="Wingdings" pitchFamily="2" charset="2"/>
              <a:buChar char="§"/>
            </a:pPr>
            <a:r>
              <a:rPr lang="en-CA" sz="1200" dirty="0" smtClean="0">
                <a:latin typeface="Frutiger LT 45 Light" pitchFamily="34" charset="0"/>
              </a:rPr>
              <a:t>Entrepreneur’s risk / return equilibrium</a:t>
            </a:r>
          </a:p>
        </p:txBody>
      </p:sp>
      <p:sp>
        <p:nvSpPr>
          <p:cNvPr id="35" name="Isosceles Triangle 34"/>
          <p:cNvSpPr/>
          <p:nvPr/>
        </p:nvSpPr>
        <p:spPr bwMode="auto">
          <a:xfrm rot="10800000">
            <a:off x="5417375" y="3502321"/>
            <a:ext cx="2346385" cy="258792"/>
          </a:xfrm>
          <a:prstGeom prst="triangle">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xmlns="" val="2438256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p:cNvSpPr txBox="1"/>
          <p:nvPr/>
        </p:nvSpPr>
        <p:spPr>
          <a:xfrm>
            <a:off x="5191125" y="5144157"/>
            <a:ext cx="1905000" cy="461665"/>
          </a:xfrm>
          <a:prstGeom prst="rect">
            <a:avLst/>
          </a:prstGeom>
          <a:noFill/>
        </p:spPr>
        <p:txBody>
          <a:bodyPr wrap="square" rtlCol="0">
            <a:spAutoFit/>
          </a:bodyPr>
          <a:lstStyle/>
          <a:p>
            <a:pPr algn="ctr"/>
            <a:r>
              <a:rPr lang="en-US" sz="1200" b="1" dirty="0" smtClean="0">
                <a:solidFill>
                  <a:schemeClr val="tx2"/>
                </a:solidFill>
              </a:rPr>
              <a:t>$20</a:t>
            </a:r>
            <a:br>
              <a:rPr lang="en-US" sz="1200" b="1" dirty="0" smtClean="0">
                <a:solidFill>
                  <a:schemeClr val="tx2"/>
                </a:solidFill>
              </a:rPr>
            </a:br>
            <a:r>
              <a:rPr lang="en-US" sz="1200" b="1" dirty="0" smtClean="0">
                <a:solidFill>
                  <a:schemeClr val="tx2"/>
                </a:solidFill>
              </a:rPr>
              <a:t>Growth surplus</a:t>
            </a:r>
            <a:endParaRPr lang="en-US" sz="1200" b="1" dirty="0">
              <a:solidFill>
                <a:schemeClr val="tx2"/>
              </a:solidFill>
            </a:endParaRPr>
          </a:p>
        </p:txBody>
      </p:sp>
      <p:sp>
        <p:nvSpPr>
          <p:cNvPr id="2" name="Title 1"/>
          <p:cNvSpPr>
            <a:spLocks noGrp="1"/>
          </p:cNvSpPr>
          <p:nvPr>
            <p:ph type="title"/>
          </p:nvPr>
        </p:nvSpPr>
        <p:spPr/>
        <p:txBody>
          <a:bodyPr/>
          <a:lstStyle/>
          <a:p>
            <a:r>
              <a:rPr lang="en-US" dirty="0" smtClean="0"/>
              <a:t>The LBO – Seller Point of View</a:t>
            </a:r>
            <a:endParaRPr lang="en-US" dirty="0"/>
          </a:p>
        </p:txBody>
      </p:sp>
      <p:cxnSp>
        <p:nvCxnSpPr>
          <p:cNvPr id="75" name="Straight Connector 74"/>
          <p:cNvCxnSpPr/>
          <p:nvPr/>
        </p:nvCxnSpPr>
        <p:spPr bwMode="auto">
          <a:xfrm>
            <a:off x="457200" y="2828925"/>
            <a:ext cx="8229600" cy="0"/>
          </a:xfrm>
          <a:prstGeom prst="line">
            <a:avLst/>
          </a:prstGeom>
          <a:noFill/>
          <a:ln w="19050" cap="flat" cmpd="sng" algn="ctr">
            <a:solidFill>
              <a:schemeClr val="accent3"/>
            </a:solidFill>
            <a:prstDash val="dash"/>
            <a:round/>
            <a:headEnd type="none" w="med" len="med"/>
            <a:tailEnd type="none" w="med" len="med"/>
          </a:ln>
          <a:effectLst/>
        </p:spPr>
      </p:cxnSp>
      <p:sp>
        <p:nvSpPr>
          <p:cNvPr id="6" name="TextBox 5"/>
          <p:cNvSpPr txBox="1"/>
          <p:nvPr/>
        </p:nvSpPr>
        <p:spPr>
          <a:xfrm>
            <a:off x="723318" y="1523706"/>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Founder</a:t>
            </a:r>
          </a:p>
          <a:p>
            <a:pPr algn="ctr">
              <a:spcAft>
                <a:spcPts val="600"/>
              </a:spcAft>
            </a:pPr>
            <a:r>
              <a:rPr lang="en-US" sz="1400" b="1" dirty="0" smtClean="0">
                <a:solidFill>
                  <a:schemeClr val="tx2"/>
                </a:solidFill>
              </a:rPr>
              <a:t>$100</a:t>
            </a:r>
            <a:endParaRPr lang="en-US" sz="1400" b="1" dirty="0">
              <a:solidFill>
                <a:schemeClr val="tx2"/>
              </a:solidFill>
            </a:endParaRPr>
          </a:p>
        </p:txBody>
      </p:sp>
      <p:sp>
        <p:nvSpPr>
          <p:cNvPr id="7" name="Oval 6"/>
          <p:cNvSpPr/>
          <p:nvPr/>
        </p:nvSpPr>
        <p:spPr bwMode="auto">
          <a:xfrm>
            <a:off x="2399718" y="1305045"/>
            <a:ext cx="457200" cy="457200"/>
          </a:xfrm>
          <a:prstGeom prst="ellipse">
            <a:avLst/>
          </a:prstGeom>
          <a:solidFill>
            <a:schemeClr val="bg1"/>
          </a:solid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
        <p:nvSpPr>
          <p:cNvPr id="8" name="TextBox 7"/>
          <p:cNvSpPr txBox="1"/>
          <p:nvPr/>
        </p:nvSpPr>
        <p:spPr>
          <a:xfrm>
            <a:off x="2323518" y="1400056"/>
            <a:ext cx="609600" cy="276999"/>
          </a:xfrm>
          <a:prstGeom prst="rect">
            <a:avLst/>
          </a:prstGeom>
          <a:noFill/>
        </p:spPr>
        <p:txBody>
          <a:bodyPr wrap="square" rtlCol="0" anchor="ctr">
            <a:spAutoFit/>
          </a:bodyPr>
          <a:lstStyle/>
          <a:p>
            <a:pPr algn="ctr"/>
            <a:r>
              <a:rPr lang="en-US" sz="1200" b="1" smtClean="0">
                <a:solidFill>
                  <a:schemeClr val="tx2"/>
                </a:solidFill>
              </a:rPr>
              <a:t>100%</a:t>
            </a:r>
            <a:endParaRPr lang="en-US" sz="1200" b="1">
              <a:solidFill>
                <a:schemeClr val="tx2"/>
              </a:solidFill>
            </a:endParaRPr>
          </a:p>
        </p:txBody>
      </p:sp>
      <p:sp>
        <p:nvSpPr>
          <p:cNvPr id="12" name="TextBox 11"/>
          <p:cNvSpPr txBox="1"/>
          <p:nvPr/>
        </p:nvSpPr>
        <p:spPr>
          <a:xfrm>
            <a:off x="5191125" y="1523706"/>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Founder</a:t>
            </a:r>
          </a:p>
          <a:p>
            <a:pPr algn="ctr">
              <a:spcAft>
                <a:spcPts val="600"/>
              </a:spcAft>
            </a:pPr>
            <a:r>
              <a:rPr lang="en-US" sz="1400" b="1" dirty="0" smtClean="0">
                <a:solidFill>
                  <a:schemeClr val="tx2"/>
                </a:solidFill>
              </a:rPr>
              <a:t>$128</a:t>
            </a:r>
            <a:endParaRPr lang="en-US" sz="1400" b="1" dirty="0">
              <a:solidFill>
                <a:schemeClr val="tx2"/>
              </a:solidFill>
            </a:endParaRPr>
          </a:p>
        </p:txBody>
      </p:sp>
      <p:sp>
        <p:nvSpPr>
          <p:cNvPr id="14" name="Oval 13"/>
          <p:cNvSpPr/>
          <p:nvPr/>
        </p:nvSpPr>
        <p:spPr bwMode="auto">
          <a:xfrm>
            <a:off x="6867525" y="1305045"/>
            <a:ext cx="457200" cy="457200"/>
          </a:xfrm>
          <a:prstGeom prst="ellipse">
            <a:avLst/>
          </a:prstGeom>
          <a:solidFill>
            <a:schemeClr val="bg1"/>
          </a:solid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6791325" y="1400056"/>
            <a:ext cx="609600" cy="276999"/>
          </a:xfrm>
          <a:prstGeom prst="rect">
            <a:avLst/>
          </a:prstGeom>
          <a:noFill/>
        </p:spPr>
        <p:txBody>
          <a:bodyPr wrap="square" rtlCol="0" anchor="ctr">
            <a:spAutoFit/>
          </a:bodyPr>
          <a:lstStyle/>
          <a:p>
            <a:pPr algn="ctr"/>
            <a:r>
              <a:rPr lang="en-US" sz="1200" b="1" smtClean="0">
                <a:solidFill>
                  <a:schemeClr val="tx2"/>
                </a:solidFill>
              </a:rPr>
              <a:t>100%</a:t>
            </a:r>
            <a:endParaRPr lang="en-US" sz="1200" b="1">
              <a:solidFill>
                <a:schemeClr val="tx2"/>
              </a:solidFill>
            </a:endParaRPr>
          </a:p>
        </p:txBody>
      </p:sp>
      <p:sp>
        <p:nvSpPr>
          <p:cNvPr id="27" name="TextBox 26"/>
          <p:cNvSpPr txBox="1"/>
          <p:nvPr/>
        </p:nvSpPr>
        <p:spPr>
          <a:xfrm>
            <a:off x="5191125" y="3066140"/>
            <a:ext cx="1905000" cy="685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$102</a:t>
            </a:r>
            <a:endParaRPr lang="en-US" sz="1400" b="1" dirty="0">
              <a:solidFill>
                <a:schemeClr val="tx2"/>
              </a:solidFill>
            </a:endParaRPr>
          </a:p>
        </p:txBody>
      </p:sp>
      <p:cxnSp>
        <p:nvCxnSpPr>
          <p:cNvPr id="34" name="Straight Arrow Connector 33"/>
          <p:cNvCxnSpPr>
            <a:stCxn id="6" idx="2"/>
            <a:endCxn id="17" idx="0"/>
          </p:cNvCxnSpPr>
          <p:nvPr/>
        </p:nvCxnSpPr>
        <p:spPr bwMode="auto">
          <a:xfrm>
            <a:off x="1675818" y="2590506"/>
            <a:ext cx="0" cy="1523880"/>
          </a:xfrm>
          <a:prstGeom prst="straightConnector1">
            <a:avLst/>
          </a:prstGeom>
          <a:noFill/>
          <a:ln w="38100" cap="flat" cmpd="sng" algn="ctr">
            <a:solidFill>
              <a:schemeClr val="tx2"/>
            </a:solidFill>
            <a:prstDash val="solid"/>
            <a:round/>
            <a:headEnd type="none" w="med" len="med"/>
            <a:tailEnd type="triangle" w="med" len="med"/>
          </a:ln>
          <a:effectLst/>
        </p:spPr>
      </p:cxnSp>
      <p:cxnSp>
        <p:nvCxnSpPr>
          <p:cNvPr id="38" name="Straight Arrow Connector 37"/>
          <p:cNvCxnSpPr>
            <a:endCxn id="45" idx="1"/>
          </p:cNvCxnSpPr>
          <p:nvPr/>
        </p:nvCxnSpPr>
        <p:spPr bwMode="auto">
          <a:xfrm flipV="1">
            <a:off x="1683687" y="3409040"/>
            <a:ext cx="344556" cy="0"/>
          </a:xfrm>
          <a:prstGeom prst="straightConnector1">
            <a:avLst/>
          </a:prstGeom>
          <a:noFill/>
          <a:ln w="38100" cap="flat" cmpd="sng" algn="ctr">
            <a:solidFill>
              <a:schemeClr val="tx2"/>
            </a:solidFill>
            <a:prstDash val="solid"/>
            <a:round/>
            <a:headEnd type="none" w="med" len="med"/>
            <a:tailEnd type="triangle" w="med" len="med"/>
          </a:ln>
          <a:effectLst/>
        </p:spPr>
      </p:cxnSp>
      <p:sp>
        <p:nvSpPr>
          <p:cNvPr id="45" name="TextBox 44"/>
          <p:cNvSpPr txBox="1"/>
          <p:nvPr/>
        </p:nvSpPr>
        <p:spPr>
          <a:xfrm>
            <a:off x="2018718" y="3066140"/>
            <a:ext cx="762000" cy="685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$80</a:t>
            </a:r>
            <a:endParaRPr lang="en-US" sz="1400" b="1" dirty="0">
              <a:solidFill>
                <a:schemeClr val="tx2"/>
              </a:solidFill>
            </a:endParaRPr>
          </a:p>
        </p:txBody>
      </p:sp>
      <p:sp>
        <p:nvSpPr>
          <p:cNvPr id="17" name="TextBox 16"/>
          <p:cNvSpPr txBox="1"/>
          <p:nvPr/>
        </p:nvSpPr>
        <p:spPr>
          <a:xfrm>
            <a:off x="723318" y="4114386"/>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endParaRPr lang="en-US" sz="1400" b="1">
              <a:solidFill>
                <a:schemeClr val="tx2"/>
              </a:solidFill>
            </a:endParaRPr>
          </a:p>
        </p:txBody>
      </p:sp>
      <p:cxnSp>
        <p:nvCxnSpPr>
          <p:cNvPr id="65" name="Straight Connector 64"/>
          <p:cNvCxnSpPr>
            <a:stCxn id="17" idx="0"/>
            <a:endCxn id="17" idx="2"/>
          </p:cNvCxnSpPr>
          <p:nvPr/>
        </p:nvCxnSpPr>
        <p:spPr bwMode="auto">
          <a:xfrm>
            <a:off x="1675818" y="4114386"/>
            <a:ext cx="0" cy="1066800"/>
          </a:xfrm>
          <a:prstGeom prst="line">
            <a:avLst/>
          </a:prstGeom>
          <a:noFill/>
          <a:ln w="19050" cap="flat" cmpd="sng" algn="ctr">
            <a:solidFill>
              <a:schemeClr val="tx2"/>
            </a:solidFill>
            <a:prstDash val="solid"/>
            <a:round/>
            <a:headEnd type="none" w="med" len="med"/>
            <a:tailEnd type="none" w="med" len="med"/>
          </a:ln>
          <a:effectLst/>
        </p:spPr>
      </p:cxnSp>
      <p:cxnSp>
        <p:nvCxnSpPr>
          <p:cNvPr id="67" name="Straight Connector 66"/>
          <p:cNvCxnSpPr/>
          <p:nvPr/>
        </p:nvCxnSpPr>
        <p:spPr bwMode="auto">
          <a:xfrm>
            <a:off x="723318" y="4565672"/>
            <a:ext cx="960120" cy="0"/>
          </a:xfrm>
          <a:prstGeom prst="line">
            <a:avLst/>
          </a:prstGeom>
          <a:noFill/>
          <a:ln w="19050" cap="flat" cmpd="sng" algn="ctr">
            <a:solidFill>
              <a:schemeClr val="tx2"/>
            </a:solidFill>
            <a:prstDash val="dash"/>
            <a:round/>
            <a:headEnd type="none" w="med" len="med"/>
            <a:tailEnd type="none" w="med" len="med"/>
          </a:ln>
          <a:effectLst/>
        </p:spPr>
      </p:cxnSp>
      <p:sp>
        <p:nvSpPr>
          <p:cNvPr id="68" name="TextBox 67"/>
          <p:cNvSpPr txBox="1"/>
          <p:nvPr/>
        </p:nvSpPr>
        <p:spPr>
          <a:xfrm>
            <a:off x="799518" y="4119355"/>
            <a:ext cx="800100" cy="461665"/>
          </a:xfrm>
          <a:prstGeom prst="rect">
            <a:avLst/>
          </a:prstGeom>
          <a:noFill/>
        </p:spPr>
        <p:txBody>
          <a:bodyPr wrap="square" rtlCol="0">
            <a:spAutoFit/>
          </a:bodyPr>
          <a:lstStyle/>
          <a:p>
            <a:pPr algn="ctr"/>
            <a:r>
              <a:rPr lang="en-US" sz="1200" b="1" dirty="0" smtClean="0">
                <a:solidFill>
                  <a:schemeClr val="tx2"/>
                </a:solidFill>
              </a:rPr>
              <a:t>Founder</a:t>
            </a:r>
            <a:br>
              <a:rPr lang="en-US" sz="1200" b="1" dirty="0" smtClean="0">
                <a:solidFill>
                  <a:schemeClr val="tx2"/>
                </a:solidFill>
              </a:rPr>
            </a:br>
            <a:r>
              <a:rPr lang="en-US" sz="1200" b="1" dirty="0" smtClean="0">
                <a:solidFill>
                  <a:schemeClr val="tx2"/>
                </a:solidFill>
              </a:rPr>
              <a:t>$20</a:t>
            </a:r>
            <a:endParaRPr lang="en-US" sz="1200" b="1" dirty="0">
              <a:solidFill>
                <a:schemeClr val="tx2"/>
              </a:solidFill>
            </a:endParaRPr>
          </a:p>
        </p:txBody>
      </p:sp>
      <p:sp>
        <p:nvSpPr>
          <p:cNvPr id="69" name="TextBox 68"/>
          <p:cNvSpPr txBox="1"/>
          <p:nvPr/>
        </p:nvSpPr>
        <p:spPr>
          <a:xfrm>
            <a:off x="799518" y="4648290"/>
            <a:ext cx="838200" cy="461665"/>
          </a:xfrm>
          <a:prstGeom prst="rect">
            <a:avLst/>
          </a:prstGeom>
          <a:noFill/>
        </p:spPr>
        <p:txBody>
          <a:bodyPr wrap="square" rtlCol="0">
            <a:spAutoFit/>
          </a:bodyPr>
          <a:lstStyle/>
          <a:p>
            <a:pPr algn="ctr"/>
            <a:r>
              <a:rPr lang="en-US" sz="1200" b="1" dirty="0" smtClean="0">
                <a:solidFill>
                  <a:schemeClr val="tx2"/>
                </a:solidFill>
              </a:rPr>
              <a:t>PE</a:t>
            </a:r>
            <a:br>
              <a:rPr lang="en-US" sz="1200" b="1" dirty="0" smtClean="0">
                <a:solidFill>
                  <a:schemeClr val="tx2"/>
                </a:solidFill>
              </a:rPr>
            </a:br>
            <a:r>
              <a:rPr lang="en-US" sz="1200" b="1" dirty="0" smtClean="0">
                <a:solidFill>
                  <a:schemeClr val="tx2"/>
                </a:solidFill>
              </a:rPr>
              <a:t>$30</a:t>
            </a:r>
            <a:endParaRPr lang="en-US" sz="1200" b="1" dirty="0">
              <a:solidFill>
                <a:schemeClr val="tx2"/>
              </a:solidFill>
            </a:endParaRPr>
          </a:p>
        </p:txBody>
      </p:sp>
      <p:sp>
        <p:nvSpPr>
          <p:cNvPr id="72" name="TextBox 71"/>
          <p:cNvSpPr txBox="1"/>
          <p:nvPr/>
        </p:nvSpPr>
        <p:spPr>
          <a:xfrm>
            <a:off x="1713918" y="4424155"/>
            <a:ext cx="838200" cy="461665"/>
          </a:xfrm>
          <a:prstGeom prst="rect">
            <a:avLst/>
          </a:prstGeom>
          <a:noFill/>
        </p:spPr>
        <p:txBody>
          <a:bodyPr wrap="square" rtlCol="0">
            <a:spAutoFit/>
          </a:bodyPr>
          <a:lstStyle/>
          <a:p>
            <a:pPr algn="ctr"/>
            <a:r>
              <a:rPr lang="en-US" sz="1200" b="1" dirty="0" smtClean="0">
                <a:solidFill>
                  <a:schemeClr val="tx2"/>
                </a:solidFill>
              </a:rPr>
              <a:t>Debt</a:t>
            </a:r>
            <a:br>
              <a:rPr lang="en-US" sz="1200" b="1" dirty="0" smtClean="0">
                <a:solidFill>
                  <a:schemeClr val="tx2"/>
                </a:solidFill>
              </a:rPr>
            </a:br>
            <a:r>
              <a:rPr lang="en-US" sz="1200" b="1" dirty="0" smtClean="0">
                <a:solidFill>
                  <a:schemeClr val="tx2"/>
                </a:solidFill>
              </a:rPr>
              <a:t>$50</a:t>
            </a:r>
            <a:endParaRPr lang="en-US" sz="1200" b="1" dirty="0">
              <a:solidFill>
                <a:schemeClr val="tx2"/>
              </a:solidFill>
            </a:endParaRPr>
          </a:p>
        </p:txBody>
      </p:sp>
      <p:sp>
        <p:nvSpPr>
          <p:cNvPr id="73" name="TextBox 72"/>
          <p:cNvSpPr txBox="1"/>
          <p:nvPr/>
        </p:nvSpPr>
        <p:spPr>
          <a:xfrm>
            <a:off x="847725" y="2861846"/>
            <a:ext cx="838200" cy="338554"/>
          </a:xfrm>
          <a:prstGeom prst="rect">
            <a:avLst/>
          </a:prstGeom>
          <a:noFill/>
        </p:spPr>
        <p:txBody>
          <a:bodyPr wrap="square" rtlCol="0">
            <a:spAutoFit/>
          </a:bodyPr>
          <a:lstStyle/>
          <a:p>
            <a:pPr algn="ctr"/>
            <a:r>
              <a:rPr lang="en-US" sz="1600" b="1" dirty="0" smtClean="0">
                <a:solidFill>
                  <a:schemeClr val="tx2"/>
                </a:solidFill>
              </a:rPr>
              <a:t>Sell</a:t>
            </a:r>
            <a:endParaRPr lang="en-US" sz="1600" b="1" dirty="0">
              <a:solidFill>
                <a:schemeClr val="tx2"/>
              </a:solidFill>
            </a:endParaRPr>
          </a:p>
        </p:txBody>
      </p:sp>
      <p:sp>
        <p:nvSpPr>
          <p:cNvPr id="22" name="TextBox 21"/>
          <p:cNvSpPr txBox="1"/>
          <p:nvPr/>
        </p:nvSpPr>
        <p:spPr>
          <a:xfrm>
            <a:off x="5191125" y="4114386"/>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endParaRPr lang="en-US" sz="1400" b="1">
              <a:solidFill>
                <a:schemeClr val="tx2"/>
              </a:solidFill>
            </a:endParaRPr>
          </a:p>
        </p:txBody>
      </p:sp>
      <p:sp>
        <p:nvSpPr>
          <p:cNvPr id="19" name="Oval 18"/>
          <p:cNvSpPr/>
          <p:nvPr/>
        </p:nvSpPr>
        <p:spPr bwMode="auto">
          <a:xfrm>
            <a:off x="2399718" y="3895725"/>
            <a:ext cx="457200" cy="457200"/>
          </a:xfrm>
          <a:prstGeom prst="ellipse">
            <a:avLst/>
          </a:prstGeom>
          <a:solidFill>
            <a:schemeClr val="bg1"/>
          </a:solid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2323518" y="3990736"/>
            <a:ext cx="609600" cy="276999"/>
          </a:xfrm>
          <a:prstGeom prst="rect">
            <a:avLst/>
          </a:prstGeom>
          <a:noFill/>
        </p:spPr>
        <p:txBody>
          <a:bodyPr wrap="square" rtlCol="0" anchor="ctr">
            <a:spAutoFit/>
          </a:bodyPr>
          <a:lstStyle/>
          <a:p>
            <a:pPr algn="ctr"/>
            <a:r>
              <a:rPr lang="en-US" sz="1200" b="1" smtClean="0">
                <a:solidFill>
                  <a:schemeClr val="tx2"/>
                </a:solidFill>
              </a:rPr>
              <a:t>40%</a:t>
            </a:r>
            <a:endParaRPr lang="en-US" sz="1200" b="1">
              <a:solidFill>
                <a:schemeClr val="tx2"/>
              </a:solidFill>
            </a:endParaRPr>
          </a:p>
        </p:txBody>
      </p:sp>
      <p:sp>
        <p:nvSpPr>
          <p:cNvPr id="24" name="Oval 23"/>
          <p:cNvSpPr/>
          <p:nvPr/>
        </p:nvSpPr>
        <p:spPr bwMode="auto">
          <a:xfrm>
            <a:off x="6867525" y="3895725"/>
            <a:ext cx="457200" cy="457200"/>
          </a:xfrm>
          <a:prstGeom prst="ellipse">
            <a:avLst/>
          </a:prstGeom>
          <a:solidFill>
            <a:schemeClr val="bg1"/>
          </a:solid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6791325" y="3990736"/>
            <a:ext cx="609600" cy="276999"/>
          </a:xfrm>
          <a:prstGeom prst="rect">
            <a:avLst/>
          </a:prstGeom>
          <a:noFill/>
        </p:spPr>
        <p:txBody>
          <a:bodyPr wrap="square" rtlCol="0" anchor="ctr">
            <a:spAutoFit/>
          </a:bodyPr>
          <a:lstStyle/>
          <a:p>
            <a:pPr algn="ctr"/>
            <a:r>
              <a:rPr lang="en-US" sz="1200" b="1" smtClean="0">
                <a:solidFill>
                  <a:schemeClr val="tx2"/>
                </a:solidFill>
              </a:rPr>
              <a:t>40%</a:t>
            </a:r>
            <a:endParaRPr lang="en-US" sz="1200" b="1">
              <a:solidFill>
                <a:schemeClr val="tx2"/>
              </a:solidFill>
            </a:endParaRPr>
          </a:p>
        </p:txBody>
      </p:sp>
      <p:sp>
        <p:nvSpPr>
          <p:cNvPr id="70" name="TextBox 69"/>
          <p:cNvSpPr txBox="1"/>
          <p:nvPr/>
        </p:nvSpPr>
        <p:spPr>
          <a:xfrm>
            <a:off x="5411911" y="4119355"/>
            <a:ext cx="1141289" cy="461665"/>
          </a:xfrm>
          <a:prstGeom prst="rect">
            <a:avLst/>
          </a:prstGeom>
          <a:noFill/>
        </p:spPr>
        <p:txBody>
          <a:bodyPr wrap="square" rtlCol="0">
            <a:spAutoFit/>
          </a:bodyPr>
          <a:lstStyle/>
          <a:p>
            <a:pPr algn="ctr"/>
            <a:r>
              <a:rPr lang="en-US" sz="1200" b="1" dirty="0" smtClean="0">
                <a:solidFill>
                  <a:schemeClr val="tx2"/>
                </a:solidFill>
              </a:rPr>
              <a:t>Founder</a:t>
            </a:r>
            <a:br>
              <a:rPr lang="en-US" sz="1200" b="1" dirty="0" smtClean="0">
                <a:solidFill>
                  <a:schemeClr val="tx2"/>
                </a:solidFill>
              </a:rPr>
            </a:br>
            <a:r>
              <a:rPr lang="en-US" sz="1200" b="1" dirty="0" smtClean="0">
                <a:solidFill>
                  <a:schemeClr val="tx2"/>
                </a:solidFill>
              </a:rPr>
              <a:t>$43</a:t>
            </a:r>
            <a:endParaRPr lang="en-US" sz="1200" b="1" dirty="0">
              <a:solidFill>
                <a:schemeClr val="tx2"/>
              </a:solidFill>
            </a:endParaRPr>
          </a:p>
        </p:txBody>
      </p:sp>
      <p:sp>
        <p:nvSpPr>
          <p:cNvPr id="71" name="TextBox 70"/>
          <p:cNvSpPr txBox="1"/>
          <p:nvPr/>
        </p:nvSpPr>
        <p:spPr>
          <a:xfrm>
            <a:off x="5562794" y="4648290"/>
            <a:ext cx="838200" cy="461665"/>
          </a:xfrm>
          <a:prstGeom prst="rect">
            <a:avLst/>
          </a:prstGeom>
          <a:noFill/>
        </p:spPr>
        <p:txBody>
          <a:bodyPr wrap="square" rtlCol="0">
            <a:spAutoFit/>
          </a:bodyPr>
          <a:lstStyle/>
          <a:p>
            <a:pPr algn="ctr"/>
            <a:r>
              <a:rPr lang="en-US" sz="1200" b="1" dirty="0" smtClean="0">
                <a:solidFill>
                  <a:schemeClr val="tx2"/>
                </a:solidFill>
              </a:rPr>
              <a:t>PE</a:t>
            </a:r>
            <a:br>
              <a:rPr lang="en-US" sz="1200" b="1" dirty="0" smtClean="0">
                <a:solidFill>
                  <a:schemeClr val="tx2"/>
                </a:solidFill>
              </a:rPr>
            </a:br>
            <a:r>
              <a:rPr lang="en-US" sz="1200" b="1" dirty="0" smtClean="0">
                <a:solidFill>
                  <a:schemeClr val="tx2"/>
                </a:solidFill>
              </a:rPr>
              <a:t>$65</a:t>
            </a:r>
            <a:endParaRPr lang="en-US" sz="1200" b="1" dirty="0">
              <a:solidFill>
                <a:schemeClr val="tx2"/>
              </a:solidFill>
            </a:endParaRPr>
          </a:p>
        </p:txBody>
      </p:sp>
      <p:cxnSp>
        <p:nvCxnSpPr>
          <p:cNvPr id="76" name="Straight Connector 75"/>
          <p:cNvCxnSpPr/>
          <p:nvPr/>
        </p:nvCxnSpPr>
        <p:spPr bwMode="auto">
          <a:xfrm>
            <a:off x="6638925" y="4119355"/>
            <a:ext cx="0" cy="1066800"/>
          </a:xfrm>
          <a:prstGeom prst="line">
            <a:avLst/>
          </a:prstGeom>
          <a:noFill/>
          <a:ln w="19050" cap="flat" cmpd="sng" algn="ctr">
            <a:solidFill>
              <a:schemeClr val="tx2"/>
            </a:solidFill>
            <a:prstDash val="solid"/>
            <a:round/>
            <a:headEnd type="none" w="med" len="med"/>
            <a:tailEnd type="none" w="med" len="med"/>
          </a:ln>
          <a:effectLst/>
        </p:spPr>
      </p:cxnSp>
      <p:cxnSp>
        <p:nvCxnSpPr>
          <p:cNvPr id="77" name="Straight Connector 76"/>
          <p:cNvCxnSpPr/>
          <p:nvPr/>
        </p:nvCxnSpPr>
        <p:spPr bwMode="auto">
          <a:xfrm>
            <a:off x="5221605" y="4570641"/>
            <a:ext cx="1417320" cy="0"/>
          </a:xfrm>
          <a:prstGeom prst="line">
            <a:avLst/>
          </a:prstGeom>
          <a:noFill/>
          <a:ln w="19050" cap="flat" cmpd="sng" algn="ctr">
            <a:solidFill>
              <a:schemeClr val="tx2"/>
            </a:solidFill>
            <a:prstDash val="dash"/>
            <a:round/>
            <a:headEnd type="none" w="med" len="med"/>
            <a:tailEnd type="none" w="med" len="med"/>
          </a:ln>
          <a:effectLst/>
        </p:spPr>
      </p:cxnSp>
      <p:sp>
        <p:nvSpPr>
          <p:cNvPr id="78" name="TextBox 77"/>
          <p:cNvSpPr txBox="1"/>
          <p:nvPr/>
        </p:nvSpPr>
        <p:spPr>
          <a:xfrm>
            <a:off x="6447649" y="4411719"/>
            <a:ext cx="838200" cy="461665"/>
          </a:xfrm>
          <a:prstGeom prst="rect">
            <a:avLst/>
          </a:prstGeom>
          <a:noFill/>
        </p:spPr>
        <p:txBody>
          <a:bodyPr wrap="square" rtlCol="0">
            <a:spAutoFit/>
          </a:bodyPr>
          <a:lstStyle/>
          <a:p>
            <a:pPr algn="ctr"/>
            <a:r>
              <a:rPr lang="en-US" sz="1200" b="1" dirty="0" smtClean="0">
                <a:solidFill>
                  <a:schemeClr val="tx2"/>
                </a:solidFill>
              </a:rPr>
              <a:t>Debt</a:t>
            </a:r>
            <a:br>
              <a:rPr lang="en-US" sz="1200" b="1" dirty="0" smtClean="0">
                <a:solidFill>
                  <a:schemeClr val="tx2"/>
                </a:solidFill>
              </a:rPr>
            </a:br>
            <a:r>
              <a:rPr lang="en-US" sz="1200" b="1" dirty="0" smtClean="0">
                <a:solidFill>
                  <a:schemeClr val="tx2"/>
                </a:solidFill>
              </a:rPr>
              <a:t>$20</a:t>
            </a:r>
            <a:endParaRPr lang="en-US" sz="1200" b="1" dirty="0">
              <a:solidFill>
                <a:schemeClr val="tx2"/>
              </a:solidFill>
            </a:endParaRPr>
          </a:p>
        </p:txBody>
      </p:sp>
      <p:cxnSp>
        <p:nvCxnSpPr>
          <p:cNvPr id="32" name="Straight Arrow Connector 31"/>
          <p:cNvCxnSpPr>
            <a:stCxn id="6" idx="3"/>
            <a:endCxn id="12" idx="1"/>
          </p:cNvCxnSpPr>
          <p:nvPr/>
        </p:nvCxnSpPr>
        <p:spPr bwMode="auto">
          <a:xfrm>
            <a:off x="2628318" y="2057106"/>
            <a:ext cx="2562807" cy="0"/>
          </a:xfrm>
          <a:prstGeom prst="straightConnector1">
            <a:avLst/>
          </a:prstGeom>
          <a:noFill/>
          <a:ln w="38100" cap="flat" cmpd="sng" algn="ctr">
            <a:solidFill>
              <a:schemeClr val="tx2"/>
            </a:solidFill>
            <a:prstDash val="solid"/>
            <a:round/>
            <a:headEnd type="none" w="med" len="med"/>
            <a:tailEnd type="triangle" w="med" len="med"/>
          </a:ln>
          <a:effectLst/>
        </p:spPr>
      </p:cxnSp>
      <p:sp>
        <p:nvSpPr>
          <p:cNvPr id="79" name="TextBox 78"/>
          <p:cNvSpPr txBox="1"/>
          <p:nvPr/>
        </p:nvSpPr>
        <p:spPr>
          <a:xfrm>
            <a:off x="3122842" y="1461806"/>
            <a:ext cx="1600200" cy="1169551"/>
          </a:xfrm>
          <a:prstGeom prst="rect">
            <a:avLst/>
          </a:prstGeom>
          <a:noFill/>
        </p:spPr>
        <p:txBody>
          <a:bodyPr wrap="square" rtlCol="0">
            <a:spAutoFit/>
          </a:bodyPr>
          <a:lstStyle/>
          <a:p>
            <a:pPr algn="ctr"/>
            <a:r>
              <a:rPr lang="en-US" sz="1400" dirty="0" smtClean="0">
                <a:solidFill>
                  <a:schemeClr val="tx2"/>
                </a:solidFill>
              </a:rPr>
              <a:t>Conservative business plan </a:t>
            </a:r>
            <a:br>
              <a:rPr lang="en-US" sz="1400" dirty="0" smtClean="0">
                <a:solidFill>
                  <a:schemeClr val="tx2"/>
                </a:solidFill>
              </a:rPr>
            </a:br>
            <a:r>
              <a:rPr lang="en-US" sz="1400" dirty="0" smtClean="0">
                <a:solidFill>
                  <a:schemeClr val="tx2"/>
                </a:solidFill>
              </a:rPr>
              <a:t/>
            </a:r>
            <a:br>
              <a:rPr lang="en-US" sz="1400" dirty="0" smtClean="0">
                <a:solidFill>
                  <a:schemeClr val="tx2"/>
                </a:solidFill>
              </a:rPr>
            </a:br>
            <a:r>
              <a:rPr lang="en-US" sz="1400" dirty="0" smtClean="0">
                <a:solidFill>
                  <a:schemeClr val="tx2"/>
                </a:solidFill>
              </a:rPr>
              <a:t>5% growth</a:t>
            </a:r>
            <a:br>
              <a:rPr lang="en-US" sz="1400" dirty="0" smtClean="0">
                <a:solidFill>
                  <a:schemeClr val="tx2"/>
                </a:solidFill>
              </a:rPr>
            </a:br>
            <a:r>
              <a:rPr lang="en-US" sz="1400" dirty="0" smtClean="0">
                <a:solidFill>
                  <a:schemeClr val="tx2"/>
                </a:solidFill>
              </a:rPr>
              <a:t>5 years = 28%</a:t>
            </a:r>
            <a:endParaRPr lang="en-US" sz="1400" dirty="0">
              <a:solidFill>
                <a:schemeClr val="tx2"/>
              </a:solidFill>
            </a:endParaRPr>
          </a:p>
        </p:txBody>
      </p:sp>
      <p:cxnSp>
        <p:nvCxnSpPr>
          <p:cNvPr id="35" name="Straight Arrow Connector 34"/>
          <p:cNvCxnSpPr>
            <a:stCxn id="17" idx="3"/>
            <a:endCxn id="22" idx="1"/>
          </p:cNvCxnSpPr>
          <p:nvPr/>
        </p:nvCxnSpPr>
        <p:spPr bwMode="auto">
          <a:xfrm>
            <a:off x="2628318" y="4647786"/>
            <a:ext cx="2562807" cy="0"/>
          </a:xfrm>
          <a:prstGeom prst="straightConnector1">
            <a:avLst/>
          </a:prstGeom>
          <a:noFill/>
          <a:ln w="38100" cap="flat" cmpd="sng" algn="ctr">
            <a:solidFill>
              <a:schemeClr val="tx2"/>
            </a:solidFill>
            <a:prstDash val="solid"/>
            <a:round/>
            <a:headEnd type="none" w="med" len="med"/>
            <a:tailEnd type="triangle" w="med" len="med"/>
          </a:ln>
          <a:effectLst/>
        </p:spPr>
      </p:cxnSp>
      <p:sp>
        <p:nvSpPr>
          <p:cNvPr id="80" name="TextBox 79"/>
          <p:cNvSpPr txBox="1"/>
          <p:nvPr/>
        </p:nvSpPr>
        <p:spPr>
          <a:xfrm>
            <a:off x="3122842" y="4071730"/>
            <a:ext cx="1600200" cy="954107"/>
          </a:xfrm>
          <a:prstGeom prst="rect">
            <a:avLst/>
          </a:prstGeom>
          <a:noFill/>
        </p:spPr>
        <p:txBody>
          <a:bodyPr wrap="square" rtlCol="0">
            <a:spAutoFit/>
          </a:bodyPr>
          <a:lstStyle/>
          <a:p>
            <a:pPr algn="ctr"/>
            <a:r>
              <a:rPr lang="en-US" sz="1400" dirty="0" smtClean="0">
                <a:solidFill>
                  <a:schemeClr val="tx2"/>
                </a:solidFill>
              </a:rPr>
              <a:t>Conservative business plan</a:t>
            </a:r>
            <a:br>
              <a:rPr lang="en-US" sz="1400" dirty="0" smtClean="0">
                <a:solidFill>
                  <a:schemeClr val="tx2"/>
                </a:solidFill>
              </a:rPr>
            </a:br>
            <a:r>
              <a:rPr lang="en-US" sz="1400" dirty="0" smtClean="0">
                <a:solidFill>
                  <a:schemeClr val="tx2"/>
                </a:solidFill>
              </a:rPr>
              <a:t/>
            </a:r>
            <a:br>
              <a:rPr lang="en-US" sz="1400" dirty="0" smtClean="0">
                <a:solidFill>
                  <a:schemeClr val="tx2"/>
                </a:solidFill>
              </a:rPr>
            </a:br>
            <a:r>
              <a:rPr lang="en-US" sz="1400" dirty="0" smtClean="0">
                <a:solidFill>
                  <a:schemeClr val="tx2"/>
                </a:solidFill>
              </a:rPr>
              <a:t>5 years = 28%</a:t>
            </a:r>
            <a:endParaRPr lang="en-US" sz="1400" dirty="0">
              <a:solidFill>
                <a:schemeClr val="tx2"/>
              </a:solidFill>
            </a:endParaRPr>
          </a:p>
        </p:txBody>
      </p:sp>
      <p:cxnSp>
        <p:nvCxnSpPr>
          <p:cNvPr id="41" name="Straight Arrow Connector 40"/>
          <p:cNvCxnSpPr>
            <a:stCxn id="45" idx="3"/>
            <a:endCxn id="27" idx="1"/>
          </p:cNvCxnSpPr>
          <p:nvPr/>
        </p:nvCxnSpPr>
        <p:spPr bwMode="auto">
          <a:xfrm>
            <a:off x="2780718" y="3409040"/>
            <a:ext cx="2410407" cy="0"/>
          </a:xfrm>
          <a:prstGeom prst="straightConnector1">
            <a:avLst/>
          </a:prstGeom>
          <a:noFill/>
          <a:ln w="38100" cap="flat" cmpd="sng" algn="ctr">
            <a:solidFill>
              <a:schemeClr val="tx2"/>
            </a:solidFill>
            <a:prstDash val="solid"/>
            <a:round/>
            <a:headEnd type="none" w="med" len="med"/>
            <a:tailEnd type="triangle" w="med" len="med"/>
          </a:ln>
          <a:effectLst/>
        </p:spPr>
      </p:cxnSp>
      <p:sp>
        <p:nvSpPr>
          <p:cNvPr id="84" name="TextBox 83"/>
          <p:cNvSpPr txBox="1"/>
          <p:nvPr/>
        </p:nvSpPr>
        <p:spPr>
          <a:xfrm>
            <a:off x="3133725" y="3042821"/>
            <a:ext cx="1600200" cy="738664"/>
          </a:xfrm>
          <a:prstGeom prst="rect">
            <a:avLst/>
          </a:prstGeom>
          <a:noFill/>
        </p:spPr>
        <p:txBody>
          <a:bodyPr wrap="square" rtlCol="0">
            <a:spAutoFit/>
          </a:bodyPr>
          <a:lstStyle/>
          <a:p>
            <a:pPr algn="ctr"/>
            <a:r>
              <a:rPr lang="en-US" sz="1400" dirty="0" smtClean="0">
                <a:solidFill>
                  <a:schemeClr val="tx2"/>
                </a:solidFill>
              </a:rPr>
              <a:t>Reinvest</a:t>
            </a:r>
            <a:br>
              <a:rPr lang="en-US" sz="1400" dirty="0" smtClean="0">
                <a:solidFill>
                  <a:schemeClr val="tx2"/>
                </a:solidFill>
              </a:rPr>
            </a:br>
            <a:r>
              <a:rPr lang="en-US" sz="1400" dirty="0" smtClean="0">
                <a:solidFill>
                  <a:schemeClr val="tx2"/>
                </a:solidFill>
              </a:rPr>
              <a:t/>
            </a:r>
            <a:br>
              <a:rPr lang="en-US" sz="1400" dirty="0" smtClean="0">
                <a:solidFill>
                  <a:schemeClr val="tx2"/>
                </a:solidFill>
              </a:rPr>
            </a:br>
            <a:r>
              <a:rPr lang="en-US" sz="1400" dirty="0" smtClean="0">
                <a:solidFill>
                  <a:schemeClr val="tx2"/>
                </a:solidFill>
              </a:rPr>
              <a:t>5 years = 28%</a:t>
            </a:r>
            <a:endParaRPr lang="en-US" sz="1400" dirty="0">
              <a:solidFill>
                <a:schemeClr val="tx2"/>
              </a:solidFill>
            </a:endParaRPr>
          </a:p>
        </p:txBody>
      </p:sp>
      <p:sp>
        <p:nvSpPr>
          <p:cNvPr id="85" name="TextBox 84"/>
          <p:cNvSpPr txBox="1"/>
          <p:nvPr/>
        </p:nvSpPr>
        <p:spPr>
          <a:xfrm>
            <a:off x="723318" y="926068"/>
            <a:ext cx="2133600" cy="307777"/>
          </a:xfrm>
          <a:prstGeom prst="rect">
            <a:avLst/>
          </a:prstGeom>
          <a:solidFill>
            <a:schemeClr val="tx2"/>
          </a:solidFill>
        </p:spPr>
        <p:txBody>
          <a:bodyPr wrap="square" rtlCol="0">
            <a:spAutoFit/>
          </a:bodyPr>
          <a:lstStyle/>
          <a:p>
            <a:pPr algn="ctr"/>
            <a:r>
              <a:rPr lang="en-US" sz="1400" dirty="0" smtClean="0">
                <a:solidFill>
                  <a:schemeClr val="bg1"/>
                </a:solidFill>
              </a:rPr>
              <a:t>Today</a:t>
            </a:r>
            <a:endParaRPr lang="en-US" sz="1400" dirty="0">
              <a:solidFill>
                <a:schemeClr val="bg1"/>
              </a:solidFill>
            </a:endParaRPr>
          </a:p>
        </p:txBody>
      </p:sp>
      <p:sp>
        <p:nvSpPr>
          <p:cNvPr id="86" name="TextBox 85"/>
          <p:cNvSpPr txBox="1"/>
          <p:nvPr/>
        </p:nvSpPr>
        <p:spPr>
          <a:xfrm>
            <a:off x="5191125" y="926068"/>
            <a:ext cx="2133600" cy="307777"/>
          </a:xfrm>
          <a:prstGeom prst="rect">
            <a:avLst/>
          </a:prstGeom>
          <a:solidFill>
            <a:schemeClr val="tx2"/>
          </a:solidFill>
        </p:spPr>
        <p:txBody>
          <a:bodyPr wrap="square" rtlCol="0">
            <a:spAutoFit/>
          </a:bodyPr>
          <a:lstStyle/>
          <a:p>
            <a:pPr algn="ctr"/>
            <a:r>
              <a:rPr lang="en-US" sz="1400" dirty="0" smtClean="0">
                <a:solidFill>
                  <a:schemeClr val="bg1"/>
                </a:solidFill>
              </a:rPr>
              <a:t>5 years later</a:t>
            </a:r>
            <a:endParaRPr lang="en-US" sz="1400" dirty="0">
              <a:solidFill>
                <a:schemeClr val="bg1"/>
              </a:solidFill>
            </a:endParaRPr>
          </a:p>
        </p:txBody>
      </p:sp>
      <p:sp>
        <p:nvSpPr>
          <p:cNvPr id="94" name="TextBox 93"/>
          <p:cNvSpPr txBox="1"/>
          <p:nvPr/>
        </p:nvSpPr>
        <p:spPr>
          <a:xfrm>
            <a:off x="7781925" y="3865911"/>
            <a:ext cx="762000" cy="338554"/>
          </a:xfrm>
          <a:prstGeom prst="rect">
            <a:avLst/>
          </a:prstGeom>
          <a:noFill/>
        </p:spPr>
        <p:txBody>
          <a:bodyPr wrap="square" rtlCol="0">
            <a:spAutoFit/>
          </a:bodyPr>
          <a:lstStyle/>
          <a:p>
            <a:pPr algn="r"/>
            <a:r>
              <a:rPr lang="en-US" sz="1600" b="1" dirty="0" smtClean="0">
                <a:solidFill>
                  <a:schemeClr val="tx2"/>
                </a:solidFill>
              </a:rPr>
              <a:t>$145</a:t>
            </a:r>
            <a:endParaRPr lang="en-US" sz="1600" b="1" dirty="0">
              <a:solidFill>
                <a:schemeClr val="tx2"/>
              </a:solidFill>
            </a:endParaRPr>
          </a:p>
        </p:txBody>
      </p:sp>
      <p:sp>
        <p:nvSpPr>
          <p:cNvPr id="95" name="TextBox 94"/>
          <p:cNvSpPr txBox="1"/>
          <p:nvPr/>
        </p:nvSpPr>
        <p:spPr>
          <a:xfrm>
            <a:off x="7781925" y="1876425"/>
            <a:ext cx="762000" cy="338554"/>
          </a:xfrm>
          <a:prstGeom prst="rect">
            <a:avLst/>
          </a:prstGeom>
          <a:noFill/>
        </p:spPr>
        <p:txBody>
          <a:bodyPr wrap="square" rtlCol="0">
            <a:spAutoFit/>
          </a:bodyPr>
          <a:lstStyle/>
          <a:p>
            <a:pPr algn="r"/>
            <a:r>
              <a:rPr lang="en-US" sz="1600" b="1" dirty="0" smtClean="0">
                <a:solidFill>
                  <a:schemeClr val="tx2"/>
                </a:solidFill>
              </a:rPr>
              <a:t>$128</a:t>
            </a:r>
            <a:endParaRPr lang="en-US" sz="1600" b="1" dirty="0">
              <a:solidFill>
                <a:schemeClr val="tx2"/>
              </a:solidFill>
            </a:endParaRPr>
          </a:p>
        </p:txBody>
      </p:sp>
      <p:sp>
        <p:nvSpPr>
          <p:cNvPr id="96" name="TextBox 95"/>
          <p:cNvSpPr txBox="1"/>
          <p:nvPr/>
        </p:nvSpPr>
        <p:spPr>
          <a:xfrm>
            <a:off x="7781925" y="5215371"/>
            <a:ext cx="762000" cy="338554"/>
          </a:xfrm>
          <a:prstGeom prst="rect">
            <a:avLst/>
          </a:prstGeom>
          <a:noFill/>
        </p:spPr>
        <p:txBody>
          <a:bodyPr wrap="square" rtlCol="0">
            <a:spAutoFit/>
          </a:bodyPr>
          <a:lstStyle/>
          <a:p>
            <a:pPr algn="r"/>
            <a:r>
              <a:rPr lang="en-US" sz="1600" b="1" dirty="0" smtClean="0">
                <a:solidFill>
                  <a:schemeClr val="tx2"/>
                </a:solidFill>
              </a:rPr>
              <a:t>$8</a:t>
            </a:r>
            <a:endParaRPr lang="en-US" sz="1600" b="1" dirty="0">
              <a:solidFill>
                <a:schemeClr val="tx2"/>
              </a:solidFill>
            </a:endParaRPr>
          </a:p>
        </p:txBody>
      </p:sp>
      <p:sp>
        <p:nvSpPr>
          <p:cNvPr id="97" name="TextBox 96"/>
          <p:cNvSpPr txBox="1"/>
          <p:nvPr/>
        </p:nvSpPr>
        <p:spPr>
          <a:xfrm>
            <a:off x="7781925" y="5562600"/>
            <a:ext cx="762000" cy="338554"/>
          </a:xfrm>
          <a:prstGeom prst="rect">
            <a:avLst/>
          </a:prstGeom>
          <a:noFill/>
        </p:spPr>
        <p:txBody>
          <a:bodyPr wrap="square" rtlCol="0">
            <a:spAutoFit/>
          </a:bodyPr>
          <a:lstStyle/>
          <a:p>
            <a:pPr algn="r"/>
            <a:r>
              <a:rPr lang="en-US" sz="1600" b="1" dirty="0" smtClean="0">
                <a:solidFill>
                  <a:schemeClr val="tx2"/>
                </a:solidFill>
              </a:rPr>
              <a:t>$153</a:t>
            </a:r>
            <a:endParaRPr lang="en-US" sz="1600" b="1" dirty="0">
              <a:solidFill>
                <a:schemeClr val="tx2"/>
              </a:solidFill>
            </a:endParaRPr>
          </a:p>
        </p:txBody>
      </p:sp>
      <p:cxnSp>
        <p:nvCxnSpPr>
          <p:cNvPr id="99" name="Straight Connector 98"/>
          <p:cNvCxnSpPr/>
          <p:nvPr/>
        </p:nvCxnSpPr>
        <p:spPr bwMode="auto">
          <a:xfrm>
            <a:off x="7781925" y="5562600"/>
            <a:ext cx="762000" cy="0"/>
          </a:xfrm>
          <a:prstGeom prst="line">
            <a:avLst/>
          </a:prstGeom>
          <a:noFill/>
          <a:ln w="28575" cap="flat" cmpd="sng" algn="ctr">
            <a:solidFill>
              <a:schemeClr val="tx2"/>
            </a:solidFill>
            <a:prstDash val="solid"/>
            <a:round/>
            <a:headEnd type="none" w="med" len="med"/>
            <a:tailEnd type="none" w="med" len="med"/>
          </a:ln>
          <a:effectLst/>
        </p:spPr>
      </p:cxnSp>
      <p:cxnSp>
        <p:nvCxnSpPr>
          <p:cNvPr id="101" name="Straight Connector 100"/>
          <p:cNvCxnSpPr>
            <a:stCxn id="27" idx="3"/>
          </p:cNvCxnSpPr>
          <p:nvPr/>
        </p:nvCxnSpPr>
        <p:spPr bwMode="auto">
          <a:xfrm>
            <a:off x="7105650" y="3409040"/>
            <a:ext cx="457200" cy="0"/>
          </a:xfrm>
          <a:prstGeom prst="line">
            <a:avLst/>
          </a:prstGeom>
          <a:noFill/>
          <a:ln w="28575" cap="flat" cmpd="sng" algn="ctr">
            <a:solidFill>
              <a:schemeClr val="tx2"/>
            </a:solidFill>
            <a:prstDash val="solid"/>
            <a:round/>
            <a:headEnd type="none" w="med" len="med"/>
            <a:tailEnd type="none" w="med" len="med"/>
          </a:ln>
          <a:effectLst/>
        </p:spPr>
      </p:cxnSp>
      <p:cxnSp>
        <p:nvCxnSpPr>
          <p:cNvPr id="102" name="Straight Connector 101"/>
          <p:cNvCxnSpPr>
            <a:stCxn id="22" idx="3"/>
          </p:cNvCxnSpPr>
          <p:nvPr/>
        </p:nvCxnSpPr>
        <p:spPr bwMode="auto">
          <a:xfrm>
            <a:off x="7105650" y="4647786"/>
            <a:ext cx="457200" cy="0"/>
          </a:xfrm>
          <a:prstGeom prst="line">
            <a:avLst/>
          </a:prstGeom>
          <a:noFill/>
          <a:ln w="28575" cap="flat" cmpd="sng" algn="ctr">
            <a:solidFill>
              <a:schemeClr val="tx2"/>
            </a:solidFill>
            <a:prstDash val="solid"/>
            <a:round/>
            <a:headEnd type="none" w="med" len="med"/>
            <a:tailEnd type="none" w="med" len="med"/>
          </a:ln>
          <a:effectLst/>
        </p:spPr>
      </p:cxnSp>
      <p:cxnSp>
        <p:nvCxnSpPr>
          <p:cNvPr id="111" name="Straight Connector 110"/>
          <p:cNvCxnSpPr/>
          <p:nvPr/>
        </p:nvCxnSpPr>
        <p:spPr bwMode="auto">
          <a:xfrm>
            <a:off x="7553325" y="3414296"/>
            <a:ext cx="0" cy="1234440"/>
          </a:xfrm>
          <a:prstGeom prst="line">
            <a:avLst/>
          </a:prstGeom>
          <a:noFill/>
          <a:ln w="28575" cap="flat" cmpd="sng" algn="ctr">
            <a:solidFill>
              <a:schemeClr val="accent1"/>
            </a:solidFill>
            <a:prstDash val="solid"/>
            <a:round/>
            <a:headEnd type="none" w="med" len="med"/>
            <a:tailEnd type="none" w="med" len="med"/>
          </a:ln>
          <a:effectLst/>
        </p:spPr>
      </p:cxnSp>
      <p:cxnSp>
        <p:nvCxnSpPr>
          <p:cNvPr id="113" name="Straight Arrow Connector 112"/>
          <p:cNvCxnSpPr/>
          <p:nvPr/>
        </p:nvCxnSpPr>
        <p:spPr bwMode="auto">
          <a:xfrm>
            <a:off x="7553325" y="3943636"/>
            <a:ext cx="304800" cy="0"/>
          </a:xfrm>
          <a:prstGeom prst="straightConnector1">
            <a:avLst/>
          </a:prstGeom>
          <a:noFill/>
          <a:ln w="38100" cap="flat" cmpd="sng" algn="ctr">
            <a:solidFill>
              <a:schemeClr val="accent1"/>
            </a:solidFill>
            <a:prstDash val="solid"/>
            <a:round/>
            <a:headEnd type="none" w="med" len="med"/>
            <a:tailEnd type="triangle" w="med" len="med"/>
          </a:ln>
          <a:effectLst/>
        </p:spPr>
      </p:cxnSp>
      <p:cxnSp>
        <p:nvCxnSpPr>
          <p:cNvPr id="114" name="Straight Arrow Connector 113"/>
          <p:cNvCxnSpPr>
            <a:stCxn id="12" idx="3"/>
          </p:cNvCxnSpPr>
          <p:nvPr/>
        </p:nvCxnSpPr>
        <p:spPr bwMode="auto">
          <a:xfrm>
            <a:off x="7096125" y="2057106"/>
            <a:ext cx="731520" cy="294"/>
          </a:xfrm>
          <a:prstGeom prst="straightConnector1">
            <a:avLst/>
          </a:prstGeom>
          <a:noFill/>
          <a:ln w="38100" cap="flat" cmpd="sng" algn="ctr">
            <a:solidFill>
              <a:schemeClr val="accent1"/>
            </a:solidFill>
            <a:prstDash val="solid"/>
            <a:round/>
            <a:headEnd type="none" w="med" len="med"/>
            <a:tailEnd type="triangle" w="med" len="med"/>
          </a:ln>
          <a:effectLst/>
        </p:spPr>
      </p:cxnSp>
      <p:cxnSp>
        <p:nvCxnSpPr>
          <p:cNvPr id="82" name="Straight Connector 81"/>
          <p:cNvCxnSpPr/>
          <p:nvPr/>
        </p:nvCxnSpPr>
        <p:spPr bwMode="auto">
          <a:xfrm>
            <a:off x="2989472" y="4652755"/>
            <a:ext cx="0" cy="749808"/>
          </a:xfrm>
          <a:prstGeom prst="line">
            <a:avLst/>
          </a:prstGeom>
          <a:noFill/>
          <a:ln w="28575" cap="flat" cmpd="sng" algn="ctr">
            <a:solidFill>
              <a:schemeClr val="tx2"/>
            </a:solidFill>
            <a:prstDash val="solid"/>
            <a:round/>
            <a:headEnd type="none" w="med" len="med"/>
            <a:tailEnd type="none" w="med" len="med"/>
          </a:ln>
          <a:effectLst/>
        </p:spPr>
      </p:cxnSp>
      <p:cxnSp>
        <p:nvCxnSpPr>
          <p:cNvPr id="83" name="Straight Arrow Connector 82"/>
          <p:cNvCxnSpPr/>
          <p:nvPr/>
        </p:nvCxnSpPr>
        <p:spPr bwMode="auto">
          <a:xfrm flipV="1">
            <a:off x="2987040" y="5391436"/>
            <a:ext cx="2194560" cy="0"/>
          </a:xfrm>
          <a:prstGeom prst="straightConnector1">
            <a:avLst/>
          </a:prstGeom>
          <a:noFill/>
          <a:ln w="28575" cap="flat" cmpd="sng" algn="ctr">
            <a:solidFill>
              <a:schemeClr val="tx2"/>
            </a:solidFill>
            <a:prstDash val="solid"/>
            <a:round/>
            <a:headEnd type="none" w="med" len="med"/>
            <a:tailEnd type="triangle" w="med" len="med"/>
          </a:ln>
          <a:effectLst/>
        </p:spPr>
      </p:cxnSp>
      <p:cxnSp>
        <p:nvCxnSpPr>
          <p:cNvPr id="88" name="Straight Connector 87"/>
          <p:cNvCxnSpPr/>
          <p:nvPr/>
        </p:nvCxnSpPr>
        <p:spPr bwMode="auto">
          <a:xfrm>
            <a:off x="5191125" y="5181480"/>
            <a:ext cx="0" cy="381000"/>
          </a:xfrm>
          <a:prstGeom prst="line">
            <a:avLst/>
          </a:prstGeom>
          <a:noFill/>
          <a:ln w="19050" cap="flat" cmpd="sng" algn="ctr">
            <a:solidFill>
              <a:schemeClr val="accent3"/>
            </a:solidFill>
            <a:prstDash val="sysDash"/>
            <a:round/>
            <a:headEnd type="none" w="med" len="med"/>
            <a:tailEnd type="none" w="med" len="med"/>
          </a:ln>
          <a:effectLst/>
        </p:spPr>
      </p:cxnSp>
      <p:cxnSp>
        <p:nvCxnSpPr>
          <p:cNvPr id="89" name="Straight Connector 88"/>
          <p:cNvCxnSpPr/>
          <p:nvPr/>
        </p:nvCxnSpPr>
        <p:spPr bwMode="auto">
          <a:xfrm>
            <a:off x="7095931" y="5181480"/>
            <a:ext cx="0" cy="381000"/>
          </a:xfrm>
          <a:prstGeom prst="line">
            <a:avLst/>
          </a:prstGeom>
          <a:noFill/>
          <a:ln w="19050" cap="flat" cmpd="sng" algn="ctr">
            <a:solidFill>
              <a:schemeClr val="accent3"/>
            </a:solidFill>
            <a:prstDash val="sysDash"/>
            <a:round/>
            <a:headEnd type="none" w="med" len="med"/>
            <a:tailEnd type="none" w="med" len="med"/>
          </a:ln>
          <a:effectLst/>
        </p:spPr>
      </p:cxnSp>
      <p:cxnSp>
        <p:nvCxnSpPr>
          <p:cNvPr id="91" name="Straight Connector 90"/>
          <p:cNvCxnSpPr/>
          <p:nvPr/>
        </p:nvCxnSpPr>
        <p:spPr bwMode="auto">
          <a:xfrm>
            <a:off x="5191125" y="5562480"/>
            <a:ext cx="1905000" cy="0"/>
          </a:xfrm>
          <a:prstGeom prst="line">
            <a:avLst/>
          </a:prstGeom>
          <a:noFill/>
          <a:ln w="28575" cap="flat" cmpd="sng" algn="ctr">
            <a:solidFill>
              <a:schemeClr val="accent1"/>
            </a:solidFill>
            <a:prstDash val="solid"/>
            <a:round/>
            <a:headEnd type="none" w="med" len="med"/>
            <a:tailEnd type="none" w="med" len="med"/>
          </a:ln>
          <a:effectLst/>
        </p:spPr>
      </p:cxnSp>
      <p:cxnSp>
        <p:nvCxnSpPr>
          <p:cNvPr id="116" name="Straight Arrow Connector 115"/>
          <p:cNvCxnSpPr/>
          <p:nvPr/>
        </p:nvCxnSpPr>
        <p:spPr bwMode="auto">
          <a:xfrm>
            <a:off x="7096125" y="5381617"/>
            <a:ext cx="731520" cy="294"/>
          </a:xfrm>
          <a:prstGeom prst="straightConnector1">
            <a:avLst/>
          </a:prstGeom>
          <a:noFill/>
          <a:ln w="28575" cap="flat" cmpd="sng" algn="ctr">
            <a:solidFill>
              <a:schemeClr val="accent1"/>
            </a:solidFill>
            <a:prstDash val="solid"/>
            <a:round/>
            <a:headEnd type="none" w="med" len="med"/>
            <a:tailEnd type="triangle" w="med" len="med"/>
          </a:ln>
          <a:effectLst/>
        </p:spPr>
      </p:cxnSp>
      <p:sp>
        <p:nvSpPr>
          <p:cNvPr id="133" name="Oval 132"/>
          <p:cNvSpPr/>
          <p:nvPr/>
        </p:nvSpPr>
        <p:spPr bwMode="auto">
          <a:xfrm>
            <a:off x="7772400" y="5886450"/>
            <a:ext cx="914400" cy="381000"/>
          </a:xfrm>
          <a:prstGeom prst="ellipse">
            <a:avLst/>
          </a:prstGeom>
          <a:solidFill>
            <a:schemeClr val="accent1">
              <a:lumMod val="10000"/>
              <a:lumOff val="90000"/>
            </a:schemeClr>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smtClean="0">
                <a:solidFill>
                  <a:schemeClr val="tx2"/>
                </a:solidFill>
                <a:latin typeface="Arial" charset="0"/>
              </a:rPr>
              <a:t>+20%</a:t>
            </a:r>
            <a:endParaRPr kumimoji="0" lang="en-US" sz="1200" b="1" i="0" u="none" strike="noStrike" cap="none" normalizeH="0" baseline="0" smtClean="0">
              <a:ln>
                <a:noFill/>
              </a:ln>
              <a:solidFill>
                <a:schemeClr val="tx2"/>
              </a:solidFill>
              <a:effectLst/>
              <a:latin typeface="Arial" charset="0"/>
            </a:endParaRPr>
          </a:p>
        </p:txBody>
      </p:sp>
      <p:sp>
        <p:nvSpPr>
          <p:cNvPr id="134" name="TextBox 133"/>
          <p:cNvSpPr txBox="1"/>
          <p:nvPr/>
        </p:nvSpPr>
        <p:spPr>
          <a:xfrm>
            <a:off x="3267075" y="5122843"/>
            <a:ext cx="1600200" cy="523220"/>
          </a:xfrm>
          <a:prstGeom prst="rect">
            <a:avLst/>
          </a:prstGeom>
          <a:noFill/>
        </p:spPr>
        <p:txBody>
          <a:bodyPr wrap="square" rtlCol="0">
            <a:spAutoFit/>
          </a:bodyPr>
          <a:lstStyle/>
          <a:p>
            <a:pPr algn="ctr"/>
            <a:r>
              <a:rPr lang="en-US" sz="1400" dirty="0" smtClean="0">
                <a:solidFill>
                  <a:schemeClr val="tx2"/>
                </a:solidFill>
              </a:rPr>
              <a:t>Investment</a:t>
            </a:r>
            <a:br>
              <a:rPr lang="en-US" sz="1400" dirty="0" smtClean="0">
                <a:solidFill>
                  <a:schemeClr val="tx2"/>
                </a:solidFill>
              </a:rPr>
            </a:br>
            <a:r>
              <a:rPr lang="en-US" sz="1400" dirty="0" smtClean="0">
                <a:solidFill>
                  <a:schemeClr val="tx2"/>
                </a:solidFill>
              </a:rPr>
              <a:t>+ aggressive</a:t>
            </a:r>
            <a:endParaRPr lang="en-US" sz="1400" dirty="0">
              <a:solidFill>
                <a:schemeClr val="tx2"/>
              </a:solidFill>
            </a:endParaRPr>
          </a:p>
        </p:txBody>
      </p:sp>
    </p:spTree>
    <p:extLst>
      <p:ext uri="{BB962C8B-B14F-4D97-AF65-F5344CB8AC3E}">
        <p14:creationId xmlns:p14="http://schemas.microsoft.com/office/powerpoint/2010/main" xmlns="" val="555797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401087" y="245462"/>
            <a:ext cx="6575398" cy="563563"/>
          </a:xfrm>
          <a:prstGeom prst="rect">
            <a:avLst/>
          </a:prstGeom>
        </p:spPr>
        <p:txBody>
          <a:bodyPr anchor="ctr"/>
          <a:lstStyle/>
          <a:p>
            <a:pPr marL="0" marR="0" lvl="0" indent="0" algn="l" defTabSz="914180" rtl="0" eaLnBrk="1" fontAlgn="base" latinLnBrk="0" hangingPunct="1">
              <a:lnSpc>
                <a:spcPct val="100000"/>
              </a:lnSpc>
              <a:spcBef>
                <a:spcPct val="0"/>
              </a:spcBef>
              <a:spcAft>
                <a:spcPct val="0"/>
              </a:spcAft>
              <a:buClrTx/>
              <a:buSzTx/>
              <a:buFontTx/>
              <a:buNone/>
              <a:tabLst/>
              <a:defRPr/>
            </a:pPr>
            <a:r>
              <a:rPr kumimoji="0" lang="fr-CA" sz="2200" b="1" i="0" u="none" strike="noStrike" kern="0" cap="none" spc="0" normalizeH="0" baseline="0" noProof="0" dirty="0" smtClean="0">
                <a:ln>
                  <a:noFill/>
                </a:ln>
                <a:solidFill>
                  <a:schemeClr val="tx2"/>
                </a:solidFill>
                <a:effectLst/>
                <a:uLnTx/>
                <a:uFillTx/>
                <a:latin typeface="Frutiger LT 47 LightCn" pitchFamily="34" charset="0"/>
                <a:ea typeface="+mj-ea"/>
                <a:cs typeface="+mj-cs"/>
              </a:rPr>
              <a:t>Deal Life Cycle</a:t>
            </a:r>
            <a:endParaRPr kumimoji="0" lang="en-CA" sz="2200" b="1" i="0" u="none" strike="noStrike" kern="0" cap="none" spc="0" normalizeH="0" baseline="0" noProof="0" dirty="0" smtClean="0">
              <a:ln>
                <a:noFill/>
              </a:ln>
              <a:solidFill>
                <a:schemeClr val="tx2"/>
              </a:solidFill>
              <a:effectLst/>
              <a:uLnTx/>
              <a:uFillTx/>
              <a:latin typeface="Frutiger LT 47 LightCn" pitchFamily="34" charset="0"/>
              <a:ea typeface="+mj-ea"/>
              <a:cs typeface="+mj-cs"/>
            </a:endParaRPr>
          </a:p>
        </p:txBody>
      </p:sp>
      <p:sp>
        <p:nvSpPr>
          <p:cNvPr id="7" name="Freeform 6"/>
          <p:cNvSpPr/>
          <p:nvPr/>
        </p:nvSpPr>
        <p:spPr>
          <a:xfrm>
            <a:off x="189784" y="2308689"/>
            <a:ext cx="2053084" cy="3772894"/>
          </a:xfrm>
          <a:custGeom>
            <a:avLst/>
            <a:gdLst>
              <a:gd name="connsiteX0" fmla="*/ 106482 w 638878"/>
              <a:gd name="connsiteY0" fmla="*/ 0 h 8033042"/>
              <a:gd name="connsiteX1" fmla="*/ 532396 w 638878"/>
              <a:gd name="connsiteY1" fmla="*/ 0 h 8033042"/>
              <a:gd name="connsiteX2" fmla="*/ 607690 w 638878"/>
              <a:gd name="connsiteY2" fmla="*/ 31188 h 8033042"/>
              <a:gd name="connsiteX3" fmla="*/ 638878 w 638878"/>
              <a:gd name="connsiteY3" fmla="*/ 106482 h 8033042"/>
              <a:gd name="connsiteX4" fmla="*/ 638878 w 638878"/>
              <a:gd name="connsiteY4" fmla="*/ 8033042 h 8033042"/>
              <a:gd name="connsiteX5" fmla="*/ 638878 w 638878"/>
              <a:gd name="connsiteY5" fmla="*/ 8033042 h 8033042"/>
              <a:gd name="connsiteX6" fmla="*/ 638878 w 638878"/>
              <a:gd name="connsiteY6" fmla="*/ 8033042 h 8033042"/>
              <a:gd name="connsiteX7" fmla="*/ 0 w 638878"/>
              <a:gd name="connsiteY7" fmla="*/ 8033042 h 8033042"/>
              <a:gd name="connsiteX8" fmla="*/ 0 w 638878"/>
              <a:gd name="connsiteY8" fmla="*/ 8033042 h 8033042"/>
              <a:gd name="connsiteX9" fmla="*/ 0 w 638878"/>
              <a:gd name="connsiteY9" fmla="*/ 8033042 h 8033042"/>
              <a:gd name="connsiteX10" fmla="*/ 0 w 638878"/>
              <a:gd name="connsiteY10" fmla="*/ 106482 h 8033042"/>
              <a:gd name="connsiteX11" fmla="*/ 31188 w 638878"/>
              <a:gd name="connsiteY11" fmla="*/ 31188 h 8033042"/>
              <a:gd name="connsiteX12" fmla="*/ 106482 w 638878"/>
              <a:gd name="connsiteY12" fmla="*/ 0 h 803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878" h="8033042">
                <a:moveTo>
                  <a:pt x="638878" y="1338874"/>
                </a:moveTo>
                <a:lnTo>
                  <a:pt x="638878" y="6694168"/>
                </a:lnTo>
                <a:cubicBezTo>
                  <a:pt x="638878" y="7049261"/>
                  <a:pt x="637986" y="7389805"/>
                  <a:pt x="636398" y="7640889"/>
                </a:cubicBezTo>
                <a:cubicBezTo>
                  <a:pt x="634809" y="7891972"/>
                  <a:pt x="632655" y="8033036"/>
                  <a:pt x="630409" y="8033036"/>
                </a:cubicBezTo>
                <a:lnTo>
                  <a:pt x="0" y="8033036"/>
                </a:lnTo>
                <a:lnTo>
                  <a:pt x="0" y="8033036"/>
                </a:lnTo>
                <a:lnTo>
                  <a:pt x="0" y="8033036"/>
                </a:lnTo>
                <a:lnTo>
                  <a:pt x="0" y="6"/>
                </a:lnTo>
                <a:lnTo>
                  <a:pt x="0" y="6"/>
                </a:lnTo>
                <a:lnTo>
                  <a:pt x="0" y="6"/>
                </a:lnTo>
                <a:lnTo>
                  <a:pt x="630409" y="6"/>
                </a:lnTo>
                <a:cubicBezTo>
                  <a:pt x="632655" y="6"/>
                  <a:pt x="634809" y="141070"/>
                  <a:pt x="636398" y="392153"/>
                </a:cubicBezTo>
                <a:cubicBezTo>
                  <a:pt x="637986" y="643237"/>
                  <a:pt x="638878" y="983781"/>
                  <a:pt x="638878" y="1338874"/>
                </a:cubicBez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38808" rIns="36000" bIns="38808" numCol="1" spcCol="1270" anchor="t" anchorCtr="0">
            <a:noAutofit/>
          </a:bodyPr>
          <a:lstStyle/>
          <a:p>
            <a:pPr marL="114300" lvl="1" indent="-114300" defTabSz="533400">
              <a:spcBef>
                <a:spcPts val="600"/>
              </a:spcBef>
              <a:spcAft>
                <a:spcPts val="1200"/>
              </a:spcAft>
              <a:buFont typeface="Wingdings" pitchFamily="2" charset="2"/>
              <a:buChar char="§"/>
            </a:pPr>
            <a:r>
              <a:rPr lang="en-US" sz="1200" dirty="0" smtClean="0">
                <a:latin typeface="Frutiger LT 45 Light" pitchFamily="34" charset="0"/>
              </a:rPr>
              <a:t>Receive Confidential Information Memorandum CIM – or direct solicitation</a:t>
            </a:r>
          </a:p>
          <a:p>
            <a:pPr marL="114300" lvl="1" indent="-114300" defTabSz="533400">
              <a:spcBef>
                <a:spcPts val="600"/>
              </a:spcBef>
              <a:spcAft>
                <a:spcPts val="1200"/>
              </a:spcAft>
              <a:buFont typeface="Wingdings" pitchFamily="2" charset="2"/>
              <a:buChar char="§"/>
            </a:pPr>
            <a:r>
              <a:rPr lang="en-US" sz="1200" dirty="0" smtClean="0">
                <a:latin typeface="Frutiger LT 45 Light" pitchFamily="34" charset="0"/>
              </a:rPr>
              <a:t>Prepare deal alert presentation</a:t>
            </a:r>
          </a:p>
          <a:p>
            <a:pPr marL="114300" lvl="1" indent="-114300" defTabSz="533400">
              <a:spcBef>
                <a:spcPts val="600"/>
              </a:spcBef>
              <a:spcAft>
                <a:spcPts val="1200"/>
              </a:spcAft>
              <a:buFont typeface="Wingdings" pitchFamily="2" charset="2"/>
              <a:buChar char="§"/>
            </a:pPr>
            <a:r>
              <a:rPr lang="en-US" sz="1200" dirty="0" smtClean="0">
                <a:latin typeface="Frutiger LT 45 Light" pitchFamily="34" charset="0"/>
              </a:rPr>
              <a:t>Investment committee decides on pricing </a:t>
            </a:r>
          </a:p>
          <a:p>
            <a:pPr marL="114300" lvl="1" indent="-114300" defTabSz="533400">
              <a:spcBef>
                <a:spcPts val="600"/>
              </a:spcBef>
              <a:spcAft>
                <a:spcPts val="1200"/>
              </a:spcAft>
              <a:buFont typeface="Wingdings" pitchFamily="2" charset="2"/>
              <a:buChar char="§"/>
            </a:pPr>
            <a:endParaRPr lang="en-US" sz="1200" dirty="0" smtClean="0">
              <a:latin typeface="Frutiger LT 45 Light" pitchFamily="34" charset="0"/>
            </a:endParaRPr>
          </a:p>
          <a:p>
            <a:pPr marL="114300" lvl="1" indent="-114300" defTabSz="533400">
              <a:spcBef>
                <a:spcPts val="600"/>
              </a:spcBef>
              <a:spcAft>
                <a:spcPts val="1200"/>
              </a:spcAft>
              <a:buFont typeface="Wingdings" pitchFamily="2" charset="2"/>
              <a:buChar char="§"/>
            </a:pPr>
            <a:endParaRPr lang="en-US" sz="1200" dirty="0" smtClean="0">
              <a:latin typeface="Frutiger LT 45 Light"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xmlns="" val="2245847046"/>
              </p:ext>
            </p:extLst>
          </p:nvPr>
        </p:nvGraphicFramePr>
        <p:xfrm>
          <a:off x="198407" y="1114043"/>
          <a:ext cx="8729932" cy="938373"/>
        </p:xfrm>
        <a:graphic>
          <a:graphicData uri="http://schemas.openxmlformats.org/drawingml/2006/table">
            <a:tbl>
              <a:tblPr firstRow="1" bandRow="1">
                <a:tableStyleId>{5C22544A-7EE6-4342-B048-85BDC9FD1C3A}</a:tableStyleId>
              </a:tblPr>
              <a:tblGrid>
                <a:gridCol w="2182483"/>
                <a:gridCol w="2182483"/>
                <a:gridCol w="2182483"/>
                <a:gridCol w="2182483"/>
              </a:tblGrid>
              <a:tr h="543944">
                <a:tc>
                  <a:txBody>
                    <a:bodyPr/>
                    <a:lstStyle/>
                    <a:p>
                      <a:pPr algn="ctr"/>
                      <a:r>
                        <a:rPr lang="en-US" dirty="0" smtClean="0">
                          <a:solidFill>
                            <a:schemeClr val="bg1"/>
                          </a:solidFill>
                          <a:latin typeface="Frutiger LT 45 Light" pitchFamily="34" charset="0"/>
                        </a:rPr>
                        <a:t>Deal Alert</a:t>
                      </a:r>
                      <a:endParaRPr lang="en-US" dirty="0">
                        <a:solidFill>
                          <a:schemeClr val="bg1"/>
                        </a:solidFill>
                        <a:latin typeface="Frutiger LT 45 Light"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dirty="0" smtClean="0">
                          <a:latin typeface="Frutiger LT 45 Light" pitchFamily="34" charset="0"/>
                        </a:rPr>
                        <a:t>Preliminary Due Diligence</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en-US" dirty="0" smtClean="0">
                          <a:latin typeface="Frutiger LT 45 Light" pitchFamily="34" charset="0"/>
                        </a:rPr>
                        <a:t>Confirmatory Due Diligence</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70C0"/>
                    </a:solidFill>
                  </a:tcPr>
                </a:tc>
                <a:tc>
                  <a:txBody>
                    <a:bodyPr/>
                    <a:lstStyle/>
                    <a:p>
                      <a:pPr marL="0" marR="0" indent="0" algn="ctr" defTabSz="820199" rtl="0" eaLnBrk="1" fontAlgn="auto" latinLnBrk="0" hangingPunct="1">
                        <a:lnSpc>
                          <a:spcPct val="100000"/>
                        </a:lnSpc>
                        <a:spcBef>
                          <a:spcPts val="0"/>
                        </a:spcBef>
                        <a:spcAft>
                          <a:spcPts val="0"/>
                        </a:spcAft>
                        <a:buClrTx/>
                        <a:buSzTx/>
                        <a:buFontTx/>
                        <a:buNone/>
                        <a:tabLst/>
                        <a:defRPr/>
                      </a:pPr>
                      <a:r>
                        <a:rPr lang="en-US" dirty="0" smtClean="0">
                          <a:latin typeface="Frutiger LT 45 Light" pitchFamily="34" charset="0"/>
                        </a:rPr>
                        <a:t>Closing</a:t>
                      </a:r>
                      <a:endParaRPr lang="en-US" dirty="0">
                        <a:latin typeface="Frutiger LT 45 Light" pitchFamily="34" charset="0"/>
                      </a:endParaRPr>
                    </a:p>
                  </a:txBody>
                  <a:tcPr anchor="ctr">
                    <a:lnL w="38100" cap="flat" cmpd="sng" algn="ctr">
                      <a:no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bg2">
                        <a:lumMod val="75000"/>
                      </a:schemeClr>
                    </a:solidFill>
                  </a:tcPr>
                </a:tc>
              </a:tr>
              <a:tr h="394429">
                <a:tc>
                  <a:txBody>
                    <a:bodyPr/>
                    <a:lstStyle/>
                    <a:p>
                      <a:pPr algn="ctr"/>
                      <a:r>
                        <a:rPr lang="en-US" sz="1200" b="1" dirty="0" smtClean="0">
                          <a:latin typeface="Frutiger LT 45 Light" pitchFamily="34" charset="0"/>
                        </a:rPr>
                        <a:t>1 week</a:t>
                      </a:r>
                      <a:endParaRPr lang="en-US" sz="1200" b="1" dirty="0">
                        <a:latin typeface="Frutiger LT 45 Light"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noFill/>
                  </a:tcPr>
                </a:tc>
                <a:tc>
                  <a:txBody>
                    <a:bodyPr/>
                    <a:lstStyle/>
                    <a:p>
                      <a:pPr algn="ctr"/>
                      <a:r>
                        <a:rPr lang="en-US" sz="1200" b="1" dirty="0" smtClean="0">
                          <a:latin typeface="Frutiger LT 45 Light" pitchFamily="34" charset="0"/>
                        </a:rPr>
                        <a:t>4-6 weeks</a:t>
                      </a:r>
                      <a:endParaRPr lang="en-US" sz="1200" b="1" dirty="0">
                        <a:latin typeface="Frutiger LT 45 Light"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noFill/>
                  </a:tcPr>
                </a:tc>
                <a:tc>
                  <a:txBody>
                    <a:bodyPr/>
                    <a:lstStyle/>
                    <a:p>
                      <a:pPr algn="ctr"/>
                      <a:r>
                        <a:rPr lang="en-US" sz="1200" b="1" dirty="0" smtClean="0">
                          <a:latin typeface="Frutiger LT 45 Light" pitchFamily="34" charset="0"/>
                        </a:rPr>
                        <a:t>4-6 weeks</a:t>
                      </a:r>
                      <a:endParaRPr lang="en-US" sz="1200" b="1" dirty="0">
                        <a:latin typeface="Frutiger LT 45 Light"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noFill/>
                  </a:tcPr>
                </a:tc>
                <a:tc>
                  <a:txBody>
                    <a:bodyPr/>
                    <a:lstStyle/>
                    <a:p>
                      <a:pPr algn="ctr"/>
                      <a:r>
                        <a:rPr lang="en-US" sz="1200" b="1" dirty="0" smtClean="0">
                          <a:latin typeface="Frutiger LT 45 Light" pitchFamily="34" charset="0"/>
                        </a:rPr>
                        <a:t>2-3 weeks</a:t>
                      </a:r>
                      <a:endParaRPr lang="en-US" sz="1200" b="1" dirty="0">
                        <a:latin typeface="Frutiger LT 45 Light" pitchFamily="34" charset="0"/>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noFill/>
                  </a:tcPr>
                </a:tc>
              </a:tr>
            </a:tbl>
          </a:graphicData>
        </a:graphic>
      </p:graphicFrame>
      <p:sp>
        <p:nvSpPr>
          <p:cNvPr id="29" name="Isosceles Triangle 28"/>
          <p:cNvSpPr/>
          <p:nvPr/>
        </p:nvSpPr>
        <p:spPr bwMode="auto">
          <a:xfrm rot="5400000">
            <a:off x="2063794" y="1284317"/>
            <a:ext cx="756000" cy="252000"/>
          </a:xfrm>
          <a:prstGeom prst="triangl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cxnSp>
        <p:nvCxnSpPr>
          <p:cNvPr id="33" name="Straight Connector 32"/>
          <p:cNvCxnSpPr/>
          <p:nvPr/>
        </p:nvCxnSpPr>
        <p:spPr bwMode="auto">
          <a:xfrm>
            <a:off x="232913" y="1966839"/>
            <a:ext cx="8773064" cy="0"/>
          </a:xfrm>
          <a:prstGeom prst="line">
            <a:avLst/>
          </a:prstGeom>
          <a:noFill/>
          <a:ln w="12700" cap="flat" cmpd="sng" algn="ctr">
            <a:noFill/>
            <a:prstDash val="solid"/>
            <a:round/>
            <a:headEnd type="none" w="med" len="med"/>
            <a:tailEnd type="none" w="med" len="med"/>
          </a:ln>
          <a:effectLst/>
        </p:spPr>
      </p:cxnSp>
      <p:sp>
        <p:nvSpPr>
          <p:cNvPr id="34" name="Freeform 33"/>
          <p:cNvSpPr/>
          <p:nvPr/>
        </p:nvSpPr>
        <p:spPr>
          <a:xfrm>
            <a:off x="2386619" y="2314439"/>
            <a:ext cx="2052000" cy="3772894"/>
          </a:xfrm>
          <a:custGeom>
            <a:avLst/>
            <a:gdLst>
              <a:gd name="connsiteX0" fmla="*/ 106482 w 638878"/>
              <a:gd name="connsiteY0" fmla="*/ 0 h 8033042"/>
              <a:gd name="connsiteX1" fmla="*/ 532396 w 638878"/>
              <a:gd name="connsiteY1" fmla="*/ 0 h 8033042"/>
              <a:gd name="connsiteX2" fmla="*/ 607690 w 638878"/>
              <a:gd name="connsiteY2" fmla="*/ 31188 h 8033042"/>
              <a:gd name="connsiteX3" fmla="*/ 638878 w 638878"/>
              <a:gd name="connsiteY3" fmla="*/ 106482 h 8033042"/>
              <a:gd name="connsiteX4" fmla="*/ 638878 w 638878"/>
              <a:gd name="connsiteY4" fmla="*/ 8033042 h 8033042"/>
              <a:gd name="connsiteX5" fmla="*/ 638878 w 638878"/>
              <a:gd name="connsiteY5" fmla="*/ 8033042 h 8033042"/>
              <a:gd name="connsiteX6" fmla="*/ 638878 w 638878"/>
              <a:gd name="connsiteY6" fmla="*/ 8033042 h 8033042"/>
              <a:gd name="connsiteX7" fmla="*/ 0 w 638878"/>
              <a:gd name="connsiteY7" fmla="*/ 8033042 h 8033042"/>
              <a:gd name="connsiteX8" fmla="*/ 0 w 638878"/>
              <a:gd name="connsiteY8" fmla="*/ 8033042 h 8033042"/>
              <a:gd name="connsiteX9" fmla="*/ 0 w 638878"/>
              <a:gd name="connsiteY9" fmla="*/ 8033042 h 8033042"/>
              <a:gd name="connsiteX10" fmla="*/ 0 w 638878"/>
              <a:gd name="connsiteY10" fmla="*/ 106482 h 8033042"/>
              <a:gd name="connsiteX11" fmla="*/ 31188 w 638878"/>
              <a:gd name="connsiteY11" fmla="*/ 31188 h 8033042"/>
              <a:gd name="connsiteX12" fmla="*/ 106482 w 638878"/>
              <a:gd name="connsiteY12" fmla="*/ 0 h 803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878" h="8033042">
                <a:moveTo>
                  <a:pt x="638878" y="1338874"/>
                </a:moveTo>
                <a:lnTo>
                  <a:pt x="638878" y="6694168"/>
                </a:lnTo>
                <a:cubicBezTo>
                  <a:pt x="638878" y="7049261"/>
                  <a:pt x="637986" y="7389805"/>
                  <a:pt x="636398" y="7640889"/>
                </a:cubicBezTo>
                <a:cubicBezTo>
                  <a:pt x="634809" y="7891972"/>
                  <a:pt x="632655" y="8033036"/>
                  <a:pt x="630409" y="8033036"/>
                </a:cubicBezTo>
                <a:lnTo>
                  <a:pt x="0" y="8033036"/>
                </a:lnTo>
                <a:lnTo>
                  <a:pt x="0" y="8033036"/>
                </a:lnTo>
                <a:lnTo>
                  <a:pt x="0" y="8033036"/>
                </a:lnTo>
                <a:lnTo>
                  <a:pt x="0" y="6"/>
                </a:lnTo>
                <a:lnTo>
                  <a:pt x="0" y="6"/>
                </a:lnTo>
                <a:lnTo>
                  <a:pt x="0" y="6"/>
                </a:lnTo>
                <a:lnTo>
                  <a:pt x="630409" y="6"/>
                </a:lnTo>
                <a:cubicBezTo>
                  <a:pt x="632655" y="6"/>
                  <a:pt x="634809" y="141070"/>
                  <a:pt x="636398" y="392153"/>
                </a:cubicBezTo>
                <a:cubicBezTo>
                  <a:pt x="637986" y="643237"/>
                  <a:pt x="638878" y="983781"/>
                  <a:pt x="638878" y="1338874"/>
                </a:cubicBez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38808" rIns="36000" bIns="38808" numCol="1" spcCol="1270" anchor="t" anchorCtr="0">
            <a:noAutofit/>
          </a:bodyPr>
          <a:lstStyle/>
          <a:p>
            <a:pPr marL="114300" lvl="1" indent="-114300" defTabSz="533400">
              <a:spcBef>
                <a:spcPts val="600"/>
              </a:spcBef>
              <a:spcAft>
                <a:spcPts val="600"/>
              </a:spcAft>
              <a:buFont typeface="Wingdings" pitchFamily="2" charset="2"/>
              <a:buChar char="§"/>
            </a:pPr>
            <a:r>
              <a:rPr lang="en-US" sz="1200" dirty="0" smtClean="0">
                <a:latin typeface="Frutiger LT 45 Light" pitchFamily="34" charset="0"/>
              </a:rPr>
              <a:t>Preliminary due diligence – Dataroom (usually online)</a:t>
            </a:r>
          </a:p>
          <a:p>
            <a:pPr marL="114300" lvl="1" indent="-114300" defTabSz="533400">
              <a:spcBef>
                <a:spcPts val="600"/>
              </a:spcBef>
              <a:spcAft>
                <a:spcPts val="600"/>
              </a:spcAft>
              <a:buFont typeface="Wingdings" pitchFamily="2" charset="2"/>
              <a:buChar char="§"/>
            </a:pPr>
            <a:r>
              <a:rPr lang="en-US" sz="1200" dirty="0" smtClean="0">
                <a:latin typeface="Frutiger LT 45 Light" pitchFamily="34" charset="0"/>
              </a:rPr>
              <a:t>Process limited to selected parties</a:t>
            </a:r>
          </a:p>
          <a:p>
            <a:pPr marL="114300" lvl="1" indent="-114300" defTabSz="533400">
              <a:spcBef>
                <a:spcPts val="600"/>
              </a:spcBef>
              <a:spcAft>
                <a:spcPts val="600"/>
              </a:spcAft>
              <a:buFont typeface="Wingdings" pitchFamily="2" charset="2"/>
              <a:buChar char="§"/>
            </a:pPr>
            <a:r>
              <a:rPr lang="en-US" sz="1200" dirty="0" smtClean="0">
                <a:latin typeface="Frutiger LT 45 Light" pitchFamily="34" charset="0"/>
              </a:rPr>
              <a:t>Investment committee decides on pricing </a:t>
            </a:r>
          </a:p>
          <a:p>
            <a:pPr marL="114300" lvl="1" indent="-114300" defTabSz="533400">
              <a:spcBef>
                <a:spcPts val="600"/>
              </a:spcBef>
              <a:spcAft>
                <a:spcPts val="600"/>
              </a:spcAft>
              <a:buFont typeface="Wingdings" pitchFamily="2" charset="2"/>
              <a:buChar char="§"/>
            </a:pPr>
            <a:endParaRPr lang="en-US" sz="1200" dirty="0" smtClean="0">
              <a:latin typeface="Frutiger LT 45 Light" pitchFamily="34" charset="0"/>
            </a:endParaRPr>
          </a:p>
          <a:p>
            <a:pPr marL="114300" lvl="1" indent="-114300" defTabSz="533400">
              <a:spcBef>
                <a:spcPts val="600"/>
              </a:spcBef>
              <a:spcAft>
                <a:spcPts val="600"/>
              </a:spcAft>
              <a:buFont typeface="Wingdings" pitchFamily="2" charset="2"/>
              <a:buChar char="§"/>
            </a:pPr>
            <a:endParaRPr lang="en-US" sz="2800" dirty="0" smtClean="0">
              <a:latin typeface="Frutiger LT 45 Light" pitchFamily="34" charset="0"/>
            </a:endParaRPr>
          </a:p>
          <a:p>
            <a:pPr marL="114300" lvl="1" indent="-114300" defTabSz="533400">
              <a:spcBef>
                <a:spcPts val="600"/>
              </a:spcBef>
              <a:spcAft>
                <a:spcPts val="600"/>
              </a:spcAft>
            </a:pPr>
            <a:r>
              <a:rPr lang="en-US" sz="1400" b="1" dirty="0" smtClean="0">
                <a:latin typeface="Frutiger LT 45 Light" pitchFamily="34" charset="0"/>
              </a:rPr>
              <a:t/>
            </a:r>
            <a:br>
              <a:rPr lang="en-US" sz="1400" b="1" dirty="0" smtClean="0">
                <a:latin typeface="Frutiger LT 45 Light" pitchFamily="34" charset="0"/>
              </a:rPr>
            </a:br>
            <a:endParaRPr lang="en-US" sz="1400" b="1" dirty="0" smtClean="0">
              <a:latin typeface="Frutiger LT 45 Light" pitchFamily="34" charset="0"/>
            </a:endParaRPr>
          </a:p>
        </p:txBody>
      </p:sp>
      <p:sp>
        <p:nvSpPr>
          <p:cNvPr id="38" name="Isosceles Triangle 37"/>
          <p:cNvSpPr/>
          <p:nvPr/>
        </p:nvSpPr>
        <p:spPr bwMode="auto">
          <a:xfrm rot="5400000">
            <a:off x="4234775" y="1281442"/>
            <a:ext cx="756000" cy="252000"/>
          </a:xfrm>
          <a:prstGeom prst="triangl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39" name="Isosceles Triangle 38"/>
          <p:cNvSpPr/>
          <p:nvPr/>
        </p:nvSpPr>
        <p:spPr bwMode="auto">
          <a:xfrm rot="5400000">
            <a:off x="6423009" y="1278568"/>
            <a:ext cx="756000" cy="252000"/>
          </a:xfrm>
          <a:prstGeom prst="triangl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40" name="Freeform 39"/>
          <p:cNvSpPr/>
          <p:nvPr/>
        </p:nvSpPr>
        <p:spPr>
          <a:xfrm>
            <a:off x="4592099" y="2311559"/>
            <a:ext cx="2052000" cy="3772894"/>
          </a:xfrm>
          <a:custGeom>
            <a:avLst/>
            <a:gdLst>
              <a:gd name="connsiteX0" fmla="*/ 106482 w 638878"/>
              <a:gd name="connsiteY0" fmla="*/ 0 h 8033042"/>
              <a:gd name="connsiteX1" fmla="*/ 532396 w 638878"/>
              <a:gd name="connsiteY1" fmla="*/ 0 h 8033042"/>
              <a:gd name="connsiteX2" fmla="*/ 607690 w 638878"/>
              <a:gd name="connsiteY2" fmla="*/ 31188 h 8033042"/>
              <a:gd name="connsiteX3" fmla="*/ 638878 w 638878"/>
              <a:gd name="connsiteY3" fmla="*/ 106482 h 8033042"/>
              <a:gd name="connsiteX4" fmla="*/ 638878 w 638878"/>
              <a:gd name="connsiteY4" fmla="*/ 8033042 h 8033042"/>
              <a:gd name="connsiteX5" fmla="*/ 638878 w 638878"/>
              <a:gd name="connsiteY5" fmla="*/ 8033042 h 8033042"/>
              <a:gd name="connsiteX6" fmla="*/ 638878 w 638878"/>
              <a:gd name="connsiteY6" fmla="*/ 8033042 h 8033042"/>
              <a:gd name="connsiteX7" fmla="*/ 0 w 638878"/>
              <a:gd name="connsiteY7" fmla="*/ 8033042 h 8033042"/>
              <a:gd name="connsiteX8" fmla="*/ 0 w 638878"/>
              <a:gd name="connsiteY8" fmla="*/ 8033042 h 8033042"/>
              <a:gd name="connsiteX9" fmla="*/ 0 w 638878"/>
              <a:gd name="connsiteY9" fmla="*/ 8033042 h 8033042"/>
              <a:gd name="connsiteX10" fmla="*/ 0 w 638878"/>
              <a:gd name="connsiteY10" fmla="*/ 106482 h 8033042"/>
              <a:gd name="connsiteX11" fmla="*/ 31188 w 638878"/>
              <a:gd name="connsiteY11" fmla="*/ 31188 h 8033042"/>
              <a:gd name="connsiteX12" fmla="*/ 106482 w 638878"/>
              <a:gd name="connsiteY12" fmla="*/ 0 h 803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878" h="8033042">
                <a:moveTo>
                  <a:pt x="638878" y="1338874"/>
                </a:moveTo>
                <a:lnTo>
                  <a:pt x="638878" y="6694168"/>
                </a:lnTo>
                <a:cubicBezTo>
                  <a:pt x="638878" y="7049261"/>
                  <a:pt x="637986" y="7389805"/>
                  <a:pt x="636398" y="7640889"/>
                </a:cubicBezTo>
                <a:cubicBezTo>
                  <a:pt x="634809" y="7891972"/>
                  <a:pt x="632655" y="8033036"/>
                  <a:pt x="630409" y="8033036"/>
                </a:cubicBezTo>
                <a:lnTo>
                  <a:pt x="0" y="8033036"/>
                </a:lnTo>
                <a:lnTo>
                  <a:pt x="0" y="8033036"/>
                </a:lnTo>
                <a:lnTo>
                  <a:pt x="0" y="8033036"/>
                </a:lnTo>
                <a:lnTo>
                  <a:pt x="0" y="6"/>
                </a:lnTo>
                <a:lnTo>
                  <a:pt x="0" y="6"/>
                </a:lnTo>
                <a:lnTo>
                  <a:pt x="0" y="6"/>
                </a:lnTo>
                <a:lnTo>
                  <a:pt x="630409" y="6"/>
                </a:lnTo>
                <a:cubicBezTo>
                  <a:pt x="632655" y="6"/>
                  <a:pt x="634809" y="141070"/>
                  <a:pt x="636398" y="392153"/>
                </a:cubicBezTo>
                <a:cubicBezTo>
                  <a:pt x="637986" y="643237"/>
                  <a:pt x="638878" y="983781"/>
                  <a:pt x="638878" y="1338874"/>
                </a:cubicBez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38808" rIns="36000" bIns="38808" numCol="1" spcCol="1270" anchor="t" anchorCtr="0">
            <a:noAutofit/>
          </a:bodyPr>
          <a:lstStyle/>
          <a:p>
            <a:pPr marL="114300" lvl="1" indent="-114300" defTabSz="533400">
              <a:spcBef>
                <a:spcPts val="600"/>
              </a:spcBef>
              <a:spcAft>
                <a:spcPts val="600"/>
              </a:spcAft>
              <a:buFont typeface="Wingdings" pitchFamily="2" charset="2"/>
              <a:buChar char="§"/>
            </a:pPr>
            <a:r>
              <a:rPr lang="en-US" sz="1200" dirty="0" smtClean="0">
                <a:latin typeface="Frutiger LT 45 Light" pitchFamily="34" charset="0"/>
              </a:rPr>
              <a:t>Full-blast due diligence</a:t>
            </a:r>
          </a:p>
          <a:p>
            <a:pPr marL="114300" lvl="1" indent="-114300" defTabSz="533400">
              <a:spcBef>
                <a:spcPts val="600"/>
              </a:spcBef>
              <a:spcAft>
                <a:spcPts val="600"/>
              </a:spcAft>
              <a:buFont typeface="Wingdings" pitchFamily="2" charset="2"/>
              <a:buChar char="§"/>
            </a:pPr>
            <a:r>
              <a:rPr lang="en-US" sz="1200" dirty="0" smtClean="0">
                <a:latin typeface="Frutiger LT 45 Light" pitchFamily="34" charset="0"/>
              </a:rPr>
              <a:t>Coordination with outside advisors (legal, operational, tax, etc.)</a:t>
            </a:r>
          </a:p>
          <a:p>
            <a:pPr marL="114300" lvl="1" indent="-114300" defTabSz="533400">
              <a:spcBef>
                <a:spcPts val="600"/>
              </a:spcBef>
              <a:spcAft>
                <a:spcPts val="600"/>
              </a:spcAft>
              <a:buFont typeface="Wingdings" pitchFamily="2" charset="2"/>
              <a:buChar char="§"/>
            </a:pPr>
            <a:r>
              <a:rPr lang="en-US" sz="1200" dirty="0" smtClean="0">
                <a:latin typeface="Frutiger LT 45 Light" pitchFamily="34" charset="0"/>
              </a:rPr>
              <a:t>Due diligence report</a:t>
            </a:r>
          </a:p>
          <a:p>
            <a:pPr marL="114300" lvl="1" indent="-114300" defTabSz="533400">
              <a:spcBef>
                <a:spcPts val="600"/>
              </a:spcBef>
              <a:spcAft>
                <a:spcPts val="600"/>
              </a:spcAft>
              <a:buFont typeface="Wingdings" pitchFamily="2" charset="2"/>
              <a:buChar char="§"/>
            </a:pPr>
            <a:r>
              <a:rPr lang="en-US" sz="1200" dirty="0" smtClean="0">
                <a:latin typeface="Frutiger LT 45 Light" pitchFamily="34" charset="0"/>
              </a:rPr>
              <a:t>Site visits, final negotiations</a:t>
            </a:r>
          </a:p>
          <a:p>
            <a:pPr marL="114300" lvl="1" indent="-114300" defTabSz="533400">
              <a:spcBef>
                <a:spcPts val="600"/>
              </a:spcBef>
              <a:spcAft>
                <a:spcPts val="600"/>
              </a:spcAft>
              <a:buFont typeface="Wingdings" pitchFamily="2" charset="2"/>
              <a:buChar char="§"/>
            </a:pPr>
            <a:endParaRPr lang="en-US" sz="1200" dirty="0" smtClean="0">
              <a:latin typeface="Frutiger LT 45 Light" pitchFamily="34" charset="0"/>
            </a:endParaRPr>
          </a:p>
          <a:p>
            <a:pPr marL="114300" lvl="1" indent="-114300" defTabSz="533400">
              <a:spcBef>
                <a:spcPts val="600"/>
              </a:spcBef>
              <a:spcAft>
                <a:spcPts val="600"/>
              </a:spcAft>
              <a:buFont typeface="Wingdings" pitchFamily="2" charset="2"/>
              <a:buChar char="§"/>
            </a:pPr>
            <a:endParaRPr lang="en-US" sz="1200" dirty="0" smtClean="0">
              <a:latin typeface="Frutiger LT 45 Light" pitchFamily="34" charset="0"/>
            </a:endParaRPr>
          </a:p>
          <a:p>
            <a:pPr marL="114300" lvl="1" indent="-114300" defTabSz="533400">
              <a:spcBef>
                <a:spcPts val="600"/>
              </a:spcBef>
              <a:spcAft>
                <a:spcPts val="600"/>
              </a:spcAft>
              <a:buFont typeface="Wingdings" pitchFamily="2" charset="2"/>
              <a:buChar char="§"/>
            </a:pPr>
            <a:endParaRPr lang="en-US" sz="1200" dirty="0" smtClean="0">
              <a:latin typeface="Frutiger LT 45 Light" pitchFamily="34" charset="0"/>
            </a:endParaRPr>
          </a:p>
          <a:p>
            <a:pPr marL="114300" lvl="1" indent="-114300" defTabSz="533400">
              <a:spcBef>
                <a:spcPts val="600"/>
              </a:spcBef>
              <a:spcAft>
                <a:spcPts val="600"/>
              </a:spcAft>
              <a:buFont typeface="Wingdings" pitchFamily="2" charset="2"/>
              <a:buChar char="§"/>
            </a:pPr>
            <a:endParaRPr lang="en-US" sz="1200" dirty="0" smtClean="0">
              <a:latin typeface="Frutiger LT 45 Light" pitchFamily="34" charset="0"/>
            </a:endParaRPr>
          </a:p>
          <a:p>
            <a:pPr marL="114300" lvl="1" indent="-114300" defTabSz="533400">
              <a:spcBef>
                <a:spcPts val="600"/>
              </a:spcBef>
              <a:spcAft>
                <a:spcPts val="600"/>
              </a:spcAft>
              <a:buFont typeface="Wingdings" pitchFamily="2" charset="2"/>
              <a:buChar char="§"/>
            </a:pPr>
            <a:endParaRPr lang="en-US" sz="1200" dirty="0" smtClean="0">
              <a:latin typeface="Frutiger LT 45 Light" pitchFamily="34" charset="0"/>
            </a:endParaRPr>
          </a:p>
        </p:txBody>
      </p:sp>
      <p:cxnSp>
        <p:nvCxnSpPr>
          <p:cNvPr id="42" name="Straight Connector 41"/>
          <p:cNvCxnSpPr/>
          <p:nvPr/>
        </p:nvCxnSpPr>
        <p:spPr bwMode="auto">
          <a:xfrm flipV="1">
            <a:off x="146649" y="2294615"/>
            <a:ext cx="8824823" cy="0"/>
          </a:xfrm>
          <a:prstGeom prst="line">
            <a:avLst/>
          </a:prstGeom>
          <a:noFill/>
          <a:ln w="12700" cap="flat" cmpd="sng" algn="ctr">
            <a:noFill/>
            <a:prstDash val="solid"/>
            <a:round/>
            <a:headEnd type="none" w="med" len="med"/>
            <a:tailEnd type="none" w="med" len="med"/>
          </a:ln>
          <a:effectLst/>
        </p:spPr>
      </p:cxnSp>
      <p:sp>
        <p:nvSpPr>
          <p:cNvPr id="43" name="Freeform 42"/>
          <p:cNvSpPr/>
          <p:nvPr/>
        </p:nvSpPr>
        <p:spPr>
          <a:xfrm>
            <a:off x="6797586" y="2308684"/>
            <a:ext cx="2052000" cy="3772894"/>
          </a:xfrm>
          <a:custGeom>
            <a:avLst/>
            <a:gdLst>
              <a:gd name="connsiteX0" fmla="*/ 106482 w 638878"/>
              <a:gd name="connsiteY0" fmla="*/ 0 h 8033042"/>
              <a:gd name="connsiteX1" fmla="*/ 532396 w 638878"/>
              <a:gd name="connsiteY1" fmla="*/ 0 h 8033042"/>
              <a:gd name="connsiteX2" fmla="*/ 607690 w 638878"/>
              <a:gd name="connsiteY2" fmla="*/ 31188 h 8033042"/>
              <a:gd name="connsiteX3" fmla="*/ 638878 w 638878"/>
              <a:gd name="connsiteY3" fmla="*/ 106482 h 8033042"/>
              <a:gd name="connsiteX4" fmla="*/ 638878 w 638878"/>
              <a:gd name="connsiteY4" fmla="*/ 8033042 h 8033042"/>
              <a:gd name="connsiteX5" fmla="*/ 638878 w 638878"/>
              <a:gd name="connsiteY5" fmla="*/ 8033042 h 8033042"/>
              <a:gd name="connsiteX6" fmla="*/ 638878 w 638878"/>
              <a:gd name="connsiteY6" fmla="*/ 8033042 h 8033042"/>
              <a:gd name="connsiteX7" fmla="*/ 0 w 638878"/>
              <a:gd name="connsiteY7" fmla="*/ 8033042 h 8033042"/>
              <a:gd name="connsiteX8" fmla="*/ 0 w 638878"/>
              <a:gd name="connsiteY8" fmla="*/ 8033042 h 8033042"/>
              <a:gd name="connsiteX9" fmla="*/ 0 w 638878"/>
              <a:gd name="connsiteY9" fmla="*/ 8033042 h 8033042"/>
              <a:gd name="connsiteX10" fmla="*/ 0 w 638878"/>
              <a:gd name="connsiteY10" fmla="*/ 106482 h 8033042"/>
              <a:gd name="connsiteX11" fmla="*/ 31188 w 638878"/>
              <a:gd name="connsiteY11" fmla="*/ 31188 h 8033042"/>
              <a:gd name="connsiteX12" fmla="*/ 106482 w 638878"/>
              <a:gd name="connsiteY12" fmla="*/ 0 h 803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878" h="8033042">
                <a:moveTo>
                  <a:pt x="638878" y="1338874"/>
                </a:moveTo>
                <a:lnTo>
                  <a:pt x="638878" y="6694168"/>
                </a:lnTo>
                <a:cubicBezTo>
                  <a:pt x="638878" y="7049261"/>
                  <a:pt x="637986" y="7389805"/>
                  <a:pt x="636398" y="7640889"/>
                </a:cubicBezTo>
                <a:cubicBezTo>
                  <a:pt x="634809" y="7891972"/>
                  <a:pt x="632655" y="8033036"/>
                  <a:pt x="630409" y="8033036"/>
                </a:cubicBezTo>
                <a:lnTo>
                  <a:pt x="0" y="8033036"/>
                </a:lnTo>
                <a:lnTo>
                  <a:pt x="0" y="8033036"/>
                </a:lnTo>
                <a:lnTo>
                  <a:pt x="0" y="8033036"/>
                </a:lnTo>
                <a:lnTo>
                  <a:pt x="0" y="6"/>
                </a:lnTo>
                <a:lnTo>
                  <a:pt x="0" y="6"/>
                </a:lnTo>
                <a:lnTo>
                  <a:pt x="0" y="6"/>
                </a:lnTo>
                <a:lnTo>
                  <a:pt x="630409" y="6"/>
                </a:lnTo>
                <a:cubicBezTo>
                  <a:pt x="632655" y="6"/>
                  <a:pt x="634809" y="141070"/>
                  <a:pt x="636398" y="392153"/>
                </a:cubicBezTo>
                <a:cubicBezTo>
                  <a:pt x="637986" y="643237"/>
                  <a:pt x="638878" y="983781"/>
                  <a:pt x="638878" y="1338874"/>
                </a:cubicBez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38808" rIns="36000" bIns="38808" numCol="1" spcCol="1270" anchor="t" anchorCtr="0">
            <a:noAutofit/>
          </a:bodyPr>
          <a:lstStyle/>
          <a:p>
            <a:pPr marL="114300" lvl="1" indent="-114300" defTabSz="533400">
              <a:spcBef>
                <a:spcPts val="600"/>
              </a:spcBef>
              <a:spcAft>
                <a:spcPts val="600"/>
              </a:spcAft>
              <a:buFont typeface="Wingdings" pitchFamily="2" charset="2"/>
              <a:buChar char="§"/>
            </a:pPr>
            <a:r>
              <a:rPr lang="en-US" sz="1200" dirty="0" smtClean="0">
                <a:latin typeface="Frutiger LT 45 Light" pitchFamily="34" charset="0"/>
              </a:rPr>
              <a:t>Final closing documentation</a:t>
            </a:r>
          </a:p>
        </p:txBody>
      </p:sp>
      <p:cxnSp>
        <p:nvCxnSpPr>
          <p:cNvPr id="47" name="Straight Connector 46"/>
          <p:cNvCxnSpPr/>
          <p:nvPr/>
        </p:nvCxnSpPr>
        <p:spPr bwMode="auto">
          <a:xfrm flipH="1">
            <a:off x="2286000" y="2286000"/>
            <a:ext cx="0" cy="3752491"/>
          </a:xfrm>
          <a:prstGeom prst="line">
            <a:avLst/>
          </a:prstGeom>
          <a:noFill/>
          <a:ln w="12700" cap="flat" cmpd="sng" algn="ctr">
            <a:solidFill>
              <a:schemeClr val="tx1">
                <a:lumMod val="50000"/>
                <a:lumOff val="50000"/>
              </a:schemeClr>
            </a:solidFill>
            <a:prstDash val="dash"/>
            <a:round/>
            <a:headEnd type="none" w="med" len="med"/>
            <a:tailEnd type="none" w="med" len="med"/>
          </a:ln>
          <a:effectLst/>
        </p:spPr>
      </p:cxnSp>
      <p:cxnSp>
        <p:nvCxnSpPr>
          <p:cNvPr id="48" name="Straight Connector 47"/>
          <p:cNvCxnSpPr/>
          <p:nvPr/>
        </p:nvCxnSpPr>
        <p:spPr bwMode="auto">
          <a:xfrm flipH="1">
            <a:off x="4474234" y="2274498"/>
            <a:ext cx="0" cy="3752491"/>
          </a:xfrm>
          <a:prstGeom prst="line">
            <a:avLst/>
          </a:prstGeom>
          <a:noFill/>
          <a:ln w="12700" cap="flat" cmpd="sng" algn="ctr">
            <a:solidFill>
              <a:schemeClr val="tx1">
                <a:lumMod val="50000"/>
                <a:lumOff val="50000"/>
              </a:schemeClr>
            </a:solidFill>
            <a:prstDash val="dash"/>
            <a:round/>
            <a:headEnd type="none" w="med" len="med"/>
            <a:tailEnd type="none" w="med" len="med"/>
          </a:ln>
          <a:effectLst/>
        </p:spPr>
      </p:cxnSp>
      <p:cxnSp>
        <p:nvCxnSpPr>
          <p:cNvPr id="49" name="Straight Connector 48"/>
          <p:cNvCxnSpPr/>
          <p:nvPr/>
        </p:nvCxnSpPr>
        <p:spPr bwMode="auto">
          <a:xfrm flipH="1">
            <a:off x="6696973" y="2297503"/>
            <a:ext cx="0" cy="3752491"/>
          </a:xfrm>
          <a:prstGeom prst="line">
            <a:avLst/>
          </a:prstGeom>
          <a:noFill/>
          <a:ln w="12700" cap="flat" cmpd="sng" algn="ctr">
            <a:solidFill>
              <a:schemeClr val="tx1">
                <a:lumMod val="50000"/>
                <a:lumOff val="50000"/>
              </a:schemeClr>
            </a:solidFill>
            <a:prstDash val="dash"/>
            <a:round/>
            <a:headEnd type="none" w="med" len="med"/>
            <a:tailEnd type="none" w="med" len="med"/>
          </a:ln>
          <a:effectLst/>
        </p:spPr>
      </p:cxnSp>
      <p:sp>
        <p:nvSpPr>
          <p:cNvPr id="17" name="Isosceles Triangle 16"/>
          <p:cNvSpPr/>
          <p:nvPr/>
        </p:nvSpPr>
        <p:spPr bwMode="auto">
          <a:xfrm rot="10800000">
            <a:off x="474754" y="4456706"/>
            <a:ext cx="1404000" cy="189781"/>
          </a:xfrm>
          <a:prstGeom prst="triangle">
            <a:avLst/>
          </a:prstGeom>
          <a:solidFill>
            <a:schemeClr val="bg1">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charset="0"/>
            </a:endParaRPr>
          </a:p>
        </p:txBody>
      </p:sp>
      <p:sp>
        <p:nvSpPr>
          <p:cNvPr id="18" name="Isosceles Triangle 17"/>
          <p:cNvSpPr/>
          <p:nvPr/>
        </p:nvSpPr>
        <p:spPr bwMode="auto">
          <a:xfrm rot="10800000">
            <a:off x="2628482" y="4471082"/>
            <a:ext cx="1404000" cy="189781"/>
          </a:xfrm>
          <a:prstGeom prst="triangle">
            <a:avLst/>
          </a:prstGeom>
          <a:solidFill>
            <a:schemeClr val="bg1">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charset="0"/>
            </a:endParaRPr>
          </a:p>
        </p:txBody>
      </p:sp>
      <p:sp>
        <p:nvSpPr>
          <p:cNvPr id="19" name="Rectangle 18"/>
          <p:cNvSpPr/>
          <p:nvPr/>
        </p:nvSpPr>
        <p:spPr>
          <a:xfrm>
            <a:off x="182192" y="4774244"/>
            <a:ext cx="2051011" cy="276999"/>
          </a:xfrm>
          <a:prstGeom prst="rect">
            <a:avLst/>
          </a:prstGeom>
        </p:spPr>
        <p:txBody>
          <a:bodyPr wrap="none">
            <a:spAutoFit/>
          </a:bodyPr>
          <a:lstStyle/>
          <a:p>
            <a:pPr marL="0" lvl="1" algn="ctr" defTabSz="533400">
              <a:spcBef>
                <a:spcPts val="600"/>
              </a:spcBef>
              <a:spcAft>
                <a:spcPts val="1200"/>
              </a:spcAft>
            </a:pPr>
            <a:r>
              <a:rPr lang="en-US" sz="1200" b="1" dirty="0" smtClean="0">
                <a:latin typeface="Frutiger LT 45 Light" pitchFamily="34" charset="0"/>
              </a:rPr>
              <a:t>IOI (indication of Interest)</a:t>
            </a:r>
          </a:p>
        </p:txBody>
      </p:sp>
      <p:sp>
        <p:nvSpPr>
          <p:cNvPr id="20" name="Rectangle 19"/>
          <p:cNvSpPr/>
          <p:nvPr/>
        </p:nvSpPr>
        <p:spPr>
          <a:xfrm>
            <a:off x="2516664" y="4780014"/>
            <a:ext cx="1672253" cy="276999"/>
          </a:xfrm>
          <a:prstGeom prst="rect">
            <a:avLst/>
          </a:prstGeom>
        </p:spPr>
        <p:txBody>
          <a:bodyPr wrap="none">
            <a:spAutoFit/>
          </a:bodyPr>
          <a:lstStyle/>
          <a:p>
            <a:pPr marL="0" lvl="1" algn="ctr" defTabSz="533400">
              <a:spcBef>
                <a:spcPts val="600"/>
              </a:spcBef>
              <a:spcAft>
                <a:spcPts val="1200"/>
              </a:spcAft>
            </a:pPr>
            <a:r>
              <a:rPr lang="en-US" sz="1200" b="1" dirty="0" smtClean="0">
                <a:latin typeface="Frutiger LT 45 Light" pitchFamily="34" charset="0"/>
              </a:rPr>
              <a:t>LOI (Letter of Intent)</a:t>
            </a:r>
          </a:p>
        </p:txBody>
      </p:sp>
      <p:sp>
        <p:nvSpPr>
          <p:cNvPr id="25" name="Rectangle 24"/>
          <p:cNvSpPr/>
          <p:nvPr/>
        </p:nvSpPr>
        <p:spPr>
          <a:xfrm>
            <a:off x="4485736" y="4777135"/>
            <a:ext cx="2216905" cy="1252729"/>
          </a:xfrm>
          <a:prstGeom prst="rect">
            <a:avLst/>
          </a:prstGeom>
        </p:spPr>
        <p:txBody>
          <a:bodyPr wrap="square" lIns="36000" rIns="36000" anchor="ctr" anchorCtr="0">
            <a:noAutofit/>
          </a:bodyPr>
          <a:lstStyle/>
          <a:p>
            <a:pPr marL="0" lvl="1" algn="ctr" defTabSz="533400">
              <a:spcBef>
                <a:spcPts val="600"/>
              </a:spcBef>
              <a:spcAft>
                <a:spcPts val="0"/>
              </a:spcAft>
            </a:pPr>
            <a:r>
              <a:rPr lang="en-US" sz="1200" b="1" dirty="0" smtClean="0">
                <a:latin typeface="Frutiger LT 45 Light" pitchFamily="34" charset="0"/>
              </a:rPr>
              <a:t>Start legal drafting documentation </a:t>
            </a:r>
          </a:p>
          <a:p>
            <a:pPr marL="0" lvl="1" algn="ctr" defTabSz="533400">
              <a:spcBef>
                <a:spcPts val="600"/>
              </a:spcBef>
              <a:spcAft>
                <a:spcPts val="0"/>
              </a:spcAft>
            </a:pPr>
            <a:r>
              <a:rPr lang="en-US" sz="1200" dirty="0" smtClean="0">
                <a:latin typeface="Frutiger LT 45 Light" pitchFamily="34" charset="0"/>
              </a:rPr>
              <a:t>(SPA or APA, Reps &amp; Warranties, Schedules, Employment Agreement, Shareholders Agreement, etc.) </a:t>
            </a:r>
          </a:p>
        </p:txBody>
      </p:sp>
      <p:sp>
        <p:nvSpPr>
          <p:cNvPr id="26" name="Isosceles Triangle 25"/>
          <p:cNvSpPr/>
          <p:nvPr/>
        </p:nvSpPr>
        <p:spPr bwMode="auto">
          <a:xfrm rot="10800000">
            <a:off x="4851222" y="4468207"/>
            <a:ext cx="1404000" cy="189781"/>
          </a:xfrm>
          <a:prstGeom prst="triangle">
            <a:avLst/>
          </a:prstGeom>
          <a:solidFill>
            <a:schemeClr val="bg1">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xmlns="" val="2220039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p:cNvGraphicFramePr>
            <a:graphicFrameLocks noGrp="1"/>
          </p:cNvGraphicFramePr>
          <p:nvPr>
            <p:extLst>
              <p:ext uri="{D42A27DB-BD31-4B8C-83A1-F6EECF244321}">
                <p14:modId xmlns:p14="http://schemas.microsoft.com/office/powerpoint/2010/main" xmlns="" val="462272466"/>
              </p:ext>
            </p:extLst>
          </p:nvPr>
        </p:nvGraphicFramePr>
        <p:xfrm>
          <a:off x="6210029" y="3797652"/>
          <a:ext cx="2687301" cy="1975985"/>
        </p:xfrm>
        <a:graphic>
          <a:graphicData uri="http://schemas.openxmlformats.org/drawingml/2006/table">
            <a:tbl>
              <a:tblPr firstRow="1" bandRow="1"/>
              <a:tblGrid>
                <a:gridCol w="1388958"/>
                <a:gridCol w="1298343"/>
              </a:tblGrid>
              <a:tr h="495661">
                <a:tc gridSpan="2">
                  <a:txBody>
                    <a:bodyPr/>
                    <a:lstStyle>
                      <a:lvl1pPr marL="0" algn="l" defTabSz="820199" rtl="0" eaLnBrk="1" latinLnBrk="0" hangingPunct="1">
                        <a:defRPr sz="1600" b="1" kern="1200">
                          <a:solidFill>
                            <a:schemeClr val="lt1"/>
                          </a:solidFill>
                          <a:latin typeface="Calibri"/>
                        </a:defRPr>
                      </a:lvl1pPr>
                      <a:lvl2pPr marL="410099" algn="l" defTabSz="820199" rtl="0" eaLnBrk="1" latinLnBrk="0" hangingPunct="1">
                        <a:defRPr sz="1600" b="1" kern="1200">
                          <a:solidFill>
                            <a:schemeClr val="lt1"/>
                          </a:solidFill>
                          <a:latin typeface="Calibri"/>
                        </a:defRPr>
                      </a:lvl2pPr>
                      <a:lvl3pPr marL="820199" algn="l" defTabSz="820199" rtl="0" eaLnBrk="1" latinLnBrk="0" hangingPunct="1">
                        <a:defRPr sz="1600" b="1" kern="1200">
                          <a:solidFill>
                            <a:schemeClr val="lt1"/>
                          </a:solidFill>
                          <a:latin typeface="Calibri"/>
                        </a:defRPr>
                      </a:lvl3pPr>
                      <a:lvl4pPr marL="1230298" algn="l" defTabSz="820199" rtl="0" eaLnBrk="1" latinLnBrk="0" hangingPunct="1">
                        <a:defRPr sz="1600" b="1" kern="1200">
                          <a:solidFill>
                            <a:schemeClr val="lt1"/>
                          </a:solidFill>
                          <a:latin typeface="Calibri"/>
                        </a:defRPr>
                      </a:lvl4pPr>
                      <a:lvl5pPr marL="1640397" algn="l" defTabSz="820199" rtl="0" eaLnBrk="1" latinLnBrk="0" hangingPunct="1">
                        <a:defRPr sz="1600" b="1" kern="1200">
                          <a:solidFill>
                            <a:schemeClr val="lt1"/>
                          </a:solidFill>
                          <a:latin typeface="Calibri"/>
                        </a:defRPr>
                      </a:lvl5pPr>
                      <a:lvl6pPr marL="2050496" algn="l" defTabSz="820199" rtl="0" eaLnBrk="1" latinLnBrk="0" hangingPunct="1">
                        <a:defRPr sz="1600" b="1" kern="1200">
                          <a:solidFill>
                            <a:schemeClr val="lt1"/>
                          </a:solidFill>
                          <a:latin typeface="Calibri"/>
                        </a:defRPr>
                      </a:lvl6pPr>
                      <a:lvl7pPr marL="2460597" algn="l" defTabSz="820199" rtl="0" eaLnBrk="1" latinLnBrk="0" hangingPunct="1">
                        <a:defRPr sz="1600" b="1" kern="1200">
                          <a:solidFill>
                            <a:schemeClr val="lt1"/>
                          </a:solidFill>
                          <a:latin typeface="Calibri"/>
                        </a:defRPr>
                      </a:lvl7pPr>
                      <a:lvl8pPr marL="2870696" algn="l" defTabSz="820199" rtl="0" eaLnBrk="1" latinLnBrk="0" hangingPunct="1">
                        <a:defRPr sz="1600" b="1" kern="1200">
                          <a:solidFill>
                            <a:schemeClr val="lt1"/>
                          </a:solidFill>
                          <a:latin typeface="Calibri"/>
                        </a:defRPr>
                      </a:lvl8pPr>
                      <a:lvl9pPr marL="3280795" algn="l" defTabSz="820199" rtl="0" eaLnBrk="1" latinLnBrk="0" hangingPunct="1">
                        <a:defRPr sz="1600" b="1" kern="1200">
                          <a:solidFill>
                            <a:schemeClr val="lt1"/>
                          </a:solidFill>
                          <a:latin typeface="Calibri"/>
                        </a:defRPr>
                      </a:lvl9pPr>
                    </a:lstStyle>
                    <a:p>
                      <a:pPr algn="ctr"/>
                      <a:r>
                        <a:rPr lang="en-CA" sz="1400" b="0" noProof="0" dirty="0" smtClean="0">
                          <a:solidFill>
                            <a:schemeClr val="tx2"/>
                          </a:solidFill>
                        </a:rPr>
                        <a:t>Proliferation</a:t>
                      </a:r>
                      <a:r>
                        <a:rPr lang="en-CA" sz="1400" b="0" baseline="0" noProof="0" dirty="0" smtClean="0">
                          <a:solidFill>
                            <a:schemeClr val="tx2"/>
                          </a:solidFill>
                        </a:rPr>
                        <a:t> of products and SKUs, innovation leader </a:t>
                      </a:r>
                      <a:endParaRPr lang="en-CA" sz="1400" b="0" noProof="0" dirty="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hMerge="1">
                  <a:txBody>
                    <a:bodyPr/>
                    <a:lstStyle/>
                    <a:p>
                      <a:endParaRPr lang="en-CA" dirty="0"/>
                    </a:p>
                  </a:txBody>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defTabSz="914400" eaLnBrk="1" fontAlgn="auto" latinLnBrk="0" hangingPunct="1">
                        <a:lnSpc>
                          <a:spcPct val="100000"/>
                        </a:lnSpc>
                        <a:spcBef>
                          <a:spcPts val="0"/>
                        </a:spcBef>
                        <a:spcAft>
                          <a:spcPts val="0"/>
                        </a:spcAft>
                        <a:buClrTx/>
                        <a:buSzTx/>
                        <a:buFontTx/>
                        <a:buNone/>
                        <a:tabLst/>
                        <a:defRPr/>
                      </a:pPr>
                      <a:r>
                        <a:rPr lang="en-CA" sz="1200" b="1" noProof="0" dirty="0" smtClean="0">
                          <a:solidFill>
                            <a:schemeClr val="tx2"/>
                          </a:solidFill>
                        </a:rPr>
                        <a:t>Market:</a:t>
                      </a:r>
                      <a:endParaRPr lang="en-CA" sz="1200" b="1" noProof="0" dirty="0">
                        <a:solidFill>
                          <a:schemeClr val="tx2"/>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algn="r"/>
                      <a:r>
                        <a:rPr lang="en-CA" sz="1200" noProof="0" dirty="0" smtClean="0">
                          <a:solidFill>
                            <a:schemeClr val="tx2"/>
                          </a:solidFill>
                        </a:rPr>
                        <a:t>Global</a:t>
                      </a:r>
                      <a:endParaRPr lang="en-CA" sz="1200" noProof="0" dirty="0">
                        <a:solidFill>
                          <a:schemeClr val="tx2"/>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r>
                        <a:rPr lang="en-CA" sz="1200" b="1" noProof="0" dirty="0" smtClean="0">
                          <a:solidFill>
                            <a:schemeClr val="tx2"/>
                          </a:solidFill>
                        </a:rPr>
                        <a:t>Revenues:</a:t>
                      </a:r>
                      <a:endParaRPr lang="en-CA" sz="1200" b="1" noProof="0" dirty="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algn="r"/>
                      <a:r>
                        <a:rPr lang="en-CA" sz="1200" noProof="0" dirty="0" smtClean="0">
                          <a:solidFill>
                            <a:schemeClr val="tx2"/>
                          </a:solidFill>
                        </a:rPr>
                        <a:t>Higher than $2.4B</a:t>
                      </a:r>
                      <a:endParaRPr lang="en-CA" sz="1200" noProof="0" dirty="0">
                        <a:solidFill>
                          <a:schemeClr val="tx2"/>
                        </a:solidFill>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r>
                        <a:rPr lang="en-CA" sz="1200" b="1" noProof="0" dirty="0" smtClean="0">
                          <a:solidFill>
                            <a:schemeClr val="tx2"/>
                          </a:solidFill>
                        </a:rPr>
                        <a:t>Brands:</a:t>
                      </a:r>
                      <a:endParaRPr lang="en-CA" sz="1200" b="1" noProof="0" dirty="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indent="0" algn="r"/>
                      <a:r>
                        <a:rPr lang="en-CA" sz="1200" noProof="0" dirty="0" smtClean="0">
                          <a:solidFill>
                            <a:schemeClr val="tx2"/>
                          </a:solidFill>
                        </a:rPr>
                        <a:t>Strong</a:t>
                      </a:r>
                      <a:r>
                        <a:rPr lang="en-CA" sz="1200" baseline="0" noProof="0" dirty="0" smtClean="0">
                          <a:solidFill>
                            <a:schemeClr val="tx2"/>
                          </a:solidFill>
                        </a:rPr>
                        <a:t> Portfolio</a:t>
                      </a:r>
                      <a:endParaRPr lang="en-CA" sz="1200" noProof="0" dirty="0">
                        <a:solidFill>
                          <a:schemeClr val="tx2"/>
                        </a:solidFill>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defTabSz="914400" eaLnBrk="1" fontAlgn="auto" latinLnBrk="0" hangingPunct="1">
                        <a:lnSpc>
                          <a:spcPct val="100000"/>
                        </a:lnSpc>
                        <a:spcBef>
                          <a:spcPts val="0"/>
                        </a:spcBef>
                        <a:spcAft>
                          <a:spcPts val="0"/>
                        </a:spcAft>
                        <a:buClrTx/>
                        <a:buSzTx/>
                        <a:buFontTx/>
                        <a:buNone/>
                        <a:tabLst/>
                        <a:defRPr/>
                      </a:pPr>
                      <a:r>
                        <a:rPr lang="en-CA" sz="1200" b="1" noProof="0" dirty="0" smtClean="0">
                          <a:solidFill>
                            <a:schemeClr val="tx2"/>
                          </a:solidFill>
                        </a:rPr>
                        <a:t>Profitability: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algn="r" defTabSz="914400" eaLnBrk="1" fontAlgn="auto" latinLnBrk="0" hangingPunct="1">
                        <a:lnSpc>
                          <a:spcPct val="100000"/>
                        </a:lnSpc>
                        <a:spcBef>
                          <a:spcPts val="0"/>
                        </a:spcBef>
                        <a:spcAft>
                          <a:spcPts val="0"/>
                        </a:spcAft>
                        <a:buClrTx/>
                        <a:buSzTx/>
                        <a:buFontTx/>
                        <a:buNone/>
                        <a:tabLst/>
                        <a:defRPr/>
                      </a:pPr>
                      <a:r>
                        <a:rPr lang="en-CA" sz="1200" noProof="0" dirty="0" smtClean="0">
                          <a:solidFill>
                            <a:schemeClr val="tx2"/>
                          </a:solidFill>
                        </a:rPr>
                        <a:t>Good</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defTabSz="914400" eaLnBrk="1" fontAlgn="auto" latinLnBrk="0" hangingPunct="1">
                        <a:lnSpc>
                          <a:spcPct val="100000"/>
                        </a:lnSpc>
                        <a:spcBef>
                          <a:spcPts val="0"/>
                        </a:spcBef>
                        <a:spcAft>
                          <a:spcPts val="0"/>
                        </a:spcAft>
                        <a:buClrTx/>
                        <a:buSzTx/>
                        <a:buFontTx/>
                        <a:buNone/>
                        <a:tabLst/>
                        <a:defRPr/>
                      </a:pPr>
                      <a:r>
                        <a:rPr lang="en-CA" sz="1200" b="1" noProof="0" dirty="0" smtClean="0">
                          <a:solidFill>
                            <a:schemeClr val="tx2"/>
                          </a:solidFill>
                        </a:rPr>
                        <a:t>Market Share: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algn="r" defTabSz="914400" eaLnBrk="1" fontAlgn="auto" latinLnBrk="0" hangingPunct="1">
                        <a:lnSpc>
                          <a:spcPct val="100000"/>
                        </a:lnSpc>
                        <a:spcBef>
                          <a:spcPts val="0"/>
                        </a:spcBef>
                        <a:spcAft>
                          <a:spcPts val="0"/>
                        </a:spcAft>
                        <a:buClrTx/>
                        <a:buSzTx/>
                        <a:buFontTx/>
                        <a:buNone/>
                        <a:tabLst/>
                        <a:defRPr/>
                      </a:pPr>
                      <a:r>
                        <a:rPr lang="en-CA" sz="1200" noProof="0" dirty="0" smtClean="0">
                          <a:solidFill>
                            <a:schemeClr val="tx2"/>
                          </a:solidFill>
                        </a:rPr>
                        <a:t>Increasing </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xmlns="" val="2865298093"/>
              </p:ext>
            </p:extLst>
          </p:nvPr>
        </p:nvGraphicFramePr>
        <p:xfrm>
          <a:off x="228600" y="3776899"/>
          <a:ext cx="2700000" cy="1998135"/>
        </p:xfrm>
        <a:graphic>
          <a:graphicData uri="http://schemas.openxmlformats.org/drawingml/2006/table">
            <a:tbl>
              <a:tblPr firstRow="1" bandRow="1"/>
              <a:tblGrid>
                <a:gridCol w="1601314"/>
                <a:gridCol w="1098686"/>
              </a:tblGrid>
              <a:tr h="495661">
                <a:tc gridSpan="2">
                  <a:txBody>
                    <a:bodyPr/>
                    <a:lstStyle>
                      <a:lvl1pPr marL="0" algn="l" defTabSz="820199" rtl="0" eaLnBrk="1" latinLnBrk="0" hangingPunct="1">
                        <a:defRPr sz="1600" b="1" kern="1200">
                          <a:solidFill>
                            <a:schemeClr val="lt1"/>
                          </a:solidFill>
                          <a:latin typeface="Calibri"/>
                        </a:defRPr>
                      </a:lvl1pPr>
                      <a:lvl2pPr marL="410099" algn="l" defTabSz="820199" rtl="0" eaLnBrk="1" latinLnBrk="0" hangingPunct="1">
                        <a:defRPr sz="1600" b="1" kern="1200">
                          <a:solidFill>
                            <a:schemeClr val="lt1"/>
                          </a:solidFill>
                          <a:latin typeface="Calibri"/>
                        </a:defRPr>
                      </a:lvl2pPr>
                      <a:lvl3pPr marL="820199" algn="l" defTabSz="820199" rtl="0" eaLnBrk="1" latinLnBrk="0" hangingPunct="1">
                        <a:defRPr sz="1600" b="1" kern="1200">
                          <a:solidFill>
                            <a:schemeClr val="lt1"/>
                          </a:solidFill>
                          <a:latin typeface="Calibri"/>
                        </a:defRPr>
                      </a:lvl3pPr>
                      <a:lvl4pPr marL="1230298" algn="l" defTabSz="820199" rtl="0" eaLnBrk="1" latinLnBrk="0" hangingPunct="1">
                        <a:defRPr sz="1600" b="1" kern="1200">
                          <a:solidFill>
                            <a:schemeClr val="lt1"/>
                          </a:solidFill>
                          <a:latin typeface="Calibri"/>
                        </a:defRPr>
                      </a:lvl4pPr>
                      <a:lvl5pPr marL="1640397" algn="l" defTabSz="820199" rtl="0" eaLnBrk="1" latinLnBrk="0" hangingPunct="1">
                        <a:defRPr sz="1600" b="1" kern="1200">
                          <a:solidFill>
                            <a:schemeClr val="lt1"/>
                          </a:solidFill>
                          <a:latin typeface="Calibri"/>
                        </a:defRPr>
                      </a:lvl5pPr>
                      <a:lvl6pPr marL="2050496" algn="l" defTabSz="820199" rtl="0" eaLnBrk="1" latinLnBrk="0" hangingPunct="1">
                        <a:defRPr sz="1600" b="1" kern="1200">
                          <a:solidFill>
                            <a:schemeClr val="lt1"/>
                          </a:solidFill>
                          <a:latin typeface="Calibri"/>
                        </a:defRPr>
                      </a:lvl6pPr>
                      <a:lvl7pPr marL="2460597" algn="l" defTabSz="820199" rtl="0" eaLnBrk="1" latinLnBrk="0" hangingPunct="1">
                        <a:defRPr sz="1600" b="1" kern="1200">
                          <a:solidFill>
                            <a:schemeClr val="lt1"/>
                          </a:solidFill>
                          <a:latin typeface="Calibri"/>
                        </a:defRPr>
                      </a:lvl7pPr>
                      <a:lvl8pPr marL="2870696" algn="l" defTabSz="820199" rtl="0" eaLnBrk="1" latinLnBrk="0" hangingPunct="1">
                        <a:defRPr sz="1600" b="1" kern="1200">
                          <a:solidFill>
                            <a:schemeClr val="lt1"/>
                          </a:solidFill>
                          <a:latin typeface="Calibri"/>
                        </a:defRPr>
                      </a:lvl8pPr>
                      <a:lvl9pPr marL="3280795" algn="l" defTabSz="820199" rtl="0" eaLnBrk="1" latinLnBrk="0" hangingPunct="1">
                        <a:defRPr sz="1600" b="1" kern="1200">
                          <a:solidFill>
                            <a:schemeClr val="lt1"/>
                          </a:solidFill>
                          <a:latin typeface="Calibri"/>
                        </a:defRPr>
                      </a:lvl9pPr>
                    </a:lstStyle>
                    <a:p>
                      <a:pPr algn="ctr"/>
                      <a:r>
                        <a:rPr lang="en-CA" sz="1400" b="0" noProof="0" dirty="0" smtClean="0">
                          <a:solidFill>
                            <a:schemeClr val="tx2"/>
                          </a:solidFill>
                        </a:rPr>
                        <a:t>Transition</a:t>
                      </a:r>
                      <a:r>
                        <a:rPr lang="en-CA" sz="1400" b="0" baseline="0" noProof="0" dirty="0" smtClean="0">
                          <a:solidFill>
                            <a:schemeClr val="tx2"/>
                          </a:solidFill>
                        </a:rPr>
                        <a:t> of new ownership and product repositioning</a:t>
                      </a:r>
                      <a:endParaRPr lang="en-CA" sz="1400" b="0" noProof="0" dirty="0">
                        <a:solidFill>
                          <a:schemeClr val="tx2"/>
                        </a:solidFill>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hMerge="1">
                  <a:txBody>
                    <a:bodyPr/>
                    <a:lstStyle/>
                    <a:p>
                      <a:endParaRPr lang="en-CA" dirty="0"/>
                    </a:p>
                  </a:txBody>
                  <a:tcPr/>
                </a:tc>
              </a:tr>
              <a:tr h="31371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defTabSz="914400" eaLnBrk="1" fontAlgn="auto" latinLnBrk="0" hangingPunct="1">
                        <a:lnSpc>
                          <a:spcPct val="100000"/>
                        </a:lnSpc>
                        <a:spcBef>
                          <a:spcPts val="0"/>
                        </a:spcBef>
                        <a:spcAft>
                          <a:spcPts val="0"/>
                        </a:spcAft>
                        <a:buClrTx/>
                        <a:buSzTx/>
                        <a:buFontTx/>
                        <a:buNone/>
                        <a:tabLst/>
                        <a:defRPr/>
                      </a:pPr>
                      <a:r>
                        <a:rPr lang="en-CA" sz="1200" b="1" noProof="0" dirty="0" smtClean="0">
                          <a:solidFill>
                            <a:schemeClr val="tx2"/>
                          </a:solidFill>
                        </a:rPr>
                        <a:t>Market</a:t>
                      </a:r>
                      <a:r>
                        <a:rPr lang="en-CA" sz="1200" b="1" baseline="0" noProof="0" dirty="0" smtClean="0">
                          <a:solidFill>
                            <a:schemeClr val="tx2"/>
                          </a:solidFill>
                        </a:rPr>
                        <a:t>:</a:t>
                      </a:r>
                      <a:endParaRPr lang="en-CA" sz="1200" b="1" noProof="0" dirty="0">
                        <a:solidFill>
                          <a:schemeClr val="tx2"/>
                        </a:solidFill>
                      </a:endParaRPr>
                    </a:p>
                  </a:txBody>
                  <a:tcPr marL="36000" marR="360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algn="r"/>
                      <a:r>
                        <a:rPr lang="en-CA" sz="1200" noProof="0" dirty="0" smtClean="0">
                          <a:solidFill>
                            <a:schemeClr val="tx2"/>
                          </a:solidFill>
                        </a:rPr>
                        <a:t>Global</a:t>
                      </a:r>
                      <a:endParaRPr lang="en-CA" sz="1200" noProof="0" dirty="0">
                        <a:solidFill>
                          <a:schemeClr val="tx2"/>
                        </a:solidFill>
                      </a:endParaRPr>
                    </a:p>
                  </a:txBody>
                  <a:tcPr marL="36000" marR="360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r>
                        <a:rPr lang="en-CA" sz="1200" b="1" noProof="0" dirty="0" smtClean="0">
                          <a:solidFill>
                            <a:schemeClr val="tx2"/>
                          </a:solidFill>
                        </a:rPr>
                        <a:t>Revenues:</a:t>
                      </a:r>
                      <a:endParaRPr lang="en-CA" sz="1200" b="1" noProof="0" dirty="0">
                        <a:solidFill>
                          <a:schemeClr val="tx2"/>
                        </a:solidFill>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algn="r"/>
                      <a:r>
                        <a:rPr lang="en-CA" sz="1200" noProof="0" dirty="0" smtClean="0">
                          <a:solidFill>
                            <a:schemeClr val="tx2"/>
                          </a:solidFill>
                        </a:rPr>
                        <a:t>$2.4B</a:t>
                      </a:r>
                      <a:endParaRPr lang="en-CA" sz="1200" noProof="0" dirty="0">
                        <a:solidFill>
                          <a:schemeClr val="tx2"/>
                        </a:solidFill>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r>
                        <a:rPr lang="en-CA" sz="1200" b="1" baseline="0" noProof="0" dirty="0" smtClean="0">
                          <a:solidFill>
                            <a:schemeClr val="tx2"/>
                          </a:solidFill>
                        </a:rPr>
                        <a:t>Brands:</a:t>
                      </a:r>
                      <a:endParaRPr lang="en-CA" sz="1200" b="1" noProof="0" dirty="0">
                        <a:solidFill>
                          <a:schemeClr val="tx2"/>
                        </a:solidFill>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algn="r"/>
                      <a:r>
                        <a:rPr lang="en-CA" sz="1200" noProof="0" dirty="0" smtClean="0">
                          <a:solidFill>
                            <a:schemeClr val="tx2"/>
                          </a:solidFill>
                        </a:rPr>
                        <a:t>Limited</a:t>
                      </a:r>
                      <a:endParaRPr lang="en-CA" sz="1200" noProof="0" dirty="0">
                        <a:solidFill>
                          <a:schemeClr val="tx2"/>
                        </a:solidFill>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defTabSz="914400" eaLnBrk="1" fontAlgn="auto" latinLnBrk="0" hangingPunct="1">
                        <a:lnSpc>
                          <a:spcPct val="100000"/>
                        </a:lnSpc>
                        <a:spcBef>
                          <a:spcPts val="0"/>
                        </a:spcBef>
                        <a:spcAft>
                          <a:spcPts val="0"/>
                        </a:spcAft>
                        <a:buClrTx/>
                        <a:buSzTx/>
                        <a:buFontTx/>
                        <a:buNone/>
                        <a:tabLst/>
                        <a:defRPr/>
                      </a:pPr>
                      <a:r>
                        <a:rPr lang="en-CA" sz="1200" b="1" noProof="0" dirty="0" smtClean="0">
                          <a:solidFill>
                            <a:schemeClr val="tx2"/>
                          </a:solidFill>
                        </a:rPr>
                        <a:t>Profitability:</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algn="r" defTabSz="914400" eaLnBrk="1" fontAlgn="auto" latinLnBrk="0" hangingPunct="1">
                        <a:lnSpc>
                          <a:spcPct val="100000"/>
                        </a:lnSpc>
                        <a:spcBef>
                          <a:spcPts val="0"/>
                        </a:spcBef>
                        <a:spcAft>
                          <a:spcPts val="0"/>
                        </a:spcAft>
                        <a:buClrTx/>
                        <a:buSzTx/>
                        <a:buFontTx/>
                        <a:buNone/>
                        <a:tabLst/>
                        <a:defRPr/>
                      </a:pPr>
                      <a:r>
                        <a:rPr lang="en-CA" sz="1200" noProof="0" dirty="0" smtClean="0">
                          <a:solidFill>
                            <a:schemeClr val="tx2"/>
                          </a:solidFill>
                        </a:rPr>
                        <a:t>Low</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defTabSz="914400" eaLnBrk="1" fontAlgn="auto" latinLnBrk="0" hangingPunct="1">
                        <a:lnSpc>
                          <a:spcPct val="100000"/>
                        </a:lnSpc>
                        <a:spcBef>
                          <a:spcPts val="0"/>
                        </a:spcBef>
                        <a:spcAft>
                          <a:spcPts val="0"/>
                        </a:spcAft>
                        <a:buClrTx/>
                        <a:buSzTx/>
                        <a:buFontTx/>
                        <a:buNone/>
                        <a:tabLst/>
                        <a:defRPr/>
                      </a:pPr>
                      <a:r>
                        <a:rPr lang="en-CA" sz="1200" b="1" baseline="0" noProof="0" dirty="0" smtClean="0">
                          <a:solidFill>
                            <a:schemeClr val="tx2"/>
                          </a:solidFill>
                        </a:rPr>
                        <a:t>Market Share:</a:t>
                      </a:r>
                      <a:endParaRPr lang="en-CA" sz="1200" b="1" noProof="0" dirty="0" smtClean="0">
                        <a:solidFill>
                          <a:schemeClr val="tx2"/>
                        </a:solidFill>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algn="r" defTabSz="914400" eaLnBrk="1" fontAlgn="auto" latinLnBrk="0" hangingPunct="1">
                        <a:lnSpc>
                          <a:spcPct val="100000"/>
                        </a:lnSpc>
                        <a:spcBef>
                          <a:spcPts val="0"/>
                        </a:spcBef>
                        <a:spcAft>
                          <a:spcPts val="0"/>
                        </a:spcAft>
                        <a:buClrTx/>
                        <a:buSzTx/>
                        <a:buFontTx/>
                        <a:buNone/>
                        <a:tabLst/>
                        <a:defRPr/>
                      </a:pPr>
                      <a:r>
                        <a:rPr lang="en-CA" sz="1200" baseline="0" noProof="0" dirty="0" smtClean="0">
                          <a:solidFill>
                            <a:schemeClr val="tx2"/>
                          </a:solidFill>
                        </a:rPr>
                        <a:t>Decreasing </a:t>
                      </a:r>
                      <a:endParaRPr lang="en-CA" sz="1200" noProof="0" dirty="0" smtClean="0">
                        <a:solidFill>
                          <a:schemeClr val="tx2"/>
                        </a:solidFill>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1019961307"/>
              </p:ext>
            </p:extLst>
          </p:nvPr>
        </p:nvGraphicFramePr>
        <p:xfrm>
          <a:off x="560705" y="1034368"/>
          <a:ext cx="5848709" cy="2131527"/>
        </p:xfrm>
        <a:graphic>
          <a:graphicData uri="http://schemas.openxmlformats.org/drawingml/2006/table">
            <a:tbl>
              <a:tblPr bandRow="1"/>
              <a:tblGrid>
                <a:gridCol w="1069675"/>
                <a:gridCol w="4779034"/>
              </a:tblGrid>
              <a:tr h="710509">
                <a:tc>
                  <a:txBody>
                    <a:bodyPr/>
                    <a:lstStyle>
                      <a:lvl1pPr marL="0" algn="l" defTabSz="820199" rtl="0" eaLnBrk="1" latinLnBrk="0" hangingPunct="1">
                        <a:defRPr sz="1600" kern="1200">
                          <a:solidFill>
                            <a:schemeClr val="tx1"/>
                          </a:solidFill>
                          <a:latin typeface="Calibri"/>
                        </a:defRPr>
                      </a:lvl1pPr>
                      <a:lvl2pPr marL="410099" algn="l" defTabSz="820199" rtl="0" eaLnBrk="1" latinLnBrk="0" hangingPunct="1">
                        <a:defRPr sz="1600" kern="1200">
                          <a:solidFill>
                            <a:schemeClr val="tx1"/>
                          </a:solidFill>
                          <a:latin typeface="Calibri"/>
                        </a:defRPr>
                      </a:lvl2pPr>
                      <a:lvl3pPr marL="820199" algn="l" defTabSz="820199" rtl="0" eaLnBrk="1" latinLnBrk="0" hangingPunct="1">
                        <a:defRPr sz="1600" kern="1200">
                          <a:solidFill>
                            <a:schemeClr val="tx1"/>
                          </a:solidFill>
                          <a:latin typeface="Calibri"/>
                        </a:defRPr>
                      </a:lvl3pPr>
                      <a:lvl4pPr marL="1230298" algn="l" defTabSz="820199" rtl="0" eaLnBrk="1" latinLnBrk="0" hangingPunct="1">
                        <a:defRPr sz="1600" kern="1200">
                          <a:solidFill>
                            <a:schemeClr val="tx1"/>
                          </a:solidFill>
                          <a:latin typeface="Calibri"/>
                        </a:defRPr>
                      </a:lvl4pPr>
                      <a:lvl5pPr marL="1640397" algn="l" defTabSz="820199" rtl="0" eaLnBrk="1" latinLnBrk="0" hangingPunct="1">
                        <a:defRPr sz="1600" kern="1200">
                          <a:solidFill>
                            <a:schemeClr val="tx1"/>
                          </a:solidFill>
                          <a:latin typeface="Calibri"/>
                        </a:defRPr>
                      </a:lvl5pPr>
                      <a:lvl6pPr marL="2050496" algn="l" defTabSz="820199" rtl="0" eaLnBrk="1" latinLnBrk="0" hangingPunct="1">
                        <a:defRPr sz="1600" kern="1200">
                          <a:solidFill>
                            <a:schemeClr val="tx1"/>
                          </a:solidFill>
                          <a:latin typeface="Calibri"/>
                        </a:defRPr>
                      </a:lvl6pPr>
                      <a:lvl7pPr marL="2460597" algn="l" defTabSz="820199" rtl="0" eaLnBrk="1" latinLnBrk="0" hangingPunct="1">
                        <a:defRPr sz="1600" kern="1200">
                          <a:solidFill>
                            <a:schemeClr val="tx1"/>
                          </a:solidFill>
                          <a:latin typeface="Calibri"/>
                        </a:defRPr>
                      </a:lvl7pPr>
                      <a:lvl8pPr marL="2870696" algn="l" defTabSz="820199" rtl="0" eaLnBrk="1" latinLnBrk="0" hangingPunct="1">
                        <a:defRPr sz="1600" kern="1200">
                          <a:solidFill>
                            <a:schemeClr val="tx1"/>
                          </a:solidFill>
                          <a:latin typeface="Calibri"/>
                        </a:defRPr>
                      </a:lvl8pPr>
                      <a:lvl9pPr marL="3280795" algn="l" defTabSz="820199" rtl="0" eaLnBrk="1" latinLnBrk="0" hangingPunct="1">
                        <a:defRPr sz="16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noProof="0" dirty="0" smtClean="0">
                          <a:solidFill>
                            <a:schemeClr val="tx2"/>
                          </a:solidFill>
                          <a:latin typeface="Frutiger LT 45 Light" pitchFamily="34" charset="0"/>
                        </a:rPr>
                        <a:t>Transaction</a:t>
                      </a:r>
                    </a:p>
                    <a:p>
                      <a:pPr algn="l"/>
                      <a:endParaRPr lang="en-CA" sz="1200" b="1" noProof="0" dirty="0">
                        <a:solidFill>
                          <a:schemeClr val="tx2"/>
                        </a:solidFill>
                        <a:latin typeface="Frutiger LT 45 Light" pitchFamily="34" charset="0"/>
                        <a:cs typeface="Arial"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tx1"/>
                          </a:solidFill>
                          <a:latin typeface="Calibri"/>
                        </a:defRPr>
                      </a:lvl1pPr>
                      <a:lvl2pPr marL="410099" algn="l" defTabSz="820199" rtl="0" eaLnBrk="1" latinLnBrk="0" hangingPunct="1">
                        <a:defRPr sz="1600" kern="1200">
                          <a:solidFill>
                            <a:schemeClr val="tx1"/>
                          </a:solidFill>
                          <a:latin typeface="Calibri"/>
                        </a:defRPr>
                      </a:lvl2pPr>
                      <a:lvl3pPr marL="820199" algn="l" defTabSz="820199" rtl="0" eaLnBrk="1" latinLnBrk="0" hangingPunct="1">
                        <a:defRPr sz="1600" kern="1200">
                          <a:solidFill>
                            <a:schemeClr val="tx1"/>
                          </a:solidFill>
                          <a:latin typeface="Calibri"/>
                        </a:defRPr>
                      </a:lvl3pPr>
                      <a:lvl4pPr marL="1230298" algn="l" defTabSz="820199" rtl="0" eaLnBrk="1" latinLnBrk="0" hangingPunct="1">
                        <a:defRPr sz="1600" kern="1200">
                          <a:solidFill>
                            <a:schemeClr val="tx1"/>
                          </a:solidFill>
                          <a:latin typeface="Calibri"/>
                        </a:defRPr>
                      </a:lvl4pPr>
                      <a:lvl5pPr marL="1640397" algn="l" defTabSz="820199" rtl="0" eaLnBrk="1" latinLnBrk="0" hangingPunct="1">
                        <a:defRPr sz="1600" kern="1200">
                          <a:solidFill>
                            <a:schemeClr val="tx1"/>
                          </a:solidFill>
                          <a:latin typeface="Calibri"/>
                        </a:defRPr>
                      </a:lvl5pPr>
                      <a:lvl6pPr marL="2050496" algn="l" defTabSz="820199" rtl="0" eaLnBrk="1" latinLnBrk="0" hangingPunct="1">
                        <a:defRPr sz="1600" kern="1200">
                          <a:solidFill>
                            <a:schemeClr val="tx1"/>
                          </a:solidFill>
                          <a:latin typeface="Calibri"/>
                        </a:defRPr>
                      </a:lvl6pPr>
                      <a:lvl7pPr marL="2460597" algn="l" defTabSz="820199" rtl="0" eaLnBrk="1" latinLnBrk="0" hangingPunct="1">
                        <a:defRPr sz="1600" kern="1200">
                          <a:solidFill>
                            <a:schemeClr val="tx1"/>
                          </a:solidFill>
                          <a:latin typeface="Calibri"/>
                        </a:defRPr>
                      </a:lvl7pPr>
                      <a:lvl8pPr marL="2870696" algn="l" defTabSz="820199" rtl="0" eaLnBrk="1" latinLnBrk="0" hangingPunct="1">
                        <a:defRPr sz="1600" kern="1200">
                          <a:solidFill>
                            <a:schemeClr val="tx1"/>
                          </a:solidFill>
                          <a:latin typeface="Calibri"/>
                        </a:defRPr>
                      </a:lvl8pPr>
                      <a:lvl9pPr marL="3280795" algn="l" defTabSz="820199" rtl="0" eaLnBrk="1" latinLnBrk="0" hangingPunct="1">
                        <a:defRPr sz="1600" kern="1200">
                          <a:solidFill>
                            <a:schemeClr val="tx1"/>
                          </a:solidFill>
                          <a:latin typeface="Calibri"/>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CA" sz="1200" b="0" noProof="0" dirty="0" smtClean="0">
                          <a:solidFill>
                            <a:schemeClr val="tx2"/>
                          </a:solidFill>
                          <a:latin typeface="Frutiger LT 45 Light" pitchFamily="34" charset="0"/>
                          <a:cs typeface="Times New Roman" pitchFamily="18" charset="0"/>
                        </a:rPr>
                        <a:t>Acquired in December 2003 by Bain Capital,</a:t>
                      </a:r>
                      <a:r>
                        <a:rPr lang="en-CA" sz="1200" b="0" baseline="0" noProof="0" dirty="0" smtClean="0">
                          <a:solidFill>
                            <a:schemeClr val="tx2"/>
                          </a:solidFill>
                          <a:latin typeface="Frutiger LT 45 Light" pitchFamily="34" charset="0"/>
                          <a:cs typeface="Times New Roman" pitchFamily="18" charset="0"/>
                        </a:rPr>
                        <a:t> Beaudier and Caisse de Dépôt after Bombardier Inc. elected to sale non-core assets to focus on core competencies and restructure its balance sheet</a:t>
                      </a:r>
                      <a:endParaRPr lang="en-CA" sz="1200" b="0" noProof="0" dirty="0" smtClean="0">
                        <a:solidFill>
                          <a:schemeClr val="tx2"/>
                        </a:solidFill>
                        <a:latin typeface="Frutiger LT 45 Light" pitchFamily="34" charset="0"/>
                        <a:cs typeface="Times New Roman" pitchFamily="18" charset="0"/>
                      </a:endParaRPr>
                    </a:p>
                  </a:txBody>
                  <a:tcPr>
                    <a:lnL>
                      <a:noFill/>
                    </a:lnL>
                    <a:lnR>
                      <a:noFill/>
                    </a:lnR>
                    <a:lnT>
                      <a:noFill/>
                    </a:lnT>
                    <a:lnB>
                      <a:noFill/>
                    </a:lnB>
                    <a:lnTlToBr w="12700" cmpd="sng">
                      <a:noFill/>
                      <a:prstDash val="solid"/>
                    </a:lnTlToBr>
                    <a:lnBlToTr w="12700" cmpd="sng">
                      <a:noFill/>
                      <a:prstDash val="solid"/>
                    </a:lnBlToTr>
                    <a:noFill/>
                  </a:tcPr>
                </a:tc>
              </a:tr>
              <a:tr h="710509">
                <a:tc>
                  <a:txBody>
                    <a:bodyPr/>
                    <a:lstStyle>
                      <a:lvl1pPr marL="0" algn="l" defTabSz="820199" rtl="0" eaLnBrk="1" latinLnBrk="0" hangingPunct="1">
                        <a:defRPr sz="1600" kern="1200">
                          <a:solidFill>
                            <a:schemeClr val="tx1"/>
                          </a:solidFill>
                          <a:latin typeface="Calibri"/>
                        </a:defRPr>
                      </a:lvl1pPr>
                      <a:lvl2pPr marL="410099" algn="l" defTabSz="820199" rtl="0" eaLnBrk="1" latinLnBrk="0" hangingPunct="1">
                        <a:defRPr sz="1600" kern="1200">
                          <a:solidFill>
                            <a:schemeClr val="tx1"/>
                          </a:solidFill>
                          <a:latin typeface="Calibri"/>
                        </a:defRPr>
                      </a:lvl2pPr>
                      <a:lvl3pPr marL="820199" algn="l" defTabSz="820199" rtl="0" eaLnBrk="1" latinLnBrk="0" hangingPunct="1">
                        <a:defRPr sz="1600" kern="1200">
                          <a:solidFill>
                            <a:schemeClr val="tx1"/>
                          </a:solidFill>
                          <a:latin typeface="Calibri"/>
                        </a:defRPr>
                      </a:lvl3pPr>
                      <a:lvl4pPr marL="1230298" algn="l" defTabSz="820199" rtl="0" eaLnBrk="1" latinLnBrk="0" hangingPunct="1">
                        <a:defRPr sz="1600" kern="1200">
                          <a:solidFill>
                            <a:schemeClr val="tx1"/>
                          </a:solidFill>
                          <a:latin typeface="Calibri"/>
                        </a:defRPr>
                      </a:lvl4pPr>
                      <a:lvl5pPr marL="1640397" algn="l" defTabSz="820199" rtl="0" eaLnBrk="1" latinLnBrk="0" hangingPunct="1">
                        <a:defRPr sz="1600" kern="1200">
                          <a:solidFill>
                            <a:schemeClr val="tx1"/>
                          </a:solidFill>
                          <a:latin typeface="Calibri"/>
                        </a:defRPr>
                      </a:lvl5pPr>
                      <a:lvl6pPr marL="2050496" algn="l" defTabSz="820199" rtl="0" eaLnBrk="1" latinLnBrk="0" hangingPunct="1">
                        <a:defRPr sz="1600" kern="1200">
                          <a:solidFill>
                            <a:schemeClr val="tx1"/>
                          </a:solidFill>
                          <a:latin typeface="Calibri"/>
                        </a:defRPr>
                      </a:lvl6pPr>
                      <a:lvl7pPr marL="2460597" algn="l" defTabSz="820199" rtl="0" eaLnBrk="1" latinLnBrk="0" hangingPunct="1">
                        <a:defRPr sz="1600" kern="1200">
                          <a:solidFill>
                            <a:schemeClr val="tx1"/>
                          </a:solidFill>
                          <a:latin typeface="Calibri"/>
                        </a:defRPr>
                      </a:lvl7pPr>
                      <a:lvl8pPr marL="2870696" algn="l" defTabSz="820199" rtl="0" eaLnBrk="1" latinLnBrk="0" hangingPunct="1">
                        <a:defRPr sz="1600" kern="1200">
                          <a:solidFill>
                            <a:schemeClr val="tx1"/>
                          </a:solidFill>
                          <a:latin typeface="Calibri"/>
                        </a:defRPr>
                      </a:lvl8pPr>
                      <a:lvl9pPr marL="3280795" algn="l" defTabSz="820199" rtl="0" eaLnBrk="1" latinLnBrk="0" hangingPunct="1">
                        <a:defRPr sz="1600" kern="1200">
                          <a:solidFill>
                            <a:schemeClr val="tx1"/>
                          </a:solidFill>
                          <a:latin typeface="Calibri"/>
                        </a:defRPr>
                      </a:lvl9pPr>
                    </a:lstStyle>
                    <a:p>
                      <a:pPr algn="l"/>
                      <a:r>
                        <a:rPr lang="en-CA" sz="1200" b="1" noProof="0" dirty="0" smtClean="0">
                          <a:solidFill>
                            <a:schemeClr val="tx2"/>
                          </a:solidFill>
                          <a:latin typeface="Frutiger LT 45 Light" pitchFamily="34" charset="0"/>
                        </a:rPr>
                        <a:t>Thesis</a:t>
                      </a:r>
                      <a:endParaRPr lang="en-CA" sz="1200" b="1" noProof="0" dirty="0">
                        <a:solidFill>
                          <a:schemeClr val="tx2"/>
                        </a:solidFill>
                        <a:latin typeface="Frutiger LT 45 Light" pitchFamily="34" charset="0"/>
                        <a:cs typeface="Arial"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tx1"/>
                          </a:solidFill>
                          <a:latin typeface="Calibri"/>
                        </a:defRPr>
                      </a:lvl1pPr>
                      <a:lvl2pPr marL="410099" algn="l" defTabSz="820199" rtl="0" eaLnBrk="1" latinLnBrk="0" hangingPunct="1">
                        <a:defRPr sz="1600" kern="1200">
                          <a:solidFill>
                            <a:schemeClr val="tx1"/>
                          </a:solidFill>
                          <a:latin typeface="Calibri"/>
                        </a:defRPr>
                      </a:lvl2pPr>
                      <a:lvl3pPr marL="820199" algn="l" defTabSz="820199" rtl="0" eaLnBrk="1" latinLnBrk="0" hangingPunct="1">
                        <a:defRPr sz="1600" kern="1200">
                          <a:solidFill>
                            <a:schemeClr val="tx1"/>
                          </a:solidFill>
                          <a:latin typeface="Calibri"/>
                        </a:defRPr>
                      </a:lvl3pPr>
                      <a:lvl4pPr marL="1230298" algn="l" defTabSz="820199" rtl="0" eaLnBrk="1" latinLnBrk="0" hangingPunct="1">
                        <a:defRPr sz="1600" kern="1200">
                          <a:solidFill>
                            <a:schemeClr val="tx1"/>
                          </a:solidFill>
                          <a:latin typeface="Calibri"/>
                        </a:defRPr>
                      </a:lvl4pPr>
                      <a:lvl5pPr marL="1640397" algn="l" defTabSz="820199" rtl="0" eaLnBrk="1" latinLnBrk="0" hangingPunct="1">
                        <a:defRPr sz="1600" kern="1200">
                          <a:solidFill>
                            <a:schemeClr val="tx1"/>
                          </a:solidFill>
                          <a:latin typeface="Calibri"/>
                        </a:defRPr>
                      </a:lvl5pPr>
                      <a:lvl6pPr marL="2050496" algn="l" defTabSz="820199" rtl="0" eaLnBrk="1" latinLnBrk="0" hangingPunct="1">
                        <a:defRPr sz="1600" kern="1200">
                          <a:solidFill>
                            <a:schemeClr val="tx1"/>
                          </a:solidFill>
                          <a:latin typeface="Calibri"/>
                        </a:defRPr>
                      </a:lvl6pPr>
                      <a:lvl7pPr marL="2460597" algn="l" defTabSz="820199" rtl="0" eaLnBrk="1" latinLnBrk="0" hangingPunct="1">
                        <a:defRPr sz="1600" kern="1200">
                          <a:solidFill>
                            <a:schemeClr val="tx1"/>
                          </a:solidFill>
                          <a:latin typeface="Calibri"/>
                        </a:defRPr>
                      </a:lvl7pPr>
                      <a:lvl8pPr marL="2870696" algn="l" defTabSz="820199" rtl="0" eaLnBrk="1" latinLnBrk="0" hangingPunct="1">
                        <a:defRPr sz="1600" kern="1200">
                          <a:solidFill>
                            <a:schemeClr val="tx1"/>
                          </a:solidFill>
                          <a:latin typeface="Calibri"/>
                        </a:defRPr>
                      </a:lvl8pPr>
                      <a:lvl9pPr marL="3280795" algn="l" defTabSz="820199" rtl="0" eaLnBrk="1" latinLnBrk="0" hangingPunct="1">
                        <a:defRPr sz="1600" kern="1200">
                          <a:solidFill>
                            <a:schemeClr val="tx1"/>
                          </a:solidFill>
                          <a:latin typeface="Calibri"/>
                        </a:defRPr>
                      </a:lvl9pPr>
                    </a:lstStyle>
                    <a:p>
                      <a:pPr>
                        <a:spcBef>
                          <a:spcPts val="225"/>
                        </a:spcBef>
                        <a:spcAft>
                          <a:spcPts val="225"/>
                        </a:spcAft>
                        <a:buClr>
                          <a:srgbClr val="396890"/>
                        </a:buClr>
                        <a:buSzPts val="1100"/>
                        <a:tabLst>
                          <a:tab pos="122238" algn="l"/>
                        </a:tabLst>
                      </a:pPr>
                      <a:r>
                        <a:rPr lang="en-US" sz="1200" noProof="0" dirty="0" smtClean="0">
                          <a:solidFill>
                            <a:schemeClr val="tx2"/>
                          </a:solidFill>
                          <a:latin typeface="Frutiger LT 45 Light"/>
                          <a:cs typeface="Times New Roman" pitchFamily="18" charset="0"/>
                        </a:rPr>
                        <a:t>Brand restructuring, focus on innovation and product positioning to become the leader in each segment</a:t>
                      </a:r>
                      <a:r>
                        <a:rPr lang="en-CA" sz="1200" noProof="0" dirty="0" smtClean="0">
                          <a:solidFill>
                            <a:schemeClr val="tx2"/>
                          </a:solidFill>
                          <a:latin typeface="Frutiger LT 45 Light"/>
                          <a:cs typeface="Times New Roman" pitchFamily="18" charset="0"/>
                        </a:rPr>
                        <a:t>.</a:t>
                      </a:r>
                    </a:p>
                  </a:txBody>
                  <a:tcPr>
                    <a:lnL>
                      <a:noFill/>
                    </a:lnL>
                    <a:lnR>
                      <a:noFill/>
                    </a:lnR>
                    <a:lnT>
                      <a:noFill/>
                    </a:lnT>
                    <a:lnB>
                      <a:noFill/>
                    </a:lnB>
                    <a:lnTlToBr w="12700" cmpd="sng">
                      <a:noFill/>
                      <a:prstDash val="solid"/>
                    </a:lnTlToBr>
                    <a:lnBlToTr w="12700" cmpd="sng">
                      <a:noFill/>
                      <a:prstDash val="solid"/>
                    </a:lnBlToTr>
                    <a:noFill/>
                  </a:tcPr>
                </a:tc>
              </a:tr>
              <a:tr h="710509">
                <a:tc>
                  <a:txBody>
                    <a:bodyPr/>
                    <a:lstStyle>
                      <a:lvl1pPr marL="0" algn="l" defTabSz="820199" rtl="0" eaLnBrk="1" latinLnBrk="0" hangingPunct="1">
                        <a:defRPr sz="1600" kern="1200">
                          <a:solidFill>
                            <a:schemeClr val="tx1"/>
                          </a:solidFill>
                          <a:latin typeface="Calibri"/>
                        </a:defRPr>
                      </a:lvl1pPr>
                      <a:lvl2pPr marL="410099" algn="l" defTabSz="820199" rtl="0" eaLnBrk="1" latinLnBrk="0" hangingPunct="1">
                        <a:defRPr sz="1600" kern="1200">
                          <a:solidFill>
                            <a:schemeClr val="tx1"/>
                          </a:solidFill>
                          <a:latin typeface="Calibri"/>
                        </a:defRPr>
                      </a:lvl2pPr>
                      <a:lvl3pPr marL="820199" algn="l" defTabSz="820199" rtl="0" eaLnBrk="1" latinLnBrk="0" hangingPunct="1">
                        <a:defRPr sz="1600" kern="1200">
                          <a:solidFill>
                            <a:schemeClr val="tx1"/>
                          </a:solidFill>
                          <a:latin typeface="Calibri"/>
                        </a:defRPr>
                      </a:lvl3pPr>
                      <a:lvl4pPr marL="1230298" algn="l" defTabSz="820199" rtl="0" eaLnBrk="1" latinLnBrk="0" hangingPunct="1">
                        <a:defRPr sz="1600" kern="1200">
                          <a:solidFill>
                            <a:schemeClr val="tx1"/>
                          </a:solidFill>
                          <a:latin typeface="Calibri"/>
                        </a:defRPr>
                      </a:lvl4pPr>
                      <a:lvl5pPr marL="1640397" algn="l" defTabSz="820199" rtl="0" eaLnBrk="1" latinLnBrk="0" hangingPunct="1">
                        <a:defRPr sz="1600" kern="1200">
                          <a:solidFill>
                            <a:schemeClr val="tx1"/>
                          </a:solidFill>
                          <a:latin typeface="Calibri"/>
                        </a:defRPr>
                      </a:lvl5pPr>
                      <a:lvl6pPr marL="2050496" algn="l" defTabSz="820199" rtl="0" eaLnBrk="1" latinLnBrk="0" hangingPunct="1">
                        <a:defRPr sz="1600" kern="1200">
                          <a:solidFill>
                            <a:schemeClr val="tx1"/>
                          </a:solidFill>
                          <a:latin typeface="Calibri"/>
                        </a:defRPr>
                      </a:lvl6pPr>
                      <a:lvl7pPr marL="2460597" algn="l" defTabSz="820199" rtl="0" eaLnBrk="1" latinLnBrk="0" hangingPunct="1">
                        <a:defRPr sz="1600" kern="1200">
                          <a:solidFill>
                            <a:schemeClr val="tx1"/>
                          </a:solidFill>
                          <a:latin typeface="Calibri"/>
                        </a:defRPr>
                      </a:lvl7pPr>
                      <a:lvl8pPr marL="2870696" algn="l" defTabSz="820199" rtl="0" eaLnBrk="1" latinLnBrk="0" hangingPunct="1">
                        <a:defRPr sz="1600" kern="1200">
                          <a:solidFill>
                            <a:schemeClr val="tx1"/>
                          </a:solidFill>
                          <a:latin typeface="Calibri"/>
                        </a:defRPr>
                      </a:lvl8pPr>
                      <a:lvl9pPr marL="3280795" algn="l" defTabSz="820199" rtl="0" eaLnBrk="1" latinLnBrk="0" hangingPunct="1">
                        <a:defRPr sz="1600" kern="1200">
                          <a:solidFill>
                            <a:schemeClr val="tx1"/>
                          </a:solidFill>
                          <a:latin typeface="Calibri"/>
                        </a:defRPr>
                      </a:lvl9pPr>
                    </a:lstStyle>
                    <a:p>
                      <a:pPr algn="l"/>
                      <a:r>
                        <a:rPr lang="en-CA" sz="1200" b="1" noProof="0" dirty="0" smtClean="0">
                          <a:solidFill>
                            <a:schemeClr val="tx2"/>
                          </a:solidFill>
                          <a:latin typeface="Frutiger LT 45 Light" pitchFamily="34" charset="0"/>
                        </a:rPr>
                        <a:t>Value-add</a:t>
                      </a:r>
                      <a:endParaRPr lang="en-CA" sz="1200" b="1" noProof="0" dirty="0">
                        <a:solidFill>
                          <a:schemeClr val="tx2"/>
                        </a:solidFill>
                        <a:latin typeface="Frutiger LT 45 Light"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tx1"/>
                          </a:solidFill>
                          <a:latin typeface="Calibri"/>
                        </a:defRPr>
                      </a:lvl1pPr>
                      <a:lvl2pPr marL="410099" algn="l" defTabSz="820199" rtl="0" eaLnBrk="1" latinLnBrk="0" hangingPunct="1">
                        <a:defRPr sz="1600" kern="1200">
                          <a:solidFill>
                            <a:schemeClr val="tx1"/>
                          </a:solidFill>
                          <a:latin typeface="Calibri"/>
                        </a:defRPr>
                      </a:lvl2pPr>
                      <a:lvl3pPr marL="820199" algn="l" defTabSz="820199" rtl="0" eaLnBrk="1" latinLnBrk="0" hangingPunct="1">
                        <a:defRPr sz="1600" kern="1200">
                          <a:solidFill>
                            <a:schemeClr val="tx1"/>
                          </a:solidFill>
                          <a:latin typeface="Calibri"/>
                        </a:defRPr>
                      </a:lvl3pPr>
                      <a:lvl4pPr marL="1230298" algn="l" defTabSz="820199" rtl="0" eaLnBrk="1" latinLnBrk="0" hangingPunct="1">
                        <a:defRPr sz="1600" kern="1200">
                          <a:solidFill>
                            <a:schemeClr val="tx1"/>
                          </a:solidFill>
                          <a:latin typeface="Calibri"/>
                        </a:defRPr>
                      </a:lvl4pPr>
                      <a:lvl5pPr marL="1640397" algn="l" defTabSz="820199" rtl="0" eaLnBrk="1" latinLnBrk="0" hangingPunct="1">
                        <a:defRPr sz="1600" kern="1200">
                          <a:solidFill>
                            <a:schemeClr val="tx1"/>
                          </a:solidFill>
                          <a:latin typeface="Calibri"/>
                        </a:defRPr>
                      </a:lvl5pPr>
                      <a:lvl6pPr marL="2050496" algn="l" defTabSz="820199" rtl="0" eaLnBrk="1" latinLnBrk="0" hangingPunct="1">
                        <a:defRPr sz="1600" kern="1200">
                          <a:solidFill>
                            <a:schemeClr val="tx1"/>
                          </a:solidFill>
                          <a:latin typeface="Calibri"/>
                        </a:defRPr>
                      </a:lvl6pPr>
                      <a:lvl7pPr marL="2460597" algn="l" defTabSz="820199" rtl="0" eaLnBrk="1" latinLnBrk="0" hangingPunct="1">
                        <a:defRPr sz="1600" kern="1200">
                          <a:solidFill>
                            <a:schemeClr val="tx1"/>
                          </a:solidFill>
                          <a:latin typeface="Calibri"/>
                        </a:defRPr>
                      </a:lvl7pPr>
                      <a:lvl8pPr marL="2870696" algn="l" defTabSz="820199" rtl="0" eaLnBrk="1" latinLnBrk="0" hangingPunct="1">
                        <a:defRPr sz="1600" kern="1200">
                          <a:solidFill>
                            <a:schemeClr val="tx1"/>
                          </a:solidFill>
                          <a:latin typeface="Calibri"/>
                        </a:defRPr>
                      </a:lvl8pPr>
                      <a:lvl9pPr marL="3280795" algn="l" defTabSz="820199" rtl="0" eaLnBrk="1" latinLnBrk="0" hangingPunct="1">
                        <a:defRPr sz="16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noProof="0" dirty="0" smtClean="0">
                          <a:solidFill>
                            <a:schemeClr val="tx2"/>
                          </a:solidFill>
                          <a:latin typeface="Frutiger LT 45 Light"/>
                          <a:cs typeface="Times New Roman" pitchFamily="18" charset="0"/>
                        </a:rPr>
                        <a:t>Significant improvement of working capital,</a:t>
                      </a:r>
                      <a:r>
                        <a:rPr lang="en-CA" sz="1200" baseline="0" noProof="0" dirty="0" smtClean="0">
                          <a:solidFill>
                            <a:schemeClr val="tx2"/>
                          </a:solidFill>
                          <a:latin typeface="Frutiger LT 45 Light"/>
                          <a:cs typeface="Times New Roman" pitchFamily="18" charset="0"/>
                        </a:rPr>
                        <a:t> BRP brand creation, manufacturing &amp; assembly cost reduction and model mix production approach. </a:t>
                      </a:r>
                      <a:endParaRPr lang="en-CA" sz="1200" b="0" noProof="0" dirty="0">
                        <a:solidFill>
                          <a:schemeClr val="tx2"/>
                        </a:solidFill>
                        <a:latin typeface="Frutiger LT 45 Light" pitchFamily="34" charset="0"/>
                      </a:endParaRPr>
                    </a:p>
                  </a:txBody>
                  <a:tcPr>
                    <a:lnL>
                      <a:noFill/>
                    </a:lnL>
                    <a:lnR>
                      <a:noFill/>
                    </a:lnR>
                    <a:lnT>
                      <a:noFill/>
                    </a:lnT>
                    <a:lnB>
                      <a:noFill/>
                    </a:lnB>
                    <a:lnTlToBr w="12700" cmpd="sng">
                      <a:noFill/>
                      <a:prstDash val="solid"/>
                    </a:lnTlToBr>
                    <a:lnBlToTr w="12700" cmpd="sng">
                      <a:noFill/>
                      <a:prstDash val="solid"/>
                    </a:lnBlToTr>
                    <a:noFill/>
                  </a:tcPr>
                </a:tc>
              </a:tr>
            </a:tbl>
          </a:graphicData>
        </a:graphic>
      </p:graphicFrame>
      <p:grpSp>
        <p:nvGrpSpPr>
          <p:cNvPr id="3" name="Group 18"/>
          <p:cNvGrpSpPr>
            <a:grpSpLocks/>
          </p:cNvGrpSpPr>
          <p:nvPr/>
        </p:nvGrpSpPr>
        <p:grpSpPr bwMode="auto">
          <a:xfrm flipV="1">
            <a:off x="2495312" y="3489976"/>
            <a:ext cx="4167038" cy="106873"/>
            <a:chOff x="2161367" y="1981735"/>
            <a:chExt cx="5585124" cy="856194"/>
          </a:xfrm>
        </p:grpSpPr>
        <p:cxnSp>
          <p:nvCxnSpPr>
            <p:cNvPr id="29" name="Elbow Connector 32"/>
            <p:cNvCxnSpPr/>
            <p:nvPr/>
          </p:nvCxnSpPr>
          <p:spPr>
            <a:xfrm rot="5400000" flipH="1" flipV="1">
              <a:off x="2506205" y="1636897"/>
              <a:ext cx="856194" cy="1545869"/>
            </a:xfrm>
            <a:prstGeom prst="bentConnector2">
              <a:avLst/>
            </a:prstGeom>
            <a:noFill/>
            <a:ln w="9525" cap="flat" cmpd="sng" algn="ctr">
              <a:solidFill>
                <a:srgbClr val="091C5A">
                  <a:shade val="95000"/>
                  <a:satMod val="105000"/>
                </a:srgbClr>
              </a:solidFill>
              <a:prstDash val="solid"/>
            </a:ln>
            <a:effectLst/>
          </p:spPr>
        </p:cxnSp>
        <p:cxnSp>
          <p:nvCxnSpPr>
            <p:cNvPr id="30" name="Shape 23"/>
            <p:cNvCxnSpPr/>
            <p:nvPr/>
          </p:nvCxnSpPr>
          <p:spPr>
            <a:xfrm>
              <a:off x="5862563" y="2001493"/>
              <a:ext cx="1883928" cy="836436"/>
            </a:xfrm>
            <a:prstGeom prst="bentConnector2">
              <a:avLst/>
            </a:prstGeom>
            <a:noFill/>
            <a:ln w="9525" cap="flat" cmpd="sng" algn="ctr">
              <a:solidFill>
                <a:srgbClr val="091C5A">
                  <a:shade val="95000"/>
                  <a:satMod val="105000"/>
                </a:srgbClr>
              </a:solidFill>
              <a:prstDash val="solid"/>
            </a:ln>
            <a:effectLst/>
          </p:spPr>
        </p:cxnSp>
      </p:grpSp>
      <p:graphicFrame>
        <p:nvGraphicFramePr>
          <p:cNvPr id="31" name="Diagram 30"/>
          <p:cNvGraphicFramePr/>
          <p:nvPr>
            <p:extLst>
              <p:ext uri="{D42A27DB-BD31-4B8C-83A1-F6EECF244321}">
                <p14:modId xmlns:p14="http://schemas.microsoft.com/office/powerpoint/2010/main" xmlns="" val="591168166"/>
              </p:ext>
            </p:extLst>
          </p:nvPr>
        </p:nvGraphicFramePr>
        <p:xfrm>
          <a:off x="2999569" y="3753767"/>
          <a:ext cx="3049163" cy="290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6" name="Straight Connector 35"/>
          <p:cNvCxnSpPr/>
          <p:nvPr/>
        </p:nvCxnSpPr>
        <p:spPr>
          <a:xfrm flipV="1">
            <a:off x="195600" y="4281031"/>
            <a:ext cx="2700000" cy="6350"/>
          </a:xfrm>
          <a:prstGeom prst="line">
            <a:avLst/>
          </a:prstGeom>
          <a:noFill/>
          <a:ln w="9525" cap="flat" cmpd="sng" algn="ctr">
            <a:solidFill>
              <a:sysClr val="windowText" lastClr="000000"/>
            </a:solidFill>
            <a:prstDash val="dash"/>
          </a:ln>
          <a:effectLst/>
        </p:spPr>
      </p:cxnSp>
      <p:cxnSp>
        <p:nvCxnSpPr>
          <p:cNvPr id="37" name="Straight Connector 36"/>
          <p:cNvCxnSpPr/>
          <p:nvPr/>
        </p:nvCxnSpPr>
        <p:spPr>
          <a:xfrm flipV="1">
            <a:off x="6254989" y="4295319"/>
            <a:ext cx="2700000" cy="7937"/>
          </a:xfrm>
          <a:prstGeom prst="line">
            <a:avLst/>
          </a:prstGeom>
          <a:noFill/>
          <a:ln w="9525" cap="flat" cmpd="sng" algn="ctr">
            <a:solidFill>
              <a:sysClr val="windowText" lastClr="000000"/>
            </a:solidFill>
            <a:prstDash val="dash"/>
          </a:ln>
          <a:effectLst/>
        </p:spPr>
      </p:cxnSp>
      <p:sp>
        <p:nvSpPr>
          <p:cNvPr id="38" name="TextBox 37"/>
          <p:cNvSpPr txBox="1"/>
          <p:nvPr/>
        </p:nvSpPr>
        <p:spPr>
          <a:xfrm>
            <a:off x="6197331" y="3403873"/>
            <a:ext cx="2700000" cy="361950"/>
          </a:xfrm>
          <a:prstGeom prst="rect">
            <a:avLst/>
          </a:prstGeom>
          <a:solidFill>
            <a:srgbClr val="0B1E5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sz="1400" b="1">
                <a:solidFill>
                  <a:prstClr val="white"/>
                </a:solidFill>
                <a:latin typeface="Frutiger LT 45 Light" pitchFamily="34" charset="0"/>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fr-CA" dirty="0" smtClean="0"/>
              <a:t>2011</a:t>
            </a:r>
            <a:endParaRPr lang="fr-CA" dirty="0"/>
          </a:p>
        </p:txBody>
      </p:sp>
      <p:sp>
        <p:nvSpPr>
          <p:cNvPr id="39" name="TextBox 38"/>
          <p:cNvSpPr txBox="1"/>
          <p:nvPr/>
        </p:nvSpPr>
        <p:spPr>
          <a:xfrm>
            <a:off x="228600" y="3403873"/>
            <a:ext cx="2700000" cy="361950"/>
          </a:xfrm>
          <a:prstGeom prst="rect">
            <a:avLst/>
          </a:prstGeom>
          <a:solidFill>
            <a:srgbClr val="0B1E5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sz="1400" b="1">
                <a:solidFill>
                  <a:prstClr val="white"/>
                </a:solidFill>
                <a:latin typeface="Frutiger LT 45 Light" pitchFamily="34" charset="0"/>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fr-CA" dirty="0" smtClean="0"/>
              <a:t>2003</a:t>
            </a:r>
            <a:endParaRPr lang="fr-CA" dirty="0"/>
          </a:p>
        </p:txBody>
      </p:sp>
      <p:sp>
        <p:nvSpPr>
          <p:cNvPr id="51" name="Title 1"/>
          <p:cNvSpPr txBox="1">
            <a:spLocks/>
          </p:cNvSpPr>
          <p:nvPr/>
        </p:nvSpPr>
        <p:spPr>
          <a:xfrm>
            <a:off x="2380893" y="313037"/>
            <a:ext cx="6763109" cy="550863"/>
          </a:xfrm>
          <a:prstGeom prst="rect">
            <a:avLst/>
          </a:prstGeom>
        </p:spPr>
        <p:txBody>
          <a:bodyPr/>
          <a:lstStyle>
            <a:lvl1pPr algn="l" defTabSz="914180" rtl="0" fontAlgn="base">
              <a:spcBef>
                <a:spcPct val="0"/>
              </a:spcBef>
              <a:spcAft>
                <a:spcPct val="0"/>
              </a:spcAft>
              <a:defRPr sz="2200" b="1">
                <a:solidFill>
                  <a:srgbClr val="1B265F"/>
                </a:solidFill>
                <a:latin typeface="+mj-lt"/>
                <a:ea typeface="+mj-ea"/>
                <a:cs typeface="+mj-cs"/>
              </a:defRPr>
            </a:lvl1pPr>
            <a:lvl2pPr algn="l" defTabSz="914180" rtl="0" fontAlgn="base">
              <a:spcBef>
                <a:spcPct val="0"/>
              </a:spcBef>
              <a:spcAft>
                <a:spcPct val="0"/>
              </a:spcAft>
              <a:defRPr sz="1400" b="1">
                <a:solidFill>
                  <a:srgbClr val="1B265F"/>
                </a:solidFill>
                <a:latin typeface="Arial" charset="0"/>
              </a:defRPr>
            </a:lvl2pPr>
            <a:lvl3pPr algn="l" defTabSz="914180" rtl="0" fontAlgn="base">
              <a:spcBef>
                <a:spcPct val="0"/>
              </a:spcBef>
              <a:spcAft>
                <a:spcPct val="0"/>
              </a:spcAft>
              <a:defRPr sz="1400" b="1">
                <a:solidFill>
                  <a:srgbClr val="1B265F"/>
                </a:solidFill>
                <a:latin typeface="Arial" charset="0"/>
              </a:defRPr>
            </a:lvl3pPr>
            <a:lvl4pPr algn="l" defTabSz="914180" rtl="0" fontAlgn="base">
              <a:spcBef>
                <a:spcPct val="0"/>
              </a:spcBef>
              <a:spcAft>
                <a:spcPct val="0"/>
              </a:spcAft>
              <a:defRPr sz="1400" b="1">
                <a:solidFill>
                  <a:srgbClr val="1B265F"/>
                </a:solidFill>
                <a:latin typeface="Arial" charset="0"/>
              </a:defRPr>
            </a:lvl4pPr>
            <a:lvl5pPr algn="l" defTabSz="914180" rtl="0" fontAlgn="base">
              <a:spcBef>
                <a:spcPct val="0"/>
              </a:spcBef>
              <a:spcAft>
                <a:spcPct val="0"/>
              </a:spcAft>
              <a:defRPr sz="1400" b="1">
                <a:solidFill>
                  <a:srgbClr val="1B265F"/>
                </a:solidFill>
                <a:latin typeface="Arial" charset="0"/>
              </a:defRPr>
            </a:lvl5pPr>
            <a:lvl6pPr marL="410099" algn="l" defTabSz="914180" rtl="0" fontAlgn="base">
              <a:spcBef>
                <a:spcPct val="0"/>
              </a:spcBef>
              <a:spcAft>
                <a:spcPct val="0"/>
              </a:spcAft>
              <a:defRPr sz="1400" b="1">
                <a:solidFill>
                  <a:srgbClr val="1B265F"/>
                </a:solidFill>
                <a:latin typeface="Arial" charset="0"/>
              </a:defRPr>
            </a:lvl6pPr>
            <a:lvl7pPr marL="820199" algn="l" defTabSz="914180" rtl="0" fontAlgn="base">
              <a:spcBef>
                <a:spcPct val="0"/>
              </a:spcBef>
              <a:spcAft>
                <a:spcPct val="0"/>
              </a:spcAft>
              <a:defRPr sz="1400" b="1">
                <a:solidFill>
                  <a:srgbClr val="1B265F"/>
                </a:solidFill>
                <a:latin typeface="Arial" charset="0"/>
              </a:defRPr>
            </a:lvl7pPr>
            <a:lvl8pPr marL="1230298" algn="l" defTabSz="914180" rtl="0" fontAlgn="base">
              <a:spcBef>
                <a:spcPct val="0"/>
              </a:spcBef>
              <a:spcAft>
                <a:spcPct val="0"/>
              </a:spcAft>
              <a:defRPr sz="1400" b="1">
                <a:solidFill>
                  <a:srgbClr val="1B265F"/>
                </a:solidFill>
                <a:latin typeface="Arial" charset="0"/>
              </a:defRPr>
            </a:lvl8pPr>
            <a:lvl9pPr marL="1640397" algn="l" defTabSz="914180" rtl="0" fontAlgn="base">
              <a:spcBef>
                <a:spcPct val="0"/>
              </a:spcBef>
              <a:spcAft>
                <a:spcPct val="0"/>
              </a:spcAft>
              <a:defRPr sz="1400" b="1">
                <a:solidFill>
                  <a:srgbClr val="1B265F"/>
                </a:solidFill>
                <a:latin typeface="Arial" charset="0"/>
              </a:defRPr>
            </a:lvl9pPr>
          </a:lstStyle>
          <a:p>
            <a:r>
              <a:rPr lang="en-CA" dirty="0" smtClean="0">
                <a:latin typeface="Frutiger LT 47 LightCn"/>
              </a:rPr>
              <a:t>PE Investment Case Studies</a:t>
            </a:r>
            <a:endParaRPr lang="en-CA" dirty="0" smtClean="0">
              <a:latin typeface="Frutiger LT 45 Light"/>
            </a:endParaRPr>
          </a:p>
        </p:txBody>
      </p:sp>
      <p:sp>
        <p:nvSpPr>
          <p:cNvPr id="49" name="TextBox 45"/>
          <p:cNvSpPr txBox="1">
            <a:spLocks noChangeArrowheads="1"/>
          </p:cNvSpPr>
          <p:nvPr/>
        </p:nvSpPr>
        <p:spPr bwMode="auto">
          <a:xfrm>
            <a:off x="2995053" y="4062601"/>
            <a:ext cx="3103820" cy="1964640"/>
          </a:xfrm>
          <a:prstGeom prst="rect">
            <a:avLst/>
          </a:prstGeom>
          <a:noFill/>
          <a:ln w="9525">
            <a:noFill/>
            <a:miter lim="800000"/>
            <a:headEnd/>
            <a:tailEnd/>
          </a:ln>
        </p:spPr>
        <p:txBody>
          <a:bodyPr wrap="square">
            <a:spAutoFit/>
          </a:bodyPr>
          <a:lstStyle>
            <a:defPPr>
              <a:defRPr lang="fr-FR"/>
            </a:defPPr>
            <a:lvl1pPr marL="182563" indent="-182563">
              <a:buFont typeface="Arial" pitchFamily="34" charset="0"/>
              <a:buChar char="•"/>
              <a:defRPr sz="1100">
                <a:solidFill>
                  <a:srgbClr val="002060"/>
                </a:solidFill>
                <a:latin typeface="Frutiger LT 45 Light" pitchFamily="34" charset="0"/>
              </a:defRPr>
            </a:lvl1pPr>
          </a:lstStyle>
          <a:p>
            <a:pPr marL="85725" indent="-85725">
              <a:spcAft>
                <a:spcPts val="200"/>
              </a:spcAft>
            </a:pPr>
            <a:r>
              <a:rPr lang="en-CA" dirty="0" smtClean="0">
                <a:solidFill>
                  <a:srgbClr val="091C5B"/>
                </a:solidFill>
              </a:rPr>
              <a:t>BRP brand creation</a:t>
            </a:r>
          </a:p>
          <a:p>
            <a:pPr marL="85725" indent="-85725">
              <a:spcAft>
                <a:spcPts val="200"/>
              </a:spcAft>
            </a:pPr>
            <a:r>
              <a:rPr lang="en-CA" dirty="0" smtClean="0">
                <a:solidFill>
                  <a:srgbClr val="091C5B"/>
                </a:solidFill>
              </a:rPr>
              <a:t>Repositioning of the ATV line of products under new (old) Can-Am brand</a:t>
            </a:r>
          </a:p>
          <a:p>
            <a:pPr marL="85725" indent="-85725">
              <a:spcAft>
                <a:spcPts val="200"/>
              </a:spcAft>
            </a:pPr>
            <a:r>
              <a:rPr lang="en-CA" dirty="0" smtClean="0">
                <a:solidFill>
                  <a:srgbClr val="091C5B"/>
                </a:solidFill>
              </a:rPr>
              <a:t>Set manufacturing facilities in Mexico</a:t>
            </a:r>
          </a:p>
          <a:p>
            <a:pPr marL="85725" indent="-85725">
              <a:spcAft>
                <a:spcPts val="200"/>
              </a:spcAft>
            </a:pPr>
            <a:r>
              <a:rPr lang="en-CA" dirty="0" smtClean="0">
                <a:solidFill>
                  <a:srgbClr val="091C5B"/>
                </a:solidFill>
              </a:rPr>
              <a:t>True Should Cost approach (automotive costing approach)</a:t>
            </a:r>
          </a:p>
          <a:p>
            <a:pPr marL="85725" indent="-85725">
              <a:spcAft>
                <a:spcPts val="200"/>
              </a:spcAft>
            </a:pPr>
            <a:r>
              <a:rPr lang="en-CA" dirty="0" smtClean="0">
                <a:solidFill>
                  <a:srgbClr val="091C5B"/>
                </a:solidFill>
              </a:rPr>
              <a:t>Innovation center in Valcourt</a:t>
            </a:r>
          </a:p>
          <a:p>
            <a:pPr marL="85725" indent="-85725">
              <a:spcAft>
                <a:spcPts val="200"/>
              </a:spcAft>
            </a:pPr>
            <a:r>
              <a:rPr lang="en-CA" dirty="0" smtClean="0">
                <a:solidFill>
                  <a:srgbClr val="091C5B"/>
                </a:solidFill>
              </a:rPr>
              <a:t>Focus on innovation / « pleasure / sensation »</a:t>
            </a:r>
          </a:p>
          <a:p>
            <a:pPr marL="85725" indent="-85725">
              <a:spcAft>
                <a:spcPts val="200"/>
              </a:spcAft>
            </a:pPr>
            <a:r>
              <a:rPr lang="en-CA" dirty="0" smtClean="0">
                <a:solidFill>
                  <a:srgbClr val="091C5B"/>
                </a:solidFill>
              </a:rPr>
              <a:t>Launch of the Can-Am Spyder line of product</a:t>
            </a:r>
          </a:p>
          <a:p>
            <a:pPr marL="85725" indent="-85725">
              <a:spcAft>
                <a:spcPts val="200"/>
              </a:spcAft>
            </a:pPr>
            <a:r>
              <a:rPr lang="en-CA" dirty="0" smtClean="0">
                <a:solidFill>
                  <a:srgbClr val="091C5B"/>
                </a:solidFill>
              </a:rPr>
              <a:t>Refinancing (I-Q, recap, etc.)</a:t>
            </a:r>
          </a:p>
        </p:txBody>
      </p:sp>
      <p:pic>
        <p:nvPicPr>
          <p:cNvPr id="43" name="Picture 19" descr="untitled.bmp"/>
          <p:cNvPicPr>
            <a:picLocks noChangeAspect="1"/>
          </p:cNvPicPr>
          <p:nvPr/>
        </p:nvPicPr>
        <p:blipFill>
          <a:blip r:embed="rId8" cstate="print"/>
          <a:srcRect/>
          <a:stretch>
            <a:fillRect/>
          </a:stretch>
        </p:blipFill>
        <p:spPr bwMode="auto">
          <a:xfrm>
            <a:off x="384326" y="118554"/>
            <a:ext cx="704850" cy="704850"/>
          </a:xfrm>
          <a:prstGeom prst="rect">
            <a:avLst/>
          </a:prstGeom>
          <a:noFill/>
          <a:ln w="9525">
            <a:noFill/>
            <a:miter lim="800000"/>
            <a:headEnd/>
            <a:tailEnd/>
          </a:ln>
        </p:spPr>
      </p:pic>
      <p:pic>
        <p:nvPicPr>
          <p:cNvPr id="44" name="Picture 2" descr="http://0.tqn.com/d/motorcycles/1/0/F/o/-/-/Can-Am_Spyder_RT_Silver_3-4F.jpg"/>
          <p:cNvPicPr>
            <a:picLocks noChangeAspect="1" noChangeArrowheads="1"/>
          </p:cNvPicPr>
          <p:nvPr/>
        </p:nvPicPr>
        <p:blipFill>
          <a:blip r:embed="rId9" cstate="print"/>
          <a:srcRect/>
          <a:stretch>
            <a:fillRect/>
          </a:stretch>
        </p:blipFill>
        <p:spPr bwMode="auto">
          <a:xfrm>
            <a:off x="6435592" y="1230772"/>
            <a:ext cx="2139052" cy="1604289"/>
          </a:xfrm>
          <a:prstGeom prst="rect">
            <a:avLst/>
          </a:prstGeom>
          <a:noFill/>
        </p:spPr>
      </p:pic>
      <p:pic>
        <p:nvPicPr>
          <p:cNvPr id="47" name="Picture 66"/>
          <p:cNvPicPr>
            <a:picLocks noChangeAspect="1" noChangeArrowheads="1"/>
          </p:cNvPicPr>
          <p:nvPr/>
        </p:nvPicPr>
        <p:blipFill>
          <a:blip r:embed="rId10" cstate="print"/>
          <a:srcRect l="-2461" r="-2051"/>
          <a:stretch>
            <a:fillRect/>
          </a:stretch>
        </p:blipFill>
        <p:spPr bwMode="auto">
          <a:xfrm>
            <a:off x="3630491" y="3200400"/>
            <a:ext cx="1617662" cy="495300"/>
          </a:xfrm>
          <a:prstGeom prst="rect">
            <a:avLst/>
          </a:prstGeom>
          <a:noFill/>
          <a:ln w="9525">
            <a:noFill/>
            <a:miter lim="800000"/>
            <a:headEnd/>
            <a:tailEnd/>
          </a:ln>
        </p:spPr>
      </p:pic>
    </p:spTree>
    <p:extLst>
      <p:ext uri="{BB962C8B-B14F-4D97-AF65-F5344CB8AC3E}">
        <p14:creationId xmlns:p14="http://schemas.microsoft.com/office/powerpoint/2010/main" xmlns="" val="1895944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p:cNvGraphicFramePr>
            <a:graphicFrameLocks noGrp="1"/>
          </p:cNvGraphicFramePr>
          <p:nvPr>
            <p:extLst>
              <p:ext uri="{D42A27DB-BD31-4B8C-83A1-F6EECF244321}">
                <p14:modId xmlns:p14="http://schemas.microsoft.com/office/powerpoint/2010/main" xmlns="" val="2897314168"/>
              </p:ext>
            </p:extLst>
          </p:nvPr>
        </p:nvGraphicFramePr>
        <p:xfrm>
          <a:off x="6197329" y="3928518"/>
          <a:ext cx="2700000" cy="2141620"/>
        </p:xfrm>
        <a:graphic>
          <a:graphicData uri="http://schemas.openxmlformats.org/drawingml/2006/table">
            <a:tbl>
              <a:tblPr firstRow="1" bandRow="1"/>
              <a:tblGrid>
                <a:gridCol w="1395522"/>
                <a:gridCol w="1304478"/>
              </a:tblGrid>
              <a:tr h="495661">
                <a:tc gridSpan="2">
                  <a:txBody>
                    <a:bodyPr/>
                    <a:lstStyle>
                      <a:lvl1pPr marL="0" algn="l" defTabSz="820199" rtl="0" eaLnBrk="1" latinLnBrk="0" hangingPunct="1">
                        <a:defRPr sz="1600" b="1" kern="1200">
                          <a:solidFill>
                            <a:schemeClr val="lt1"/>
                          </a:solidFill>
                          <a:latin typeface="Calibri"/>
                        </a:defRPr>
                      </a:lvl1pPr>
                      <a:lvl2pPr marL="410099" algn="l" defTabSz="820199" rtl="0" eaLnBrk="1" latinLnBrk="0" hangingPunct="1">
                        <a:defRPr sz="1600" b="1" kern="1200">
                          <a:solidFill>
                            <a:schemeClr val="lt1"/>
                          </a:solidFill>
                          <a:latin typeface="Calibri"/>
                        </a:defRPr>
                      </a:lvl2pPr>
                      <a:lvl3pPr marL="820199" algn="l" defTabSz="820199" rtl="0" eaLnBrk="1" latinLnBrk="0" hangingPunct="1">
                        <a:defRPr sz="1600" b="1" kern="1200">
                          <a:solidFill>
                            <a:schemeClr val="lt1"/>
                          </a:solidFill>
                          <a:latin typeface="Calibri"/>
                        </a:defRPr>
                      </a:lvl3pPr>
                      <a:lvl4pPr marL="1230298" algn="l" defTabSz="820199" rtl="0" eaLnBrk="1" latinLnBrk="0" hangingPunct="1">
                        <a:defRPr sz="1600" b="1" kern="1200">
                          <a:solidFill>
                            <a:schemeClr val="lt1"/>
                          </a:solidFill>
                          <a:latin typeface="Calibri"/>
                        </a:defRPr>
                      </a:lvl4pPr>
                      <a:lvl5pPr marL="1640397" algn="l" defTabSz="820199" rtl="0" eaLnBrk="1" latinLnBrk="0" hangingPunct="1">
                        <a:defRPr sz="1600" b="1" kern="1200">
                          <a:solidFill>
                            <a:schemeClr val="lt1"/>
                          </a:solidFill>
                          <a:latin typeface="Calibri"/>
                        </a:defRPr>
                      </a:lvl5pPr>
                      <a:lvl6pPr marL="2050496" algn="l" defTabSz="820199" rtl="0" eaLnBrk="1" latinLnBrk="0" hangingPunct="1">
                        <a:defRPr sz="1600" b="1" kern="1200">
                          <a:solidFill>
                            <a:schemeClr val="lt1"/>
                          </a:solidFill>
                          <a:latin typeface="Calibri"/>
                        </a:defRPr>
                      </a:lvl6pPr>
                      <a:lvl7pPr marL="2460597" algn="l" defTabSz="820199" rtl="0" eaLnBrk="1" latinLnBrk="0" hangingPunct="1">
                        <a:defRPr sz="1600" b="1" kern="1200">
                          <a:solidFill>
                            <a:schemeClr val="lt1"/>
                          </a:solidFill>
                          <a:latin typeface="Calibri"/>
                        </a:defRPr>
                      </a:lvl7pPr>
                      <a:lvl8pPr marL="2870696" algn="l" defTabSz="820199" rtl="0" eaLnBrk="1" latinLnBrk="0" hangingPunct="1">
                        <a:defRPr sz="1600" b="1" kern="1200">
                          <a:solidFill>
                            <a:schemeClr val="lt1"/>
                          </a:solidFill>
                          <a:latin typeface="Calibri"/>
                        </a:defRPr>
                      </a:lvl8pPr>
                      <a:lvl9pPr marL="3280795" algn="l" defTabSz="820199" rtl="0" eaLnBrk="1" latinLnBrk="0" hangingPunct="1">
                        <a:defRPr sz="1600" b="1" kern="1200">
                          <a:solidFill>
                            <a:schemeClr val="lt1"/>
                          </a:solidFill>
                          <a:latin typeface="Calibri"/>
                        </a:defRPr>
                      </a:lvl9pPr>
                    </a:lstStyle>
                    <a:p>
                      <a:pPr algn="ctr"/>
                      <a:r>
                        <a:rPr lang="en-CA" sz="1400" b="0" noProof="0" dirty="0" smtClean="0">
                          <a:solidFill>
                            <a:schemeClr val="tx2"/>
                          </a:solidFill>
                        </a:rPr>
                        <a:t>5x the</a:t>
                      </a:r>
                      <a:r>
                        <a:rPr lang="en-CA" sz="1400" b="0" baseline="0" noProof="0" dirty="0" smtClean="0">
                          <a:solidFill>
                            <a:schemeClr val="tx2"/>
                          </a:solidFill>
                        </a:rPr>
                        <a:t> </a:t>
                      </a:r>
                      <a:r>
                        <a:rPr lang="en-CA" sz="1400" b="0" noProof="0" dirty="0" smtClean="0">
                          <a:solidFill>
                            <a:schemeClr val="tx2"/>
                          </a:solidFill>
                        </a:rPr>
                        <a:t>size of largest competitor,</a:t>
                      </a:r>
                      <a:r>
                        <a:rPr lang="en-CA" sz="1400" b="0" baseline="0" noProof="0" dirty="0" smtClean="0">
                          <a:solidFill>
                            <a:schemeClr val="tx2"/>
                          </a:solidFill>
                        </a:rPr>
                        <a:t> dominant position</a:t>
                      </a:r>
                      <a:endParaRPr lang="en-CA" sz="1400" b="0" noProof="0" dirty="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hMerge="1">
                  <a:txBody>
                    <a:bodyPr/>
                    <a:lstStyle/>
                    <a:p>
                      <a:endParaRPr lang="en-CA" dirty="0"/>
                    </a:p>
                  </a:txBody>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defTabSz="914400" eaLnBrk="1" fontAlgn="auto" latinLnBrk="0" hangingPunct="1">
                        <a:lnSpc>
                          <a:spcPct val="100000"/>
                        </a:lnSpc>
                        <a:spcBef>
                          <a:spcPts val="0"/>
                        </a:spcBef>
                        <a:spcAft>
                          <a:spcPts val="0"/>
                        </a:spcAft>
                        <a:buClrTx/>
                        <a:buSzTx/>
                        <a:buFontTx/>
                        <a:buNone/>
                        <a:tabLst/>
                        <a:defRPr/>
                      </a:pPr>
                      <a:r>
                        <a:rPr lang="en-CA" sz="1200" b="1" noProof="0" dirty="0" smtClean="0">
                          <a:solidFill>
                            <a:schemeClr val="tx2"/>
                          </a:solidFill>
                        </a:rPr>
                        <a:t>Market:</a:t>
                      </a:r>
                      <a:endParaRPr lang="en-CA" sz="1200" b="1" noProof="0" dirty="0">
                        <a:solidFill>
                          <a:schemeClr val="tx2"/>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algn="r"/>
                      <a:r>
                        <a:rPr lang="en-CA" sz="1200" noProof="0" dirty="0" smtClean="0">
                          <a:solidFill>
                            <a:schemeClr val="tx2"/>
                          </a:solidFill>
                        </a:rPr>
                        <a:t>National</a:t>
                      </a:r>
                      <a:endParaRPr lang="en-CA" sz="1200" noProof="0" dirty="0">
                        <a:solidFill>
                          <a:schemeClr val="tx2"/>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r>
                        <a:rPr lang="en-CA" sz="1200" b="1" noProof="0" dirty="0" smtClean="0">
                          <a:solidFill>
                            <a:schemeClr val="tx2"/>
                          </a:solidFill>
                        </a:rPr>
                        <a:t>Revenues:</a:t>
                      </a:r>
                      <a:endParaRPr lang="en-CA" sz="1200" b="1" noProof="0" dirty="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algn="r"/>
                      <a:r>
                        <a:rPr lang="en-CA" sz="1200" noProof="0" dirty="0" smtClean="0">
                          <a:solidFill>
                            <a:schemeClr val="tx2"/>
                          </a:solidFill>
                        </a:rPr>
                        <a:t>$1.6B</a:t>
                      </a:r>
                      <a:endParaRPr lang="en-CA" sz="1200" noProof="0" dirty="0">
                        <a:solidFill>
                          <a:schemeClr val="tx2"/>
                        </a:solidFill>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r>
                        <a:rPr lang="en-CA" sz="1200" b="1" noProof="0" dirty="0" smtClean="0">
                          <a:solidFill>
                            <a:schemeClr val="tx2"/>
                          </a:solidFill>
                        </a:rPr>
                        <a:t>Concept:</a:t>
                      </a:r>
                      <a:endParaRPr lang="en-CA" sz="1200" b="1" noProof="0" dirty="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indent="0" algn="r"/>
                      <a:r>
                        <a:rPr lang="en-CA" sz="1200" noProof="0" dirty="0" smtClean="0">
                          <a:solidFill>
                            <a:schemeClr val="tx2"/>
                          </a:solidFill>
                        </a:rPr>
                        <a:t>Multiple price points</a:t>
                      </a:r>
                      <a:endParaRPr lang="en-CA" sz="1200" noProof="0" dirty="0">
                        <a:solidFill>
                          <a:schemeClr val="tx2"/>
                        </a:solidFill>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defTabSz="914400" eaLnBrk="1" fontAlgn="auto" latinLnBrk="0" hangingPunct="1">
                        <a:lnSpc>
                          <a:spcPct val="100000"/>
                        </a:lnSpc>
                        <a:spcBef>
                          <a:spcPts val="0"/>
                        </a:spcBef>
                        <a:spcAft>
                          <a:spcPts val="0"/>
                        </a:spcAft>
                        <a:buClrTx/>
                        <a:buSzTx/>
                        <a:buFontTx/>
                        <a:buNone/>
                        <a:tabLst/>
                        <a:defRPr/>
                      </a:pPr>
                      <a:r>
                        <a:rPr lang="en-CA" sz="1200" b="1" noProof="0" dirty="0" smtClean="0">
                          <a:solidFill>
                            <a:schemeClr val="tx2"/>
                          </a:solidFill>
                        </a:rPr>
                        <a:t>Profitability: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algn="r" defTabSz="914400" eaLnBrk="1" fontAlgn="auto" latinLnBrk="0" hangingPunct="1">
                        <a:lnSpc>
                          <a:spcPct val="100000"/>
                        </a:lnSpc>
                        <a:spcBef>
                          <a:spcPts val="0"/>
                        </a:spcBef>
                        <a:spcAft>
                          <a:spcPts val="0"/>
                        </a:spcAft>
                        <a:buClrTx/>
                        <a:buSzTx/>
                        <a:buFontTx/>
                        <a:buNone/>
                        <a:tabLst/>
                        <a:defRPr/>
                      </a:pPr>
                      <a:r>
                        <a:rPr lang="en-CA" sz="1200" noProof="0" dirty="0" smtClean="0">
                          <a:solidFill>
                            <a:schemeClr val="tx2"/>
                          </a:solidFill>
                        </a:rPr>
                        <a:t>High</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defTabSz="914400" eaLnBrk="1" fontAlgn="auto" latinLnBrk="0" hangingPunct="1">
                        <a:lnSpc>
                          <a:spcPct val="100000"/>
                        </a:lnSpc>
                        <a:spcBef>
                          <a:spcPts val="0"/>
                        </a:spcBef>
                        <a:spcAft>
                          <a:spcPts val="0"/>
                        </a:spcAft>
                        <a:buClrTx/>
                        <a:buSzTx/>
                        <a:buFontTx/>
                        <a:buNone/>
                        <a:tabLst/>
                        <a:defRPr/>
                      </a:pPr>
                      <a:r>
                        <a:rPr lang="en-CA" sz="1200" b="1" noProof="0" dirty="0" smtClean="0">
                          <a:solidFill>
                            <a:schemeClr val="tx2"/>
                          </a:solidFill>
                        </a:rPr>
                        <a:t>Market Share: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algn="r" defTabSz="914400" eaLnBrk="1" fontAlgn="auto" latinLnBrk="0" hangingPunct="1">
                        <a:lnSpc>
                          <a:spcPct val="100000"/>
                        </a:lnSpc>
                        <a:spcBef>
                          <a:spcPts val="0"/>
                        </a:spcBef>
                        <a:spcAft>
                          <a:spcPts val="0"/>
                        </a:spcAft>
                        <a:buClrTx/>
                        <a:buSzTx/>
                        <a:buFontTx/>
                        <a:buNone/>
                        <a:tabLst/>
                        <a:defRPr/>
                      </a:pPr>
                      <a:r>
                        <a:rPr lang="en-CA" sz="1200" noProof="0" dirty="0" smtClean="0">
                          <a:solidFill>
                            <a:schemeClr val="tx2"/>
                          </a:solidFill>
                        </a:rPr>
                        <a:t>Dominant </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xmlns="" val="2492176643"/>
              </p:ext>
            </p:extLst>
          </p:nvPr>
        </p:nvGraphicFramePr>
        <p:xfrm>
          <a:off x="152400" y="3907765"/>
          <a:ext cx="2703753" cy="2141620"/>
        </p:xfrm>
        <a:graphic>
          <a:graphicData uri="http://schemas.openxmlformats.org/drawingml/2006/table">
            <a:tbl>
              <a:tblPr firstRow="1" bandRow="1"/>
              <a:tblGrid>
                <a:gridCol w="1426116"/>
                <a:gridCol w="1277637"/>
              </a:tblGrid>
              <a:tr h="495661">
                <a:tc gridSpan="2">
                  <a:txBody>
                    <a:bodyPr/>
                    <a:lstStyle>
                      <a:lvl1pPr marL="0" algn="l" defTabSz="820199" rtl="0" eaLnBrk="1" latinLnBrk="0" hangingPunct="1">
                        <a:defRPr sz="1600" b="1" kern="1200">
                          <a:solidFill>
                            <a:schemeClr val="lt1"/>
                          </a:solidFill>
                          <a:latin typeface="Calibri"/>
                        </a:defRPr>
                      </a:lvl1pPr>
                      <a:lvl2pPr marL="410099" algn="l" defTabSz="820199" rtl="0" eaLnBrk="1" latinLnBrk="0" hangingPunct="1">
                        <a:defRPr sz="1600" b="1" kern="1200">
                          <a:solidFill>
                            <a:schemeClr val="lt1"/>
                          </a:solidFill>
                          <a:latin typeface="Calibri"/>
                        </a:defRPr>
                      </a:lvl2pPr>
                      <a:lvl3pPr marL="820199" algn="l" defTabSz="820199" rtl="0" eaLnBrk="1" latinLnBrk="0" hangingPunct="1">
                        <a:defRPr sz="1600" b="1" kern="1200">
                          <a:solidFill>
                            <a:schemeClr val="lt1"/>
                          </a:solidFill>
                          <a:latin typeface="Calibri"/>
                        </a:defRPr>
                      </a:lvl3pPr>
                      <a:lvl4pPr marL="1230298" algn="l" defTabSz="820199" rtl="0" eaLnBrk="1" latinLnBrk="0" hangingPunct="1">
                        <a:defRPr sz="1600" b="1" kern="1200">
                          <a:solidFill>
                            <a:schemeClr val="lt1"/>
                          </a:solidFill>
                          <a:latin typeface="Calibri"/>
                        </a:defRPr>
                      </a:lvl4pPr>
                      <a:lvl5pPr marL="1640397" algn="l" defTabSz="820199" rtl="0" eaLnBrk="1" latinLnBrk="0" hangingPunct="1">
                        <a:defRPr sz="1600" b="1" kern="1200">
                          <a:solidFill>
                            <a:schemeClr val="lt1"/>
                          </a:solidFill>
                          <a:latin typeface="Calibri"/>
                        </a:defRPr>
                      </a:lvl5pPr>
                      <a:lvl6pPr marL="2050496" algn="l" defTabSz="820199" rtl="0" eaLnBrk="1" latinLnBrk="0" hangingPunct="1">
                        <a:defRPr sz="1600" b="1" kern="1200">
                          <a:solidFill>
                            <a:schemeClr val="lt1"/>
                          </a:solidFill>
                          <a:latin typeface="Calibri"/>
                        </a:defRPr>
                      </a:lvl6pPr>
                      <a:lvl7pPr marL="2460597" algn="l" defTabSz="820199" rtl="0" eaLnBrk="1" latinLnBrk="0" hangingPunct="1">
                        <a:defRPr sz="1600" b="1" kern="1200">
                          <a:solidFill>
                            <a:schemeClr val="lt1"/>
                          </a:solidFill>
                          <a:latin typeface="Calibri"/>
                        </a:defRPr>
                      </a:lvl7pPr>
                      <a:lvl8pPr marL="2870696" algn="l" defTabSz="820199" rtl="0" eaLnBrk="1" latinLnBrk="0" hangingPunct="1">
                        <a:defRPr sz="1600" b="1" kern="1200">
                          <a:solidFill>
                            <a:schemeClr val="lt1"/>
                          </a:solidFill>
                          <a:latin typeface="Calibri"/>
                        </a:defRPr>
                      </a:lvl8pPr>
                      <a:lvl9pPr marL="3280795" algn="l" defTabSz="820199" rtl="0" eaLnBrk="1" latinLnBrk="0" hangingPunct="1">
                        <a:defRPr sz="1600" b="1" kern="1200">
                          <a:solidFill>
                            <a:schemeClr val="lt1"/>
                          </a:solidFill>
                          <a:latin typeface="Calibri"/>
                        </a:defRPr>
                      </a:lvl9pPr>
                    </a:lstStyle>
                    <a:p>
                      <a:pPr algn="ctr"/>
                      <a:r>
                        <a:rPr lang="en-CA" sz="1400" b="0" noProof="0" dirty="0" smtClean="0">
                          <a:solidFill>
                            <a:schemeClr val="tx2"/>
                          </a:solidFill>
                        </a:rPr>
                        <a:t>High growth potential but limited resources</a:t>
                      </a:r>
                      <a:endParaRPr lang="en-CA" sz="1400" b="0" noProof="0" dirty="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hMerge="1">
                  <a:txBody>
                    <a:bodyPr/>
                    <a:lstStyle/>
                    <a:p>
                      <a:endParaRPr lang="en-CA" dirty="0"/>
                    </a:p>
                  </a:txBody>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defTabSz="914400" eaLnBrk="1" fontAlgn="auto" latinLnBrk="0" hangingPunct="1">
                        <a:lnSpc>
                          <a:spcPct val="100000"/>
                        </a:lnSpc>
                        <a:spcBef>
                          <a:spcPts val="0"/>
                        </a:spcBef>
                        <a:spcAft>
                          <a:spcPts val="0"/>
                        </a:spcAft>
                        <a:buClrTx/>
                        <a:buSzTx/>
                        <a:buFontTx/>
                        <a:buNone/>
                        <a:tabLst/>
                        <a:defRPr/>
                      </a:pPr>
                      <a:r>
                        <a:rPr lang="en-CA" sz="1200" b="1" noProof="0" dirty="0" smtClean="0">
                          <a:solidFill>
                            <a:schemeClr val="tx2"/>
                          </a:solidFill>
                        </a:rPr>
                        <a:t>Market</a:t>
                      </a:r>
                      <a:r>
                        <a:rPr lang="en-CA" sz="1200" b="1" baseline="0" noProof="0" dirty="0" smtClean="0">
                          <a:solidFill>
                            <a:schemeClr val="tx2"/>
                          </a:solidFill>
                        </a:rPr>
                        <a:t>:</a:t>
                      </a:r>
                      <a:endParaRPr lang="en-CA" sz="1200" b="1" noProof="0" dirty="0">
                        <a:solidFill>
                          <a:schemeClr val="tx2"/>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algn="r"/>
                      <a:r>
                        <a:rPr lang="en-CA" sz="1200" noProof="0" dirty="0" smtClean="0">
                          <a:solidFill>
                            <a:schemeClr val="tx2"/>
                          </a:solidFill>
                        </a:rPr>
                        <a:t>Eastern Canada</a:t>
                      </a:r>
                      <a:endParaRPr lang="en-CA" sz="1200" noProof="0" dirty="0">
                        <a:solidFill>
                          <a:schemeClr val="tx2"/>
                        </a:solidFill>
                      </a:endParaRPr>
                    </a:p>
                  </a:txBody>
                  <a:tcPr marL="36000" marR="360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r>
                        <a:rPr lang="en-CA" sz="1200" b="1" noProof="0" dirty="0" smtClean="0">
                          <a:solidFill>
                            <a:schemeClr val="tx2"/>
                          </a:solidFill>
                        </a:rPr>
                        <a:t>Revenues:</a:t>
                      </a:r>
                      <a:endParaRPr lang="en-CA" sz="1200" b="1" noProof="0" dirty="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algn="r"/>
                      <a:r>
                        <a:rPr lang="en-CA" sz="1200" noProof="0" dirty="0" smtClean="0">
                          <a:solidFill>
                            <a:schemeClr val="tx2"/>
                          </a:solidFill>
                        </a:rPr>
                        <a:t>$500M</a:t>
                      </a:r>
                      <a:endParaRPr lang="en-CA" sz="1200" noProof="0" dirty="0">
                        <a:solidFill>
                          <a:schemeClr val="tx2"/>
                        </a:solidFill>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r>
                        <a:rPr lang="en-CA" sz="1200" b="1" baseline="0" noProof="0" dirty="0" smtClean="0">
                          <a:solidFill>
                            <a:schemeClr val="tx2"/>
                          </a:solidFill>
                        </a:rPr>
                        <a:t>Concept:</a:t>
                      </a:r>
                      <a:endParaRPr lang="en-CA" sz="1200" b="1" noProof="0" dirty="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algn="r"/>
                      <a:r>
                        <a:rPr lang="en-CA" sz="1200" noProof="0" dirty="0" smtClean="0">
                          <a:solidFill>
                            <a:schemeClr val="tx2"/>
                          </a:solidFill>
                        </a:rPr>
                        <a:t>Single price</a:t>
                      </a:r>
                      <a:r>
                        <a:rPr lang="en-CA" sz="1200" baseline="0" noProof="0" dirty="0" smtClean="0">
                          <a:solidFill>
                            <a:schemeClr val="tx2"/>
                          </a:solidFill>
                        </a:rPr>
                        <a:t> point (</a:t>
                      </a:r>
                      <a:r>
                        <a:rPr lang="en-CA" sz="1200" noProof="0" dirty="0" smtClean="0">
                          <a:solidFill>
                            <a:schemeClr val="tx2"/>
                          </a:solidFill>
                        </a:rPr>
                        <a:t>$1 SKUs)</a:t>
                      </a:r>
                      <a:endParaRPr lang="en-CA" sz="1200" noProof="0" dirty="0">
                        <a:solidFill>
                          <a:schemeClr val="tx2"/>
                        </a:solidFill>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defTabSz="914400" eaLnBrk="1" fontAlgn="auto" latinLnBrk="0" hangingPunct="1">
                        <a:lnSpc>
                          <a:spcPct val="100000"/>
                        </a:lnSpc>
                        <a:spcBef>
                          <a:spcPts val="0"/>
                        </a:spcBef>
                        <a:spcAft>
                          <a:spcPts val="0"/>
                        </a:spcAft>
                        <a:buClrTx/>
                        <a:buSzTx/>
                        <a:buFontTx/>
                        <a:buNone/>
                        <a:tabLst/>
                        <a:defRPr/>
                      </a:pPr>
                      <a:r>
                        <a:rPr lang="en-CA" sz="1200" b="1" noProof="0" dirty="0" smtClean="0">
                          <a:solidFill>
                            <a:schemeClr val="tx2"/>
                          </a:solidFill>
                        </a:rPr>
                        <a:t>Profitability: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algn="r" defTabSz="914400" eaLnBrk="1" fontAlgn="auto" latinLnBrk="0" hangingPunct="1">
                        <a:lnSpc>
                          <a:spcPct val="100000"/>
                        </a:lnSpc>
                        <a:spcBef>
                          <a:spcPts val="0"/>
                        </a:spcBef>
                        <a:spcAft>
                          <a:spcPts val="0"/>
                        </a:spcAft>
                        <a:buClrTx/>
                        <a:buSzTx/>
                        <a:buFontTx/>
                        <a:buNone/>
                        <a:tabLst/>
                        <a:defRPr/>
                      </a:pPr>
                      <a:r>
                        <a:rPr lang="en-CA" sz="1200" noProof="0" dirty="0" smtClean="0">
                          <a:solidFill>
                            <a:schemeClr val="tx2"/>
                          </a:solidFill>
                        </a:rPr>
                        <a:t>Good</a:t>
                      </a: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defTabSz="914400" eaLnBrk="1" fontAlgn="auto" latinLnBrk="0" hangingPunct="1">
                        <a:lnSpc>
                          <a:spcPct val="100000"/>
                        </a:lnSpc>
                        <a:spcBef>
                          <a:spcPts val="0"/>
                        </a:spcBef>
                        <a:spcAft>
                          <a:spcPts val="0"/>
                        </a:spcAft>
                        <a:buClrTx/>
                        <a:buSzTx/>
                        <a:buFontTx/>
                        <a:buNone/>
                        <a:tabLst/>
                        <a:defRPr/>
                      </a:pPr>
                      <a:r>
                        <a:rPr lang="en-CA" sz="1200" b="1" baseline="0" noProof="0" dirty="0" smtClean="0">
                          <a:solidFill>
                            <a:schemeClr val="tx2"/>
                          </a:solidFill>
                        </a:rPr>
                        <a:t>Market Share:</a:t>
                      </a:r>
                      <a:endParaRPr lang="en-CA" sz="1200" b="1" noProof="0" dirty="0" smtClean="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algn="r" defTabSz="914400" eaLnBrk="1" fontAlgn="auto" latinLnBrk="0" hangingPunct="1">
                        <a:lnSpc>
                          <a:spcPct val="100000"/>
                        </a:lnSpc>
                        <a:spcBef>
                          <a:spcPts val="0"/>
                        </a:spcBef>
                        <a:spcAft>
                          <a:spcPts val="0"/>
                        </a:spcAft>
                        <a:buClrTx/>
                        <a:buSzTx/>
                        <a:buFontTx/>
                        <a:buNone/>
                        <a:tabLst/>
                        <a:defRPr/>
                      </a:pPr>
                      <a:r>
                        <a:rPr lang="en-CA" sz="1200" baseline="0" noProof="0" dirty="0" smtClean="0">
                          <a:solidFill>
                            <a:schemeClr val="tx2"/>
                          </a:solidFill>
                        </a:rPr>
                        <a:t>#1 </a:t>
                      </a:r>
                      <a:endParaRPr lang="en-CA" sz="1200" noProof="0" dirty="0" smtClean="0">
                        <a:solidFill>
                          <a:schemeClr val="tx2"/>
                        </a:solidFill>
                      </a:endParaRPr>
                    </a:p>
                  </a:txBody>
                  <a:tcPr marL="36000" marR="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44267680"/>
              </p:ext>
            </p:extLst>
          </p:nvPr>
        </p:nvGraphicFramePr>
        <p:xfrm>
          <a:off x="152400" y="1034368"/>
          <a:ext cx="5946475" cy="2131527"/>
        </p:xfrm>
        <a:graphic>
          <a:graphicData uri="http://schemas.openxmlformats.org/drawingml/2006/table">
            <a:tbl>
              <a:tblPr bandRow="1"/>
              <a:tblGrid>
                <a:gridCol w="1087555"/>
                <a:gridCol w="4858920"/>
              </a:tblGrid>
              <a:tr h="710509">
                <a:tc>
                  <a:txBody>
                    <a:bodyPr/>
                    <a:lstStyle>
                      <a:lvl1pPr marL="0" algn="l" defTabSz="820199" rtl="0" eaLnBrk="1" latinLnBrk="0" hangingPunct="1">
                        <a:defRPr sz="1600" kern="1200">
                          <a:solidFill>
                            <a:schemeClr val="tx1"/>
                          </a:solidFill>
                          <a:latin typeface="Calibri"/>
                        </a:defRPr>
                      </a:lvl1pPr>
                      <a:lvl2pPr marL="410099" algn="l" defTabSz="820199" rtl="0" eaLnBrk="1" latinLnBrk="0" hangingPunct="1">
                        <a:defRPr sz="1600" kern="1200">
                          <a:solidFill>
                            <a:schemeClr val="tx1"/>
                          </a:solidFill>
                          <a:latin typeface="Calibri"/>
                        </a:defRPr>
                      </a:lvl2pPr>
                      <a:lvl3pPr marL="820199" algn="l" defTabSz="820199" rtl="0" eaLnBrk="1" latinLnBrk="0" hangingPunct="1">
                        <a:defRPr sz="1600" kern="1200">
                          <a:solidFill>
                            <a:schemeClr val="tx1"/>
                          </a:solidFill>
                          <a:latin typeface="Calibri"/>
                        </a:defRPr>
                      </a:lvl3pPr>
                      <a:lvl4pPr marL="1230298" algn="l" defTabSz="820199" rtl="0" eaLnBrk="1" latinLnBrk="0" hangingPunct="1">
                        <a:defRPr sz="1600" kern="1200">
                          <a:solidFill>
                            <a:schemeClr val="tx1"/>
                          </a:solidFill>
                          <a:latin typeface="Calibri"/>
                        </a:defRPr>
                      </a:lvl4pPr>
                      <a:lvl5pPr marL="1640397" algn="l" defTabSz="820199" rtl="0" eaLnBrk="1" latinLnBrk="0" hangingPunct="1">
                        <a:defRPr sz="1600" kern="1200">
                          <a:solidFill>
                            <a:schemeClr val="tx1"/>
                          </a:solidFill>
                          <a:latin typeface="Calibri"/>
                        </a:defRPr>
                      </a:lvl5pPr>
                      <a:lvl6pPr marL="2050496" algn="l" defTabSz="820199" rtl="0" eaLnBrk="1" latinLnBrk="0" hangingPunct="1">
                        <a:defRPr sz="1600" kern="1200">
                          <a:solidFill>
                            <a:schemeClr val="tx1"/>
                          </a:solidFill>
                          <a:latin typeface="Calibri"/>
                        </a:defRPr>
                      </a:lvl6pPr>
                      <a:lvl7pPr marL="2460597" algn="l" defTabSz="820199" rtl="0" eaLnBrk="1" latinLnBrk="0" hangingPunct="1">
                        <a:defRPr sz="1600" kern="1200">
                          <a:solidFill>
                            <a:schemeClr val="tx1"/>
                          </a:solidFill>
                          <a:latin typeface="Calibri"/>
                        </a:defRPr>
                      </a:lvl7pPr>
                      <a:lvl8pPr marL="2870696" algn="l" defTabSz="820199" rtl="0" eaLnBrk="1" latinLnBrk="0" hangingPunct="1">
                        <a:defRPr sz="1600" kern="1200">
                          <a:solidFill>
                            <a:schemeClr val="tx1"/>
                          </a:solidFill>
                          <a:latin typeface="Calibri"/>
                        </a:defRPr>
                      </a:lvl8pPr>
                      <a:lvl9pPr marL="3280795" algn="l" defTabSz="820199" rtl="0" eaLnBrk="1" latinLnBrk="0" hangingPunct="1">
                        <a:defRPr sz="16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noProof="0" dirty="0" smtClean="0">
                          <a:solidFill>
                            <a:schemeClr val="tx2"/>
                          </a:solidFill>
                          <a:latin typeface="Frutiger LT 45 Light" pitchFamily="34" charset="0"/>
                        </a:rPr>
                        <a:t>Transaction</a:t>
                      </a:r>
                    </a:p>
                    <a:p>
                      <a:pPr algn="l"/>
                      <a:endParaRPr lang="en-CA" sz="1200" b="1" noProof="0" dirty="0">
                        <a:solidFill>
                          <a:schemeClr val="tx2"/>
                        </a:solidFill>
                        <a:latin typeface="Frutiger LT 45 Light" pitchFamily="34" charset="0"/>
                        <a:cs typeface="Arial"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tx1"/>
                          </a:solidFill>
                          <a:latin typeface="Calibri"/>
                        </a:defRPr>
                      </a:lvl1pPr>
                      <a:lvl2pPr marL="410099" algn="l" defTabSz="820199" rtl="0" eaLnBrk="1" latinLnBrk="0" hangingPunct="1">
                        <a:defRPr sz="1600" kern="1200">
                          <a:solidFill>
                            <a:schemeClr val="tx1"/>
                          </a:solidFill>
                          <a:latin typeface="Calibri"/>
                        </a:defRPr>
                      </a:lvl2pPr>
                      <a:lvl3pPr marL="820199" algn="l" defTabSz="820199" rtl="0" eaLnBrk="1" latinLnBrk="0" hangingPunct="1">
                        <a:defRPr sz="1600" kern="1200">
                          <a:solidFill>
                            <a:schemeClr val="tx1"/>
                          </a:solidFill>
                          <a:latin typeface="Calibri"/>
                        </a:defRPr>
                      </a:lvl3pPr>
                      <a:lvl4pPr marL="1230298" algn="l" defTabSz="820199" rtl="0" eaLnBrk="1" latinLnBrk="0" hangingPunct="1">
                        <a:defRPr sz="1600" kern="1200">
                          <a:solidFill>
                            <a:schemeClr val="tx1"/>
                          </a:solidFill>
                          <a:latin typeface="Calibri"/>
                        </a:defRPr>
                      </a:lvl4pPr>
                      <a:lvl5pPr marL="1640397" algn="l" defTabSz="820199" rtl="0" eaLnBrk="1" latinLnBrk="0" hangingPunct="1">
                        <a:defRPr sz="1600" kern="1200">
                          <a:solidFill>
                            <a:schemeClr val="tx1"/>
                          </a:solidFill>
                          <a:latin typeface="Calibri"/>
                        </a:defRPr>
                      </a:lvl5pPr>
                      <a:lvl6pPr marL="2050496" algn="l" defTabSz="820199" rtl="0" eaLnBrk="1" latinLnBrk="0" hangingPunct="1">
                        <a:defRPr sz="1600" kern="1200">
                          <a:solidFill>
                            <a:schemeClr val="tx1"/>
                          </a:solidFill>
                          <a:latin typeface="Calibri"/>
                        </a:defRPr>
                      </a:lvl6pPr>
                      <a:lvl7pPr marL="2460597" algn="l" defTabSz="820199" rtl="0" eaLnBrk="1" latinLnBrk="0" hangingPunct="1">
                        <a:defRPr sz="1600" kern="1200">
                          <a:solidFill>
                            <a:schemeClr val="tx1"/>
                          </a:solidFill>
                          <a:latin typeface="Calibri"/>
                        </a:defRPr>
                      </a:lvl7pPr>
                      <a:lvl8pPr marL="2870696" algn="l" defTabSz="820199" rtl="0" eaLnBrk="1" latinLnBrk="0" hangingPunct="1">
                        <a:defRPr sz="1600" kern="1200">
                          <a:solidFill>
                            <a:schemeClr val="tx1"/>
                          </a:solidFill>
                          <a:latin typeface="Calibri"/>
                        </a:defRPr>
                      </a:lvl8pPr>
                      <a:lvl9pPr marL="3280795" algn="l" defTabSz="820199" rtl="0" eaLnBrk="1" latinLnBrk="0" hangingPunct="1">
                        <a:defRPr sz="1600" kern="1200">
                          <a:solidFill>
                            <a:schemeClr val="tx1"/>
                          </a:solidFill>
                          <a:latin typeface="Calibri"/>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CA" sz="1200" b="0" noProof="0" dirty="0" smtClean="0">
                          <a:solidFill>
                            <a:schemeClr val="tx2"/>
                          </a:solidFill>
                          <a:latin typeface="Frutiger LT 45 Light" pitchFamily="34" charset="0"/>
                          <a:cs typeface="Times New Roman" pitchFamily="18" charset="0"/>
                        </a:rPr>
                        <a:t>Acquired</a:t>
                      </a:r>
                      <a:r>
                        <a:rPr lang="en-CA" sz="1200" b="0" baseline="0" noProof="0" dirty="0" smtClean="0">
                          <a:solidFill>
                            <a:schemeClr val="tx2"/>
                          </a:solidFill>
                          <a:latin typeface="Frutiger LT 45 Light" pitchFamily="34" charset="0"/>
                          <a:cs typeface="Times New Roman" pitchFamily="18" charset="0"/>
                        </a:rPr>
                        <a:t> in November 2004 by Bain Capital. Rossy family and management retained approximately 20% of the equity post-transaction </a:t>
                      </a:r>
                      <a:endParaRPr lang="en-CA" sz="1200" b="0" noProof="0" dirty="0" smtClean="0">
                        <a:solidFill>
                          <a:schemeClr val="tx2"/>
                        </a:solidFill>
                        <a:latin typeface="Frutiger LT 45 Light" pitchFamily="34" charset="0"/>
                        <a:cs typeface="Times New Roman" pitchFamily="18" charset="0"/>
                      </a:endParaRPr>
                    </a:p>
                  </a:txBody>
                  <a:tcPr>
                    <a:lnL>
                      <a:noFill/>
                    </a:lnL>
                    <a:lnR>
                      <a:noFill/>
                    </a:lnR>
                    <a:lnT>
                      <a:noFill/>
                    </a:lnT>
                    <a:lnB>
                      <a:noFill/>
                    </a:lnB>
                    <a:lnTlToBr w="12700" cmpd="sng">
                      <a:noFill/>
                      <a:prstDash val="solid"/>
                    </a:lnTlToBr>
                    <a:lnBlToTr w="12700" cmpd="sng">
                      <a:noFill/>
                      <a:prstDash val="solid"/>
                    </a:lnBlToTr>
                    <a:noFill/>
                  </a:tcPr>
                </a:tc>
              </a:tr>
              <a:tr h="710509">
                <a:tc>
                  <a:txBody>
                    <a:bodyPr/>
                    <a:lstStyle>
                      <a:lvl1pPr marL="0" algn="l" defTabSz="820199" rtl="0" eaLnBrk="1" latinLnBrk="0" hangingPunct="1">
                        <a:defRPr sz="1600" kern="1200">
                          <a:solidFill>
                            <a:schemeClr val="tx1"/>
                          </a:solidFill>
                          <a:latin typeface="Calibri"/>
                        </a:defRPr>
                      </a:lvl1pPr>
                      <a:lvl2pPr marL="410099" algn="l" defTabSz="820199" rtl="0" eaLnBrk="1" latinLnBrk="0" hangingPunct="1">
                        <a:defRPr sz="1600" kern="1200">
                          <a:solidFill>
                            <a:schemeClr val="tx1"/>
                          </a:solidFill>
                          <a:latin typeface="Calibri"/>
                        </a:defRPr>
                      </a:lvl2pPr>
                      <a:lvl3pPr marL="820199" algn="l" defTabSz="820199" rtl="0" eaLnBrk="1" latinLnBrk="0" hangingPunct="1">
                        <a:defRPr sz="1600" kern="1200">
                          <a:solidFill>
                            <a:schemeClr val="tx1"/>
                          </a:solidFill>
                          <a:latin typeface="Calibri"/>
                        </a:defRPr>
                      </a:lvl3pPr>
                      <a:lvl4pPr marL="1230298" algn="l" defTabSz="820199" rtl="0" eaLnBrk="1" latinLnBrk="0" hangingPunct="1">
                        <a:defRPr sz="1600" kern="1200">
                          <a:solidFill>
                            <a:schemeClr val="tx1"/>
                          </a:solidFill>
                          <a:latin typeface="Calibri"/>
                        </a:defRPr>
                      </a:lvl4pPr>
                      <a:lvl5pPr marL="1640397" algn="l" defTabSz="820199" rtl="0" eaLnBrk="1" latinLnBrk="0" hangingPunct="1">
                        <a:defRPr sz="1600" kern="1200">
                          <a:solidFill>
                            <a:schemeClr val="tx1"/>
                          </a:solidFill>
                          <a:latin typeface="Calibri"/>
                        </a:defRPr>
                      </a:lvl5pPr>
                      <a:lvl6pPr marL="2050496" algn="l" defTabSz="820199" rtl="0" eaLnBrk="1" latinLnBrk="0" hangingPunct="1">
                        <a:defRPr sz="1600" kern="1200">
                          <a:solidFill>
                            <a:schemeClr val="tx1"/>
                          </a:solidFill>
                          <a:latin typeface="Calibri"/>
                        </a:defRPr>
                      </a:lvl6pPr>
                      <a:lvl7pPr marL="2460597" algn="l" defTabSz="820199" rtl="0" eaLnBrk="1" latinLnBrk="0" hangingPunct="1">
                        <a:defRPr sz="1600" kern="1200">
                          <a:solidFill>
                            <a:schemeClr val="tx1"/>
                          </a:solidFill>
                          <a:latin typeface="Calibri"/>
                        </a:defRPr>
                      </a:lvl7pPr>
                      <a:lvl8pPr marL="2870696" algn="l" defTabSz="820199" rtl="0" eaLnBrk="1" latinLnBrk="0" hangingPunct="1">
                        <a:defRPr sz="1600" kern="1200">
                          <a:solidFill>
                            <a:schemeClr val="tx1"/>
                          </a:solidFill>
                          <a:latin typeface="Calibri"/>
                        </a:defRPr>
                      </a:lvl8pPr>
                      <a:lvl9pPr marL="3280795" algn="l" defTabSz="820199" rtl="0" eaLnBrk="1" latinLnBrk="0" hangingPunct="1">
                        <a:defRPr sz="1600" kern="1200">
                          <a:solidFill>
                            <a:schemeClr val="tx1"/>
                          </a:solidFill>
                          <a:latin typeface="Calibri"/>
                        </a:defRPr>
                      </a:lvl9pPr>
                    </a:lstStyle>
                    <a:p>
                      <a:pPr algn="l"/>
                      <a:r>
                        <a:rPr lang="en-CA" sz="1200" b="1" noProof="0" dirty="0" smtClean="0">
                          <a:solidFill>
                            <a:schemeClr val="tx2"/>
                          </a:solidFill>
                          <a:latin typeface="Frutiger LT 45 Light" pitchFamily="34" charset="0"/>
                        </a:rPr>
                        <a:t>Thesis</a:t>
                      </a:r>
                      <a:endParaRPr lang="en-CA" sz="1200" b="1" noProof="0" dirty="0">
                        <a:solidFill>
                          <a:schemeClr val="tx2"/>
                        </a:solidFill>
                        <a:latin typeface="Frutiger LT 45 Light" pitchFamily="34" charset="0"/>
                        <a:cs typeface="Arial"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tx1"/>
                          </a:solidFill>
                          <a:latin typeface="Calibri"/>
                        </a:defRPr>
                      </a:lvl1pPr>
                      <a:lvl2pPr marL="410099" algn="l" defTabSz="820199" rtl="0" eaLnBrk="1" latinLnBrk="0" hangingPunct="1">
                        <a:defRPr sz="1600" kern="1200">
                          <a:solidFill>
                            <a:schemeClr val="tx1"/>
                          </a:solidFill>
                          <a:latin typeface="Calibri"/>
                        </a:defRPr>
                      </a:lvl2pPr>
                      <a:lvl3pPr marL="820199" algn="l" defTabSz="820199" rtl="0" eaLnBrk="1" latinLnBrk="0" hangingPunct="1">
                        <a:defRPr sz="1600" kern="1200">
                          <a:solidFill>
                            <a:schemeClr val="tx1"/>
                          </a:solidFill>
                          <a:latin typeface="Calibri"/>
                        </a:defRPr>
                      </a:lvl3pPr>
                      <a:lvl4pPr marL="1230298" algn="l" defTabSz="820199" rtl="0" eaLnBrk="1" latinLnBrk="0" hangingPunct="1">
                        <a:defRPr sz="1600" kern="1200">
                          <a:solidFill>
                            <a:schemeClr val="tx1"/>
                          </a:solidFill>
                          <a:latin typeface="Calibri"/>
                        </a:defRPr>
                      </a:lvl4pPr>
                      <a:lvl5pPr marL="1640397" algn="l" defTabSz="820199" rtl="0" eaLnBrk="1" latinLnBrk="0" hangingPunct="1">
                        <a:defRPr sz="1600" kern="1200">
                          <a:solidFill>
                            <a:schemeClr val="tx1"/>
                          </a:solidFill>
                          <a:latin typeface="Calibri"/>
                        </a:defRPr>
                      </a:lvl5pPr>
                      <a:lvl6pPr marL="2050496" algn="l" defTabSz="820199" rtl="0" eaLnBrk="1" latinLnBrk="0" hangingPunct="1">
                        <a:defRPr sz="1600" kern="1200">
                          <a:solidFill>
                            <a:schemeClr val="tx1"/>
                          </a:solidFill>
                          <a:latin typeface="Calibri"/>
                        </a:defRPr>
                      </a:lvl6pPr>
                      <a:lvl7pPr marL="2460597" algn="l" defTabSz="820199" rtl="0" eaLnBrk="1" latinLnBrk="0" hangingPunct="1">
                        <a:defRPr sz="1600" kern="1200">
                          <a:solidFill>
                            <a:schemeClr val="tx1"/>
                          </a:solidFill>
                          <a:latin typeface="Calibri"/>
                        </a:defRPr>
                      </a:lvl7pPr>
                      <a:lvl8pPr marL="2870696" algn="l" defTabSz="820199" rtl="0" eaLnBrk="1" latinLnBrk="0" hangingPunct="1">
                        <a:defRPr sz="1600" kern="1200">
                          <a:solidFill>
                            <a:schemeClr val="tx1"/>
                          </a:solidFill>
                          <a:latin typeface="Calibri"/>
                        </a:defRPr>
                      </a:lvl8pPr>
                      <a:lvl9pPr marL="3280795" algn="l" defTabSz="820199" rtl="0" eaLnBrk="1" latinLnBrk="0" hangingPunct="1">
                        <a:defRPr sz="1600" kern="1200">
                          <a:solidFill>
                            <a:schemeClr val="tx1"/>
                          </a:solidFill>
                          <a:latin typeface="Calibri"/>
                        </a:defRPr>
                      </a:lvl9pPr>
                    </a:lstStyle>
                    <a:p>
                      <a:pPr>
                        <a:spcBef>
                          <a:spcPts val="225"/>
                        </a:spcBef>
                        <a:spcAft>
                          <a:spcPts val="225"/>
                        </a:spcAft>
                        <a:buClr>
                          <a:srgbClr val="396890"/>
                        </a:buClr>
                        <a:buSzPts val="1100"/>
                        <a:tabLst>
                          <a:tab pos="122238" algn="l"/>
                        </a:tabLst>
                      </a:pPr>
                      <a:r>
                        <a:rPr lang="en-US" sz="1200" noProof="0" dirty="0" smtClean="0">
                          <a:solidFill>
                            <a:schemeClr val="tx2"/>
                          </a:solidFill>
                          <a:latin typeface="Frutiger LT 45 Light"/>
                          <a:cs typeface="Times New Roman" pitchFamily="18" charset="0"/>
                        </a:rPr>
                        <a:t>The</a:t>
                      </a:r>
                      <a:r>
                        <a:rPr lang="en-US" sz="1200" baseline="0" noProof="0" dirty="0" smtClean="0">
                          <a:solidFill>
                            <a:schemeClr val="tx2"/>
                          </a:solidFill>
                          <a:latin typeface="Frutiger LT 45 Light"/>
                          <a:cs typeface="Times New Roman" pitchFamily="18" charset="0"/>
                        </a:rPr>
                        <a:t> company was founded in 1992 following a progressive conversion of former Rossy stores in Dollarama stores. A majority position was sold to Bain Capital in order to pursue an aggressive growth and development plan.</a:t>
                      </a:r>
                      <a:endParaRPr lang="en-CA" sz="1200" noProof="0" dirty="0" smtClean="0">
                        <a:solidFill>
                          <a:schemeClr val="tx2"/>
                        </a:solidFill>
                        <a:latin typeface="Frutiger LT 45 Light"/>
                        <a:cs typeface="Times New Roman" pitchFamily="18" charset="0"/>
                      </a:endParaRPr>
                    </a:p>
                  </a:txBody>
                  <a:tcPr>
                    <a:lnL>
                      <a:noFill/>
                    </a:lnL>
                    <a:lnR>
                      <a:noFill/>
                    </a:lnR>
                    <a:lnT>
                      <a:noFill/>
                    </a:lnT>
                    <a:lnB>
                      <a:noFill/>
                    </a:lnB>
                    <a:lnTlToBr w="12700" cmpd="sng">
                      <a:noFill/>
                      <a:prstDash val="solid"/>
                    </a:lnTlToBr>
                    <a:lnBlToTr w="12700" cmpd="sng">
                      <a:noFill/>
                      <a:prstDash val="solid"/>
                    </a:lnBlToTr>
                    <a:noFill/>
                  </a:tcPr>
                </a:tc>
              </a:tr>
              <a:tr h="710509">
                <a:tc>
                  <a:txBody>
                    <a:bodyPr/>
                    <a:lstStyle>
                      <a:lvl1pPr marL="0" algn="l" defTabSz="820199" rtl="0" eaLnBrk="1" latinLnBrk="0" hangingPunct="1">
                        <a:defRPr sz="1600" kern="1200">
                          <a:solidFill>
                            <a:schemeClr val="tx1"/>
                          </a:solidFill>
                          <a:latin typeface="Calibri"/>
                        </a:defRPr>
                      </a:lvl1pPr>
                      <a:lvl2pPr marL="410099" algn="l" defTabSz="820199" rtl="0" eaLnBrk="1" latinLnBrk="0" hangingPunct="1">
                        <a:defRPr sz="1600" kern="1200">
                          <a:solidFill>
                            <a:schemeClr val="tx1"/>
                          </a:solidFill>
                          <a:latin typeface="Calibri"/>
                        </a:defRPr>
                      </a:lvl2pPr>
                      <a:lvl3pPr marL="820199" algn="l" defTabSz="820199" rtl="0" eaLnBrk="1" latinLnBrk="0" hangingPunct="1">
                        <a:defRPr sz="1600" kern="1200">
                          <a:solidFill>
                            <a:schemeClr val="tx1"/>
                          </a:solidFill>
                          <a:latin typeface="Calibri"/>
                        </a:defRPr>
                      </a:lvl3pPr>
                      <a:lvl4pPr marL="1230298" algn="l" defTabSz="820199" rtl="0" eaLnBrk="1" latinLnBrk="0" hangingPunct="1">
                        <a:defRPr sz="1600" kern="1200">
                          <a:solidFill>
                            <a:schemeClr val="tx1"/>
                          </a:solidFill>
                          <a:latin typeface="Calibri"/>
                        </a:defRPr>
                      </a:lvl4pPr>
                      <a:lvl5pPr marL="1640397" algn="l" defTabSz="820199" rtl="0" eaLnBrk="1" latinLnBrk="0" hangingPunct="1">
                        <a:defRPr sz="1600" kern="1200">
                          <a:solidFill>
                            <a:schemeClr val="tx1"/>
                          </a:solidFill>
                          <a:latin typeface="Calibri"/>
                        </a:defRPr>
                      </a:lvl5pPr>
                      <a:lvl6pPr marL="2050496" algn="l" defTabSz="820199" rtl="0" eaLnBrk="1" latinLnBrk="0" hangingPunct="1">
                        <a:defRPr sz="1600" kern="1200">
                          <a:solidFill>
                            <a:schemeClr val="tx1"/>
                          </a:solidFill>
                          <a:latin typeface="Calibri"/>
                        </a:defRPr>
                      </a:lvl6pPr>
                      <a:lvl7pPr marL="2460597" algn="l" defTabSz="820199" rtl="0" eaLnBrk="1" latinLnBrk="0" hangingPunct="1">
                        <a:defRPr sz="1600" kern="1200">
                          <a:solidFill>
                            <a:schemeClr val="tx1"/>
                          </a:solidFill>
                          <a:latin typeface="Calibri"/>
                        </a:defRPr>
                      </a:lvl7pPr>
                      <a:lvl8pPr marL="2870696" algn="l" defTabSz="820199" rtl="0" eaLnBrk="1" latinLnBrk="0" hangingPunct="1">
                        <a:defRPr sz="1600" kern="1200">
                          <a:solidFill>
                            <a:schemeClr val="tx1"/>
                          </a:solidFill>
                          <a:latin typeface="Calibri"/>
                        </a:defRPr>
                      </a:lvl8pPr>
                      <a:lvl9pPr marL="3280795" algn="l" defTabSz="820199" rtl="0" eaLnBrk="1" latinLnBrk="0" hangingPunct="1">
                        <a:defRPr sz="1600" kern="1200">
                          <a:solidFill>
                            <a:schemeClr val="tx1"/>
                          </a:solidFill>
                          <a:latin typeface="Calibri"/>
                        </a:defRPr>
                      </a:lvl9pPr>
                    </a:lstStyle>
                    <a:p>
                      <a:pPr algn="l"/>
                      <a:r>
                        <a:rPr lang="en-CA" sz="1200" b="1" noProof="0" dirty="0" smtClean="0">
                          <a:solidFill>
                            <a:schemeClr val="tx2"/>
                          </a:solidFill>
                          <a:latin typeface="Frutiger LT 45 Light" pitchFamily="34" charset="0"/>
                        </a:rPr>
                        <a:t>Value-add</a:t>
                      </a:r>
                      <a:endParaRPr lang="en-CA" sz="1200" b="1" noProof="0" dirty="0">
                        <a:solidFill>
                          <a:schemeClr val="tx2"/>
                        </a:solidFill>
                        <a:latin typeface="Frutiger LT 45 Light"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tx1"/>
                          </a:solidFill>
                          <a:latin typeface="Calibri"/>
                        </a:defRPr>
                      </a:lvl1pPr>
                      <a:lvl2pPr marL="410099" algn="l" defTabSz="820199" rtl="0" eaLnBrk="1" latinLnBrk="0" hangingPunct="1">
                        <a:defRPr sz="1600" kern="1200">
                          <a:solidFill>
                            <a:schemeClr val="tx1"/>
                          </a:solidFill>
                          <a:latin typeface="Calibri"/>
                        </a:defRPr>
                      </a:lvl2pPr>
                      <a:lvl3pPr marL="820199" algn="l" defTabSz="820199" rtl="0" eaLnBrk="1" latinLnBrk="0" hangingPunct="1">
                        <a:defRPr sz="1600" kern="1200">
                          <a:solidFill>
                            <a:schemeClr val="tx1"/>
                          </a:solidFill>
                          <a:latin typeface="Calibri"/>
                        </a:defRPr>
                      </a:lvl3pPr>
                      <a:lvl4pPr marL="1230298" algn="l" defTabSz="820199" rtl="0" eaLnBrk="1" latinLnBrk="0" hangingPunct="1">
                        <a:defRPr sz="1600" kern="1200">
                          <a:solidFill>
                            <a:schemeClr val="tx1"/>
                          </a:solidFill>
                          <a:latin typeface="Calibri"/>
                        </a:defRPr>
                      </a:lvl4pPr>
                      <a:lvl5pPr marL="1640397" algn="l" defTabSz="820199" rtl="0" eaLnBrk="1" latinLnBrk="0" hangingPunct="1">
                        <a:defRPr sz="1600" kern="1200">
                          <a:solidFill>
                            <a:schemeClr val="tx1"/>
                          </a:solidFill>
                          <a:latin typeface="Calibri"/>
                        </a:defRPr>
                      </a:lvl5pPr>
                      <a:lvl6pPr marL="2050496" algn="l" defTabSz="820199" rtl="0" eaLnBrk="1" latinLnBrk="0" hangingPunct="1">
                        <a:defRPr sz="1600" kern="1200">
                          <a:solidFill>
                            <a:schemeClr val="tx1"/>
                          </a:solidFill>
                          <a:latin typeface="Calibri"/>
                        </a:defRPr>
                      </a:lvl6pPr>
                      <a:lvl7pPr marL="2460597" algn="l" defTabSz="820199" rtl="0" eaLnBrk="1" latinLnBrk="0" hangingPunct="1">
                        <a:defRPr sz="1600" kern="1200">
                          <a:solidFill>
                            <a:schemeClr val="tx1"/>
                          </a:solidFill>
                          <a:latin typeface="Calibri"/>
                        </a:defRPr>
                      </a:lvl7pPr>
                      <a:lvl8pPr marL="2870696" algn="l" defTabSz="820199" rtl="0" eaLnBrk="1" latinLnBrk="0" hangingPunct="1">
                        <a:defRPr sz="1600" kern="1200">
                          <a:solidFill>
                            <a:schemeClr val="tx1"/>
                          </a:solidFill>
                          <a:latin typeface="Calibri"/>
                        </a:defRPr>
                      </a:lvl8pPr>
                      <a:lvl9pPr marL="3280795" algn="l" defTabSz="820199" rtl="0" eaLnBrk="1" latinLnBrk="0" hangingPunct="1">
                        <a:defRPr sz="16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noProof="0" dirty="0" smtClean="0">
                          <a:solidFill>
                            <a:schemeClr val="tx2"/>
                          </a:solidFill>
                          <a:latin typeface="Frutiger LT 45 Light"/>
                          <a:cs typeface="Times New Roman" pitchFamily="18" charset="0"/>
                        </a:rPr>
                        <a:t>Development</a:t>
                      </a:r>
                      <a:r>
                        <a:rPr lang="en-CA" sz="1200" baseline="0" noProof="0" dirty="0" smtClean="0">
                          <a:solidFill>
                            <a:schemeClr val="tx2"/>
                          </a:solidFill>
                          <a:latin typeface="Frutiger LT 45 Light"/>
                          <a:cs typeface="Times New Roman" pitchFamily="18" charset="0"/>
                        </a:rPr>
                        <a:t> of a focused business model, aggressive store openings, real estate optimization, improvement of IT management, $1+ concept</a:t>
                      </a:r>
                      <a:r>
                        <a:rPr lang="en-CA" sz="1200" b="0" baseline="0" noProof="0" dirty="0" smtClean="0">
                          <a:solidFill>
                            <a:schemeClr val="tx2"/>
                          </a:solidFill>
                          <a:latin typeface="Frutiger LT 45 Light" pitchFamily="34" charset="0"/>
                          <a:cs typeface="+mn-cs"/>
                        </a:rPr>
                        <a:t>/growth of in-store SKUs</a:t>
                      </a:r>
                      <a:endParaRPr lang="en-CA" sz="1200" noProof="0" dirty="0" smtClean="0">
                        <a:solidFill>
                          <a:schemeClr val="tx2"/>
                        </a:solidFill>
                        <a:latin typeface="Frutiger LT 45 Light"/>
                        <a:cs typeface="Times New Roman" pitchFamily="18" charset="0"/>
                      </a:endParaRPr>
                    </a:p>
                  </a:txBody>
                  <a:tcPr>
                    <a:lnL>
                      <a:noFill/>
                    </a:lnL>
                    <a:lnR>
                      <a:noFill/>
                    </a:lnR>
                    <a:lnT>
                      <a:noFill/>
                    </a:lnT>
                    <a:lnB>
                      <a:noFill/>
                    </a:lnB>
                    <a:lnTlToBr w="12700" cmpd="sng">
                      <a:noFill/>
                      <a:prstDash val="solid"/>
                    </a:lnTlToBr>
                    <a:lnBlToTr w="12700" cmpd="sng">
                      <a:noFill/>
                      <a:prstDash val="solid"/>
                    </a:lnBlToTr>
                    <a:noFill/>
                  </a:tcPr>
                </a:tc>
              </a:tr>
            </a:tbl>
          </a:graphicData>
        </a:graphic>
      </p:graphicFrame>
      <p:grpSp>
        <p:nvGrpSpPr>
          <p:cNvPr id="2" name="Group 18"/>
          <p:cNvGrpSpPr>
            <a:grpSpLocks/>
          </p:cNvGrpSpPr>
          <p:nvPr/>
        </p:nvGrpSpPr>
        <p:grpSpPr bwMode="auto">
          <a:xfrm flipV="1">
            <a:off x="2495312" y="3620842"/>
            <a:ext cx="4167038" cy="106873"/>
            <a:chOff x="2161367" y="1981735"/>
            <a:chExt cx="5585124" cy="856194"/>
          </a:xfrm>
        </p:grpSpPr>
        <p:cxnSp>
          <p:nvCxnSpPr>
            <p:cNvPr id="29" name="Elbow Connector 32"/>
            <p:cNvCxnSpPr/>
            <p:nvPr/>
          </p:nvCxnSpPr>
          <p:spPr>
            <a:xfrm rot="5400000" flipH="1" flipV="1">
              <a:off x="2506205" y="1636897"/>
              <a:ext cx="856194" cy="1545869"/>
            </a:xfrm>
            <a:prstGeom prst="bentConnector2">
              <a:avLst/>
            </a:prstGeom>
            <a:noFill/>
            <a:ln w="9525" cap="flat" cmpd="sng" algn="ctr">
              <a:solidFill>
                <a:srgbClr val="091C5A">
                  <a:shade val="95000"/>
                  <a:satMod val="105000"/>
                </a:srgbClr>
              </a:solidFill>
              <a:prstDash val="solid"/>
            </a:ln>
            <a:effectLst/>
          </p:spPr>
        </p:cxnSp>
        <p:cxnSp>
          <p:nvCxnSpPr>
            <p:cNvPr id="30" name="Shape 23"/>
            <p:cNvCxnSpPr/>
            <p:nvPr/>
          </p:nvCxnSpPr>
          <p:spPr>
            <a:xfrm>
              <a:off x="5862563" y="2001493"/>
              <a:ext cx="1883928" cy="836436"/>
            </a:xfrm>
            <a:prstGeom prst="bentConnector2">
              <a:avLst/>
            </a:prstGeom>
            <a:noFill/>
            <a:ln w="9525" cap="flat" cmpd="sng" algn="ctr">
              <a:solidFill>
                <a:srgbClr val="091C5A">
                  <a:shade val="95000"/>
                  <a:satMod val="105000"/>
                </a:srgbClr>
              </a:solidFill>
              <a:prstDash val="solid"/>
            </a:ln>
            <a:effectLst/>
          </p:spPr>
        </p:cxnSp>
      </p:grpSp>
      <p:graphicFrame>
        <p:nvGraphicFramePr>
          <p:cNvPr id="31" name="Diagram 30"/>
          <p:cNvGraphicFramePr/>
          <p:nvPr>
            <p:extLst>
              <p:ext uri="{D42A27DB-BD31-4B8C-83A1-F6EECF244321}">
                <p14:modId xmlns:p14="http://schemas.microsoft.com/office/powerpoint/2010/main" xmlns="" val="254375512"/>
              </p:ext>
            </p:extLst>
          </p:nvPr>
        </p:nvGraphicFramePr>
        <p:xfrm>
          <a:off x="2999569" y="3884633"/>
          <a:ext cx="3049163" cy="290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6" name="Straight Connector 35"/>
          <p:cNvCxnSpPr/>
          <p:nvPr/>
        </p:nvCxnSpPr>
        <p:spPr>
          <a:xfrm flipV="1">
            <a:off x="152400" y="4411897"/>
            <a:ext cx="2700000" cy="6350"/>
          </a:xfrm>
          <a:prstGeom prst="line">
            <a:avLst/>
          </a:prstGeom>
          <a:noFill/>
          <a:ln w="9525" cap="flat" cmpd="sng" algn="ctr">
            <a:solidFill>
              <a:sysClr val="windowText" lastClr="000000"/>
            </a:solidFill>
            <a:prstDash val="dash"/>
          </a:ln>
          <a:effectLst/>
        </p:spPr>
      </p:cxnSp>
      <p:cxnSp>
        <p:nvCxnSpPr>
          <p:cNvPr id="37" name="Straight Connector 36"/>
          <p:cNvCxnSpPr/>
          <p:nvPr/>
        </p:nvCxnSpPr>
        <p:spPr>
          <a:xfrm flipV="1">
            <a:off x="6254989" y="4426185"/>
            <a:ext cx="2700000" cy="7937"/>
          </a:xfrm>
          <a:prstGeom prst="line">
            <a:avLst/>
          </a:prstGeom>
          <a:noFill/>
          <a:ln w="9525" cap="flat" cmpd="sng" algn="ctr">
            <a:solidFill>
              <a:sysClr val="windowText" lastClr="000000"/>
            </a:solidFill>
            <a:prstDash val="dash"/>
          </a:ln>
          <a:effectLst/>
        </p:spPr>
      </p:cxnSp>
      <p:sp>
        <p:nvSpPr>
          <p:cNvPr id="38" name="TextBox 37"/>
          <p:cNvSpPr txBox="1"/>
          <p:nvPr/>
        </p:nvSpPr>
        <p:spPr>
          <a:xfrm>
            <a:off x="6197329" y="3534739"/>
            <a:ext cx="2700000" cy="361950"/>
          </a:xfrm>
          <a:prstGeom prst="rect">
            <a:avLst/>
          </a:prstGeom>
          <a:solidFill>
            <a:srgbClr val="0B1E5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sz="1400" b="1">
                <a:solidFill>
                  <a:prstClr val="white"/>
                </a:solidFill>
                <a:latin typeface="Frutiger LT 45 Light" pitchFamily="34" charset="0"/>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fr-CA" dirty="0" smtClean="0"/>
              <a:t>2011</a:t>
            </a:r>
            <a:endParaRPr lang="fr-CA" dirty="0"/>
          </a:p>
        </p:txBody>
      </p:sp>
      <p:sp>
        <p:nvSpPr>
          <p:cNvPr id="39" name="TextBox 38"/>
          <p:cNvSpPr txBox="1"/>
          <p:nvPr/>
        </p:nvSpPr>
        <p:spPr>
          <a:xfrm>
            <a:off x="152400" y="3534739"/>
            <a:ext cx="2700000" cy="361950"/>
          </a:xfrm>
          <a:prstGeom prst="rect">
            <a:avLst/>
          </a:prstGeom>
          <a:solidFill>
            <a:srgbClr val="0B1E5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sz="1400" b="1">
                <a:solidFill>
                  <a:prstClr val="white"/>
                </a:solidFill>
                <a:latin typeface="Frutiger LT 45 Light" pitchFamily="34" charset="0"/>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fr-CA" dirty="0" smtClean="0"/>
              <a:t>2004</a:t>
            </a:r>
            <a:endParaRPr lang="fr-CA" dirty="0"/>
          </a:p>
        </p:txBody>
      </p:sp>
      <p:sp>
        <p:nvSpPr>
          <p:cNvPr id="51" name="Title 1"/>
          <p:cNvSpPr txBox="1">
            <a:spLocks/>
          </p:cNvSpPr>
          <p:nvPr/>
        </p:nvSpPr>
        <p:spPr>
          <a:xfrm>
            <a:off x="2380893" y="313037"/>
            <a:ext cx="6763109" cy="550863"/>
          </a:xfrm>
          <a:prstGeom prst="rect">
            <a:avLst/>
          </a:prstGeom>
        </p:spPr>
        <p:txBody>
          <a:bodyPr/>
          <a:lstStyle>
            <a:lvl1pPr algn="l" defTabSz="914180" rtl="0" fontAlgn="base">
              <a:spcBef>
                <a:spcPct val="0"/>
              </a:spcBef>
              <a:spcAft>
                <a:spcPct val="0"/>
              </a:spcAft>
              <a:defRPr sz="2200" b="1">
                <a:solidFill>
                  <a:srgbClr val="1B265F"/>
                </a:solidFill>
                <a:latin typeface="+mj-lt"/>
                <a:ea typeface="+mj-ea"/>
                <a:cs typeface="+mj-cs"/>
              </a:defRPr>
            </a:lvl1pPr>
            <a:lvl2pPr algn="l" defTabSz="914180" rtl="0" fontAlgn="base">
              <a:spcBef>
                <a:spcPct val="0"/>
              </a:spcBef>
              <a:spcAft>
                <a:spcPct val="0"/>
              </a:spcAft>
              <a:defRPr sz="1400" b="1">
                <a:solidFill>
                  <a:srgbClr val="1B265F"/>
                </a:solidFill>
                <a:latin typeface="Arial" charset="0"/>
              </a:defRPr>
            </a:lvl2pPr>
            <a:lvl3pPr algn="l" defTabSz="914180" rtl="0" fontAlgn="base">
              <a:spcBef>
                <a:spcPct val="0"/>
              </a:spcBef>
              <a:spcAft>
                <a:spcPct val="0"/>
              </a:spcAft>
              <a:defRPr sz="1400" b="1">
                <a:solidFill>
                  <a:srgbClr val="1B265F"/>
                </a:solidFill>
                <a:latin typeface="Arial" charset="0"/>
              </a:defRPr>
            </a:lvl3pPr>
            <a:lvl4pPr algn="l" defTabSz="914180" rtl="0" fontAlgn="base">
              <a:spcBef>
                <a:spcPct val="0"/>
              </a:spcBef>
              <a:spcAft>
                <a:spcPct val="0"/>
              </a:spcAft>
              <a:defRPr sz="1400" b="1">
                <a:solidFill>
                  <a:srgbClr val="1B265F"/>
                </a:solidFill>
                <a:latin typeface="Arial" charset="0"/>
              </a:defRPr>
            </a:lvl4pPr>
            <a:lvl5pPr algn="l" defTabSz="914180" rtl="0" fontAlgn="base">
              <a:spcBef>
                <a:spcPct val="0"/>
              </a:spcBef>
              <a:spcAft>
                <a:spcPct val="0"/>
              </a:spcAft>
              <a:defRPr sz="1400" b="1">
                <a:solidFill>
                  <a:srgbClr val="1B265F"/>
                </a:solidFill>
                <a:latin typeface="Arial" charset="0"/>
              </a:defRPr>
            </a:lvl5pPr>
            <a:lvl6pPr marL="410099" algn="l" defTabSz="914180" rtl="0" fontAlgn="base">
              <a:spcBef>
                <a:spcPct val="0"/>
              </a:spcBef>
              <a:spcAft>
                <a:spcPct val="0"/>
              </a:spcAft>
              <a:defRPr sz="1400" b="1">
                <a:solidFill>
                  <a:srgbClr val="1B265F"/>
                </a:solidFill>
                <a:latin typeface="Arial" charset="0"/>
              </a:defRPr>
            </a:lvl6pPr>
            <a:lvl7pPr marL="820199" algn="l" defTabSz="914180" rtl="0" fontAlgn="base">
              <a:spcBef>
                <a:spcPct val="0"/>
              </a:spcBef>
              <a:spcAft>
                <a:spcPct val="0"/>
              </a:spcAft>
              <a:defRPr sz="1400" b="1">
                <a:solidFill>
                  <a:srgbClr val="1B265F"/>
                </a:solidFill>
                <a:latin typeface="Arial" charset="0"/>
              </a:defRPr>
            </a:lvl7pPr>
            <a:lvl8pPr marL="1230298" algn="l" defTabSz="914180" rtl="0" fontAlgn="base">
              <a:spcBef>
                <a:spcPct val="0"/>
              </a:spcBef>
              <a:spcAft>
                <a:spcPct val="0"/>
              </a:spcAft>
              <a:defRPr sz="1400" b="1">
                <a:solidFill>
                  <a:srgbClr val="1B265F"/>
                </a:solidFill>
                <a:latin typeface="Arial" charset="0"/>
              </a:defRPr>
            </a:lvl8pPr>
            <a:lvl9pPr marL="1640397" algn="l" defTabSz="914180" rtl="0" fontAlgn="base">
              <a:spcBef>
                <a:spcPct val="0"/>
              </a:spcBef>
              <a:spcAft>
                <a:spcPct val="0"/>
              </a:spcAft>
              <a:defRPr sz="1400" b="1">
                <a:solidFill>
                  <a:srgbClr val="1B265F"/>
                </a:solidFill>
                <a:latin typeface="Arial" charset="0"/>
              </a:defRPr>
            </a:lvl9pPr>
          </a:lstStyle>
          <a:p>
            <a:r>
              <a:rPr lang="en-CA" sz="2000" dirty="0" smtClean="0">
                <a:latin typeface="Frutiger LT 47 LightCn"/>
              </a:rPr>
              <a:t>PE Investment Case Studies</a:t>
            </a:r>
            <a:endParaRPr lang="en-CA" sz="2000" dirty="0" smtClean="0">
              <a:latin typeface="Frutiger LT 45 Light"/>
            </a:endParaRPr>
          </a:p>
        </p:txBody>
      </p:sp>
      <p:sp>
        <p:nvSpPr>
          <p:cNvPr id="49" name="TextBox 45"/>
          <p:cNvSpPr txBox="1">
            <a:spLocks noChangeArrowheads="1"/>
          </p:cNvSpPr>
          <p:nvPr/>
        </p:nvSpPr>
        <p:spPr bwMode="auto">
          <a:xfrm>
            <a:off x="2995053" y="4193467"/>
            <a:ext cx="3103820" cy="2082621"/>
          </a:xfrm>
          <a:prstGeom prst="rect">
            <a:avLst/>
          </a:prstGeom>
          <a:noFill/>
          <a:ln w="9525">
            <a:noFill/>
            <a:miter lim="800000"/>
            <a:headEnd/>
            <a:tailEnd/>
          </a:ln>
        </p:spPr>
        <p:txBody>
          <a:bodyPr wrap="square">
            <a:spAutoFit/>
          </a:bodyPr>
          <a:lstStyle>
            <a:defPPr>
              <a:defRPr lang="fr-FR"/>
            </a:defPPr>
            <a:lvl1pPr marL="182563" indent="-182563">
              <a:buFont typeface="Arial" pitchFamily="34" charset="0"/>
              <a:buChar char="•"/>
              <a:defRPr sz="1100">
                <a:solidFill>
                  <a:srgbClr val="002060"/>
                </a:solidFill>
                <a:latin typeface="Frutiger LT 45 Light" pitchFamily="34" charset="0"/>
              </a:defRPr>
            </a:lvl1pPr>
          </a:lstStyle>
          <a:p>
            <a:pPr marL="85725" indent="-85725">
              <a:spcAft>
                <a:spcPts val="200"/>
              </a:spcAft>
            </a:pPr>
            <a:r>
              <a:rPr lang="en-CA" dirty="0" smtClean="0">
                <a:solidFill>
                  <a:srgbClr val="091C5B"/>
                </a:solidFill>
              </a:rPr>
              <a:t>Store openings in Western Canada</a:t>
            </a:r>
          </a:p>
          <a:p>
            <a:pPr marL="85725" indent="-85725">
              <a:spcAft>
                <a:spcPts val="200"/>
              </a:spcAft>
            </a:pPr>
            <a:r>
              <a:rPr lang="en-CA" dirty="0" smtClean="0">
                <a:solidFill>
                  <a:srgbClr val="091C5B"/>
                </a:solidFill>
              </a:rPr>
              <a:t>Accelerated growth to 50 store openings/year</a:t>
            </a:r>
          </a:p>
          <a:p>
            <a:pPr marL="85725" indent="-85725">
              <a:spcAft>
                <a:spcPts val="200"/>
              </a:spcAft>
            </a:pPr>
            <a:r>
              <a:rPr lang="en-CA" dirty="0" smtClean="0">
                <a:solidFill>
                  <a:srgbClr val="091C5B"/>
                </a:solidFill>
              </a:rPr>
              <a:t>New distribution center in Montreal for all food products</a:t>
            </a:r>
          </a:p>
          <a:p>
            <a:pPr marL="85725" indent="-85725">
              <a:spcAft>
                <a:spcPts val="200"/>
              </a:spcAft>
            </a:pPr>
            <a:r>
              <a:rPr lang="en-CA" dirty="0" smtClean="0">
                <a:solidFill>
                  <a:srgbClr val="091C5B"/>
                </a:solidFill>
              </a:rPr>
              <a:t>Introduction of 3 new price points in order to offer a wider range of products and limit impact of price inflation</a:t>
            </a:r>
          </a:p>
          <a:p>
            <a:pPr marL="85725" indent="-85725">
              <a:spcAft>
                <a:spcPts val="200"/>
              </a:spcAft>
            </a:pPr>
            <a:r>
              <a:rPr lang="en-CA" dirty="0" smtClean="0">
                <a:solidFill>
                  <a:srgbClr val="091C5B"/>
                </a:solidFill>
              </a:rPr>
              <a:t>Success full IPO (IPO at $17.50 in Oct 2009, currently trading at $55.50) and full monetization</a:t>
            </a:r>
          </a:p>
          <a:p>
            <a:pPr marL="85725" indent="-85725">
              <a:spcAft>
                <a:spcPts val="200"/>
              </a:spcAft>
            </a:pPr>
            <a:endParaRPr lang="en-CA" dirty="0" smtClean="0">
              <a:solidFill>
                <a:srgbClr val="091C5B"/>
              </a:solidFill>
            </a:endParaRPr>
          </a:p>
        </p:txBody>
      </p:sp>
      <p:pic>
        <p:nvPicPr>
          <p:cNvPr id="47" name="Picture 66"/>
          <p:cNvPicPr>
            <a:picLocks noChangeAspect="1" noChangeArrowheads="1"/>
          </p:cNvPicPr>
          <p:nvPr/>
        </p:nvPicPr>
        <p:blipFill>
          <a:blip r:embed="rId8" cstate="print"/>
          <a:srcRect l="-2461" r="-2051"/>
          <a:stretch>
            <a:fillRect/>
          </a:stretch>
        </p:blipFill>
        <p:spPr bwMode="auto">
          <a:xfrm>
            <a:off x="3630491" y="3331266"/>
            <a:ext cx="1617662" cy="495300"/>
          </a:xfrm>
          <a:prstGeom prst="rect">
            <a:avLst/>
          </a:prstGeom>
          <a:noFill/>
          <a:ln w="9525">
            <a:noFill/>
            <a:miter lim="800000"/>
            <a:headEnd/>
            <a:tailEnd/>
          </a:ln>
        </p:spPr>
      </p:pic>
      <p:pic>
        <p:nvPicPr>
          <p:cNvPr id="19" name="Picture 34"/>
          <p:cNvPicPr>
            <a:picLocks noChangeAspect="1" noChangeArrowheads="1"/>
          </p:cNvPicPr>
          <p:nvPr/>
        </p:nvPicPr>
        <p:blipFill>
          <a:blip r:embed="rId9" cstate="print"/>
          <a:srcRect l="3101" t="39177" r="7195" b="25803"/>
          <a:stretch>
            <a:fillRect/>
          </a:stretch>
        </p:blipFill>
        <p:spPr bwMode="auto">
          <a:xfrm>
            <a:off x="109478" y="243787"/>
            <a:ext cx="2162175" cy="463550"/>
          </a:xfrm>
          <a:prstGeom prst="rect">
            <a:avLst/>
          </a:prstGeom>
          <a:noFill/>
          <a:ln w="9525">
            <a:noFill/>
            <a:miter lim="800000"/>
            <a:headEnd/>
            <a:tailEnd/>
          </a:ln>
        </p:spPr>
      </p:pic>
      <p:pic>
        <p:nvPicPr>
          <p:cNvPr id="21" name="Picture 35"/>
          <p:cNvPicPr>
            <a:picLocks noChangeAspect="1" noChangeArrowheads="1"/>
          </p:cNvPicPr>
          <p:nvPr/>
        </p:nvPicPr>
        <p:blipFill>
          <a:blip r:embed="rId10" cstate="print"/>
          <a:srcRect l="12442" t="24292" r="49442" b="9625"/>
          <a:stretch>
            <a:fillRect/>
          </a:stretch>
        </p:blipFill>
        <p:spPr bwMode="auto">
          <a:xfrm>
            <a:off x="6079516" y="1026543"/>
            <a:ext cx="2449574" cy="2331020"/>
          </a:xfrm>
          <a:prstGeom prst="rect">
            <a:avLst/>
          </a:prstGeom>
          <a:noFill/>
          <a:ln w="9525">
            <a:noFill/>
            <a:miter lim="800000"/>
            <a:headEnd/>
            <a:tailEnd/>
          </a:ln>
        </p:spPr>
      </p:pic>
    </p:spTree>
    <p:extLst>
      <p:ext uri="{BB962C8B-B14F-4D97-AF65-F5344CB8AC3E}">
        <p14:creationId xmlns:p14="http://schemas.microsoft.com/office/powerpoint/2010/main" xmlns="" val="4097847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Hello World!</a:t>
            </a:r>
            <a:endParaRPr lang="en-US" dirty="0"/>
          </a:p>
        </p:txBody>
      </p:sp>
      <p:sp>
        <p:nvSpPr>
          <p:cNvPr id="4" name="Text Placeholder 3"/>
          <p:cNvSpPr>
            <a:spLocks noGrp="1"/>
          </p:cNvSpPr>
          <p:nvPr>
            <p:ph type="body" sz="quarter" idx="10"/>
          </p:nvPr>
        </p:nvSpPr>
        <p:spPr/>
        <p:txBody>
          <a:bodyPr/>
          <a:lstStyle/>
          <a:p>
            <a:r>
              <a:rPr lang="en-US" dirty="0" smtClean="0"/>
              <a:t>No stupid questions only stupid answers…</a:t>
            </a:r>
          </a:p>
          <a:p>
            <a:endParaRPr lang="en-US" dirty="0"/>
          </a:p>
          <a:p>
            <a:r>
              <a:rPr lang="en-US" dirty="0" smtClean="0"/>
              <a:t>Please focus on understanding not learning and even less grades</a:t>
            </a:r>
          </a:p>
          <a:p>
            <a:endParaRPr lang="en-US" dirty="0"/>
          </a:p>
          <a:p>
            <a:r>
              <a:rPr lang="en-US" dirty="0" smtClean="0"/>
              <a:t>Be nice I am not a professional teacher, but at least you can be sure I apply what I teach </a:t>
            </a:r>
          </a:p>
        </p:txBody>
      </p:sp>
      <p:sp>
        <p:nvSpPr>
          <p:cNvPr id="5" name="Content Placeholder 4"/>
          <p:cNvSpPr>
            <a:spLocks noGrp="1"/>
          </p:cNvSpPr>
          <p:nvPr>
            <p:ph sz="quarter" idx="11"/>
          </p:nvPr>
        </p:nvSpPr>
        <p:spPr/>
        <p:txBody>
          <a:bodyPr/>
          <a:lstStyle/>
          <a:p>
            <a:r>
              <a:rPr lang="en-US" b="1" u="sng" dirty="0" smtClean="0"/>
              <a:t>Nicolas Renaud:</a:t>
            </a:r>
          </a:p>
          <a:p>
            <a:pPr lvl="1"/>
            <a:r>
              <a:rPr lang="en-US" dirty="0" smtClean="0"/>
              <a:t>French (from France)</a:t>
            </a:r>
          </a:p>
          <a:p>
            <a:pPr lvl="1"/>
            <a:r>
              <a:rPr lang="en-US" dirty="0" smtClean="0"/>
              <a:t>Currently Vice President at Canaccord Genuity (M&amp;A)</a:t>
            </a:r>
          </a:p>
          <a:p>
            <a:pPr lvl="1"/>
            <a:r>
              <a:rPr lang="en-US" dirty="0" smtClean="0"/>
              <a:t>Previously manager at </a:t>
            </a:r>
            <a:r>
              <a:rPr lang="en-US" dirty="0" err="1" smtClean="0"/>
              <a:t>Novacap</a:t>
            </a:r>
            <a:r>
              <a:rPr lang="en-US" dirty="0" smtClean="0"/>
              <a:t> (Private Equity)</a:t>
            </a:r>
          </a:p>
          <a:p>
            <a:pPr lvl="1"/>
            <a:r>
              <a:rPr lang="en-US" dirty="0" smtClean="0"/>
              <a:t>M&amp;A at Morgan Stanley (London, UK) </a:t>
            </a:r>
          </a:p>
          <a:p>
            <a:pPr marL="307574" lvl="1" indent="0">
              <a:buNone/>
            </a:pPr>
            <a:endParaRPr lang="en-US" dirty="0"/>
          </a:p>
          <a:p>
            <a:r>
              <a:rPr lang="en-US" b="1" u="sng" dirty="0" smtClean="0"/>
              <a:t>Target for the course:</a:t>
            </a:r>
            <a:endParaRPr lang="en-US" b="1" u="sng" dirty="0"/>
          </a:p>
          <a:p>
            <a:pPr lvl="1"/>
            <a:r>
              <a:rPr lang="en-US" b="1" dirty="0" smtClean="0"/>
              <a:t>Tools to analyze </a:t>
            </a:r>
            <a:r>
              <a:rPr lang="en-US" dirty="0" smtClean="0"/>
              <a:t>a company (financially)</a:t>
            </a:r>
          </a:p>
          <a:p>
            <a:pPr lvl="1"/>
            <a:r>
              <a:rPr lang="en-US" b="1" dirty="0" smtClean="0"/>
              <a:t>Introduction </a:t>
            </a:r>
            <a:r>
              <a:rPr lang="en-US" dirty="0" smtClean="0"/>
              <a:t>of </a:t>
            </a:r>
            <a:r>
              <a:rPr lang="en-US" dirty="0"/>
              <a:t>w</a:t>
            </a:r>
            <a:r>
              <a:rPr lang="en-US" dirty="0" smtClean="0"/>
              <a:t>hat is important in a transaction </a:t>
            </a:r>
          </a:p>
          <a:p>
            <a:pPr lvl="1"/>
            <a:r>
              <a:rPr lang="en-US" b="1" dirty="0" smtClean="0"/>
              <a:t>Introduction </a:t>
            </a:r>
            <a:r>
              <a:rPr lang="en-US" dirty="0" smtClean="0"/>
              <a:t>to business plan analysis</a:t>
            </a:r>
          </a:p>
          <a:p>
            <a:pPr lvl="1"/>
            <a:endParaRPr lang="en-US" dirty="0" smtClean="0"/>
          </a:p>
          <a:p>
            <a:r>
              <a:rPr lang="en-US" b="1" u="sng" dirty="0" smtClean="0"/>
              <a:t>What you won’t learn:</a:t>
            </a:r>
            <a:endParaRPr lang="en-US" b="1" u="sng" dirty="0"/>
          </a:p>
          <a:p>
            <a:pPr lvl="1"/>
            <a:r>
              <a:rPr lang="en-US" dirty="0" smtClean="0"/>
              <a:t>Public company valuation</a:t>
            </a:r>
          </a:p>
          <a:p>
            <a:pPr lvl="1"/>
            <a:endParaRPr lang="en-US" dirty="0" smtClean="0"/>
          </a:p>
          <a:p>
            <a:r>
              <a:rPr lang="en-US" b="1" u="sng" dirty="0" smtClean="0"/>
              <a:t>How we do that:</a:t>
            </a:r>
            <a:endParaRPr lang="en-US" b="1" u="sng" dirty="0"/>
          </a:p>
          <a:p>
            <a:pPr lvl="1"/>
            <a:r>
              <a:rPr lang="en-US" dirty="0" smtClean="0"/>
              <a:t>Lectures</a:t>
            </a:r>
          </a:p>
          <a:p>
            <a:pPr lvl="1"/>
            <a:r>
              <a:rPr lang="en-US" dirty="0" smtClean="0"/>
              <a:t>Speakers</a:t>
            </a:r>
          </a:p>
          <a:p>
            <a:pPr lvl="1"/>
            <a:r>
              <a:rPr lang="en-US" dirty="0" smtClean="0"/>
              <a:t>Practical case</a:t>
            </a:r>
            <a:endParaRPr lang="en-US" dirty="0"/>
          </a:p>
          <a:p>
            <a:pPr lvl="1"/>
            <a:endParaRPr lang="en-US" dirty="0" smtClean="0"/>
          </a:p>
          <a:p>
            <a:pPr lvl="1"/>
            <a:endParaRPr lang="en-US" dirty="0"/>
          </a:p>
          <a:p>
            <a:pPr marL="307574" lvl="1" indent="0">
              <a:buNone/>
            </a:pPr>
            <a:endParaRPr lang="en-US" dirty="0"/>
          </a:p>
        </p:txBody>
      </p:sp>
      <p:sp>
        <p:nvSpPr>
          <p:cNvPr id="6" name="Oval 5"/>
          <p:cNvSpPr/>
          <p:nvPr/>
        </p:nvSpPr>
        <p:spPr bwMode="auto">
          <a:xfrm>
            <a:off x="2438400" y="9144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a:t>
            </a:r>
          </a:p>
        </p:txBody>
      </p:sp>
      <p:sp>
        <p:nvSpPr>
          <p:cNvPr id="42" name="Oval 41"/>
          <p:cNvSpPr/>
          <p:nvPr/>
        </p:nvSpPr>
        <p:spPr bwMode="auto">
          <a:xfrm>
            <a:off x="2438400" y="2543175"/>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rPr>
              <a:t>2</a:t>
            </a:r>
            <a:endParaRPr kumimoji="0" lang="en-US" sz="1100" b="1" i="0" u="none" strike="noStrike" cap="none" normalizeH="0" baseline="0" dirty="0" smtClean="0">
              <a:ln>
                <a:noFill/>
              </a:ln>
              <a:solidFill>
                <a:schemeClr val="bg1"/>
              </a:solidFill>
              <a:effectLst/>
              <a:latin typeface="Arial" charset="0"/>
            </a:endParaRPr>
          </a:p>
        </p:txBody>
      </p:sp>
      <p:sp>
        <p:nvSpPr>
          <p:cNvPr id="43" name="Oval 42"/>
          <p:cNvSpPr/>
          <p:nvPr/>
        </p:nvSpPr>
        <p:spPr bwMode="auto">
          <a:xfrm>
            <a:off x="2438400" y="38862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a:t>
            </a:r>
          </a:p>
        </p:txBody>
      </p:sp>
      <p:sp>
        <p:nvSpPr>
          <p:cNvPr id="44" name="Oval 43"/>
          <p:cNvSpPr/>
          <p:nvPr/>
        </p:nvSpPr>
        <p:spPr bwMode="auto">
          <a:xfrm>
            <a:off x="2438400" y="47244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rPr>
              <a:t>4</a:t>
            </a:r>
            <a:endParaRPr kumimoji="0" lang="en-US" sz="11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xmlns="" val="730527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3" cstate="print"/>
          <a:srcRect/>
          <a:stretch>
            <a:fillRect/>
          </a:stretch>
        </p:blipFill>
        <p:spPr bwMode="auto">
          <a:xfrm>
            <a:off x="413380" y="259184"/>
            <a:ext cx="674687" cy="465137"/>
          </a:xfrm>
          <a:prstGeom prst="rect">
            <a:avLst/>
          </a:prstGeom>
          <a:noFill/>
          <a:ln w="9525">
            <a:noFill/>
            <a:miter lim="800000"/>
            <a:headEnd/>
            <a:tailEnd/>
          </a:ln>
        </p:spPr>
      </p:pic>
      <p:sp>
        <p:nvSpPr>
          <p:cNvPr id="18" name="Rectangle 2"/>
          <p:cNvSpPr>
            <a:spLocks noChangeArrowheads="1"/>
          </p:cNvSpPr>
          <p:nvPr/>
        </p:nvSpPr>
        <p:spPr bwMode="auto">
          <a:xfrm>
            <a:off x="276045" y="884505"/>
            <a:ext cx="8686980" cy="277813"/>
          </a:xfrm>
          <a:prstGeom prst="rect">
            <a:avLst/>
          </a:prstGeom>
          <a:solidFill>
            <a:srgbClr val="091C5A"/>
          </a:solidFill>
          <a:ln w="9525">
            <a:noFill/>
            <a:miter lim="800000"/>
            <a:headEnd/>
            <a:tailEnd/>
          </a:ln>
          <a:effectLst>
            <a:outerShdw blurRad="50800" dist="38100" dir="2700000" algn="tl" rotWithShape="0">
              <a:prstClr val="black">
                <a:alpha val="40000"/>
              </a:prstClr>
            </a:outerShdw>
          </a:effectLst>
        </p:spPr>
        <p:txBody>
          <a:bodyPr lIns="91397" tIns="45698" rIns="91397" bIns="45698" anchor="ctr"/>
          <a:lstStyle/>
          <a:p>
            <a:pPr fontAlgn="auto">
              <a:spcBef>
                <a:spcPts val="0"/>
              </a:spcBef>
              <a:spcAft>
                <a:spcPts val="0"/>
              </a:spcAft>
            </a:pPr>
            <a:r>
              <a:rPr lang="en-CA" sz="1400" b="1" dirty="0">
                <a:solidFill>
                  <a:srgbClr val="FFFFFF"/>
                </a:solidFill>
                <a:latin typeface="Frutiger LT 45 Light" pitchFamily="34" charset="0"/>
                <a:cs typeface="Times New Roman" pitchFamily="18" charset="0"/>
              </a:rPr>
              <a:t>ORGANIC GROWTH AND DEVELOPMENT STRATEGY</a:t>
            </a:r>
          </a:p>
        </p:txBody>
      </p:sp>
      <p:graphicFrame>
        <p:nvGraphicFramePr>
          <p:cNvPr id="12" name="Table 11"/>
          <p:cNvGraphicFramePr>
            <a:graphicFrameLocks noGrp="1"/>
          </p:cNvGraphicFramePr>
          <p:nvPr>
            <p:extLst>
              <p:ext uri="{D42A27DB-BD31-4B8C-83A1-F6EECF244321}">
                <p14:modId xmlns:p14="http://schemas.microsoft.com/office/powerpoint/2010/main" xmlns="" val="3934049357"/>
              </p:ext>
            </p:extLst>
          </p:nvPr>
        </p:nvGraphicFramePr>
        <p:xfrm>
          <a:off x="533969" y="1284522"/>
          <a:ext cx="5280805" cy="1905000"/>
        </p:xfrm>
        <a:graphic>
          <a:graphicData uri="http://schemas.openxmlformats.org/drawingml/2006/table">
            <a:tbl>
              <a:tblPr bandRow="1"/>
              <a:tblGrid>
                <a:gridCol w="1200919"/>
                <a:gridCol w="4079886"/>
              </a:tblGrid>
              <a:tr h="472424">
                <a:tc>
                  <a:txBody>
                    <a:bodyPr/>
                    <a:lstStyle>
                      <a:lvl1pPr marL="0" algn="l" defTabSz="820199" rtl="0" eaLnBrk="1" latinLnBrk="0" hangingPunct="1">
                        <a:defRPr sz="1600" kern="1200">
                          <a:solidFill>
                            <a:schemeClr val="tx1"/>
                          </a:solidFill>
                          <a:latin typeface="Calibri"/>
                        </a:defRPr>
                      </a:lvl1pPr>
                      <a:lvl2pPr marL="410099" algn="l" defTabSz="820199" rtl="0" eaLnBrk="1" latinLnBrk="0" hangingPunct="1">
                        <a:defRPr sz="1600" kern="1200">
                          <a:solidFill>
                            <a:schemeClr val="tx1"/>
                          </a:solidFill>
                          <a:latin typeface="Calibri"/>
                        </a:defRPr>
                      </a:lvl2pPr>
                      <a:lvl3pPr marL="820199" algn="l" defTabSz="820199" rtl="0" eaLnBrk="1" latinLnBrk="0" hangingPunct="1">
                        <a:defRPr sz="1600" kern="1200">
                          <a:solidFill>
                            <a:schemeClr val="tx1"/>
                          </a:solidFill>
                          <a:latin typeface="Calibri"/>
                        </a:defRPr>
                      </a:lvl3pPr>
                      <a:lvl4pPr marL="1230298" algn="l" defTabSz="820199" rtl="0" eaLnBrk="1" latinLnBrk="0" hangingPunct="1">
                        <a:defRPr sz="1600" kern="1200">
                          <a:solidFill>
                            <a:schemeClr val="tx1"/>
                          </a:solidFill>
                          <a:latin typeface="Calibri"/>
                        </a:defRPr>
                      </a:lvl4pPr>
                      <a:lvl5pPr marL="1640397" algn="l" defTabSz="820199" rtl="0" eaLnBrk="1" latinLnBrk="0" hangingPunct="1">
                        <a:defRPr sz="1600" kern="1200">
                          <a:solidFill>
                            <a:schemeClr val="tx1"/>
                          </a:solidFill>
                          <a:latin typeface="Calibri"/>
                        </a:defRPr>
                      </a:lvl5pPr>
                      <a:lvl6pPr marL="2050496" algn="l" defTabSz="820199" rtl="0" eaLnBrk="1" latinLnBrk="0" hangingPunct="1">
                        <a:defRPr sz="1600" kern="1200">
                          <a:solidFill>
                            <a:schemeClr val="tx1"/>
                          </a:solidFill>
                          <a:latin typeface="Calibri"/>
                        </a:defRPr>
                      </a:lvl6pPr>
                      <a:lvl7pPr marL="2460597" algn="l" defTabSz="820199" rtl="0" eaLnBrk="1" latinLnBrk="0" hangingPunct="1">
                        <a:defRPr sz="1600" kern="1200">
                          <a:solidFill>
                            <a:schemeClr val="tx1"/>
                          </a:solidFill>
                          <a:latin typeface="Calibri"/>
                        </a:defRPr>
                      </a:lvl7pPr>
                      <a:lvl8pPr marL="2870696" algn="l" defTabSz="820199" rtl="0" eaLnBrk="1" latinLnBrk="0" hangingPunct="1">
                        <a:defRPr sz="1600" kern="1200">
                          <a:solidFill>
                            <a:schemeClr val="tx1"/>
                          </a:solidFill>
                          <a:latin typeface="Calibri"/>
                        </a:defRPr>
                      </a:lvl8pPr>
                      <a:lvl9pPr marL="3280795" algn="l" defTabSz="820199" rtl="0" eaLnBrk="1" latinLnBrk="0" hangingPunct="1">
                        <a:defRPr sz="16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noProof="0" dirty="0" smtClean="0">
                          <a:solidFill>
                            <a:schemeClr val="tx2"/>
                          </a:solidFill>
                          <a:latin typeface="Frutiger LT 45 Light" pitchFamily="34" charset="0"/>
                        </a:rPr>
                        <a:t>Transaction</a:t>
                      </a:r>
                    </a:p>
                    <a:p>
                      <a:pPr algn="l"/>
                      <a:endParaRPr lang="fr-CA" sz="1200" b="1" noProof="0" dirty="0">
                        <a:solidFill>
                          <a:schemeClr val="tx2"/>
                        </a:solidFill>
                        <a:latin typeface="Frutiger LT 45 Light" pitchFamily="34" charset="0"/>
                        <a:cs typeface="Arial"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tx1"/>
                          </a:solidFill>
                          <a:latin typeface="Calibri"/>
                        </a:defRPr>
                      </a:lvl1pPr>
                      <a:lvl2pPr marL="410099" algn="l" defTabSz="820199" rtl="0" eaLnBrk="1" latinLnBrk="0" hangingPunct="1">
                        <a:defRPr sz="1600" kern="1200">
                          <a:solidFill>
                            <a:schemeClr val="tx1"/>
                          </a:solidFill>
                          <a:latin typeface="Calibri"/>
                        </a:defRPr>
                      </a:lvl2pPr>
                      <a:lvl3pPr marL="820199" algn="l" defTabSz="820199" rtl="0" eaLnBrk="1" latinLnBrk="0" hangingPunct="1">
                        <a:defRPr sz="1600" kern="1200">
                          <a:solidFill>
                            <a:schemeClr val="tx1"/>
                          </a:solidFill>
                          <a:latin typeface="Calibri"/>
                        </a:defRPr>
                      </a:lvl3pPr>
                      <a:lvl4pPr marL="1230298" algn="l" defTabSz="820199" rtl="0" eaLnBrk="1" latinLnBrk="0" hangingPunct="1">
                        <a:defRPr sz="1600" kern="1200">
                          <a:solidFill>
                            <a:schemeClr val="tx1"/>
                          </a:solidFill>
                          <a:latin typeface="Calibri"/>
                        </a:defRPr>
                      </a:lvl4pPr>
                      <a:lvl5pPr marL="1640397" algn="l" defTabSz="820199" rtl="0" eaLnBrk="1" latinLnBrk="0" hangingPunct="1">
                        <a:defRPr sz="1600" kern="1200">
                          <a:solidFill>
                            <a:schemeClr val="tx1"/>
                          </a:solidFill>
                          <a:latin typeface="Calibri"/>
                        </a:defRPr>
                      </a:lvl5pPr>
                      <a:lvl6pPr marL="2050496" algn="l" defTabSz="820199" rtl="0" eaLnBrk="1" latinLnBrk="0" hangingPunct="1">
                        <a:defRPr sz="1600" kern="1200">
                          <a:solidFill>
                            <a:schemeClr val="tx1"/>
                          </a:solidFill>
                          <a:latin typeface="Calibri"/>
                        </a:defRPr>
                      </a:lvl6pPr>
                      <a:lvl7pPr marL="2460597" algn="l" defTabSz="820199" rtl="0" eaLnBrk="1" latinLnBrk="0" hangingPunct="1">
                        <a:defRPr sz="1600" kern="1200">
                          <a:solidFill>
                            <a:schemeClr val="tx1"/>
                          </a:solidFill>
                          <a:latin typeface="Calibri"/>
                        </a:defRPr>
                      </a:lvl7pPr>
                      <a:lvl8pPr marL="2870696" algn="l" defTabSz="820199" rtl="0" eaLnBrk="1" latinLnBrk="0" hangingPunct="1">
                        <a:defRPr sz="1600" kern="1200">
                          <a:solidFill>
                            <a:schemeClr val="tx1"/>
                          </a:solidFill>
                          <a:latin typeface="Calibri"/>
                        </a:defRPr>
                      </a:lvl8pPr>
                      <a:lvl9pPr marL="3280795" algn="l" defTabSz="820199" rtl="0" eaLnBrk="1" latinLnBrk="0" hangingPunct="1">
                        <a:defRPr sz="1600" kern="1200">
                          <a:solidFill>
                            <a:schemeClr val="tx1"/>
                          </a:solidFill>
                          <a:latin typeface="Calibri"/>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fr-CA" sz="1200" b="0" noProof="0" dirty="0" smtClean="0">
                          <a:solidFill>
                            <a:schemeClr val="tx2"/>
                          </a:solidFill>
                          <a:latin typeface="Frutiger LT 45 Light" pitchFamily="34" charset="0"/>
                          <a:cs typeface="Times New Roman" pitchFamily="18" charset="0"/>
                        </a:rPr>
                        <a:t>Novacap </a:t>
                      </a:r>
                      <a:r>
                        <a:rPr lang="en-CA" sz="1200" b="0" noProof="0" dirty="0" smtClean="0">
                          <a:solidFill>
                            <a:schemeClr val="tx2"/>
                          </a:solidFill>
                          <a:latin typeface="Frutiger LT 45 Light" pitchFamily="34" charset="0"/>
                          <a:cs typeface="Times New Roman" pitchFamily="18" charset="0"/>
                        </a:rPr>
                        <a:t>acquired</a:t>
                      </a:r>
                      <a:r>
                        <a:rPr lang="fr-CA" sz="1200" b="0" noProof="0" dirty="0" smtClean="0">
                          <a:solidFill>
                            <a:schemeClr val="tx2"/>
                          </a:solidFill>
                          <a:latin typeface="Frutiger LT 45 Light" pitchFamily="34" charset="0"/>
                          <a:cs typeface="Times New Roman" pitchFamily="18" charset="0"/>
                        </a:rPr>
                        <a:t> the company along with management in 2002. </a:t>
                      </a:r>
                    </a:p>
                  </a:txBody>
                  <a:tcPr>
                    <a:lnL>
                      <a:noFill/>
                    </a:lnL>
                    <a:lnR>
                      <a:noFill/>
                    </a:lnR>
                    <a:lnT>
                      <a:noFill/>
                    </a:lnT>
                    <a:lnB>
                      <a:noFill/>
                    </a:lnB>
                    <a:lnTlToBr w="12700" cmpd="sng">
                      <a:noFill/>
                      <a:prstDash val="solid"/>
                    </a:lnTlToBr>
                    <a:lnBlToTr w="12700" cmpd="sng">
                      <a:noFill/>
                      <a:prstDash val="solid"/>
                    </a:lnBlToTr>
                    <a:noFill/>
                  </a:tcPr>
                </a:tc>
              </a:tr>
              <a:tr h="654125">
                <a:tc>
                  <a:txBody>
                    <a:bodyPr/>
                    <a:lstStyle>
                      <a:lvl1pPr marL="0" algn="l" defTabSz="820199" rtl="0" eaLnBrk="1" latinLnBrk="0" hangingPunct="1">
                        <a:defRPr sz="1600" kern="1200">
                          <a:solidFill>
                            <a:schemeClr val="tx1"/>
                          </a:solidFill>
                          <a:latin typeface="Calibri"/>
                        </a:defRPr>
                      </a:lvl1pPr>
                      <a:lvl2pPr marL="410099" algn="l" defTabSz="820199" rtl="0" eaLnBrk="1" latinLnBrk="0" hangingPunct="1">
                        <a:defRPr sz="1600" kern="1200">
                          <a:solidFill>
                            <a:schemeClr val="tx1"/>
                          </a:solidFill>
                          <a:latin typeface="Calibri"/>
                        </a:defRPr>
                      </a:lvl2pPr>
                      <a:lvl3pPr marL="820199" algn="l" defTabSz="820199" rtl="0" eaLnBrk="1" latinLnBrk="0" hangingPunct="1">
                        <a:defRPr sz="1600" kern="1200">
                          <a:solidFill>
                            <a:schemeClr val="tx1"/>
                          </a:solidFill>
                          <a:latin typeface="Calibri"/>
                        </a:defRPr>
                      </a:lvl3pPr>
                      <a:lvl4pPr marL="1230298" algn="l" defTabSz="820199" rtl="0" eaLnBrk="1" latinLnBrk="0" hangingPunct="1">
                        <a:defRPr sz="1600" kern="1200">
                          <a:solidFill>
                            <a:schemeClr val="tx1"/>
                          </a:solidFill>
                          <a:latin typeface="Calibri"/>
                        </a:defRPr>
                      </a:lvl4pPr>
                      <a:lvl5pPr marL="1640397" algn="l" defTabSz="820199" rtl="0" eaLnBrk="1" latinLnBrk="0" hangingPunct="1">
                        <a:defRPr sz="1600" kern="1200">
                          <a:solidFill>
                            <a:schemeClr val="tx1"/>
                          </a:solidFill>
                          <a:latin typeface="Calibri"/>
                        </a:defRPr>
                      </a:lvl5pPr>
                      <a:lvl6pPr marL="2050496" algn="l" defTabSz="820199" rtl="0" eaLnBrk="1" latinLnBrk="0" hangingPunct="1">
                        <a:defRPr sz="1600" kern="1200">
                          <a:solidFill>
                            <a:schemeClr val="tx1"/>
                          </a:solidFill>
                          <a:latin typeface="Calibri"/>
                        </a:defRPr>
                      </a:lvl6pPr>
                      <a:lvl7pPr marL="2460597" algn="l" defTabSz="820199" rtl="0" eaLnBrk="1" latinLnBrk="0" hangingPunct="1">
                        <a:defRPr sz="1600" kern="1200">
                          <a:solidFill>
                            <a:schemeClr val="tx1"/>
                          </a:solidFill>
                          <a:latin typeface="Calibri"/>
                        </a:defRPr>
                      </a:lvl7pPr>
                      <a:lvl8pPr marL="2870696" algn="l" defTabSz="820199" rtl="0" eaLnBrk="1" latinLnBrk="0" hangingPunct="1">
                        <a:defRPr sz="1600" kern="1200">
                          <a:solidFill>
                            <a:schemeClr val="tx1"/>
                          </a:solidFill>
                          <a:latin typeface="Calibri"/>
                        </a:defRPr>
                      </a:lvl8pPr>
                      <a:lvl9pPr marL="3280795" algn="l" defTabSz="820199" rtl="0" eaLnBrk="1" latinLnBrk="0" hangingPunct="1">
                        <a:defRPr sz="1600" kern="1200">
                          <a:solidFill>
                            <a:schemeClr val="tx1"/>
                          </a:solidFill>
                          <a:latin typeface="Calibri"/>
                        </a:defRPr>
                      </a:lvl9pPr>
                    </a:lstStyle>
                    <a:p>
                      <a:pPr algn="l"/>
                      <a:r>
                        <a:rPr lang="fr-CA" sz="1200" b="1" noProof="0" dirty="0" smtClean="0">
                          <a:solidFill>
                            <a:schemeClr val="tx2"/>
                          </a:solidFill>
                          <a:latin typeface="Frutiger LT 45 Light" pitchFamily="34" charset="0"/>
                        </a:rPr>
                        <a:t>Thesis</a:t>
                      </a:r>
                      <a:endParaRPr lang="fr-CA" sz="1200" b="1" noProof="0" dirty="0">
                        <a:solidFill>
                          <a:schemeClr val="tx2"/>
                        </a:solidFill>
                        <a:latin typeface="Frutiger LT 45 Light" pitchFamily="34" charset="0"/>
                        <a:cs typeface="Arial"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tx1"/>
                          </a:solidFill>
                          <a:latin typeface="Calibri"/>
                        </a:defRPr>
                      </a:lvl1pPr>
                      <a:lvl2pPr marL="410099" algn="l" defTabSz="820199" rtl="0" eaLnBrk="1" latinLnBrk="0" hangingPunct="1">
                        <a:defRPr sz="1600" kern="1200">
                          <a:solidFill>
                            <a:schemeClr val="tx1"/>
                          </a:solidFill>
                          <a:latin typeface="Calibri"/>
                        </a:defRPr>
                      </a:lvl2pPr>
                      <a:lvl3pPr marL="820199" algn="l" defTabSz="820199" rtl="0" eaLnBrk="1" latinLnBrk="0" hangingPunct="1">
                        <a:defRPr sz="1600" kern="1200">
                          <a:solidFill>
                            <a:schemeClr val="tx1"/>
                          </a:solidFill>
                          <a:latin typeface="Calibri"/>
                        </a:defRPr>
                      </a:lvl3pPr>
                      <a:lvl4pPr marL="1230298" algn="l" defTabSz="820199" rtl="0" eaLnBrk="1" latinLnBrk="0" hangingPunct="1">
                        <a:defRPr sz="1600" kern="1200">
                          <a:solidFill>
                            <a:schemeClr val="tx1"/>
                          </a:solidFill>
                          <a:latin typeface="Calibri"/>
                        </a:defRPr>
                      </a:lvl4pPr>
                      <a:lvl5pPr marL="1640397" algn="l" defTabSz="820199" rtl="0" eaLnBrk="1" latinLnBrk="0" hangingPunct="1">
                        <a:defRPr sz="1600" kern="1200">
                          <a:solidFill>
                            <a:schemeClr val="tx1"/>
                          </a:solidFill>
                          <a:latin typeface="Calibri"/>
                        </a:defRPr>
                      </a:lvl5pPr>
                      <a:lvl6pPr marL="2050496" algn="l" defTabSz="820199" rtl="0" eaLnBrk="1" latinLnBrk="0" hangingPunct="1">
                        <a:defRPr sz="1600" kern="1200">
                          <a:solidFill>
                            <a:schemeClr val="tx1"/>
                          </a:solidFill>
                          <a:latin typeface="Calibri"/>
                        </a:defRPr>
                      </a:lvl6pPr>
                      <a:lvl7pPr marL="2460597" algn="l" defTabSz="820199" rtl="0" eaLnBrk="1" latinLnBrk="0" hangingPunct="1">
                        <a:defRPr sz="1600" kern="1200">
                          <a:solidFill>
                            <a:schemeClr val="tx1"/>
                          </a:solidFill>
                          <a:latin typeface="Calibri"/>
                        </a:defRPr>
                      </a:lvl7pPr>
                      <a:lvl8pPr marL="2870696" algn="l" defTabSz="820199" rtl="0" eaLnBrk="1" latinLnBrk="0" hangingPunct="1">
                        <a:defRPr sz="1600" kern="1200">
                          <a:solidFill>
                            <a:schemeClr val="tx1"/>
                          </a:solidFill>
                          <a:latin typeface="Calibri"/>
                        </a:defRPr>
                      </a:lvl8pPr>
                      <a:lvl9pPr marL="3280795" algn="l" defTabSz="820199" rtl="0" eaLnBrk="1" latinLnBrk="0" hangingPunct="1">
                        <a:defRPr sz="1600" kern="1200">
                          <a:solidFill>
                            <a:schemeClr val="tx1"/>
                          </a:solidFill>
                          <a:latin typeface="Calibri"/>
                        </a:defRPr>
                      </a:lvl9pPr>
                    </a:lstStyle>
                    <a:p>
                      <a:pPr>
                        <a:spcBef>
                          <a:spcPts val="225"/>
                        </a:spcBef>
                        <a:spcAft>
                          <a:spcPts val="225"/>
                        </a:spcAft>
                        <a:buClr>
                          <a:srgbClr val="396890"/>
                        </a:buClr>
                        <a:buSzPts val="1100"/>
                        <a:tabLst>
                          <a:tab pos="122238" algn="l"/>
                        </a:tabLst>
                      </a:pPr>
                      <a:r>
                        <a:rPr lang="en-CA" sz="1200" dirty="0" smtClean="0">
                          <a:solidFill>
                            <a:schemeClr val="tx2"/>
                          </a:solidFill>
                          <a:latin typeface="Frutiger LT 45 Light"/>
                          <a:cs typeface="Times New Roman" pitchFamily="18" charset="0"/>
                        </a:rPr>
                        <a:t>The business strategy is to become the largest contract manufacturer of personal products in North America through a combination of organic growth and acquisitions.</a:t>
                      </a:r>
                      <a:endParaRPr lang="en-CA" sz="1200" dirty="0">
                        <a:solidFill>
                          <a:schemeClr val="tx2"/>
                        </a:solidFill>
                        <a:latin typeface="Frutiger LT 45 Light"/>
                        <a:cs typeface="Times New Roman" pitchFamily="18" charset="0"/>
                      </a:endParaRPr>
                    </a:p>
                  </a:txBody>
                  <a:tcPr>
                    <a:lnL>
                      <a:noFill/>
                    </a:lnL>
                    <a:lnR>
                      <a:noFill/>
                    </a:lnR>
                    <a:lnT>
                      <a:noFill/>
                    </a:lnT>
                    <a:lnB>
                      <a:noFill/>
                    </a:lnB>
                    <a:lnTlToBr w="12700" cmpd="sng">
                      <a:noFill/>
                      <a:prstDash val="solid"/>
                    </a:lnTlToBr>
                    <a:lnBlToTr w="12700" cmpd="sng">
                      <a:noFill/>
                      <a:prstDash val="solid"/>
                    </a:lnBlToTr>
                    <a:noFill/>
                  </a:tcPr>
                </a:tc>
              </a:tr>
              <a:tr h="778451">
                <a:tc>
                  <a:txBody>
                    <a:bodyPr/>
                    <a:lstStyle>
                      <a:lvl1pPr marL="0" algn="l" defTabSz="820199" rtl="0" eaLnBrk="1" latinLnBrk="0" hangingPunct="1">
                        <a:defRPr sz="1600" kern="1200">
                          <a:solidFill>
                            <a:schemeClr val="tx1"/>
                          </a:solidFill>
                          <a:latin typeface="Calibri"/>
                        </a:defRPr>
                      </a:lvl1pPr>
                      <a:lvl2pPr marL="410099" algn="l" defTabSz="820199" rtl="0" eaLnBrk="1" latinLnBrk="0" hangingPunct="1">
                        <a:defRPr sz="1600" kern="1200">
                          <a:solidFill>
                            <a:schemeClr val="tx1"/>
                          </a:solidFill>
                          <a:latin typeface="Calibri"/>
                        </a:defRPr>
                      </a:lvl2pPr>
                      <a:lvl3pPr marL="820199" algn="l" defTabSz="820199" rtl="0" eaLnBrk="1" latinLnBrk="0" hangingPunct="1">
                        <a:defRPr sz="1600" kern="1200">
                          <a:solidFill>
                            <a:schemeClr val="tx1"/>
                          </a:solidFill>
                          <a:latin typeface="Calibri"/>
                        </a:defRPr>
                      </a:lvl3pPr>
                      <a:lvl4pPr marL="1230298" algn="l" defTabSz="820199" rtl="0" eaLnBrk="1" latinLnBrk="0" hangingPunct="1">
                        <a:defRPr sz="1600" kern="1200">
                          <a:solidFill>
                            <a:schemeClr val="tx1"/>
                          </a:solidFill>
                          <a:latin typeface="Calibri"/>
                        </a:defRPr>
                      </a:lvl4pPr>
                      <a:lvl5pPr marL="1640397" algn="l" defTabSz="820199" rtl="0" eaLnBrk="1" latinLnBrk="0" hangingPunct="1">
                        <a:defRPr sz="1600" kern="1200">
                          <a:solidFill>
                            <a:schemeClr val="tx1"/>
                          </a:solidFill>
                          <a:latin typeface="Calibri"/>
                        </a:defRPr>
                      </a:lvl5pPr>
                      <a:lvl6pPr marL="2050496" algn="l" defTabSz="820199" rtl="0" eaLnBrk="1" latinLnBrk="0" hangingPunct="1">
                        <a:defRPr sz="1600" kern="1200">
                          <a:solidFill>
                            <a:schemeClr val="tx1"/>
                          </a:solidFill>
                          <a:latin typeface="Calibri"/>
                        </a:defRPr>
                      </a:lvl6pPr>
                      <a:lvl7pPr marL="2460597" algn="l" defTabSz="820199" rtl="0" eaLnBrk="1" latinLnBrk="0" hangingPunct="1">
                        <a:defRPr sz="1600" kern="1200">
                          <a:solidFill>
                            <a:schemeClr val="tx1"/>
                          </a:solidFill>
                          <a:latin typeface="Calibri"/>
                        </a:defRPr>
                      </a:lvl7pPr>
                      <a:lvl8pPr marL="2870696" algn="l" defTabSz="820199" rtl="0" eaLnBrk="1" latinLnBrk="0" hangingPunct="1">
                        <a:defRPr sz="1600" kern="1200">
                          <a:solidFill>
                            <a:schemeClr val="tx1"/>
                          </a:solidFill>
                          <a:latin typeface="Calibri"/>
                        </a:defRPr>
                      </a:lvl8pPr>
                      <a:lvl9pPr marL="3280795" algn="l" defTabSz="820199" rtl="0" eaLnBrk="1" latinLnBrk="0" hangingPunct="1">
                        <a:defRPr sz="1600" kern="1200">
                          <a:solidFill>
                            <a:schemeClr val="tx1"/>
                          </a:solidFill>
                          <a:latin typeface="Calibri"/>
                        </a:defRPr>
                      </a:lvl9pPr>
                    </a:lstStyle>
                    <a:p>
                      <a:pPr algn="l"/>
                      <a:r>
                        <a:rPr lang="fr-CA" sz="1200" b="1" noProof="0" dirty="0" smtClean="0">
                          <a:solidFill>
                            <a:schemeClr val="tx2"/>
                          </a:solidFill>
                          <a:latin typeface="Frutiger LT 45 Light" pitchFamily="34" charset="0"/>
                        </a:rPr>
                        <a:t>Novacap’s Value-add</a:t>
                      </a:r>
                      <a:endParaRPr lang="fr-CA" sz="1200" b="1" noProof="0" dirty="0">
                        <a:solidFill>
                          <a:schemeClr val="tx2"/>
                        </a:solidFill>
                        <a:latin typeface="Frutiger LT 45 Light"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tx1"/>
                          </a:solidFill>
                          <a:latin typeface="Calibri"/>
                        </a:defRPr>
                      </a:lvl1pPr>
                      <a:lvl2pPr marL="410099" algn="l" defTabSz="820199" rtl="0" eaLnBrk="1" latinLnBrk="0" hangingPunct="1">
                        <a:defRPr sz="1600" kern="1200">
                          <a:solidFill>
                            <a:schemeClr val="tx1"/>
                          </a:solidFill>
                          <a:latin typeface="Calibri"/>
                        </a:defRPr>
                      </a:lvl2pPr>
                      <a:lvl3pPr marL="820199" algn="l" defTabSz="820199" rtl="0" eaLnBrk="1" latinLnBrk="0" hangingPunct="1">
                        <a:defRPr sz="1600" kern="1200">
                          <a:solidFill>
                            <a:schemeClr val="tx1"/>
                          </a:solidFill>
                          <a:latin typeface="Calibri"/>
                        </a:defRPr>
                      </a:lvl3pPr>
                      <a:lvl4pPr marL="1230298" algn="l" defTabSz="820199" rtl="0" eaLnBrk="1" latinLnBrk="0" hangingPunct="1">
                        <a:defRPr sz="1600" kern="1200">
                          <a:solidFill>
                            <a:schemeClr val="tx1"/>
                          </a:solidFill>
                          <a:latin typeface="Calibri"/>
                        </a:defRPr>
                      </a:lvl4pPr>
                      <a:lvl5pPr marL="1640397" algn="l" defTabSz="820199" rtl="0" eaLnBrk="1" latinLnBrk="0" hangingPunct="1">
                        <a:defRPr sz="1600" kern="1200">
                          <a:solidFill>
                            <a:schemeClr val="tx1"/>
                          </a:solidFill>
                          <a:latin typeface="Calibri"/>
                        </a:defRPr>
                      </a:lvl5pPr>
                      <a:lvl6pPr marL="2050496" algn="l" defTabSz="820199" rtl="0" eaLnBrk="1" latinLnBrk="0" hangingPunct="1">
                        <a:defRPr sz="1600" kern="1200">
                          <a:solidFill>
                            <a:schemeClr val="tx1"/>
                          </a:solidFill>
                          <a:latin typeface="Calibri"/>
                        </a:defRPr>
                      </a:lvl6pPr>
                      <a:lvl7pPr marL="2460597" algn="l" defTabSz="820199" rtl="0" eaLnBrk="1" latinLnBrk="0" hangingPunct="1">
                        <a:defRPr sz="1600" kern="1200">
                          <a:solidFill>
                            <a:schemeClr val="tx1"/>
                          </a:solidFill>
                          <a:latin typeface="Calibri"/>
                        </a:defRPr>
                      </a:lvl7pPr>
                      <a:lvl8pPr marL="2870696" algn="l" defTabSz="820199" rtl="0" eaLnBrk="1" latinLnBrk="0" hangingPunct="1">
                        <a:defRPr sz="1600" kern="1200">
                          <a:solidFill>
                            <a:schemeClr val="tx1"/>
                          </a:solidFill>
                          <a:latin typeface="Calibri"/>
                        </a:defRPr>
                      </a:lvl8pPr>
                      <a:lvl9pPr marL="3280795" algn="l" defTabSz="820199" rtl="0" eaLnBrk="1" latinLnBrk="0" hangingPunct="1">
                        <a:defRPr sz="16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chemeClr val="tx2"/>
                          </a:solidFill>
                          <a:latin typeface="Frutiger LT 45 Light"/>
                          <a:cs typeface="Times New Roman" pitchFamily="18" charset="0"/>
                        </a:rPr>
                        <a:t>The company is redefining the manufacturing of personal care products by offering turnkey solutions from formulation </a:t>
                      </a:r>
                      <a:r>
                        <a:rPr lang="en-CA" sz="1200" dirty="0" smtClean="0">
                          <a:solidFill>
                            <a:srgbClr val="07234B"/>
                          </a:solidFill>
                          <a:latin typeface="Frutiger LT 45 Light"/>
                          <a:cs typeface="Times New Roman" pitchFamily="18" charset="0"/>
                        </a:rPr>
                        <a:t>t</a:t>
                      </a:r>
                      <a:r>
                        <a:rPr lang="en-CA" sz="1200" dirty="0" smtClean="0">
                          <a:solidFill>
                            <a:schemeClr val="tx2"/>
                          </a:solidFill>
                          <a:latin typeface="Frutiger LT 45 Light"/>
                          <a:cs typeface="Times New Roman" pitchFamily="18" charset="0"/>
                        </a:rPr>
                        <a:t>o product positioning.</a:t>
                      </a:r>
                    </a:p>
                    <a:p>
                      <a:pPr marL="0" marR="0" indent="0" algn="l" defTabSz="914400" eaLnBrk="1" fontAlgn="auto" latinLnBrk="0" hangingPunct="1">
                        <a:lnSpc>
                          <a:spcPct val="100000"/>
                        </a:lnSpc>
                        <a:spcBef>
                          <a:spcPts val="0"/>
                        </a:spcBef>
                        <a:spcAft>
                          <a:spcPts val="0"/>
                        </a:spcAft>
                        <a:buClrTx/>
                        <a:buSzTx/>
                        <a:buFontTx/>
                        <a:buNone/>
                        <a:tabLst/>
                        <a:defRPr/>
                      </a:pPr>
                      <a:endParaRPr lang="fr-CA" sz="1200" b="0" noProof="0" dirty="0">
                        <a:solidFill>
                          <a:schemeClr val="tx2"/>
                        </a:solidFill>
                        <a:latin typeface="Frutiger LT 45 Light" pitchFamily="34" charset="0"/>
                      </a:endParaRPr>
                    </a:p>
                  </a:txBody>
                  <a:tcPr>
                    <a:lnL>
                      <a:noFill/>
                    </a:lnL>
                    <a:lnR>
                      <a:noFill/>
                    </a:lnR>
                    <a:lnT>
                      <a:noFill/>
                    </a:lnT>
                    <a:lnB>
                      <a:noFill/>
                    </a:lnB>
                    <a:lnTlToBr w="12700" cmpd="sng">
                      <a:noFill/>
                      <a:prstDash val="solid"/>
                    </a:lnTlToBr>
                    <a:lnBlToTr w="12700" cmpd="sng">
                      <a:noFill/>
                      <a:prstDash val="solid"/>
                    </a:lnBlToTr>
                    <a:noFill/>
                  </a:tcPr>
                </a:tc>
              </a:tr>
            </a:tbl>
          </a:graphicData>
        </a:graphic>
      </p:graphicFrame>
      <p:grpSp>
        <p:nvGrpSpPr>
          <p:cNvPr id="2" name="Group 88"/>
          <p:cNvGrpSpPr>
            <a:grpSpLocks/>
          </p:cNvGrpSpPr>
          <p:nvPr/>
        </p:nvGrpSpPr>
        <p:grpSpPr bwMode="auto">
          <a:xfrm>
            <a:off x="6372485" y="1669879"/>
            <a:ext cx="2028326" cy="1384661"/>
            <a:chOff x="3891" y="650"/>
            <a:chExt cx="1757" cy="1231"/>
          </a:xfrm>
        </p:grpSpPr>
        <p:sp>
          <p:nvSpPr>
            <p:cNvPr id="14" name="Freeform 49"/>
            <p:cNvSpPr>
              <a:spLocks/>
            </p:cNvSpPr>
            <p:nvPr/>
          </p:nvSpPr>
          <p:spPr bwMode="auto">
            <a:xfrm>
              <a:off x="3936" y="650"/>
              <a:ext cx="1712" cy="524"/>
            </a:xfrm>
            <a:custGeom>
              <a:avLst/>
              <a:gdLst>
                <a:gd name="connsiteX0" fmla="*/ 2458 w 2482"/>
                <a:gd name="connsiteY0" fmla="*/ 1117 h 1589"/>
                <a:gd name="connsiteX1" fmla="*/ 2383 w 2482"/>
                <a:gd name="connsiteY1" fmla="*/ 1130 h 1589"/>
                <a:gd name="connsiteX2" fmla="*/ 2334 w 2482"/>
                <a:gd name="connsiteY2" fmla="*/ 1105 h 1589"/>
                <a:gd name="connsiteX3" fmla="*/ 2309 w 2482"/>
                <a:gd name="connsiteY3" fmla="*/ 1068 h 1589"/>
                <a:gd name="connsiteX4" fmla="*/ 2259 w 2482"/>
                <a:gd name="connsiteY4" fmla="*/ 1068 h 1589"/>
                <a:gd name="connsiteX5" fmla="*/ 2296 w 2482"/>
                <a:gd name="connsiteY5" fmla="*/ 1043 h 1589"/>
                <a:gd name="connsiteX6" fmla="*/ 2309 w 2482"/>
                <a:gd name="connsiteY6" fmla="*/ 1005 h 1589"/>
                <a:gd name="connsiteX7" fmla="*/ 2271 w 2482"/>
                <a:gd name="connsiteY7" fmla="*/ 993 h 1589"/>
                <a:gd name="connsiteX8" fmla="*/ 2222 w 2482"/>
                <a:gd name="connsiteY8" fmla="*/ 1043 h 1589"/>
                <a:gd name="connsiteX9" fmla="*/ 2172 w 2482"/>
                <a:gd name="connsiteY9" fmla="*/ 1080 h 1589"/>
                <a:gd name="connsiteX10" fmla="*/ 2123 w 2482"/>
                <a:gd name="connsiteY10" fmla="*/ 1192 h 1589"/>
                <a:gd name="connsiteX11" fmla="*/ 2135 w 2482"/>
                <a:gd name="connsiteY11" fmla="*/ 1130 h 1589"/>
                <a:gd name="connsiteX12" fmla="*/ 2160 w 2482"/>
                <a:gd name="connsiteY12" fmla="*/ 1055 h 1589"/>
                <a:gd name="connsiteX13" fmla="*/ 2185 w 2482"/>
                <a:gd name="connsiteY13" fmla="*/ 1005 h 1589"/>
                <a:gd name="connsiteX14" fmla="*/ 2209 w 2482"/>
                <a:gd name="connsiteY14" fmla="*/ 956 h 1589"/>
                <a:gd name="connsiteX15" fmla="*/ 2334 w 2482"/>
                <a:gd name="connsiteY15" fmla="*/ 894 h 1589"/>
                <a:gd name="connsiteX16" fmla="*/ 2383 w 2482"/>
                <a:gd name="connsiteY16" fmla="*/ 857 h 1589"/>
                <a:gd name="connsiteX17" fmla="*/ 2396 w 2482"/>
                <a:gd name="connsiteY17" fmla="*/ 794 h 1589"/>
                <a:gd name="connsiteX18" fmla="*/ 2445 w 2482"/>
                <a:gd name="connsiteY18" fmla="*/ 720 h 1589"/>
                <a:gd name="connsiteX19" fmla="*/ 2433 w 2482"/>
                <a:gd name="connsiteY19" fmla="*/ 670 h 1589"/>
                <a:gd name="connsiteX20" fmla="*/ 2420 w 2482"/>
                <a:gd name="connsiteY20" fmla="*/ 645 h 1589"/>
                <a:gd name="connsiteX21" fmla="*/ 2396 w 2482"/>
                <a:gd name="connsiteY21" fmla="*/ 633 h 1589"/>
                <a:gd name="connsiteX22" fmla="*/ 2371 w 2482"/>
                <a:gd name="connsiteY22" fmla="*/ 645 h 1589"/>
                <a:gd name="connsiteX23" fmla="*/ 2358 w 2482"/>
                <a:gd name="connsiteY23" fmla="*/ 633 h 1589"/>
                <a:gd name="connsiteX24" fmla="*/ 2334 w 2482"/>
                <a:gd name="connsiteY24" fmla="*/ 633 h 1589"/>
                <a:gd name="connsiteX25" fmla="*/ 2309 w 2482"/>
                <a:gd name="connsiteY25" fmla="*/ 670 h 1589"/>
                <a:gd name="connsiteX26" fmla="*/ 2296 w 2482"/>
                <a:gd name="connsiteY26" fmla="*/ 708 h 1589"/>
                <a:gd name="connsiteX27" fmla="*/ 2284 w 2482"/>
                <a:gd name="connsiteY27" fmla="*/ 683 h 1589"/>
                <a:gd name="connsiteX28" fmla="*/ 2321 w 2482"/>
                <a:gd name="connsiteY28" fmla="*/ 633 h 1589"/>
                <a:gd name="connsiteX29" fmla="*/ 2334 w 2482"/>
                <a:gd name="connsiteY29" fmla="*/ 608 h 1589"/>
                <a:gd name="connsiteX30" fmla="*/ 2321 w 2482"/>
                <a:gd name="connsiteY30" fmla="*/ 596 h 1589"/>
                <a:gd name="connsiteX31" fmla="*/ 2271 w 2482"/>
                <a:gd name="connsiteY31" fmla="*/ 621 h 1589"/>
                <a:gd name="connsiteX32" fmla="*/ 2234 w 2482"/>
                <a:gd name="connsiteY32" fmla="*/ 621 h 1589"/>
                <a:gd name="connsiteX33" fmla="*/ 2209 w 2482"/>
                <a:gd name="connsiteY33" fmla="*/ 596 h 1589"/>
                <a:gd name="connsiteX34" fmla="*/ 2172 w 2482"/>
                <a:gd name="connsiteY34" fmla="*/ 596 h 1589"/>
                <a:gd name="connsiteX35" fmla="*/ 2160 w 2482"/>
                <a:gd name="connsiteY35" fmla="*/ 559 h 1589"/>
                <a:gd name="connsiteX36" fmla="*/ 1986 w 2482"/>
                <a:gd name="connsiteY36" fmla="*/ 422 h 1589"/>
                <a:gd name="connsiteX37" fmla="*/ 1986 w 2482"/>
                <a:gd name="connsiteY37" fmla="*/ 484 h 1589"/>
                <a:gd name="connsiteX38" fmla="*/ 1974 w 2482"/>
                <a:gd name="connsiteY38" fmla="*/ 534 h 1589"/>
                <a:gd name="connsiteX39" fmla="*/ 1949 w 2482"/>
                <a:gd name="connsiteY39" fmla="*/ 571 h 1589"/>
                <a:gd name="connsiteX40" fmla="*/ 1924 w 2482"/>
                <a:gd name="connsiteY40" fmla="*/ 559 h 1589"/>
                <a:gd name="connsiteX41" fmla="*/ 1887 w 2482"/>
                <a:gd name="connsiteY41" fmla="*/ 583 h 1589"/>
                <a:gd name="connsiteX42" fmla="*/ 1874 w 2482"/>
                <a:gd name="connsiteY42" fmla="*/ 509 h 1589"/>
                <a:gd name="connsiteX43" fmla="*/ 1849 w 2482"/>
                <a:gd name="connsiteY43" fmla="*/ 459 h 1589"/>
                <a:gd name="connsiteX44" fmla="*/ 1812 w 2482"/>
                <a:gd name="connsiteY44" fmla="*/ 472 h 1589"/>
                <a:gd name="connsiteX45" fmla="*/ 1775 w 2482"/>
                <a:gd name="connsiteY45" fmla="*/ 447 h 1589"/>
                <a:gd name="connsiteX46" fmla="*/ 1750 w 2482"/>
                <a:gd name="connsiteY46" fmla="*/ 434 h 1589"/>
                <a:gd name="connsiteX47" fmla="*/ 1725 w 2482"/>
                <a:gd name="connsiteY47" fmla="*/ 422 h 1589"/>
                <a:gd name="connsiteX48" fmla="*/ 1688 w 2482"/>
                <a:gd name="connsiteY48" fmla="*/ 447 h 1589"/>
                <a:gd name="connsiteX49" fmla="*/ 1614 w 2482"/>
                <a:gd name="connsiteY49" fmla="*/ 459 h 1589"/>
                <a:gd name="connsiteX50" fmla="*/ 1614 w 2482"/>
                <a:gd name="connsiteY50" fmla="*/ 484 h 1589"/>
                <a:gd name="connsiteX51" fmla="*/ 1638 w 2482"/>
                <a:gd name="connsiteY51" fmla="*/ 509 h 1589"/>
                <a:gd name="connsiteX52" fmla="*/ 1663 w 2482"/>
                <a:gd name="connsiteY52" fmla="*/ 546 h 1589"/>
                <a:gd name="connsiteX53" fmla="*/ 1663 w 2482"/>
                <a:gd name="connsiteY53" fmla="*/ 596 h 1589"/>
                <a:gd name="connsiteX54" fmla="*/ 1663 w 2482"/>
                <a:gd name="connsiteY54" fmla="*/ 645 h 1589"/>
                <a:gd name="connsiteX55" fmla="*/ 1688 w 2482"/>
                <a:gd name="connsiteY55" fmla="*/ 670 h 1589"/>
                <a:gd name="connsiteX56" fmla="*/ 1738 w 2482"/>
                <a:gd name="connsiteY56" fmla="*/ 732 h 1589"/>
                <a:gd name="connsiteX57" fmla="*/ 1750 w 2482"/>
                <a:gd name="connsiteY57" fmla="*/ 794 h 1589"/>
                <a:gd name="connsiteX58" fmla="*/ 1701 w 2482"/>
                <a:gd name="connsiteY58" fmla="*/ 881 h 1589"/>
                <a:gd name="connsiteX59" fmla="*/ 1713 w 2482"/>
                <a:gd name="connsiteY59" fmla="*/ 906 h 1589"/>
                <a:gd name="connsiteX60" fmla="*/ 1750 w 2482"/>
                <a:gd name="connsiteY60" fmla="*/ 968 h 1589"/>
                <a:gd name="connsiteX61" fmla="*/ 1775 w 2482"/>
                <a:gd name="connsiteY61" fmla="*/ 1018 h 1589"/>
                <a:gd name="connsiteX62" fmla="*/ 1750 w 2482"/>
                <a:gd name="connsiteY62" fmla="*/ 1068 h 1589"/>
                <a:gd name="connsiteX63" fmla="*/ 1713 w 2482"/>
                <a:gd name="connsiteY63" fmla="*/ 1068 h 1589"/>
                <a:gd name="connsiteX64" fmla="*/ 1688 w 2482"/>
                <a:gd name="connsiteY64" fmla="*/ 1030 h 1589"/>
                <a:gd name="connsiteX65" fmla="*/ 1663 w 2482"/>
                <a:gd name="connsiteY65" fmla="*/ 1005 h 1589"/>
                <a:gd name="connsiteX66" fmla="*/ 1638 w 2482"/>
                <a:gd name="connsiteY66" fmla="*/ 956 h 1589"/>
                <a:gd name="connsiteX67" fmla="*/ 1614 w 2482"/>
                <a:gd name="connsiteY67" fmla="*/ 931 h 1589"/>
                <a:gd name="connsiteX68" fmla="*/ 1601 w 2482"/>
                <a:gd name="connsiteY68" fmla="*/ 919 h 1589"/>
                <a:gd name="connsiteX69" fmla="*/ 1527 w 2482"/>
                <a:gd name="connsiteY69" fmla="*/ 919 h 1589"/>
                <a:gd name="connsiteX70" fmla="*/ 1428 w 2482"/>
                <a:gd name="connsiteY70" fmla="*/ 857 h 1589"/>
                <a:gd name="connsiteX71" fmla="*/ 1378 w 2482"/>
                <a:gd name="connsiteY71" fmla="*/ 819 h 1589"/>
                <a:gd name="connsiteX72" fmla="*/ 1316 w 2482"/>
                <a:gd name="connsiteY72" fmla="*/ 807 h 1589"/>
                <a:gd name="connsiteX73" fmla="*/ 1291 w 2482"/>
                <a:gd name="connsiteY73" fmla="*/ 819 h 1589"/>
                <a:gd name="connsiteX74" fmla="*/ 1217 w 2482"/>
                <a:gd name="connsiteY74" fmla="*/ 732 h 1589"/>
                <a:gd name="connsiteX75" fmla="*/ 1192 w 2482"/>
                <a:gd name="connsiteY75" fmla="*/ 732 h 1589"/>
                <a:gd name="connsiteX76" fmla="*/ 1204 w 2482"/>
                <a:gd name="connsiteY76" fmla="*/ 596 h 1589"/>
                <a:gd name="connsiteX77" fmla="*/ 1241 w 2482"/>
                <a:gd name="connsiteY77" fmla="*/ 509 h 1589"/>
                <a:gd name="connsiteX78" fmla="*/ 1279 w 2482"/>
                <a:gd name="connsiteY78" fmla="*/ 497 h 1589"/>
                <a:gd name="connsiteX79" fmla="*/ 1291 w 2482"/>
                <a:gd name="connsiteY79" fmla="*/ 459 h 1589"/>
                <a:gd name="connsiteX80" fmla="*/ 1291 w 2482"/>
                <a:gd name="connsiteY80" fmla="*/ 422 h 1589"/>
                <a:gd name="connsiteX81" fmla="*/ 1341 w 2482"/>
                <a:gd name="connsiteY81" fmla="*/ 410 h 1589"/>
                <a:gd name="connsiteX82" fmla="*/ 1353 w 2482"/>
                <a:gd name="connsiteY82" fmla="*/ 385 h 1589"/>
                <a:gd name="connsiteX83" fmla="*/ 1291 w 2482"/>
                <a:gd name="connsiteY83" fmla="*/ 360 h 1589"/>
                <a:gd name="connsiteX84" fmla="*/ 1279 w 2482"/>
                <a:gd name="connsiteY84" fmla="*/ 335 h 1589"/>
                <a:gd name="connsiteX85" fmla="*/ 1341 w 2482"/>
                <a:gd name="connsiteY85" fmla="*/ 348 h 1589"/>
                <a:gd name="connsiteX86" fmla="*/ 1378 w 2482"/>
                <a:gd name="connsiteY86" fmla="*/ 335 h 1589"/>
                <a:gd name="connsiteX87" fmla="*/ 1341 w 2482"/>
                <a:gd name="connsiteY87" fmla="*/ 285 h 1589"/>
                <a:gd name="connsiteX88" fmla="*/ 1403 w 2482"/>
                <a:gd name="connsiteY88" fmla="*/ 285 h 1589"/>
                <a:gd name="connsiteX89" fmla="*/ 1415 w 2482"/>
                <a:gd name="connsiteY89" fmla="*/ 273 h 1589"/>
                <a:gd name="connsiteX90" fmla="*/ 1440 w 2482"/>
                <a:gd name="connsiteY90" fmla="*/ 211 h 1589"/>
                <a:gd name="connsiteX91" fmla="*/ 1428 w 2482"/>
                <a:gd name="connsiteY91" fmla="*/ 161 h 1589"/>
                <a:gd name="connsiteX92" fmla="*/ 1428 w 2482"/>
                <a:gd name="connsiteY92" fmla="*/ 137 h 1589"/>
                <a:gd name="connsiteX93" fmla="*/ 1390 w 2482"/>
                <a:gd name="connsiteY93" fmla="*/ 112 h 1589"/>
                <a:gd name="connsiteX94" fmla="*/ 1341 w 2482"/>
                <a:gd name="connsiteY94" fmla="*/ 99 h 1589"/>
                <a:gd name="connsiteX95" fmla="*/ 1365 w 2482"/>
                <a:gd name="connsiteY95" fmla="*/ 137 h 1589"/>
                <a:gd name="connsiteX96" fmla="*/ 1341 w 2482"/>
                <a:gd name="connsiteY96" fmla="*/ 186 h 1589"/>
                <a:gd name="connsiteX97" fmla="*/ 1328 w 2482"/>
                <a:gd name="connsiteY97" fmla="*/ 248 h 1589"/>
                <a:gd name="connsiteX98" fmla="*/ 1303 w 2482"/>
                <a:gd name="connsiteY98" fmla="*/ 236 h 1589"/>
                <a:gd name="connsiteX99" fmla="*/ 1303 w 2482"/>
                <a:gd name="connsiteY99" fmla="*/ 174 h 1589"/>
                <a:gd name="connsiteX100" fmla="*/ 1279 w 2482"/>
                <a:gd name="connsiteY100" fmla="*/ 161 h 1589"/>
                <a:gd name="connsiteX101" fmla="*/ 1266 w 2482"/>
                <a:gd name="connsiteY101" fmla="*/ 199 h 1589"/>
                <a:gd name="connsiteX102" fmla="*/ 1241 w 2482"/>
                <a:gd name="connsiteY102" fmla="*/ 211 h 1589"/>
                <a:gd name="connsiteX103" fmla="*/ 1241 w 2482"/>
                <a:gd name="connsiteY103" fmla="*/ 149 h 1589"/>
                <a:gd name="connsiteX104" fmla="*/ 1204 w 2482"/>
                <a:gd name="connsiteY104" fmla="*/ 137 h 1589"/>
                <a:gd name="connsiteX105" fmla="*/ 1179 w 2482"/>
                <a:gd name="connsiteY105" fmla="*/ 87 h 1589"/>
                <a:gd name="connsiteX106" fmla="*/ 1179 w 2482"/>
                <a:gd name="connsiteY106" fmla="*/ 50 h 1589"/>
                <a:gd name="connsiteX107" fmla="*/ 1142 w 2482"/>
                <a:gd name="connsiteY107" fmla="*/ 37 h 1589"/>
                <a:gd name="connsiteX108" fmla="*/ 1117 w 2482"/>
                <a:gd name="connsiteY108" fmla="*/ 87 h 1589"/>
                <a:gd name="connsiteX109" fmla="*/ 1142 w 2482"/>
                <a:gd name="connsiteY109" fmla="*/ 137 h 1589"/>
                <a:gd name="connsiteX110" fmla="*/ 1179 w 2482"/>
                <a:gd name="connsiteY110" fmla="*/ 186 h 1589"/>
                <a:gd name="connsiteX111" fmla="*/ 1167 w 2482"/>
                <a:gd name="connsiteY111" fmla="*/ 236 h 1589"/>
                <a:gd name="connsiteX112" fmla="*/ 1142 w 2482"/>
                <a:gd name="connsiteY112" fmla="*/ 261 h 1589"/>
                <a:gd name="connsiteX113" fmla="*/ 1130 w 2482"/>
                <a:gd name="connsiteY113" fmla="*/ 223 h 1589"/>
                <a:gd name="connsiteX114" fmla="*/ 1105 w 2482"/>
                <a:gd name="connsiteY114" fmla="*/ 223 h 1589"/>
                <a:gd name="connsiteX115" fmla="*/ 1068 w 2482"/>
                <a:gd name="connsiteY115" fmla="*/ 261 h 1589"/>
                <a:gd name="connsiteX116" fmla="*/ 1030 w 2482"/>
                <a:gd name="connsiteY116" fmla="*/ 248 h 1589"/>
                <a:gd name="connsiteX117" fmla="*/ 956 w 2482"/>
                <a:gd name="connsiteY117" fmla="*/ 223 h 1589"/>
                <a:gd name="connsiteX118" fmla="*/ 894 w 2482"/>
                <a:gd name="connsiteY118" fmla="*/ 223 h 1589"/>
                <a:gd name="connsiteX119" fmla="*/ 881 w 2482"/>
                <a:gd name="connsiteY119" fmla="*/ 248 h 1589"/>
                <a:gd name="connsiteX120" fmla="*/ 857 w 2482"/>
                <a:gd name="connsiteY120" fmla="*/ 261 h 1589"/>
                <a:gd name="connsiteX121" fmla="*/ 844 w 2482"/>
                <a:gd name="connsiteY121" fmla="*/ 223 h 1589"/>
                <a:gd name="connsiteX122" fmla="*/ 795 w 2482"/>
                <a:gd name="connsiteY122" fmla="*/ 223 h 1589"/>
                <a:gd name="connsiteX123" fmla="*/ 720 w 2482"/>
                <a:gd name="connsiteY123" fmla="*/ 211 h 1589"/>
                <a:gd name="connsiteX124" fmla="*/ 757 w 2482"/>
                <a:gd name="connsiteY124" fmla="*/ 161 h 1589"/>
                <a:gd name="connsiteX125" fmla="*/ 695 w 2482"/>
                <a:gd name="connsiteY125" fmla="*/ 161 h 1589"/>
                <a:gd name="connsiteX126" fmla="*/ 658 w 2482"/>
                <a:gd name="connsiteY126" fmla="*/ 87 h 1589"/>
                <a:gd name="connsiteX127" fmla="*/ 633 w 2482"/>
                <a:gd name="connsiteY127" fmla="*/ 62 h 1589"/>
                <a:gd name="connsiteX128" fmla="*/ 559 w 2482"/>
                <a:gd name="connsiteY128" fmla="*/ 50 h 1589"/>
                <a:gd name="connsiteX129" fmla="*/ 546 w 2482"/>
                <a:gd name="connsiteY129" fmla="*/ 25 h 1589"/>
                <a:gd name="connsiteX130" fmla="*/ 497 w 2482"/>
                <a:gd name="connsiteY130" fmla="*/ 0 h 1589"/>
                <a:gd name="connsiteX131" fmla="*/ 435 w 2482"/>
                <a:gd name="connsiteY131" fmla="*/ 0 h 1589"/>
                <a:gd name="connsiteX132" fmla="*/ 348 w 2482"/>
                <a:gd name="connsiteY132" fmla="*/ 0 h 1589"/>
                <a:gd name="connsiteX133" fmla="*/ 0 w 2482"/>
                <a:gd name="connsiteY133" fmla="*/ 323 h 1589"/>
                <a:gd name="connsiteX134" fmla="*/ 0 w 2482"/>
                <a:gd name="connsiteY134" fmla="*/ 348 h 1589"/>
                <a:gd name="connsiteX135" fmla="*/ 37 w 2482"/>
                <a:gd name="connsiteY135" fmla="*/ 360 h 1589"/>
                <a:gd name="connsiteX136" fmla="*/ 37 w 2482"/>
                <a:gd name="connsiteY136" fmla="*/ 434 h 1589"/>
                <a:gd name="connsiteX137" fmla="*/ 112 w 2482"/>
                <a:gd name="connsiteY137" fmla="*/ 447 h 1589"/>
                <a:gd name="connsiteX138" fmla="*/ 100 w 2482"/>
                <a:gd name="connsiteY138" fmla="*/ 509 h 1589"/>
                <a:gd name="connsiteX139" fmla="*/ 124 w 2482"/>
                <a:gd name="connsiteY139" fmla="*/ 670 h 1589"/>
                <a:gd name="connsiteX140" fmla="*/ 149 w 2482"/>
                <a:gd name="connsiteY140" fmla="*/ 708 h 1589"/>
                <a:gd name="connsiteX141" fmla="*/ 100 w 2482"/>
                <a:gd name="connsiteY141" fmla="*/ 757 h 1589"/>
                <a:gd name="connsiteX142" fmla="*/ 100 w 2482"/>
                <a:gd name="connsiteY142" fmla="*/ 794 h 1589"/>
                <a:gd name="connsiteX143" fmla="*/ 100 w 2482"/>
                <a:gd name="connsiteY143" fmla="*/ 832 h 1589"/>
                <a:gd name="connsiteX144" fmla="*/ 149 w 2482"/>
                <a:gd name="connsiteY144" fmla="*/ 931 h 1589"/>
                <a:gd name="connsiteX145" fmla="*/ 124 w 2482"/>
                <a:gd name="connsiteY145" fmla="*/ 968 h 1589"/>
                <a:gd name="connsiteX146" fmla="*/ 124 w 2482"/>
                <a:gd name="connsiteY146" fmla="*/ 993 h 1589"/>
                <a:gd name="connsiteX147" fmla="*/ 149 w 2482"/>
                <a:gd name="connsiteY147" fmla="*/ 1005 h 1589"/>
                <a:gd name="connsiteX148" fmla="*/ 186 w 2482"/>
                <a:gd name="connsiteY148" fmla="*/ 1080 h 1589"/>
                <a:gd name="connsiteX149" fmla="*/ 199 w 2482"/>
                <a:gd name="connsiteY149" fmla="*/ 1117 h 1589"/>
                <a:gd name="connsiteX150" fmla="*/ 211 w 2482"/>
                <a:gd name="connsiteY150" fmla="*/ 1142 h 1589"/>
                <a:gd name="connsiteX151" fmla="*/ 261 w 2482"/>
                <a:gd name="connsiteY151" fmla="*/ 1167 h 1589"/>
                <a:gd name="connsiteX152" fmla="*/ 633 w 2482"/>
                <a:gd name="connsiteY152" fmla="*/ 1204 h 1589"/>
                <a:gd name="connsiteX153" fmla="*/ 658 w 2482"/>
                <a:gd name="connsiteY153" fmla="*/ 1204 h 1589"/>
                <a:gd name="connsiteX154" fmla="*/ 683 w 2482"/>
                <a:gd name="connsiteY154" fmla="*/ 1217 h 1589"/>
                <a:gd name="connsiteX155" fmla="*/ 1204 w 2482"/>
                <a:gd name="connsiteY155" fmla="*/ 1266 h 1589"/>
                <a:gd name="connsiteX156" fmla="*/ 1254 w 2482"/>
                <a:gd name="connsiteY156" fmla="*/ 1279 h 1589"/>
                <a:gd name="connsiteX157" fmla="*/ 1266 w 2482"/>
                <a:gd name="connsiteY157" fmla="*/ 1279 h 1589"/>
                <a:gd name="connsiteX158" fmla="*/ 1291 w 2482"/>
                <a:gd name="connsiteY158" fmla="*/ 1279 h 1589"/>
                <a:gd name="connsiteX159" fmla="*/ 1291 w 2482"/>
                <a:gd name="connsiteY159" fmla="*/ 1291 h 1589"/>
                <a:gd name="connsiteX160" fmla="*/ 1303 w 2482"/>
                <a:gd name="connsiteY160" fmla="*/ 1291 h 1589"/>
                <a:gd name="connsiteX161" fmla="*/ 1440 w 2482"/>
                <a:gd name="connsiteY161" fmla="*/ 1303 h 1589"/>
                <a:gd name="connsiteX162" fmla="*/ 1452 w 2482"/>
                <a:gd name="connsiteY162" fmla="*/ 1303 h 1589"/>
                <a:gd name="connsiteX163" fmla="*/ 1452 w 2482"/>
                <a:gd name="connsiteY163" fmla="*/ 1279 h 1589"/>
                <a:gd name="connsiteX164" fmla="*/ 1465 w 2482"/>
                <a:gd name="connsiteY164" fmla="*/ 1266 h 1589"/>
                <a:gd name="connsiteX165" fmla="*/ 1502 w 2482"/>
                <a:gd name="connsiteY165" fmla="*/ 1254 h 1589"/>
                <a:gd name="connsiteX166" fmla="*/ 1564 w 2482"/>
                <a:gd name="connsiteY166" fmla="*/ 1266 h 1589"/>
                <a:gd name="connsiteX167" fmla="*/ 1564 w 2482"/>
                <a:gd name="connsiteY167" fmla="*/ 1279 h 1589"/>
                <a:gd name="connsiteX168" fmla="*/ 1589 w 2482"/>
                <a:gd name="connsiteY168" fmla="*/ 1291 h 1589"/>
                <a:gd name="connsiteX169" fmla="*/ 1614 w 2482"/>
                <a:gd name="connsiteY169" fmla="*/ 1328 h 1589"/>
                <a:gd name="connsiteX170" fmla="*/ 1614 w 2482"/>
                <a:gd name="connsiteY170" fmla="*/ 1353 h 1589"/>
                <a:gd name="connsiteX171" fmla="*/ 1638 w 2482"/>
                <a:gd name="connsiteY171" fmla="*/ 1353 h 1589"/>
                <a:gd name="connsiteX172" fmla="*/ 1676 w 2482"/>
                <a:gd name="connsiteY172" fmla="*/ 1378 h 1589"/>
                <a:gd name="connsiteX173" fmla="*/ 1688 w 2482"/>
                <a:gd name="connsiteY173" fmla="*/ 1390 h 1589"/>
                <a:gd name="connsiteX174" fmla="*/ 1725 w 2482"/>
                <a:gd name="connsiteY174" fmla="*/ 1378 h 1589"/>
                <a:gd name="connsiteX175" fmla="*/ 1763 w 2482"/>
                <a:gd name="connsiteY175" fmla="*/ 1353 h 1589"/>
                <a:gd name="connsiteX176" fmla="*/ 1812 w 2482"/>
                <a:gd name="connsiteY176" fmla="*/ 1390 h 1589"/>
                <a:gd name="connsiteX177" fmla="*/ 1837 w 2482"/>
                <a:gd name="connsiteY177" fmla="*/ 1440 h 1589"/>
                <a:gd name="connsiteX178" fmla="*/ 1787 w 2482"/>
                <a:gd name="connsiteY178" fmla="*/ 1440 h 1589"/>
                <a:gd name="connsiteX179" fmla="*/ 1775 w 2482"/>
                <a:gd name="connsiteY179" fmla="*/ 1452 h 1589"/>
                <a:gd name="connsiteX180" fmla="*/ 1775 w 2482"/>
                <a:gd name="connsiteY180" fmla="*/ 1514 h 1589"/>
                <a:gd name="connsiteX181" fmla="*/ 1763 w 2482"/>
                <a:gd name="connsiteY181" fmla="*/ 1539 h 1589"/>
                <a:gd name="connsiteX182" fmla="*/ 1750 w 2482"/>
                <a:gd name="connsiteY182" fmla="*/ 1577 h 1589"/>
                <a:gd name="connsiteX183" fmla="*/ 1763 w 2482"/>
                <a:gd name="connsiteY183" fmla="*/ 1589 h 1589"/>
                <a:gd name="connsiteX184" fmla="*/ 1825 w 2482"/>
                <a:gd name="connsiteY184" fmla="*/ 1564 h 1589"/>
                <a:gd name="connsiteX185" fmla="*/ 1862 w 2482"/>
                <a:gd name="connsiteY185" fmla="*/ 1490 h 1589"/>
                <a:gd name="connsiteX186" fmla="*/ 1862 w 2482"/>
                <a:gd name="connsiteY186" fmla="*/ 1502 h 1589"/>
                <a:gd name="connsiteX187" fmla="*/ 1862 w 2482"/>
                <a:gd name="connsiteY187" fmla="*/ 1465 h 1589"/>
                <a:gd name="connsiteX188" fmla="*/ 1887 w 2482"/>
                <a:gd name="connsiteY188" fmla="*/ 1440 h 1589"/>
                <a:gd name="connsiteX189" fmla="*/ 1936 w 2482"/>
                <a:gd name="connsiteY189" fmla="*/ 1440 h 1589"/>
                <a:gd name="connsiteX190" fmla="*/ 1936 w 2482"/>
                <a:gd name="connsiteY190" fmla="*/ 1428 h 1589"/>
                <a:gd name="connsiteX191" fmla="*/ 1949 w 2482"/>
                <a:gd name="connsiteY191" fmla="*/ 1415 h 1589"/>
                <a:gd name="connsiteX192" fmla="*/ 1974 w 2482"/>
                <a:gd name="connsiteY192" fmla="*/ 1403 h 1589"/>
                <a:gd name="connsiteX193" fmla="*/ 1974 w 2482"/>
                <a:gd name="connsiteY193" fmla="*/ 1415 h 1589"/>
                <a:gd name="connsiteX194" fmla="*/ 1986 w 2482"/>
                <a:gd name="connsiteY194" fmla="*/ 1390 h 1589"/>
                <a:gd name="connsiteX195" fmla="*/ 2023 w 2482"/>
                <a:gd name="connsiteY195" fmla="*/ 1353 h 1589"/>
                <a:gd name="connsiteX196" fmla="*/ 2110 w 2482"/>
                <a:gd name="connsiteY196" fmla="*/ 1328 h 1589"/>
                <a:gd name="connsiteX197" fmla="*/ 2135 w 2482"/>
                <a:gd name="connsiteY197" fmla="*/ 1279 h 1589"/>
                <a:gd name="connsiteX198" fmla="*/ 2147 w 2482"/>
                <a:gd name="connsiteY198" fmla="*/ 1254 h 1589"/>
                <a:gd name="connsiteX199" fmla="*/ 2147 w 2482"/>
                <a:gd name="connsiteY199" fmla="*/ 1229 h 1589"/>
                <a:gd name="connsiteX200" fmla="*/ 2160 w 2482"/>
                <a:gd name="connsiteY200" fmla="*/ 1154 h 1589"/>
                <a:gd name="connsiteX201" fmla="*/ 2222 w 2482"/>
                <a:gd name="connsiteY201" fmla="*/ 1154 h 1589"/>
                <a:gd name="connsiteX202" fmla="*/ 2296 w 2482"/>
                <a:gd name="connsiteY202" fmla="*/ 1229 h 1589"/>
                <a:gd name="connsiteX203" fmla="*/ 2321 w 2482"/>
                <a:gd name="connsiteY203" fmla="*/ 1217 h 1589"/>
                <a:gd name="connsiteX204" fmla="*/ 2358 w 2482"/>
                <a:gd name="connsiteY204" fmla="*/ 1167 h 1589"/>
                <a:gd name="connsiteX205" fmla="*/ 2358 w 2482"/>
                <a:gd name="connsiteY205" fmla="*/ 1192 h 1589"/>
                <a:gd name="connsiteX206" fmla="*/ 2346 w 2482"/>
                <a:gd name="connsiteY206" fmla="*/ 1254 h 1589"/>
                <a:gd name="connsiteX207" fmla="*/ 2383 w 2482"/>
                <a:gd name="connsiteY207" fmla="*/ 1279 h 1589"/>
                <a:gd name="connsiteX208" fmla="*/ 2408 w 2482"/>
                <a:gd name="connsiteY208" fmla="*/ 1217 h 1589"/>
                <a:gd name="connsiteX209" fmla="*/ 2433 w 2482"/>
                <a:gd name="connsiteY209" fmla="*/ 1204 h 1589"/>
                <a:gd name="connsiteX210" fmla="*/ 2470 w 2482"/>
                <a:gd name="connsiteY210" fmla="*/ 1154 h 1589"/>
                <a:gd name="connsiteX211" fmla="*/ 2482 w 2482"/>
                <a:gd name="connsiteY211" fmla="*/ 1117 h 1589"/>
                <a:gd name="connsiteX212" fmla="*/ 2458 w 2482"/>
                <a:gd name="connsiteY212" fmla="*/ 1117 h 1589"/>
                <a:gd name="connsiteX0" fmla="*/ 2458 w 2482"/>
                <a:gd name="connsiteY0" fmla="*/ 1117 h 1589"/>
                <a:gd name="connsiteX1" fmla="*/ 2383 w 2482"/>
                <a:gd name="connsiteY1" fmla="*/ 1130 h 1589"/>
                <a:gd name="connsiteX2" fmla="*/ 2334 w 2482"/>
                <a:gd name="connsiteY2" fmla="*/ 1105 h 1589"/>
                <a:gd name="connsiteX3" fmla="*/ 2309 w 2482"/>
                <a:gd name="connsiteY3" fmla="*/ 1068 h 1589"/>
                <a:gd name="connsiteX4" fmla="*/ 2259 w 2482"/>
                <a:gd name="connsiteY4" fmla="*/ 1068 h 1589"/>
                <a:gd name="connsiteX5" fmla="*/ 2296 w 2482"/>
                <a:gd name="connsiteY5" fmla="*/ 1043 h 1589"/>
                <a:gd name="connsiteX6" fmla="*/ 2309 w 2482"/>
                <a:gd name="connsiteY6" fmla="*/ 1005 h 1589"/>
                <a:gd name="connsiteX7" fmla="*/ 2271 w 2482"/>
                <a:gd name="connsiteY7" fmla="*/ 993 h 1589"/>
                <a:gd name="connsiteX8" fmla="*/ 2222 w 2482"/>
                <a:gd name="connsiteY8" fmla="*/ 1043 h 1589"/>
                <a:gd name="connsiteX9" fmla="*/ 2172 w 2482"/>
                <a:gd name="connsiteY9" fmla="*/ 1080 h 1589"/>
                <a:gd name="connsiteX10" fmla="*/ 2123 w 2482"/>
                <a:gd name="connsiteY10" fmla="*/ 1192 h 1589"/>
                <a:gd name="connsiteX11" fmla="*/ 2135 w 2482"/>
                <a:gd name="connsiteY11" fmla="*/ 1130 h 1589"/>
                <a:gd name="connsiteX12" fmla="*/ 2160 w 2482"/>
                <a:gd name="connsiteY12" fmla="*/ 1055 h 1589"/>
                <a:gd name="connsiteX13" fmla="*/ 2185 w 2482"/>
                <a:gd name="connsiteY13" fmla="*/ 1005 h 1589"/>
                <a:gd name="connsiteX14" fmla="*/ 2209 w 2482"/>
                <a:gd name="connsiteY14" fmla="*/ 956 h 1589"/>
                <a:gd name="connsiteX15" fmla="*/ 2334 w 2482"/>
                <a:gd name="connsiteY15" fmla="*/ 894 h 1589"/>
                <a:gd name="connsiteX16" fmla="*/ 2383 w 2482"/>
                <a:gd name="connsiteY16" fmla="*/ 857 h 1589"/>
                <a:gd name="connsiteX17" fmla="*/ 2396 w 2482"/>
                <a:gd name="connsiteY17" fmla="*/ 794 h 1589"/>
                <a:gd name="connsiteX18" fmla="*/ 2445 w 2482"/>
                <a:gd name="connsiteY18" fmla="*/ 720 h 1589"/>
                <a:gd name="connsiteX19" fmla="*/ 2433 w 2482"/>
                <a:gd name="connsiteY19" fmla="*/ 670 h 1589"/>
                <a:gd name="connsiteX20" fmla="*/ 2420 w 2482"/>
                <a:gd name="connsiteY20" fmla="*/ 645 h 1589"/>
                <a:gd name="connsiteX21" fmla="*/ 2396 w 2482"/>
                <a:gd name="connsiteY21" fmla="*/ 633 h 1589"/>
                <a:gd name="connsiteX22" fmla="*/ 2371 w 2482"/>
                <a:gd name="connsiteY22" fmla="*/ 645 h 1589"/>
                <a:gd name="connsiteX23" fmla="*/ 2358 w 2482"/>
                <a:gd name="connsiteY23" fmla="*/ 633 h 1589"/>
                <a:gd name="connsiteX24" fmla="*/ 2334 w 2482"/>
                <a:gd name="connsiteY24" fmla="*/ 633 h 1589"/>
                <a:gd name="connsiteX25" fmla="*/ 2309 w 2482"/>
                <a:gd name="connsiteY25" fmla="*/ 670 h 1589"/>
                <a:gd name="connsiteX26" fmla="*/ 2296 w 2482"/>
                <a:gd name="connsiteY26" fmla="*/ 708 h 1589"/>
                <a:gd name="connsiteX27" fmla="*/ 2284 w 2482"/>
                <a:gd name="connsiteY27" fmla="*/ 683 h 1589"/>
                <a:gd name="connsiteX28" fmla="*/ 2321 w 2482"/>
                <a:gd name="connsiteY28" fmla="*/ 633 h 1589"/>
                <a:gd name="connsiteX29" fmla="*/ 2334 w 2482"/>
                <a:gd name="connsiteY29" fmla="*/ 608 h 1589"/>
                <a:gd name="connsiteX30" fmla="*/ 2321 w 2482"/>
                <a:gd name="connsiteY30" fmla="*/ 596 h 1589"/>
                <a:gd name="connsiteX31" fmla="*/ 2271 w 2482"/>
                <a:gd name="connsiteY31" fmla="*/ 621 h 1589"/>
                <a:gd name="connsiteX32" fmla="*/ 2234 w 2482"/>
                <a:gd name="connsiteY32" fmla="*/ 621 h 1589"/>
                <a:gd name="connsiteX33" fmla="*/ 2209 w 2482"/>
                <a:gd name="connsiteY33" fmla="*/ 596 h 1589"/>
                <a:gd name="connsiteX34" fmla="*/ 2172 w 2482"/>
                <a:gd name="connsiteY34" fmla="*/ 596 h 1589"/>
                <a:gd name="connsiteX35" fmla="*/ 2160 w 2482"/>
                <a:gd name="connsiteY35" fmla="*/ 559 h 1589"/>
                <a:gd name="connsiteX36" fmla="*/ 1986 w 2482"/>
                <a:gd name="connsiteY36" fmla="*/ 422 h 1589"/>
                <a:gd name="connsiteX37" fmla="*/ 1986 w 2482"/>
                <a:gd name="connsiteY37" fmla="*/ 484 h 1589"/>
                <a:gd name="connsiteX38" fmla="*/ 1974 w 2482"/>
                <a:gd name="connsiteY38" fmla="*/ 534 h 1589"/>
                <a:gd name="connsiteX39" fmla="*/ 1949 w 2482"/>
                <a:gd name="connsiteY39" fmla="*/ 571 h 1589"/>
                <a:gd name="connsiteX40" fmla="*/ 1924 w 2482"/>
                <a:gd name="connsiteY40" fmla="*/ 559 h 1589"/>
                <a:gd name="connsiteX41" fmla="*/ 1887 w 2482"/>
                <a:gd name="connsiteY41" fmla="*/ 583 h 1589"/>
                <a:gd name="connsiteX42" fmla="*/ 1874 w 2482"/>
                <a:gd name="connsiteY42" fmla="*/ 509 h 1589"/>
                <a:gd name="connsiteX43" fmla="*/ 1849 w 2482"/>
                <a:gd name="connsiteY43" fmla="*/ 459 h 1589"/>
                <a:gd name="connsiteX44" fmla="*/ 1812 w 2482"/>
                <a:gd name="connsiteY44" fmla="*/ 472 h 1589"/>
                <a:gd name="connsiteX45" fmla="*/ 1775 w 2482"/>
                <a:gd name="connsiteY45" fmla="*/ 447 h 1589"/>
                <a:gd name="connsiteX46" fmla="*/ 1750 w 2482"/>
                <a:gd name="connsiteY46" fmla="*/ 434 h 1589"/>
                <a:gd name="connsiteX47" fmla="*/ 1725 w 2482"/>
                <a:gd name="connsiteY47" fmla="*/ 422 h 1589"/>
                <a:gd name="connsiteX48" fmla="*/ 1688 w 2482"/>
                <a:gd name="connsiteY48" fmla="*/ 447 h 1589"/>
                <a:gd name="connsiteX49" fmla="*/ 1614 w 2482"/>
                <a:gd name="connsiteY49" fmla="*/ 459 h 1589"/>
                <a:gd name="connsiteX50" fmla="*/ 1614 w 2482"/>
                <a:gd name="connsiteY50" fmla="*/ 484 h 1589"/>
                <a:gd name="connsiteX51" fmla="*/ 1638 w 2482"/>
                <a:gd name="connsiteY51" fmla="*/ 509 h 1589"/>
                <a:gd name="connsiteX52" fmla="*/ 1663 w 2482"/>
                <a:gd name="connsiteY52" fmla="*/ 546 h 1589"/>
                <a:gd name="connsiteX53" fmla="*/ 1663 w 2482"/>
                <a:gd name="connsiteY53" fmla="*/ 596 h 1589"/>
                <a:gd name="connsiteX54" fmla="*/ 1663 w 2482"/>
                <a:gd name="connsiteY54" fmla="*/ 645 h 1589"/>
                <a:gd name="connsiteX55" fmla="*/ 1688 w 2482"/>
                <a:gd name="connsiteY55" fmla="*/ 670 h 1589"/>
                <a:gd name="connsiteX56" fmla="*/ 1738 w 2482"/>
                <a:gd name="connsiteY56" fmla="*/ 732 h 1589"/>
                <a:gd name="connsiteX57" fmla="*/ 1750 w 2482"/>
                <a:gd name="connsiteY57" fmla="*/ 794 h 1589"/>
                <a:gd name="connsiteX58" fmla="*/ 1701 w 2482"/>
                <a:gd name="connsiteY58" fmla="*/ 881 h 1589"/>
                <a:gd name="connsiteX59" fmla="*/ 1713 w 2482"/>
                <a:gd name="connsiteY59" fmla="*/ 906 h 1589"/>
                <a:gd name="connsiteX60" fmla="*/ 1750 w 2482"/>
                <a:gd name="connsiteY60" fmla="*/ 968 h 1589"/>
                <a:gd name="connsiteX61" fmla="*/ 1775 w 2482"/>
                <a:gd name="connsiteY61" fmla="*/ 1018 h 1589"/>
                <a:gd name="connsiteX62" fmla="*/ 1750 w 2482"/>
                <a:gd name="connsiteY62" fmla="*/ 1068 h 1589"/>
                <a:gd name="connsiteX63" fmla="*/ 1713 w 2482"/>
                <a:gd name="connsiteY63" fmla="*/ 1068 h 1589"/>
                <a:gd name="connsiteX64" fmla="*/ 1688 w 2482"/>
                <a:gd name="connsiteY64" fmla="*/ 1030 h 1589"/>
                <a:gd name="connsiteX65" fmla="*/ 1663 w 2482"/>
                <a:gd name="connsiteY65" fmla="*/ 1005 h 1589"/>
                <a:gd name="connsiteX66" fmla="*/ 1638 w 2482"/>
                <a:gd name="connsiteY66" fmla="*/ 956 h 1589"/>
                <a:gd name="connsiteX67" fmla="*/ 1614 w 2482"/>
                <a:gd name="connsiteY67" fmla="*/ 931 h 1589"/>
                <a:gd name="connsiteX68" fmla="*/ 1601 w 2482"/>
                <a:gd name="connsiteY68" fmla="*/ 919 h 1589"/>
                <a:gd name="connsiteX69" fmla="*/ 1527 w 2482"/>
                <a:gd name="connsiteY69" fmla="*/ 919 h 1589"/>
                <a:gd name="connsiteX70" fmla="*/ 1428 w 2482"/>
                <a:gd name="connsiteY70" fmla="*/ 857 h 1589"/>
                <a:gd name="connsiteX71" fmla="*/ 1378 w 2482"/>
                <a:gd name="connsiteY71" fmla="*/ 819 h 1589"/>
                <a:gd name="connsiteX72" fmla="*/ 1316 w 2482"/>
                <a:gd name="connsiteY72" fmla="*/ 807 h 1589"/>
                <a:gd name="connsiteX73" fmla="*/ 1291 w 2482"/>
                <a:gd name="connsiteY73" fmla="*/ 819 h 1589"/>
                <a:gd name="connsiteX74" fmla="*/ 1217 w 2482"/>
                <a:gd name="connsiteY74" fmla="*/ 732 h 1589"/>
                <a:gd name="connsiteX75" fmla="*/ 1192 w 2482"/>
                <a:gd name="connsiteY75" fmla="*/ 732 h 1589"/>
                <a:gd name="connsiteX76" fmla="*/ 1204 w 2482"/>
                <a:gd name="connsiteY76" fmla="*/ 596 h 1589"/>
                <a:gd name="connsiteX77" fmla="*/ 1241 w 2482"/>
                <a:gd name="connsiteY77" fmla="*/ 509 h 1589"/>
                <a:gd name="connsiteX78" fmla="*/ 1279 w 2482"/>
                <a:gd name="connsiteY78" fmla="*/ 497 h 1589"/>
                <a:gd name="connsiteX79" fmla="*/ 1291 w 2482"/>
                <a:gd name="connsiteY79" fmla="*/ 459 h 1589"/>
                <a:gd name="connsiteX80" fmla="*/ 1291 w 2482"/>
                <a:gd name="connsiteY80" fmla="*/ 422 h 1589"/>
                <a:gd name="connsiteX81" fmla="*/ 1341 w 2482"/>
                <a:gd name="connsiteY81" fmla="*/ 410 h 1589"/>
                <a:gd name="connsiteX82" fmla="*/ 1353 w 2482"/>
                <a:gd name="connsiteY82" fmla="*/ 385 h 1589"/>
                <a:gd name="connsiteX83" fmla="*/ 1291 w 2482"/>
                <a:gd name="connsiteY83" fmla="*/ 360 h 1589"/>
                <a:gd name="connsiteX84" fmla="*/ 1279 w 2482"/>
                <a:gd name="connsiteY84" fmla="*/ 335 h 1589"/>
                <a:gd name="connsiteX85" fmla="*/ 1341 w 2482"/>
                <a:gd name="connsiteY85" fmla="*/ 348 h 1589"/>
                <a:gd name="connsiteX86" fmla="*/ 1378 w 2482"/>
                <a:gd name="connsiteY86" fmla="*/ 335 h 1589"/>
                <a:gd name="connsiteX87" fmla="*/ 1341 w 2482"/>
                <a:gd name="connsiteY87" fmla="*/ 285 h 1589"/>
                <a:gd name="connsiteX88" fmla="*/ 1403 w 2482"/>
                <a:gd name="connsiteY88" fmla="*/ 285 h 1589"/>
                <a:gd name="connsiteX89" fmla="*/ 1415 w 2482"/>
                <a:gd name="connsiteY89" fmla="*/ 273 h 1589"/>
                <a:gd name="connsiteX90" fmla="*/ 1440 w 2482"/>
                <a:gd name="connsiteY90" fmla="*/ 211 h 1589"/>
                <a:gd name="connsiteX91" fmla="*/ 1428 w 2482"/>
                <a:gd name="connsiteY91" fmla="*/ 161 h 1589"/>
                <a:gd name="connsiteX92" fmla="*/ 1428 w 2482"/>
                <a:gd name="connsiteY92" fmla="*/ 137 h 1589"/>
                <a:gd name="connsiteX93" fmla="*/ 1390 w 2482"/>
                <a:gd name="connsiteY93" fmla="*/ 112 h 1589"/>
                <a:gd name="connsiteX94" fmla="*/ 1341 w 2482"/>
                <a:gd name="connsiteY94" fmla="*/ 99 h 1589"/>
                <a:gd name="connsiteX95" fmla="*/ 1365 w 2482"/>
                <a:gd name="connsiteY95" fmla="*/ 137 h 1589"/>
                <a:gd name="connsiteX96" fmla="*/ 1341 w 2482"/>
                <a:gd name="connsiteY96" fmla="*/ 186 h 1589"/>
                <a:gd name="connsiteX97" fmla="*/ 1328 w 2482"/>
                <a:gd name="connsiteY97" fmla="*/ 248 h 1589"/>
                <a:gd name="connsiteX98" fmla="*/ 1303 w 2482"/>
                <a:gd name="connsiteY98" fmla="*/ 236 h 1589"/>
                <a:gd name="connsiteX99" fmla="*/ 1303 w 2482"/>
                <a:gd name="connsiteY99" fmla="*/ 174 h 1589"/>
                <a:gd name="connsiteX100" fmla="*/ 1279 w 2482"/>
                <a:gd name="connsiteY100" fmla="*/ 161 h 1589"/>
                <a:gd name="connsiteX101" fmla="*/ 1266 w 2482"/>
                <a:gd name="connsiteY101" fmla="*/ 199 h 1589"/>
                <a:gd name="connsiteX102" fmla="*/ 1241 w 2482"/>
                <a:gd name="connsiteY102" fmla="*/ 211 h 1589"/>
                <a:gd name="connsiteX103" fmla="*/ 1241 w 2482"/>
                <a:gd name="connsiteY103" fmla="*/ 149 h 1589"/>
                <a:gd name="connsiteX104" fmla="*/ 1204 w 2482"/>
                <a:gd name="connsiteY104" fmla="*/ 137 h 1589"/>
                <a:gd name="connsiteX105" fmla="*/ 1179 w 2482"/>
                <a:gd name="connsiteY105" fmla="*/ 87 h 1589"/>
                <a:gd name="connsiteX106" fmla="*/ 1179 w 2482"/>
                <a:gd name="connsiteY106" fmla="*/ 50 h 1589"/>
                <a:gd name="connsiteX107" fmla="*/ 1142 w 2482"/>
                <a:gd name="connsiteY107" fmla="*/ 37 h 1589"/>
                <a:gd name="connsiteX108" fmla="*/ 1117 w 2482"/>
                <a:gd name="connsiteY108" fmla="*/ 87 h 1589"/>
                <a:gd name="connsiteX109" fmla="*/ 1142 w 2482"/>
                <a:gd name="connsiteY109" fmla="*/ 137 h 1589"/>
                <a:gd name="connsiteX110" fmla="*/ 1179 w 2482"/>
                <a:gd name="connsiteY110" fmla="*/ 186 h 1589"/>
                <a:gd name="connsiteX111" fmla="*/ 1167 w 2482"/>
                <a:gd name="connsiteY111" fmla="*/ 236 h 1589"/>
                <a:gd name="connsiteX112" fmla="*/ 1142 w 2482"/>
                <a:gd name="connsiteY112" fmla="*/ 261 h 1589"/>
                <a:gd name="connsiteX113" fmla="*/ 1130 w 2482"/>
                <a:gd name="connsiteY113" fmla="*/ 223 h 1589"/>
                <a:gd name="connsiteX114" fmla="*/ 1105 w 2482"/>
                <a:gd name="connsiteY114" fmla="*/ 223 h 1589"/>
                <a:gd name="connsiteX115" fmla="*/ 1068 w 2482"/>
                <a:gd name="connsiteY115" fmla="*/ 261 h 1589"/>
                <a:gd name="connsiteX116" fmla="*/ 1030 w 2482"/>
                <a:gd name="connsiteY116" fmla="*/ 248 h 1589"/>
                <a:gd name="connsiteX117" fmla="*/ 956 w 2482"/>
                <a:gd name="connsiteY117" fmla="*/ 223 h 1589"/>
                <a:gd name="connsiteX118" fmla="*/ 894 w 2482"/>
                <a:gd name="connsiteY118" fmla="*/ 223 h 1589"/>
                <a:gd name="connsiteX119" fmla="*/ 881 w 2482"/>
                <a:gd name="connsiteY119" fmla="*/ 248 h 1589"/>
                <a:gd name="connsiteX120" fmla="*/ 857 w 2482"/>
                <a:gd name="connsiteY120" fmla="*/ 261 h 1589"/>
                <a:gd name="connsiteX121" fmla="*/ 844 w 2482"/>
                <a:gd name="connsiteY121" fmla="*/ 223 h 1589"/>
                <a:gd name="connsiteX122" fmla="*/ 795 w 2482"/>
                <a:gd name="connsiteY122" fmla="*/ 223 h 1589"/>
                <a:gd name="connsiteX123" fmla="*/ 720 w 2482"/>
                <a:gd name="connsiteY123" fmla="*/ 211 h 1589"/>
                <a:gd name="connsiteX124" fmla="*/ 757 w 2482"/>
                <a:gd name="connsiteY124" fmla="*/ 161 h 1589"/>
                <a:gd name="connsiteX125" fmla="*/ 695 w 2482"/>
                <a:gd name="connsiteY125" fmla="*/ 161 h 1589"/>
                <a:gd name="connsiteX126" fmla="*/ 658 w 2482"/>
                <a:gd name="connsiteY126" fmla="*/ 87 h 1589"/>
                <a:gd name="connsiteX127" fmla="*/ 633 w 2482"/>
                <a:gd name="connsiteY127" fmla="*/ 62 h 1589"/>
                <a:gd name="connsiteX128" fmla="*/ 559 w 2482"/>
                <a:gd name="connsiteY128" fmla="*/ 50 h 1589"/>
                <a:gd name="connsiteX129" fmla="*/ 546 w 2482"/>
                <a:gd name="connsiteY129" fmla="*/ 25 h 1589"/>
                <a:gd name="connsiteX130" fmla="*/ 497 w 2482"/>
                <a:gd name="connsiteY130" fmla="*/ 0 h 1589"/>
                <a:gd name="connsiteX131" fmla="*/ 435 w 2482"/>
                <a:gd name="connsiteY131" fmla="*/ 0 h 1589"/>
                <a:gd name="connsiteX132" fmla="*/ 0 w 2482"/>
                <a:gd name="connsiteY132" fmla="*/ 323 h 1589"/>
                <a:gd name="connsiteX133" fmla="*/ 0 w 2482"/>
                <a:gd name="connsiteY133" fmla="*/ 348 h 1589"/>
                <a:gd name="connsiteX134" fmla="*/ 37 w 2482"/>
                <a:gd name="connsiteY134" fmla="*/ 360 h 1589"/>
                <a:gd name="connsiteX135" fmla="*/ 37 w 2482"/>
                <a:gd name="connsiteY135" fmla="*/ 434 h 1589"/>
                <a:gd name="connsiteX136" fmla="*/ 112 w 2482"/>
                <a:gd name="connsiteY136" fmla="*/ 447 h 1589"/>
                <a:gd name="connsiteX137" fmla="*/ 100 w 2482"/>
                <a:gd name="connsiteY137" fmla="*/ 509 h 1589"/>
                <a:gd name="connsiteX138" fmla="*/ 124 w 2482"/>
                <a:gd name="connsiteY138" fmla="*/ 670 h 1589"/>
                <a:gd name="connsiteX139" fmla="*/ 149 w 2482"/>
                <a:gd name="connsiteY139" fmla="*/ 708 h 1589"/>
                <a:gd name="connsiteX140" fmla="*/ 100 w 2482"/>
                <a:gd name="connsiteY140" fmla="*/ 757 h 1589"/>
                <a:gd name="connsiteX141" fmla="*/ 100 w 2482"/>
                <a:gd name="connsiteY141" fmla="*/ 794 h 1589"/>
                <a:gd name="connsiteX142" fmla="*/ 100 w 2482"/>
                <a:gd name="connsiteY142" fmla="*/ 832 h 1589"/>
                <a:gd name="connsiteX143" fmla="*/ 149 w 2482"/>
                <a:gd name="connsiteY143" fmla="*/ 931 h 1589"/>
                <a:gd name="connsiteX144" fmla="*/ 124 w 2482"/>
                <a:gd name="connsiteY144" fmla="*/ 968 h 1589"/>
                <a:gd name="connsiteX145" fmla="*/ 124 w 2482"/>
                <a:gd name="connsiteY145" fmla="*/ 993 h 1589"/>
                <a:gd name="connsiteX146" fmla="*/ 149 w 2482"/>
                <a:gd name="connsiteY146" fmla="*/ 1005 h 1589"/>
                <a:gd name="connsiteX147" fmla="*/ 186 w 2482"/>
                <a:gd name="connsiteY147" fmla="*/ 1080 h 1589"/>
                <a:gd name="connsiteX148" fmla="*/ 199 w 2482"/>
                <a:gd name="connsiteY148" fmla="*/ 1117 h 1589"/>
                <a:gd name="connsiteX149" fmla="*/ 211 w 2482"/>
                <a:gd name="connsiteY149" fmla="*/ 1142 h 1589"/>
                <a:gd name="connsiteX150" fmla="*/ 261 w 2482"/>
                <a:gd name="connsiteY150" fmla="*/ 1167 h 1589"/>
                <a:gd name="connsiteX151" fmla="*/ 633 w 2482"/>
                <a:gd name="connsiteY151" fmla="*/ 1204 h 1589"/>
                <a:gd name="connsiteX152" fmla="*/ 658 w 2482"/>
                <a:gd name="connsiteY152" fmla="*/ 1204 h 1589"/>
                <a:gd name="connsiteX153" fmla="*/ 683 w 2482"/>
                <a:gd name="connsiteY153" fmla="*/ 1217 h 1589"/>
                <a:gd name="connsiteX154" fmla="*/ 1204 w 2482"/>
                <a:gd name="connsiteY154" fmla="*/ 1266 h 1589"/>
                <a:gd name="connsiteX155" fmla="*/ 1254 w 2482"/>
                <a:gd name="connsiteY155" fmla="*/ 1279 h 1589"/>
                <a:gd name="connsiteX156" fmla="*/ 1266 w 2482"/>
                <a:gd name="connsiteY156" fmla="*/ 1279 h 1589"/>
                <a:gd name="connsiteX157" fmla="*/ 1291 w 2482"/>
                <a:gd name="connsiteY157" fmla="*/ 1279 h 1589"/>
                <a:gd name="connsiteX158" fmla="*/ 1291 w 2482"/>
                <a:gd name="connsiteY158" fmla="*/ 1291 h 1589"/>
                <a:gd name="connsiteX159" fmla="*/ 1303 w 2482"/>
                <a:gd name="connsiteY159" fmla="*/ 1291 h 1589"/>
                <a:gd name="connsiteX160" fmla="*/ 1440 w 2482"/>
                <a:gd name="connsiteY160" fmla="*/ 1303 h 1589"/>
                <a:gd name="connsiteX161" fmla="*/ 1452 w 2482"/>
                <a:gd name="connsiteY161" fmla="*/ 1303 h 1589"/>
                <a:gd name="connsiteX162" fmla="*/ 1452 w 2482"/>
                <a:gd name="connsiteY162" fmla="*/ 1279 h 1589"/>
                <a:gd name="connsiteX163" fmla="*/ 1465 w 2482"/>
                <a:gd name="connsiteY163" fmla="*/ 1266 h 1589"/>
                <a:gd name="connsiteX164" fmla="*/ 1502 w 2482"/>
                <a:gd name="connsiteY164" fmla="*/ 1254 h 1589"/>
                <a:gd name="connsiteX165" fmla="*/ 1564 w 2482"/>
                <a:gd name="connsiteY165" fmla="*/ 1266 h 1589"/>
                <a:gd name="connsiteX166" fmla="*/ 1564 w 2482"/>
                <a:gd name="connsiteY166" fmla="*/ 1279 h 1589"/>
                <a:gd name="connsiteX167" fmla="*/ 1589 w 2482"/>
                <a:gd name="connsiteY167" fmla="*/ 1291 h 1589"/>
                <a:gd name="connsiteX168" fmla="*/ 1614 w 2482"/>
                <a:gd name="connsiteY168" fmla="*/ 1328 h 1589"/>
                <a:gd name="connsiteX169" fmla="*/ 1614 w 2482"/>
                <a:gd name="connsiteY169" fmla="*/ 1353 h 1589"/>
                <a:gd name="connsiteX170" fmla="*/ 1638 w 2482"/>
                <a:gd name="connsiteY170" fmla="*/ 1353 h 1589"/>
                <a:gd name="connsiteX171" fmla="*/ 1676 w 2482"/>
                <a:gd name="connsiteY171" fmla="*/ 1378 h 1589"/>
                <a:gd name="connsiteX172" fmla="*/ 1688 w 2482"/>
                <a:gd name="connsiteY172" fmla="*/ 1390 h 1589"/>
                <a:gd name="connsiteX173" fmla="*/ 1725 w 2482"/>
                <a:gd name="connsiteY173" fmla="*/ 1378 h 1589"/>
                <a:gd name="connsiteX174" fmla="*/ 1763 w 2482"/>
                <a:gd name="connsiteY174" fmla="*/ 1353 h 1589"/>
                <a:gd name="connsiteX175" fmla="*/ 1812 w 2482"/>
                <a:gd name="connsiteY175" fmla="*/ 1390 h 1589"/>
                <a:gd name="connsiteX176" fmla="*/ 1837 w 2482"/>
                <a:gd name="connsiteY176" fmla="*/ 1440 h 1589"/>
                <a:gd name="connsiteX177" fmla="*/ 1787 w 2482"/>
                <a:gd name="connsiteY177" fmla="*/ 1440 h 1589"/>
                <a:gd name="connsiteX178" fmla="*/ 1775 w 2482"/>
                <a:gd name="connsiteY178" fmla="*/ 1452 h 1589"/>
                <a:gd name="connsiteX179" fmla="*/ 1775 w 2482"/>
                <a:gd name="connsiteY179" fmla="*/ 1514 h 1589"/>
                <a:gd name="connsiteX180" fmla="*/ 1763 w 2482"/>
                <a:gd name="connsiteY180" fmla="*/ 1539 h 1589"/>
                <a:gd name="connsiteX181" fmla="*/ 1750 w 2482"/>
                <a:gd name="connsiteY181" fmla="*/ 1577 h 1589"/>
                <a:gd name="connsiteX182" fmla="*/ 1763 w 2482"/>
                <a:gd name="connsiteY182" fmla="*/ 1589 h 1589"/>
                <a:gd name="connsiteX183" fmla="*/ 1825 w 2482"/>
                <a:gd name="connsiteY183" fmla="*/ 1564 h 1589"/>
                <a:gd name="connsiteX184" fmla="*/ 1862 w 2482"/>
                <a:gd name="connsiteY184" fmla="*/ 1490 h 1589"/>
                <a:gd name="connsiteX185" fmla="*/ 1862 w 2482"/>
                <a:gd name="connsiteY185" fmla="*/ 1502 h 1589"/>
                <a:gd name="connsiteX186" fmla="*/ 1862 w 2482"/>
                <a:gd name="connsiteY186" fmla="*/ 1465 h 1589"/>
                <a:gd name="connsiteX187" fmla="*/ 1887 w 2482"/>
                <a:gd name="connsiteY187" fmla="*/ 1440 h 1589"/>
                <a:gd name="connsiteX188" fmla="*/ 1936 w 2482"/>
                <a:gd name="connsiteY188" fmla="*/ 1440 h 1589"/>
                <a:gd name="connsiteX189" fmla="*/ 1936 w 2482"/>
                <a:gd name="connsiteY189" fmla="*/ 1428 h 1589"/>
                <a:gd name="connsiteX190" fmla="*/ 1949 w 2482"/>
                <a:gd name="connsiteY190" fmla="*/ 1415 h 1589"/>
                <a:gd name="connsiteX191" fmla="*/ 1974 w 2482"/>
                <a:gd name="connsiteY191" fmla="*/ 1403 h 1589"/>
                <a:gd name="connsiteX192" fmla="*/ 1974 w 2482"/>
                <a:gd name="connsiteY192" fmla="*/ 1415 h 1589"/>
                <a:gd name="connsiteX193" fmla="*/ 1986 w 2482"/>
                <a:gd name="connsiteY193" fmla="*/ 1390 h 1589"/>
                <a:gd name="connsiteX194" fmla="*/ 2023 w 2482"/>
                <a:gd name="connsiteY194" fmla="*/ 1353 h 1589"/>
                <a:gd name="connsiteX195" fmla="*/ 2110 w 2482"/>
                <a:gd name="connsiteY195" fmla="*/ 1328 h 1589"/>
                <a:gd name="connsiteX196" fmla="*/ 2135 w 2482"/>
                <a:gd name="connsiteY196" fmla="*/ 1279 h 1589"/>
                <a:gd name="connsiteX197" fmla="*/ 2147 w 2482"/>
                <a:gd name="connsiteY197" fmla="*/ 1254 h 1589"/>
                <a:gd name="connsiteX198" fmla="*/ 2147 w 2482"/>
                <a:gd name="connsiteY198" fmla="*/ 1229 h 1589"/>
                <a:gd name="connsiteX199" fmla="*/ 2160 w 2482"/>
                <a:gd name="connsiteY199" fmla="*/ 1154 h 1589"/>
                <a:gd name="connsiteX200" fmla="*/ 2222 w 2482"/>
                <a:gd name="connsiteY200" fmla="*/ 1154 h 1589"/>
                <a:gd name="connsiteX201" fmla="*/ 2296 w 2482"/>
                <a:gd name="connsiteY201" fmla="*/ 1229 h 1589"/>
                <a:gd name="connsiteX202" fmla="*/ 2321 w 2482"/>
                <a:gd name="connsiteY202" fmla="*/ 1217 h 1589"/>
                <a:gd name="connsiteX203" fmla="*/ 2358 w 2482"/>
                <a:gd name="connsiteY203" fmla="*/ 1167 h 1589"/>
                <a:gd name="connsiteX204" fmla="*/ 2358 w 2482"/>
                <a:gd name="connsiteY204" fmla="*/ 1192 h 1589"/>
                <a:gd name="connsiteX205" fmla="*/ 2346 w 2482"/>
                <a:gd name="connsiteY205" fmla="*/ 1254 h 1589"/>
                <a:gd name="connsiteX206" fmla="*/ 2383 w 2482"/>
                <a:gd name="connsiteY206" fmla="*/ 1279 h 1589"/>
                <a:gd name="connsiteX207" fmla="*/ 2408 w 2482"/>
                <a:gd name="connsiteY207" fmla="*/ 1217 h 1589"/>
                <a:gd name="connsiteX208" fmla="*/ 2433 w 2482"/>
                <a:gd name="connsiteY208" fmla="*/ 1204 h 1589"/>
                <a:gd name="connsiteX209" fmla="*/ 2470 w 2482"/>
                <a:gd name="connsiteY209" fmla="*/ 1154 h 1589"/>
                <a:gd name="connsiteX210" fmla="*/ 2482 w 2482"/>
                <a:gd name="connsiteY210" fmla="*/ 1117 h 1589"/>
                <a:gd name="connsiteX211" fmla="*/ 2458 w 2482"/>
                <a:gd name="connsiteY211" fmla="*/ 1117 h 1589"/>
                <a:gd name="connsiteX0" fmla="*/ 2458 w 2482"/>
                <a:gd name="connsiteY0" fmla="*/ 1117 h 1589"/>
                <a:gd name="connsiteX1" fmla="*/ 2383 w 2482"/>
                <a:gd name="connsiteY1" fmla="*/ 1130 h 1589"/>
                <a:gd name="connsiteX2" fmla="*/ 2334 w 2482"/>
                <a:gd name="connsiteY2" fmla="*/ 1105 h 1589"/>
                <a:gd name="connsiteX3" fmla="*/ 2309 w 2482"/>
                <a:gd name="connsiteY3" fmla="*/ 1068 h 1589"/>
                <a:gd name="connsiteX4" fmla="*/ 2259 w 2482"/>
                <a:gd name="connsiteY4" fmla="*/ 1068 h 1589"/>
                <a:gd name="connsiteX5" fmla="*/ 2296 w 2482"/>
                <a:gd name="connsiteY5" fmla="*/ 1043 h 1589"/>
                <a:gd name="connsiteX6" fmla="*/ 2309 w 2482"/>
                <a:gd name="connsiteY6" fmla="*/ 1005 h 1589"/>
                <a:gd name="connsiteX7" fmla="*/ 2271 w 2482"/>
                <a:gd name="connsiteY7" fmla="*/ 993 h 1589"/>
                <a:gd name="connsiteX8" fmla="*/ 2222 w 2482"/>
                <a:gd name="connsiteY8" fmla="*/ 1043 h 1589"/>
                <a:gd name="connsiteX9" fmla="*/ 2172 w 2482"/>
                <a:gd name="connsiteY9" fmla="*/ 1080 h 1589"/>
                <a:gd name="connsiteX10" fmla="*/ 2123 w 2482"/>
                <a:gd name="connsiteY10" fmla="*/ 1192 h 1589"/>
                <a:gd name="connsiteX11" fmla="*/ 2135 w 2482"/>
                <a:gd name="connsiteY11" fmla="*/ 1130 h 1589"/>
                <a:gd name="connsiteX12" fmla="*/ 2160 w 2482"/>
                <a:gd name="connsiteY12" fmla="*/ 1055 h 1589"/>
                <a:gd name="connsiteX13" fmla="*/ 2185 w 2482"/>
                <a:gd name="connsiteY13" fmla="*/ 1005 h 1589"/>
                <a:gd name="connsiteX14" fmla="*/ 2209 w 2482"/>
                <a:gd name="connsiteY14" fmla="*/ 956 h 1589"/>
                <a:gd name="connsiteX15" fmla="*/ 2334 w 2482"/>
                <a:gd name="connsiteY15" fmla="*/ 894 h 1589"/>
                <a:gd name="connsiteX16" fmla="*/ 2383 w 2482"/>
                <a:gd name="connsiteY16" fmla="*/ 857 h 1589"/>
                <a:gd name="connsiteX17" fmla="*/ 2396 w 2482"/>
                <a:gd name="connsiteY17" fmla="*/ 794 h 1589"/>
                <a:gd name="connsiteX18" fmla="*/ 2445 w 2482"/>
                <a:gd name="connsiteY18" fmla="*/ 720 h 1589"/>
                <a:gd name="connsiteX19" fmla="*/ 2433 w 2482"/>
                <a:gd name="connsiteY19" fmla="*/ 670 h 1589"/>
                <a:gd name="connsiteX20" fmla="*/ 2420 w 2482"/>
                <a:gd name="connsiteY20" fmla="*/ 645 h 1589"/>
                <a:gd name="connsiteX21" fmla="*/ 2396 w 2482"/>
                <a:gd name="connsiteY21" fmla="*/ 633 h 1589"/>
                <a:gd name="connsiteX22" fmla="*/ 2371 w 2482"/>
                <a:gd name="connsiteY22" fmla="*/ 645 h 1589"/>
                <a:gd name="connsiteX23" fmla="*/ 2358 w 2482"/>
                <a:gd name="connsiteY23" fmla="*/ 633 h 1589"/>
                <a:gd name="connsiteX24" fmla="*/ 2334 w 2482"/>
                <a:gd name="connsiteY24" fmla="*/ 633 h 1589"/>
                <a:gd name="connsiteX25" fmla="*/ 2309 w 2482"/>
                <a:gd name="connsiteY25" fmla="*/ 670 h 1589"/>
                <a:gd name="connsiteX26" fmla="*/ 2296 w 2482"/>
                <a:gd name="connsiteY26" fmla="*/ 708 h 1589"/>
                <a:gd name="connsiteX27" fmla="*/ 2284 w 2482"/>
                <a:gd name="connsiteY27" fmla="*/ 683 h 1589"/>
                <a:gd name="connsiteX28" fmla="*/ 2321 w 2482"/>
                <a:gd name="connsiteY28" fmla="*/ 633 h 1589"/>
                <a:gd name="connsiteX29" fmla="*/ 2334 w 2482"/>
                <a:gd name="connsiteY29" fmla="*/ 608 h 1589"/>
                <a:gd name="connsiteX30" fmla="*/ 2321 w 2482"/>
                <a:gd name="connsiteY30" fmla="*/ 596 h 1589"/>
                <a:gd name="connsiteX31" fmla="*/ 2271 w 2482"/>
                <a:gd name="connsiteY31" fmla="*/ 621 h 1589"/>
                <a:gd name="connsiteX32" fmla="*/ 2234 w 2482"/>
                <a:gd name="connsiteY32" fmla="*/ 621 h 1589"/>
                <a:gd name="connsiteX33" fmla="*/ 2209 w 2482"/>
                <a:gd name="connsiteY33" fmla="*/ 596 h 1589"/>
                <a:gd name="connsiteX34" fmla="*/ 2172 w 2482"/>
                <a:gd name="connsiteY34" fmla="*/ 596 h 1589"/>
                <a:gd name="connsiteX35" fmla="*/ 2160 w 2482"/>
                <a:gd name="connsiteY35" fmla="*/ 559 h 1589"/>
                <a:gd name="connsiteX36" fmla="*/ 1986 w 2482"/>
                <a:gd name="connsiteY36" fmla="*/ 422 h 1589"/>
                <a:gd name="connsiteX37" fmla="*/ 1986 w 2482"/>
                <a:gd name="connsiteY37" fmla="*/ 484 h 1589"/>
                <a:gd name="connsiteX38" fmla="*/ 1974 w 2482"/>
                <a:gd name="connsiteY38" fmla="*/ 534 h 1589"/>
                <a:gd name="connsiteX39" fmla="*/ 1949 w 2482"/>
                <a:gd name="connsiteY39" fmla="*/ 571 h 1589"/>
                <a:gd name="connsiteX40" fmla="*/ 1924 w 2482"/>
                <a:gd name="connsiteY40" fmla="*/ 559 h 1589"/>
                <a:gd name="connsiteX41" fmla="*/ 1887 w 2482"/>
                <a:gd name="connsiteY41" fmla="*/ 583 h 1589"/>
                <a:gd name="connsiteX42" fmla="*/ 1874 w 2482"/>
                <a:gd name="connsiteY42" fmla="*/ 509 h 1589"/>
                <a:gd name="connsiteX43" fmla="*/ 1849 w 2482"/>
                <a:gd name="connsiteY43" fmla="*/ 459 h 1589"/>
                <a:gd name="connsiteX44" fmla="*/ 1812 w 2482"/>
                <a:gd name="connsiteY44" fmla="*/ 472 h 1589"/>
                <a:gd name="connsiteX45" fmla="*/ 1775 w 2482"/>
                <a:gd name="connsiteY45" fmla="*/ 447 h 1589"/>
                <a:gd name="connsiteX46" fmla="*/ 1750 w 2482"/>
                <a:gd name="connsiteY46" fmla="*/ 434 h 1589"/>
                <a:gd name="connsiteX47" fmla="*/ 1725 w 2482"/>
                <a:gd name="connsiteY47" fmla="*/ 422 h 1589"/>
                <a:gd name="connsiteX48" fmla="*/ 1688 w 2482"/>
                <a:gd name="connsiteY48" fmla="*/ 447 h 1589"/>
                <a:gd name="connsiteX49" fmla="*/ 1614 w 2482"/>
                <a:gd name="connsiteY49" fmla="*/ 459 h 1589"/>
                <a:gd name="connsiteX50" fmla="*/ 1614 w 2482"/>
                <a:gd name="connsiteY50" fmla="*/ 484 h 1589"/>
                <a:gd name="connsiteX51" fmla="*/ 1638 w 2482"/>
                <a:gd name="connsiteY51" fmla="*/ 509 h 1589"/>
                <a:gd name="connsiteX52" fmla="*/ 1663 w 2482"/>
                <a:gd name="connsiteY52" fmla="*/ 546 h 1589"/>
                <a:gd name="connsiteX53" fmla="*/ 1663 w 2482"/>
                <a:gd name="connsiteY53" fmla="*/ 596 h 1589"/>
                <a:gd name="connsiteX54" fmla="*/ 1663 w 2482"/>
                <a:gd name="connsiteY54" fmla="*/ 645 h 1589"/>
                <a:gd name="connsiteX55" fmla="*/ 1688 w 2482"/>
                <a:gd name="connsiteY55" fmla="*/ 670 h 1589"/>
                <a:gd name="connsiteX56" fmla="*/ 1738 w 2482"/>
                <a:gd name="connsiteY56" fmla="*/ 732 h 1589"/>
                <a:gd name="connsiteX57" fmla="*/ 1750 w 2482"/>
                <a:gd name="connsiteY57" fmla="*/ 794 h 1589"/>
                <a:gd name="connsiteX58" fmla="*/ 1701 w 2482"/>
                <a:gd name="connsiteY58" fmla="*/ 881 h 1589"/>
                <a:gd name="connsiteX59" fmla="*/ 1713 w 2482"/>
                <a:gd name="connsiteY59" fmla="*/ 906 h 1589"/>
                <a:gd name="connsiteX60" fmla="*/ 1750 w 2482"/>
                <a:gd name="connsiteY60" fmla="*/ 968 h 1589"/>
                <a:gd name="connsiteX61" fmla="*/ 1775 w 2482"/>
                <a:gd name="connsiteY61" fmla="*/ 1018 h 1589"/>
                <a:gd name="connsiteX62" fmla="*/ 1750 w 2482"/>
                <a:gd name="connsiteY62" fmla="*/ 1068 h 1589"/>
                <a:gd name="connsiteX63" fmla="*/ 1713 w 2482"/>
                <a:gd name="connsiteY63" fmla="*/ 1068 h 1589"/>
                <a:gd name="connsiteX64" fmla="*/ 1688 w 2482"/>
                <a:gd name="connsiteY64" fmla="*/ 1030 h 1589"/>
                <a:gd name="connsiteX65" fmla="*/ 1663 w 2482"/>
                <a:gd name="connsiteY65" fmla="*/ 1005 h 1589"/>
                <a:gd name="connsiteX66" fmla="*/ 1638 w 2482"/>
                <a:gd name="connsiteY66" fmla="*/ 956 h 1589"/>
                <a:gd name="connsiteX67" fmla="*/ 1614 w 2482"/>
                <a:gd name="connsiteY67" fmla="*/ 931 h 1589"/>
                <a:gd name="connsiteX68" fmla="*/ 1601 w 2482"/>
                <a:gd name="connsiteY68" fmla="*/ 919 h 1589"/>
                <a:gd name="connsiteX69" fmla="*/ 1527 w 2482"/>
                <a:gd name="connsiteY69" fmla="*/ 919 h 1589"/>
                <a:gd name="connsiteX70" fmla="*/ 1428 w 2482"/>
                <a:gd name="connsiteY70" fmla="*/ 857 h 1589"/>
                <a:gd name="connsiteX71" fmla="*/ 1378 w 2482"/>
                <a:gd name="connsiteY71" fmla="*/ 819 h 1589"/>
                <a:gd name="connsiteX72" fmla="*/ 1316 w 2482"/>
                <a:gd name="connsiteY72" fmla="*/ 807 h 1589"/>
                <a:gd name="connsiteX73" fmla="*/ 1291 w 2482"/>
                <a:gd name="connsiteY73" fmla="*/ 819 h 1589"/>
                <a:gd name="connsiteX74" fmla="*/ 1217 w 2482"/>
                <a:gd name="connsiteY74" fmla="*/ 732 h 1589"/>
                <a:gd name="connsiteX75" fmla="*/ 1192 w 2482"/>
                <a:gd name="connsiteY75" fmla="*/ 732 h 1589"/>
                <a:gd name="connsiteX76" fmla="*/ 1204 w 2482"/>
                <a:gd name="connsiteY76" fmla="*/ 596 h 1589"/>
                <a:gd name="connsiteX77" fmla="*/ 1241 w 2482"/>
                <a:gd name="connsiteY77" fmla="*/ 509 h 1589"/>
                <a:gd name="connsiteX78" fmla="*/ 1279 w 2482"/>
                <a:gd name="connsiteY78" fmla="*/ 497 h 1589"/>
                <a:gd name="connsiteX79" fmla="*/ 1291 w 2482"/>
                <a:gd name="connsiteY79" fmla="*/ 459 h 1589"/>
                <a:gd name="connsiteX80" fmla="*/ 1291 w 2482"/>
                <a:gd name="connsiteY80" fmla="*/ 422 h 1589"/>
                <a:gd name="connsiteX81" fmla="*/ 1341 w 2482"/>
                <a:gd name="connsiteY81" fmla="*/ 410 h 1589"/>
                <a:gd name="connsiteX82" fmla="*/ 1353 w 2482"/>
                <a:gd name="connsiteY82" fmla="*/ 385 h 1589"/>
                <a:gd name="connsiteX83" fmla="*/ 1291 w 2482"/>
                <a:gd name="connsiteY83" fmla="*/ 360 h 1589"/>
                <a:gd name="connsiteX84" fmla="*/ 1279 w 2482"/>
                <a:gd name="connsiteY84" fmla="*/ 335 h 1589"/>
                <a:gd name="connsiteX85" fmla="*/ 1341 w 2482"/>
                <a:gd name="connsiteY85" fmla="*/ 348 h 1589"/>
                <a:gd name="connsiteX86" fmla="*/ 1378 w 2482"/>
                <a:gd name="connsiteY86" fmla="*/ 335 h 1589"/>
                <a:gd name="connsiteX87" fmla="*/ 1341 w 2482"/>
                <a:gd name="connsiteY87" fmla="*/ 285 h 1589"/>
                <a:gd name="connsiteX88" fmla="*/ 1403 w 2482"/>
                <a:gd name="connsiteY88" fmla="*/ 285 h 1589"/>
                <a:gd name="connsiteX89" fmla="*/ 1415 w 2482"/>
                <a:gd name="connsiteY89" fmla="*/ 273 h 1589"/>
                <a:gd name="connsiteX90" fmla="*/ 1440 w 2482"/>
                <a:gd name="connsiteY90" fmla="*/ 211 h 1589"/>
                <a:gd name="connsiteX91" fmla="*/ 1428 w 2482"/>
                <a:gd name="connsiteY91" fmla="*/ 161 h 1589"/>
                <a:gd name="connsiteX92" fmla="*/ 1428 w 2482"/>
                <a:gd name="connsiteY92" fmla="*/ 137 h 1589"/>
                <a:gd name="connsiteX93" fmla="*/ 1390 w 2482"/>
                <a:gd name="connsiteY93" fmla="*/ 112 h 1589"/>
                <a:gd name="connsiteX94" fmla="*/ 1341 w 2482"/>
                <a:gd name="connsiteY94" fmla="*/ 99 h 1589"/>
                <a:gd name="connsiteX95" fmla="*/ 1365 w 2482"/>
                <a:gd name="connsiteY95" fmla="*/ 137 h 1589"/>
                <a:gd name="connsiteX96" fmla="*/ 1341 w 2482"/>
                <a:gd name="connsiteY96" fmla="*/ 186 h 1589"/>
                <a:gd name="connsiteX97" fmla="*/ 1328 w 2482"/>
                <a:gd name="connsiteY97" fmla="*/ 248 h 1589"/>
                <a:gd name="connsiteX98" fmla="*/ 1303 w 2482"/>
                <a:gd name="connsiteY98" fmla="*/ 236 h 1589"/>
                <a:gd name="connsiteX99" fmla="*/ 1303 w 2482"/>
                <a:gd name="connsiteY99" fmla="*/ 174 h 1589"/>
                <a:gd name="connsiteX100" fmla="*/ 1279 w 2482"/>
                <a:gd name="connsiteY100" fmla="*/ 161 h 1589"/>
                <a:gd name="connsiteX101" fmla="*/ 1266 w 2482"/>
                <a:gd name="connsiteY101" fmla="*/ 199 h 1589"/>
                <a:gd name="connsiteX102" fmla="*/ 1241 w 2482"/>
                <a:gd name="connsiteY102" fmla="*/ 211 h 1589"/>
                <a:gd name="connsiteX103" fmla="*/ 1241 w 2482"/>
                <a:gd name="connsiteY103" fmla="*/ 149 h 1589"/>
                <a:gd name="connsiteX104" fmla="*/ 1204 w 2482"/>
                <a:gd name="connsiteY104" fmla="*/ 137 h 1589"/>
                <a:gd name="connsiteX105" fmla="*/ 1179 w 2482"/>
                <a:gd name="connsiteY105" fmla="*/ 87 h 1589"/>
                <a:gd name="connsiteX106" fmla="*/ 1179 w 2482"/>
                <a:gd name="connsiteY106" fmla="*/ 50 h 1589"/>
                <a:gd name="connsiteX107" fmla="*/ 1142 w 2482"/>
                <a:gd name="connsiteY107" fmla="*/ 37 h 1589"/>
                <a:gd name="connsiteX108" fmla="*/ 1117 w 2482"/>
                <a:gd name="connsiteY108" fmla="*/ 87 h 1589"/>
                <a:gd name="connsiteX109" fmla="*/ 1142 w 2482"/>
                <a:gd name="connsiteY109" fmla="*/ 137 h 1589"/>
                <a:gd name="connsiteX110" fmla="*/ 1179 w 2482"/>
                <a:gd name="connsiteY110" fmla="*/ 186 h 1589"/>
                <a:gd name="connsiteX111" fmla="*/ 1167 w 2482"/>
                <a:gd name="connsiteY111" fmla="*/ 236 h 1589"/>
                <a:gd name="connsiteX112" fmla="*/ 1142 w 2482"/>
                <a:gd name="connsiteY112" fmla="*/ 261 h 1589"/>
                <a:gd name="connsiteX113" fmla="*/ 1130 w 2482"/>
                <a:gd name="connsiteY113" fmla="*/ 223 h 1589"/>
                <a:gd name="connsiteX114" fmla="*/ 1105 w 2482"/>
                <a:gd name="connsiteY114" fmla="*/ 223 h 1589"/>
                <a:gd name="connsiteX115" fmla="*/ 1068 w 2482"/>
                <a:gd name="connsiteY115" fmla="*/ 261 h 1589"/>
                <a:gd name="connsiteX116" fmla="*/ 1030 w 2482"/>
                <a:gd name="connsiteY116" fmla="*/ 248 h 1589"/>
                <a:gd name="connsiteX117" fmla="*/ 956 w 2482"/>
                <a:gd name="connsiteY117" fmla="*/ 223 h 1589"/>
                <a:gd name="connsiteX118" fmla="*/ 894 w 2482"/>
                <a:gd name="connsiteY118" fmla="*/ 223 h 1589"/>
                <a:gd name="connsiteX119" fmla="*/ 881 w 2482"/>
                <a:gd name="connsiteY119" fmla="*/ 248 h 1589"/>
                <a:gd name="connsiteX120" fmla="*/ 857 w 2482"/>
                <a:gd name="connsiteY120" fmla="*/ 261 h 1589"/>
                <a:gd name="connsiteX121" fmla="*/ 844 w 2482"/>
                <a:gd name="connsiteY121" fmla="*/ 223 h 1589"/>
                <a:gd name="connsiteX122" fmla="*/ 795 w 2482"/>
                <a:gd name="connsiteY122" fmla="*/ 223 h 1589"/>
                <a:gd name="connsiteX123" fmla="*/ 720 w 2482"/>
                <a:gd name="connsiteY123" fmla="*/ 211 h 1589"/>
                <a:gd name="connsiteX124" fmla="*/ 757 w 2482"/>
                <a:gd name="connsiteY124" fmla="*/ 161 h 1589"/>
                <a:gd name="connsiteX125" fmla="*/ 695 w 2482"/>
                <a:gd name="connsiteY125" fmla="*/ 161 h 1589"/>
                <a:gd name="connsiteX126" fmla="*/ 658 w 2482"/>
                <a:gd name="connsiteY126" fmla="*/ 87 h 1589"/>
                <a:gd name="connsiteX127" fmla="*/ 633 w 2482"/>
                <a:gd name="connsiteY127" fmla="*/ 62 h 1589"/>
                <a:gd name="connsiteX128" fmla="*/ 559 w 2482"/>
                <a:gd name="connsiteY128" fmla="*/ 50 h 1589"/>
                <a:gd name="connsiteX129" fmla="*/ 546 w 2482"/>
                <a:gd name="connsiteY129" fmla="*/ 25 h 1589"/>
                <a:gd name="connsiteX130" fmla="*/ 497 w 2482"/>
                <a:gd name="connsiteY130" fmla="*/ 0 h 1589"/>
                <a:gd name="connsiteX131" fmla="*/ 0 w 2482"/>
                <a:gd name="connsiteY131" fmla="*/ 323 h 1589"/>
                <a:gd name="connsiteX132" fmla="*/ 0 w 2482"/>
                <a:gd name="connsiteY132" fmla="*/ 348 h 1589"/>
                <a:gd name="connsiteX133" fmla="*/ 37 w 2482"/>
                <a:gd name="connsiteY133" fmla="*/ 360 h 1589"/>
                <a:gd name="connsiteX134" fmla="*/ 37 w 2482"/>
                <a:gd name="connsiteY134" fmla="*/ 434 h 1589"/>
                <a:gd name="connsiteX135" fmla="*/ 112 w 2482"/>
                <a:gd name="connsiteY135" fmla="*/ 447 h 1589"/>
                <a:gd name="connsiteX136" fmla="*/ 100 w 2482"/>
                <a:gd name="connsiteY136" fmla="*/ 509 h 1589"/>
                <a:gd name="connsiteX137" fmla="*/ 124 w 2482"/>
                <a:gd name="connsiteY137" fmla="*/ 670 h 1589"/>
                <a:gd name="connsiteX138" fmla="*/ 149 w 2482"/>
                <a:gd name="connsiteY138" fmla="*/ 708 h 1589"/>
                <a:gd name="connsiteX139" fmla="*/ 100 w 2482"/>
                <a:gd name="connsiteY139" fmla="*/ 757 h 1589"/>
                <a:gd name="connsiteX140" fmla="*/ 100 w 2482"/>
                <a:gd name="connsiteY140" fmla="*/ 794 h 1589"/>
                <a:gd name="connsiteX141" fmla="*/ 100 w 2482"/>
                <a:gd name="connsiteY141" fmla="*/ 832 h 1589"/>
                <a:gd name="connsiteX142" fmla="*/ 149 w 2482"/>
                <a:gd name="connsiteY142" fmla="*/ 931 h 1589"/>
                <a:gd name="connsiteX143" fmla="*/ 124 w 2482"/>
                <a:gd name="connsiteY143" fmla="*/ 968 h 1589"/>
                <a:gd name="connsiteX144" fmla="*/ 124 w 2482"/>
                <a:gd name="connsiteY144" fmla="*/ 993 h 1589"/>
                <a:gd name="connsiteX145" fmla="*/ 149 w 2482"/>
                <a:gd name="connsiteY145" fmla="*/ 1005 h 1589"/>
                <a:gd name="connsiteX146" fmla="*/ 186 w 2482"/>
                <a:gd name="connsiteY146" fmla="*/ 1080 h 1589"/>
                <a:gd name="connsiteX147" fmla="*/ 199 w 2482"/>
                <a:gd name="connsiteY147" fmla="*/ 1117 h 1589"/>
                <a:gd name="connsiteX148" fmla="*/ 211 w 2482"/>
                <a:gd name="connsiteY148" fmla="*/ 1142 h 1589"/>
                <a:gd name="connsiteX149" fmla="*/ 261 w 2482"/>
                <a:gd name="connsiteY149" fmla="*/ 1167 h 1589"/>
                <a:gd name="connsiteX150" fmla="*/ 633 w 2482"/>
                <a:gd name="connsiteY150" fmla="*/ 1204 h 1589"/>
                <a:gd name="connsiteX151" fmla="*/ 658 w 2482"/>
                <a:gd name="connsiteY151" fmla="*/ 1204 h 1589"/>
                <a:gd name="connsiteX152" fmla="*/ 683 w 2482"/>
                <a:gd name="connsiteY152" fmla="*/ 1217 h 1589"/>
                <a:gd name="connsiteX153" fmla="*/ 1204 w 2482"/>
                <a:gd name="connsiteY153" fmla="*/ 1266 h 1589"/>
                <a:gd name="connsiteX154" fmla="*/ 1254 w 2482"/>
                <a:gd name="connsiteY154" fmla="*/ 1279 h 1589"/>
                <a:gd name="connsiteX155" fmla="*/ 1266 w 2482"/>
                <a:gd name="connsiteY155" fmla="*/ 1279 h 1589"/>
                <a:gd name="connsiteX156" fmla="*/ 1291 w 2482"/>
                <a:gd name="connsiteY156" fmla="*/ 1279 h 1589"/>
                <a:gd name="connsiteX157" fmla="*/ 1291 w 2482"/>
                <a:gd name="connsiteY157" fmla="*/ 1291 h 1589"/>
                <a:gd name="connsiteX158" fmla="*/ 1303 w 2482"/>
                <a:gd name="connsiteY158" fmla="*/ 1291 h 1589"/>
                <a:gd name="connsiteX159" fmla="*/ 1440 w 2482"/>
                <a:gd name="connsiteY159" fmla="*/ 1303 h 1589"/>
                <a:gd name="connsiteX160" fmla="*/ 1452 w 2482"/>
                <a:gd name="connsiteY160" fmla="*/ 1303 h 1589"/>
                <a:gd name="connsiteX161" fmla="*/ 1452 w 2482"/>
                <a:gd name="connsiteY161" fmla="*/ 1279 h 1589"/>
                <a:gd name="connsiteX162" fmla="*/ 1465 w 2482"/>
                <a:gd name="connsiteY162" fmla="*/ 1266 h 1589"/>
                <a:gd name="connsiteX163" fmla="*/ 1502 w 2482"/>
                <a:gd name="connsiteY163" fmla="*/ 1254 h 1589"/>
                <a:gd name="connsiteX164" fmla="*/ 1564 w 2482"/>
                <a:gd name="connsiteY164" fmla="*/ 1266 h 1589"/>
                <a:gd name="connsiteX165" fmla="*/ 1564 w 2482"/>
                <a:gd name="connsiteY165" fmla="*/ 1279 h 1589"/>
                <a:gd name="connsiteX166" fmla="*/ 1589 w 2482"/>
                <a:gd name="connsiteY166" fmla="*/ 1291 h 1589"/>
                <a:gd name="connsiteX167" fmla="*/ 1614 w 2482"/>
                <a:gd name="connsiteY167" fmla="*/ 1328 h 1589"/>
                <a:gd name="connsiteX168" fmla="*/ 1614 w 2482"/>
                <a:gd name="connsiteY168" fmla="*/ 1353 h 1589"/>
                <a:gd name="connsiteX169" fmla="*/ 1638 w 2482"/>
                <a:gd name="connsiteY169" fmla="*/ 1353 h 1589"/>
                <a:gd name="connsiteX170" fmla="*/ 1676 w 2482"/>
                <a:gd name="connsiteY170" fmla="*/ 1378 h 1589"/>
                <a:gd name="connsiteX171" fmla="*/ 1688 w 2482"/>
                <a:gd name="connsiteY171" fmla="*/ 1390 h 1589"/>
                <a:gd name="connsiteX172" fmla="*/ 1725 w 2482"/>
                <a:gd name="connsiteY172" fmla="*/ 1378 h 1589"/>
                <a:gd name="connsiteX173" fmla="*/ 1763 w 2482"/>
                <a:gd name="connsiteY173" fmla="*/ 1353 h 1589"/>
                <a:gd name="connsiteX174" fmla="*/ 1812 w 2482"/>
                <a:gd name="connsiteY174" fmla="*/ 1390 h 1589"/>
                <a:gd name="connsiteX175" fmla="*/ 1837 w 2482"/>
                <a:gd name="connsiteY175" fmla="*/ 1440 h 1589"/>
                <a:gd name="connsiteX176" fmla="*/ 1787 w 2482"/>
                <a:gd name="connsiteY176" fmla="*/ 1440 h 1589"/>
                <a:gd name="connsiteX177" fmla="*/ 1775 w 2482"/>
                <a:gd name="connsiteY177" fmla="*/ 1452 h 1589"/>
                <a:gd name="connsiteX178" fmla="*/ 1775 w 2482"/>
                <a:gd name="connsiteY178" fmla="*/ 1514 h 1589"/>
                <a:gd name="connsiteX179" fmla="*/ 1763 w 2482"/>
                <a:gd name="connsiteY179" fmla="*/ 1539 h 1589"/>
                <a:gd name="connsiteX180" fmla="*/ 1750 w 2482"/>
                <a:gd name="connsiteY180" fmla="*/ 1577 h 1589"/>
                <a:gd name="connsiteX181" fmla="*/ 1763 w 2482"/>
                <a:gd name="connsiteY181" fmla="*/ 1589 h 1589"/>
                <a:gd name="connsiteX182" fmla="*/ 1825 w 2482"/>
                <a:gd name="connsiteY182" fmla="*/ 1564 h 1589"/>
                <a:gd name="connsiteX183" fmla="*/ 1862 w 2482"/>
                <a:gd name="connsiteY183" fmla="*/ 1490 h 1589"/>
                <a:gd name="connsiteX184" fmla="*/ 1862 w 2482"/>
                <a:gd name="connsiteY184" fmla="*/ 1502 h 1589"/>
                <a:gd name="connsiteX185" fmla="*/ 1862 w 2482"/>
                <a:gd name="connsiteY185" fmla="*/ 1465 h 1589"/>
                <a:gd name="connsiteX186" fmla="*/ 1887 w 2482"/>
                <a:gd name="connsiteY186" fmla="*/ 1440 h 1589"/>
                <a:gd name="connsiteX187" fmla="*/ 1936 w 2482"/>
                <a:gd name="connsiteY187" fmla="*/ 1440 h 1589"/>
                <a:gd name="connsiteX188" fmla="*/ 1936 w 2482"/>
                <a:gd name="connsiteY188" fmla="*/ 1428 h 1589"/>
                <a:gd name="connsiteX189" fmla="*/ 1949 w 2482"/>
                <a:gd name="connsiteY189" fmla="*/ 1415 h 1589"/>
                <a:gd name="connsiteX190" fmla="*/ 1974 w 2482"/>
                <a:gd name="connsiteY190" fmla="*/ 1403 h 1589"/>
                <a:gd name="connsiteX191" fmla="*/ 1974 w 2482"/>
                <a:gd name="connsiteY191" fmla="*/ 1415 h 1589"/>
                <a:gd name="connsiteX192" fmla="*/ 1986 w 2482"/>
                <a:gd name="connsiteY192" fmla="*/ 1390 h 1589"/>
                <a:gd name="connsiteX193" fmla="*/ 2023 w 2482"/>
                <a:gd name="connsiteY193" fmla="*/ 1353 h 1589"/>
                <a:gd name="connsiteX194" fmla="*/ 2110 w 2482"/>
                <a:gd name="connsiteY194" fmla="*/ 1328 h 1589"/>
                <a:gd name="connsiteX195" fmla="*/ 2135 w 2482"/>
                <a:gd name="connsiteY195" fmla="*/ 1279 h 1589"/>
                <a:gd name="connsiteX196" fmla="*/ 2147 w 2482"/>
                <a:gd name="connsiteY196" fmla="*/ 1254 h 1589"/>
                <a:gd name="connsiteX197" fmla="*/ 2147 w 2482"/>
                <a:gd name="connsiteY197" fmla="*/ 1229 h 1589"/>
                <a:gd name="connsiteX198" fmla="*/ 2160 w 2482"/>
                <a:gd name="connsiteY198" fmla="*/ 1154 h 1589"/>
                <a:gd name="connsiteX199" fmla="*/ 2222 w 2482"/>
                <a:gd name="connsiteY199" fmla="*/ 1154 h 1589"/>
                <a:gd name="connsiteX200" fmla="*/ 2296 w 2482"/>
                <a:gd name="connsiteY200" fmla="*/ 1229 h 1589"/>
                <a:gd name="connsiteX201" fmla="*/ 2321 w 2482"/>
                <a:gd name="connsiteY201" fmla="*/ 1217 h 1589"/>
                <a:gd name="connsiteX202" fmla="*/ 2358 w 2482"/>
                <a:gd name="connsiteY202" fmla="*/ 1167 h 1589"/>
                <a:gd name="connsiteX203" fmla="*/ 2358 w 2482"/>
                <a:gd name="connsiteY203" fmla="*/ 1192 h 1589"/>
                <a:gd name="connsiteX204" fmla="*/ 2346 w 2482"/>
                <a:gd name="connsiteY204" fmla="*/ 1254 h 1589"/>
                <a:gd name="connsiteX205" fmla="*/ 2383 w 2482"/>
                <a:gd name="connsiteY205" fmla="*/ 1279 h 1589"/>
                <a:gd name="connsiteX206" fmla="*/ 2408 w 2482"/>
                <a:gd name="connsiteY206" fmla="*/ 1217 h 1589"/>
                <a:gd name="connsiteX207" fmla="*/ 2433 w 2482"/>
                <a:gd name="connsiteY207" fmla="*/ 1204 h 1589"/>
                <a:gd name="connsiteX208" fmla="*/ 2470 w 2482"/>
                <a:gd name="connsiteY208" fmla="*/ 1154 h 1589"/>
                <a:gd name="connsiteX209" fmla="*/ 2482 w 2482"/>
                <a:gd name="connsiteY209" fmla="*/ 1117 h 1589"/>
                <a:gd name="connsiteX210" fmla="*/ 2458 w 2482"/>
                <a:gd name="connsiteY210" fmla="*/ 1117 h 1589"/>
                <a:gd name="connsiteX0" fmla="*/ 2458 w 2482"/>
                <a:gd name="connsiteY0" fmla="*/ 1117 h 1589"/>
                <a:gd name="connsiteX1" fmla="*/ 2383 w 2482"/>
                <a:gd name="connsiteY1" fmla="*/ 1130 h 1589"/>
                <a:gd name="connsiteX2" fmla="*/ 2334 w 2482"/>
                <a:gd name="connsiteY2" fmla="*/ 1105 h 1589"/>
                <a:gd name="connsiteX3" fmla="*/ 2309 w 2482"/>
                <a:gd name="connsiteY3" fmla="*/ 1068 h 1589"/>
                <a:gd name="connsiteX4" fmla="*/ 2259 w 2482"/>
                <a:gd name="connsiteY4" fmla="*/ 1068 h 1589"/>
                <a:gd name="connsiteX5" fmla="*/ 2296 w 2482"/>
                <a:gd name="connsiteY5" fmla="*/ 1043 h 1589"/>
                <a:gd name="connsiteX6" fmla="*/ 2309 w 2482"/>
                <a:gd name="connsiteY6" fmla="*/ 1005 h 1589"/>
                <a:gd name="connsiteX7" fmla="*/ 2271 w 2482"/>
                <a:gd name="connsiteY7" fmla="*/ 993 h 1589"/>
                <a:gd name="connsiteX8" fmla="*/ 2222 w 2482"/>
                <a:gd name="connsiteY8" fmla="*/ 1043 h 1589"/>
                <a:gd name="connsiteX9" fmla="*/ 2172 w 2482"/>
                <a:gd name="connsiteY9" fmla="*/ 1080 h 1589"/>
                <a:gd name="connsiteX10" fmla="*/ 2123 w 2482"/>
                <a:gd name="connsiteY10" fmla="*/ 1192 h 1589"/>
                <a:gd name="connsiteX11" fmla="*/ 2135 w 2482"/>
                <a:gd name="connsiteY11" fmla="*/ 1130 h 1589"/>
                <a:gd name="connsiteX12" fmla="*/ 2160 w 2482"/>
                <a:gd name="connsiteY12" fmla="*/ 1055 h 1589"/>
                <a:gd name="connsiteX13" fmla="*/ 2185 w 2482"/>
                <a:gd name="connsiteY13" fmla="*/ 1005 h 1589"/>
                <a:gd name="connsiteX14" fmla="*/ 2209 w 2482"/>
                <a:gd name="connsiteY14" fmla="*/ 956 h 1589"/>
                <a:gd name="connsiteX15" fmla="*/ 2334 w 2482"/>
                <a:gd name="connsiteY15" fmla="*/ 894 h 1589"/>
                <a:gd name="connsiteX16" fmla="*/ 2383 w 2482"/>
                <a:gd name="connsiteY16" fmla="*/ 857 h 1589"/>
                <a:gd name="connsiteX17" fmla="*/ 2396 w 2482"/>
                <a:gd name="connsiteY17" fmla="*/ 794 h 1589"/>
                <a:gd name="connsiteX18" fmla="*/ 2445 w 2482"/>
                <a:gd name="connsiteY18" fmla="*/ 720 h 1589"/>
                <a:gd name="connsiteX19" fmla="*/ 2433 w 2482"/>
                <a:gd name="connsiteY19" fmla="*/ 670 h 1589"/>
                <a:gd name="connsiteX20" fmla="*/ 2420 w 2482"/>
                <a:gd name="connsiteY20" fmla="*/ 645 h 1589"/>
                <a:gd name="connsiteX21" fmla="*/ 2396 w 2482"/>
                <a:gd name="connsiteY21" fmla="*/ 633 h 1589"/>
                <a:gd name="connsiteX22" fmla="*/ 2371 w 2482"/>
                <a:gd name="connsiteY22" fmla="*/ 645 h 1589"/>
                <a:gd name="connsiteX23" fmla="*/ 2358 w 2482"/>
                <a:gd name="connsiteY23" fmla="*/ 633 h 1589"/>
                <a:gd name="connsiteX24" fmla="*/ 2334 w 2482"/>
                <a:gd name="connsiteY24" fmla="*/ 633 h 1589"/>
                <a:gd name="connsiteX25" fmla="*/ 2309 w 2482"/>
                <a:gd name="connsiteY25" fmla="*/ 670 h 1589"/>
                <a:gd name="connsiteX26" fmla="*/ 2296 w 2482"/>
                <a:gd name="connsiteY26" fmla="*/ 708 h 1589"/>
                <a:gd name="connsiteX27" fmla="*/ 2284 w 2482"/>
                <a:gd name="connsiteY27" fmla="*/ 683 h 1589"/>
                <a:gd name="connsiteX28" fmla="*/ 2321 w 2482"/>
                <a:gd name="connsiteY28" fmla="*/ 633 h 1589"/>
                <a:gd name="connsiteX29" fmla="*/ 2334 w 2482"/>
                <a:gd name="connsiteY29" fmla="*/ 608 h 1589"/>
                <a:gd name="connsiteX30" fmla="*/ 2321 w 2482"/>
                <a:gd name="connsiteY30" fmla="*/ 596 h 1589"/>
                <a:gd name="connsiteX31" fmla="*/ 2271 w 2482"/>
                <a:gd name="connsiteY31" fmla="*/ 621 h 1589"/>
                <a:gd name="connsiteX32" fmla="*/ 2234 w 2482"/>
                <a:gd name="connsiteY32" fmla="*/ 621 h 1589"/>
                <a:gd name="connsiteX33" fmla="*/ 2209 w 2482"/>
                <a:gd name="connsiteY33" fmla="*/ 596 h 1589"/>
                <a:gd name="connsiteX34" fmla="*/ 2172 w 2482"/>
                <a:gd name="connsiteY34" fmla="*/ 596 h 1589"/>
                <a:gd name="connsiteX35" fmla="*/ 2160 w 2482"/>
                <a:gd name="connsiteY35" fmla="*/ 559 h 1589"/>
                <a:gd name="connsiteX36" fmla="*/ 1986 w 2482"/>
                <a:gd name="connsiteY36" fmla="*/ 422 h 1589"/>
                <a:gd name="connsiteX37" fmla="*/ 1986 w 2482"/>
                <a:gd name="connsiteY37" fmla="*/ 484 h 1589"/>
                <a:gd name="connsiteX38" fmla="*/ 1974 w 2482"/>
                <a:gd name="connsiteY38" fmla="*/ 534 h 1589"/>
                <a:gd name="connsiteX39" fmla="*/ 1949 w 2482"/>
                <a:gd name="connsiteY39" fmla="*/ 571 h 1589"/>
                <a:gd name="connsiteX40" fmla="*/ 1924 w 2482"/>
                <a:gd name="connsiteY40" fmla="*/ 559 h 1589"/>
                <a:gd name="connsiteX41" fmla="*/ 1887 w 2482"/>
                <a:gd name="connsiteY41" fmla="*/ 583 h 1589"/>
                <a:gd name="connsiteX42" fmla="*/ 1874 w 2482"/>
                <a:gd name="connsiteY42" fmla="*/ 509 h 1589"/>
                <a:gd name="connsiteX43" fmla="*/ 1849 w 2482"/>
                <a:gd name="connsiteY43" fmla="*/ 459 h 1589"/>
                <a:gd name="connsiteX44" fmla="*/ 1812 w 2482"/>
                <a:gd name="connsiteY44" fmla="*/ 472 h 1589"/>
                <a:gd name="connsiteX45" fmla="*/ 1775 w 2482"/>
                <a:gd name="connsiteY45" fmla="*/ 447 h 1589"/>
                <a:gd name="connsiteX46" fmla="*/ 1750 w 2482"/>
                <a:gd name="connsiteY46" fmla="*/ 434 h 1589"/>
                <a:gd name="connsiteX47" fmla="*/ 1725 w 2482"/>
                <a:gd name="connsiteY47" fmla="*/ 422 h 1589"/>
                <a:gd name="connsiteX48" fmla="*/ 1688 w 2482"/>
                <a:gd name="connsiteY48" fmla="*/ 447 h 1589"/>
                <a:gd name="connsiteX49" fmla="*/ 1614 w 2482"/>
                <a:gd name="connsiteY49" fmla="*/ 459 h 1589"/>
                <a:gd name="connsiteX50" fmla="*/ 1614 w 2482"/>
                <a:gd name="connsiteY50" fmla="*/ 484 h 1589"/>
                <a:gd name="connsiteX51" fmla="*/ 1638 w 2482"/>
                <a:gd name="connsiteY51" fmla="*/ 509 h 1589"/>
                <a:gd name="connsiteX52" fmla="*/ 1663 w 2482"/>
                <a:gd name="connsiteY52" fmla="*/ 546 h 1589"/>
                <a:gd name="connsiteX53" fmla="*/ 1663 w 2482"/>
                <a:gd name="connsiteY53" fmla="*/ 596 h 1589"/>
                <a:gd name="connsiteX54" fmla="*/ 1663 w 2482"/>
                <a:gd name="connsiteY54" fmla="*/ 645 h 1589"/>
                <a:gd name="connsiteX55" fmla="*/ 1688 w 2482"/>
                <a:gd name="connsiteY55" fmla="*/ 670 h 1589"/>
                <a:gd name="connsiteX56" fmla="*/ 1738 w 2482"/>
                <a:gd name="connsiteY56" fmla="*/ 732 h 1589"/>
                <a:gd name="connsiteX57" fmla="*/ 1750 w 2482"/>
                <a:gd name="connsiteY57" fmla="*/ 794 h 1589"/>
                <a:gd name="connsiteX58" fmla="*/ 1701 w 2482"/>
                <a:gd name="connsiteY58" fmla="*/ 881 h 1589"/>
                <a:gd name="connsiteX59" fmla="*/ 1713 w 2482"/>
                <a:gd name="connsiteY59" fmla="*/ 906 h 1589"/>
                <a:gd name="connsiteX60" fmla="*/ 1750 w 2482"/>
                <a:gd name="connsiteY60" fmla="*/ 968 h 1589"/>
                <a:gd name="connsiteX61" fmla="*/ 1775 w 2482"/>
                <a:gd name="connsiteY61" fmla="*/ 1018 h 1589"/>
                <a:gd name="connsiteX62" fmla="*/ 1750 w 2482"/>
                <a:gd name="connsiteY62" fmla="*/ 1068 h 1589"/>
                <a:gd name="connsiteX63" fmla="*/ 1713 w 2482"/>
                <a:gd name="connsiteY63" fmla="*/ 1068 h 1589"/>
                <a:gd name="connsiteX64" fmla="*/ 1688 w 2482"/>
                <a:gd name="connsiteY64" fmla="*/ 1030 h 1589"/>
                <a:gd name="connsiteX65" fmla="*/ 1663 w 2482"/>
                <a:gd name="connsiteY65" fmla="*/ 1005 h 1589"/>
                <a:gd name="connsiteX66" fmla="*/ 1638 w 2482"/>
                <a:gd name="connsiteY66" fmla="*/ 956 h 1589"/>
                <a:gd name="connsiteX67" fmla="*/ 1614 w 2482"/>
                <a:gd name="connsiteY67" fmla="*/ 931 h 1589"/>
                <a:gd name="connsiteX68" fmla="*/ 1601 w 2482"/>
                <a:gd name="connsiteY68" fmla="*/ 919 h 1589"/>
                <a:gd name="connsiteX69" fmla="*/ 1527 w 2482"/>
                <a:gd name="connsiteY69" fmla="*/ 919 h 1589"/>
                <a:gd name="connsiteX70" fmla="*/ 1428 w 2482"/>
                <a:gd name="connsiteY70" fmla="*/ 857 h 1589"/>
                <a:gd name="connsiteX71" fmla="*/ 1378 w 2482"/>
                <a:gd name="connsiteY71" fmla="*/ 819 h 1589"/>
                <a:gd name="connsiteX72" fmla="*/ 1316 w 2482"/>
                <a:gd name="connsiteY72" fmla="*/ 807 h 1589"/>
                <a:gd name="connsiteX73" fmla="*/ 1291 w 2482"/>
                <a:gd name="connsiteY73" fmla="*/ 819 h 1589"/>
                <a:gd name="connsiteX74" fmla="*/ 1217 w 2482"/>
                <a:gd name="connsiteY74" fmla="*/ 732 h 1589"/>
                <a:gd name="connsiteX75" fmla="*/ 1192 w 2482"/>
                <a:gd name="connsiteY75" fmla="*/ 732 h 1589"/>
                <a:gd name="connsiteX76" fmla="*/ 1204 w 2482"/>
                <a:gd name="connsiteY76" fmla="*/ 596 h 1589"/>
                <a:gd name="connsiteX77" fmla="*/ 1279 w 2482"/>
                <a:gd name="connsiteY77" fmla="*/ 497 h 1589"/>
                <a:gd name="connsiteX78" fmla="*/ 1291 w 2482"/>
                <a:gd name="connsiteY78" fmla="*/ 459 h 1589"/>
                <a:gd name="connsiteX79" fmla="*/ 1291 w 2482"/>
                <a:gd name="connsiteY79" fmla="*/ 422 h 1589"/>
                <a:gd name="connsiteX80" fmla="*/ 1341 w 2482"/>
                <a:gd name="connsiteY80" fmla="*/ 410 h 1589"/>
                <a:gd name="connsiteX81" fmla="*/ 1353 w 2482"/>
                <a:gd name="connsiteY81" fmla="*/ 385 h 1589"/>
                <a:gd name="connsiteX82" fmla="*/ 1291 w 2482"/>
                <a:gd name="connsiteY82" fmla="*/ 360 h 1589"/>
                <a:gd name="connsiteX83" fmla="*/ 1279 w 2482"/>
                <a:gd name="connsiteY83" fmla="*/ 335 h 1589"/>
                <a:gd name="connsiteX84" fmla="*/ 1341 w 2482"/>
                <a:gd name="connsiteY84" fmla="*/ 348 h 1589"/>
                <a:gd name="connsiteX85" fmla="*/ 1378 w 2482"/>
                <a:gd name="connsiteY85" fmla="*/ 335 h 1589"/>
                <a:gd name="connsiteX86" fmla="*/ 1341 w 2482"/>
                <a:gd name="connsiteY86" fmla="*/ 285 h 1589"/>
                <a:gd name="connsiteX87" fmla="*/ 1403 w 2482"/>
                <a:gd name="connsiteY87" fmla="*/ 285 h 1589"/>
                <a:gd name="connsiteX88" fmla="*/ 1415 w 2482"/>
                <a:gd name="connsiteY88" fmla="*/ 273 h 1589"/>
                <a:gd name="connsiteX89" fmla="*/ 1440 w 2482"/>
                <a:gd name="connsiteY89" fmla="*/ 211 h 1589"/>
                <a:gd name="connsiteX90" fmla="*/ 1428 w 2482"/>
                <a:gd name="connsiteY90" fmla="*/ 161 h 1589"/>
                <a:gd name="connsiteX91" fmla="*/ 1428 w 2482"/>
                <a:gd name="connsiteY91" fmla="*/ 137 h 1589"/>
                <a:gd name="connsiteX92" fmla="*/ 1390 w 2482"/>
                <a:gd name="connsiteY92" fmla="*/ 112 h 1589"/>
                <a:gd name="connsiteX93" fmla="*/ 1341 w 2482"/>
                <a:gd name="connsiteY93" fmla="*/ 99 h 1589"/>
                <a:gd name="connsiteX94" fmla="*/ 1365 w 2482"/>
                <a:gd name="connsiteY94" fmla="*/ 137 h 1589"/>
                <a:gd name="connsiteX95" fmla="*/ 1341 w 2482"/>
                <a:gd name="connsiteY95" fmla="*/ 186 h 1589"/>
                <a:gd name="connsiteX96" fmla="*/ 1328 w 2482"/>
                <a:gd name="connsiteY96" fmla="*/ 248 h 1589"/>
                <a:gd name="connsiteX97" fmla="*/ 1303 w 2482"/>
                <a:gd name="connsiteY97" fmla="*/ 236 h 1589"/>
                <a:gd name="connsiteX98" fmla="*/ 1303 w 2482"/>
                <a:gd name="connsiteY98" fmla="*/ 174 h 1589"/>
                <a:gd name="connsiteX99" fmla="*/ 1279 w 2482"/>
                <a:gd name="connsiteY99" fmla="*/ 161 h 1589"/>
                <a:gd name="connsiteX100" fmla="*/ 1266 w 2482"/>
                <a:gd name="connsiteY100" fmla="*/ 199 h 1589"/>
                <a:gd name="connsiteX101" fmla="*/ 1241 w 2482"/>
                <a:gd name="connsiteY101" fmla="*/ 211 h 1589"/>
                <a:gd name="connsiteX102" fmla="*/ 1241 w 2482"/>
                <a:gd name="connsiteY102" fmla="*/ 149 h 1589"/>
                <a:gd name="connsiteX103" fmla="*/ 1204 w 2482"/>
                <a:gd name="connsiteY103" fmla="*/ 137 h 1589"/>
                <a:gd name="connsiteX104" fmla="*/ 1179 w 2482"/>
                <a:gd name="connsiteY104" fmla="*/ 87 h 1589"/>
                <a:gd name="connsiteX105" fmla="*/ 1179 w 2482"/>
                <a:gd name="connsiteY105" fmla="*/ 50 h 1589"/>
                <a:gd name="connsiteX106" fmla="*/ 1142 w 2482"/>
                <a:gd name="connsiteY106" fmla="*/ 37 h 1589"/>
                <a:gd name="connsiteX107" fmla="*/ 1117 w 2482"/>
                <a:gd name="connsiteY107" fmla="*/ 87 h 1589"/>
                <a:gd name="connsiteX108" fmla="*/ 1142 w 2482"/>
                <a:gd name="connsiteY108" fmla="*/ 137 h 1589"/>
                <a:gd name="connsiteX109" fmla="*/ 1179 w 2482"/>
                <a:gd name="connsiteY109" fmla="*/ 186 h 1589"/>
                <a:gd name="connsiteX110" fmla="*/ 1167 w 2482"/>
                <a:gd name="connsiteY110" fmla="*/ 236 h 1589"/>
                <a:gd name="connsiteX111" fmla="*/ 1142 w 2482"/>
                <a:gd name="connsiteY111" fmla="*/ 261 h 1589"/>
                <a:gd name="connsiteX112" fmla="*/ 1130 w 2482"/>
                <a:gd name="connsiteY112" fmla="*/ 223 h 1589"/>
                <a:gd name="connsiteX113" fmla="*/ 1105 w 2482"/>
                <a:gd name="connsiteY113" fmla="*/ 223 h 1589"/>
                <a:gd name="connsiteX114" fmla="*/ 1068 w 2482"/>
                <a:gd name="connsiteY114" fmla="*/ 261 h 1589"/>
                <a:gd name="connsiteX115" fmla="*/ 1030 w 2482"/>
                <a:gd name="connsiteY115" fmla="*/ 248 h 1589"/>
                <a:gd name="connsiteX116" fmla="*/ 956 w 2482"/>
                <a:gd name="connsiteY116" fmla="*/ 223 h 1589"/>
                <a:gd name="connsiteX117" fmla="*/ 894 w 2482"/>
                <a:gd name="connsiteY117" fmla="*/ 223 h 1589"/>
                <a:gd name="connsiteX118" fmla="*/ 881 w 2482"/>
                <a:gd name="connsiteY118" fmla="*/ 248 h 1589"/>
                <a:gd name="connsiteX119" fmla="*/ 857 w 2482"/>
                <a:gd name="connsiteY119" fmla="*/ 261 h 1589"/>
                <a:gd name="connsiteX120" fmla="*/ 844 w 2482"/>
                <a:gd name="connsiteY120" fmla="*/ 223 h 1589"/>
                <a:gd name="connsiteX121" fmla="*/ 795 w 2482"/>
                <a:gd name="connsiteY121" fmla="*/ 223 h 1589"/>
                <a:gd name="connsiteX122" fmla="*/ 720 w 2482"/>
                <a:gd name="connsiteY122" fmla="*/ 211 h 1589"/>
                <a:gd name="connsiteX123" fmla="*/ 757 w 2482"/>
                <a:gd name="connsiteY123" fmla="*/ 161 h 1589"/>
                <a:gd name="connsiteX124" fmla="*/ 695 w 2482"/>
                <a:gd name="connsiteY124" fmla="*/ 161 h 1589"/>
                <a:gd name="connsiteX125" fmla="*/ 658 w 2482"/>
                <a:gd name="connsiteY125" fmla="*/ 87 h 1589"/>
                <a:gd name="connsiteX126" fmla="*/ 633 w 2482"/>
                <a:gd name="connsiteY126" fmla="*/ 62 h 1589"/>
                <a:gd name="connsiteX127" fmla="*/ 559 w 2482"/>
                <a:gd name="connsiteY127" fmla="*/ 50 h 1589"/>
                <a:gd name="connsiteX128" fmla="*/ 546 w 2482"/>
                <a:gd name="connsiteY128" fmla="*/ 25 h 1589"/>
                <a:gd name="connsiteX129" fmla="*/ 497 w 2482"/>
                <a:gd name="connsiteY129" fmla="*/ 0 h 1589"/>
                <a:gd name="connsiteX130" fmla="*/ 0 w 2482"/>
                <a:gd name="connsiteY130" fmla="*/ 323 h 1589"/>
                <a:gd name="connsiteX131" fmla="*/ 0 w 2482"/>
                <a:gd name="connsiteY131" fmla="*/ 348 h 1589"/>
                <a:gd name="connsiteX132" fmla="*/ 37 w 2482"/>
                <a:gd name="connsiteY132" fmla="*/ 360 h 1589"/>
                <a:gd name="connsiteX133" fmla="*/ 37 w 2482"/>
                <a:gd name="connsiteY133" fmla="*/ 434 h 1589"/>
                <a:gd name="connsiteX134" fmla="*/ 112 w 2482"/>
                <a:gd name="connsiteY134" fmla="*/ 447 h 1589"/>
                <a:gd name="connsiteX135" fmla="*/ 100 w 2482"/>
                <a:gd name="connsiteY135" fmla="*/ 509 h 1589"/>
                <a:gd name="connsiteX136" fmla="*/ 124 w 2482"/>
                <a:gd name="connsiteY136" fmla="*/ 670 h 1589"/>
                <a:gd name="connsiteX137" fmla="*/ 149 w 2482"/>
                <a:gd name="connsiteY137" fmla="*/ 708 h 1589"/>
                <a:gd name="connsiteX138" fmla="*/ 100 w 2482"/>
                <a:gd name="connsiteY138" fmla="*/ 757 h 1589"/>
                <a:gd name="connsiteX139" fmla="*/ 100 w 2482"/>
                <a:gd name="connsiteY139" fmla="*/ 794 h 1589"/>
                <a:gd name="connsiteX140" fmla="*/ 100 w 2482"/>
                <a:gd name="connsiteY140" fmla="*/ 832 h 1589"/>
                <a:gd name="connsiteX141" fmla="*/ 149 w 2482"/>
                <a:gd name="connsiteY141" fmla="*/ 931 h 1589"/>
                <a:gd name="connsiteX142" fmla="*/ 124 w 2482"/>
                <a:gd name="connsiteY142" fmla="*/ 968 h 1589"/>
                <a:gd name="connsiteX143" fmla="*/ 124 w 2482"/>
                <a:gd name="connsiteY143" fmla="*/ 993 h 1589"/>
                <a:gd name="connsiteX144" fmla="*/ 149 w 2482"/>
                <a:gd name="connsiteY144" fmla="*/ 1005 h 1589"/>
                <a:gd name="connsiteX145" fmla="*/ 186 w 2482"/>
                <a:gd name="connsiteY145" fmla="*/ 1080 h 1589"/>
                <a:gd name="connsiteX146" fmla="*/ 199 w 2482"/>
                <a:gd name="connsiteY146" fmla="*/ 1117 h 1589"/>
                <a:gd name="connsiteX147" fmla="*/ 211 w 2482"/>
                <a:gd name="connsiteY147" fmla="*/ 1142 h 1589"/>
                <a:gd name="connsiteX148" fmla="*/ 261 w 2482"/>
                <a:gd name="connsiteY148" fmla="*/ 1167 h 1589"/>
                <a:gd name="connsiteX149" fmla="*/ 633 w 2482"/>
                <a:gd name="connsiteY149" fmla="*/ 1204 h 1589"/>
                <a:gd name="connsiteX150" fmla="*/ 658 w 2482"/>
                <a:gd name="connsiteY150" fmla="*/ 1204 h 1589"/>
                <a:gd name="connsiteX151" fmla="*/ 683 w 2482"/>
                <a:gd name="connsiteY151" fmla="*/ 1217 h 1589"/>
                <a:gd name="connsiteX152" fmla="*/ 1204 w 2482"/>
                <a:gd name="connsiteY152" fmla="*/ 1266 h 1589"/>
                <a:gd name="connsiteX153" fmla="*/ 1254 w 2482"/>
                <a:gd name="connsiteY153" fmla="*/ 1279 h 1589"/>
                <a:gd name="connsiteX154" fmla="*/ 1266 w 2482"/>
                <a:gd name="connsiteY154" fmla="*/ 1279 h 1589"/>
                <a:gd name="connsiteX155" fmla="*/ 1291 w 2482"/>
                <a:gd name="connsiteY155" fmla="*/ 1279 h 1589"/>
                <a:gd name="connsiteX156" fmla="*/ 1291 w 2482"/>
                <a:gd name="connsiteY156" fmla="*/ 1291 h 1589"/>
                <a:gd name="connsiteX157" fmla="*/ 1303 w 2482"/>
                <a:gd name="connsiteY157" fmla="*/ 1291 h 1589"/>
                <a:gd name="connsiteX158" fmla="*/ 1440 w 2482"/>
                <a:gd name="connsiteY158" fmla="*/ 1303 h 1589"/>
                <a:gd name="connsiteX159" fmla="*/ 1452 w 2482"/>
                <a:gd name="connsiteY159" fmla="*/ 1303 h 1589"/>
                <a:gd name="connsiteX160" fmla="*/ 1452 w 2482"/>
                <a:gd name="connsiteY160" fmla="*/ 1279 h 1589"/>
                <a:gd name="connsiteX161" fmla="*/ 1465 w 2482"/>
                <a:gd name="connsiteY161" fmla="*/ 1266 h 1589"/>
                <a:gd name="connsiteX162" fmla="*/ 1502 w 2482"/>
                <a:gd name="connsiteY162" fmla="*/ 1254 h 1589"/>
                <a:gd name="connsiteX163" fmla="*/ 1564 w 2482"/>
                <a:gd name="connsiteY163" fmla="*/ 1266 h 1589"/>
                <a:gd name="connsiteX164" fmla="*/ 1564 w 2482"/>
                <a:gd name="connsiteY164" fmla="*/ 1279 h 1589"/>
                <a:gd name="connsiteX165" fmla="*/ 1589 w 2482"/>
                <a:gd name="connsiteY165" fmla="*/ 1291 h 1589"/>
                <a:gd name="connsiteX166" fmla="*/ 1614 w 2482"/>
                <a:gd name="connsiteY166" fmla="*/ 1328 h 1589"/>
                <a:gd name="connsiteX167" fmla="*/ 1614 w 2482"/>
                <a:gd name="connsiteY167" fmla="*/ 1353 h 1589"/>
                <a:gd name="connsiteX168" fmla="*/ 1638 w 2482"/>
                <a:gd name="connsiteY168" fmla="*/ 1353 h 1589"/>
                <a:gd name="connsiteX169" fmla="*/ 1676 w 2482"/>
                <a:gd name="connsiteY169" fmla="*/ 1378 h 1589"/>
                <a:gd name="connsiteX170" fmla="*/ 1688 w 2482"/>
                <a:gd name="connsiteY170" fmla="*/ 1390 h 1589"/>
                <a:gd name="connsiteX171" fmla="*/ 1725 w 2482"/>
                <a:gd name="connsiteY171" fmla="*/ 1378 h 1589"/>
                <a:gd name="connsiteX172" fmla="*/ 1763 w 2482"/>
                <a:gd name="connsiteY172" fmla="*/ 1353 h 1589"/>
                <a:gd name="connsiteX173" fmla="*/ 1812 w 2482"/>
                <a:gd name="connsiteY173" fmla="*/ 1390 h 1589"/>
                <a:gd name="connsiteX174" fmla="*/ 1837 w 2482"/>
                <a:gd name="connsiteY174" fmla="*/ 1440 h 1589"/>
                <a:gd name="connsiteX175" fmla="*/ 1787 w 2482"/>
                <a:gd name="connsiteY175" fmla="*/ 1440 h 1589"/>
                <a:gd name="connsiteX176" fmla="*/ 1775 w 2482"/>
                <a:gd name="connsiteY176" fmla="*/ 1452 h 1589"/>
                <a:gd name="connsiteX177" fmla="*/ 1775 w 2482"/>
                <a:gd name="connsiteY177" fmla="*/ 1514 h 1589"/>
                <a:gd name="connsiteX178" fmla="*/ 1763 w 2482"/>
                <a:gd name="connsiteY178" fmla="*/ 1539 h 1589"/>
                <a:gd name="connsiteX179" fmla="*/ 1750 w 2482"/>
                <a:gd name="connsiteY179" fmla="*/ 1577 h 1589"/>
                <a:gd name="connsiteX180" fmla="*/ 1763 w 2482"/>
                <a:gd name="connsiteY180" fmla="*/ 1589 h 1589"/>
                <a:gd name="connsiteX181" fmla="*/ 1825 w 2482"/>
                <a:gd name="connsiteY181" fmla="*/ 1564 h 1589"/>
                <a:gd name="connsiteX182" fmla="*/ 1862 w 2482"/>
                <a:gd name="connsiteY182" fmla="*/ 1490 h 1589"/>
                <a:gd name="connsiteX183" fmla="*/ 1862 w 2482"/>
                <a:gd name="connsiteY183" fmla="*/ 1502 h 1589"/>
                <a:gd name="connsiteX184" fmla="*/ 1862 w 2482"/>
                <a:gd name="connsiteY184" fmla="*/ 1465 h 1589"/>
                <a:gd name="connsiteX185" fmla="*/ 1887 w 2482"/>
                <a:gd name="connsiteY185" fmla="*/ 1440 h 1589"/>
                <a:gd name="connsiteX186" fmla="*/ 1936 w 2482"/>
                <a:gd name="connsiteY186" fmla="*/ 1440 h 1589"/>
                <a:gd name="connsiteX187" fmla="*/ 1936 w 2482"/>
                <a:gd name="connsiteY187" fmla="*/ 1428 h 1589"/>
                <a:gd name="connsiteX188" fmla="*/ 1949 w 2482"/>
                <a:gd name="connsiteY188" fmla="*/ 1415 h 1589"/>
                <a:gd name="connsiteX189" fmla="*/ 1974 w 2482"/>
                <a:gd name="connsiteY189" fmla="*/ 1403 h 1589"/>
                <a:gd name="connsiteX190" fmla="*/ 1974 w 2482"/>
                <a:gd name="connsiteY190" fmla="*/ 1415 h 1589"/>
                <a:gd name="connsiteX191" fmla="*/ 1986 w 2482"/>
                <a:gd name="connsiteY191" fmla="*/ 1390 h 1589"/>
                <a:gd name="connsiteX192" fmla="*/ 2023 w 2482"/>
                <a:gd name="connsiteY192" fmla="*/ 1353 h 1589"/>
                <a:gd name="connsiteX193" fmla="*/ 2110 w 2482"/>
                <a:gd name="connsiteY193" fmla="*/ 1328 h 1589"/>
                <a:gd name="connsiteX194" fmla="*/ 2135 w 2482"/>
                <a:gd name="connsiteY194" fmla="*/ 1279 h 1589"/>
                <a:gd name="connsiteX195" fmla="*/ 2147 w 2482"/>
                <a:gd name="connsiteY195" fmla="*/ 1254 h 1589"/>
                <a:gd name="connsiteX196" fmla="*/ 2147 w 2482"/>
                <a:gd name="connsiteY196" fmla="*/ 1229 h 1589"/>
                <a:gd name="connsiteX197" fmla="*/ 2160 w 2482"/>
                <a:gd name="connsiteY197" fmla="*/ 1154 h 1589"/>
                <a:gd name="connsiteX198" fmla="*/ 2222 w 2482"/>
                <a:gd name="connsiteY198" fmla="*/ 1154 h 1589"/>
                <a:gd name="connsiteX199" fmla="*/ 2296 w 2482"/>
                <a:gd name="connsiteY199" fmla="*/ 1229 h 1589"/>
                <a:gd name="connsiteX200" fmla="*/ 2321 w 2482"/>
                <a:gd name="connsiteY200" fmla="*/ 1217 h 1589"/>
                <a:gd name="connsiteX201" fmla="*/ 2358 w 2482"/>
                <a:gd name="connsiteY201" fmla="*/ 1167 h 1589"/>
                <a:gd name="connsiteX202" fmla="*/ 2358 w 2482"/>
                <a:gd name="connsiteY202" fmla="*/ 1192 h 1589"/>
                <a:gd name="connsiteX203" fmla="*/ 2346 w 2482"/>
                <a:gd name="connsiteY203" fmla="*/ 1254 h 1589"/>
                <a:gd name="connsiteX204" fmla="*/ 2383 w 2482"/>
                <a:gd name="connsiteY204" fmla="*/ 1279 h 1589"/>
                <a:gd name="connsiteX205" fmla="*/ 2408 w 2482"/>
                <a:gd name="connsiteY205" fmla="*/ 1217 h 1589"/>
                <a:gd name="connsiteX206" fmla="*/ 2433 w 2482"/>
                <a:gd name="connsiteY206" fmla="*/ 1204 h 1589"/>
                <a:gd name="connsiteX207" fmla="*/ 2470 w 2482"/>
                <a:gd name="connsiteY207" fmla="*/ 1154 h 1589"/>
                <a:gd name="connsiteX208" fmla="*/ 2482 w 2482"/>
                <a:gd name="connsiteY208" fmla="*/ 1117 h 1589"/>
                <a:gd name="connsiteX209" fmla="*/ 2458 w 2482"/>
                <a:gd name="connsiteY209" fmla="*/ 1117 h 1589"/>
                <a:gd name="connsiteX0" fmla="*/ 2458 w 2482"/>
                <a:gd name="connsiteY0" fmla="*/ 1092 h 1564"/>
                <a:gd name="connsiteX1" fmla="*/ 2383 w 2482"/>
                <a:gd name="connsiteY1" fmla="*/ 1105 h 1564"/>
                <a:gd name="connsiteX2" fmla="*/ 2334 w 2482"/>
                <a:gd name="connsiteY2" fmla="*/ 1080 h 1564"/>
                <a:gd name="connsiteX3" fmla="*/ 2309 w 2482"/>
                <a:gd name="connsiteY3" fmla="*/ 1043 h 1564"/>
                <a:gd name="connsiteX4" fmla="*/ 2259 w 2482"/>
                <a:gd name="connsiteY4" fmla="*/ 1043 h 1564"/>
                <a:gd name="connsiteX5" fmla="*/ 2296 w 2482"/>
                <a:gd name="connsiteY5" fmla="*/ 1018 h 1564"/>
                <a:gd name="connsiteX6" fmla="*/ 2309 w 2482"/>
                <a:gd name="connsiteY6" fmla="*/ 980 h 1564"/>
                <a:gd name="connsiteX7" fmla="*/ 2271 w 2482"/>
                <a:gd name="connsiteY7" fmla="*/ 968 h 1564"/>
                <a:gd name="connsiteX8" fmla="*/ 2222 w 2482"/>
                <a:gd name="connsiteY8" fmla="*/ 1018 h 1564"/>
                <a:gd name="connsiteX9" fmla="*/ 2172 w 2482"/>
                <a:gd name="connsiteY9" fmla="*/ 1055 h 1564"/>
                <a:gd name="connsiteX10" fmla="*/ 2123 w 2482"/>
                <a:gd name="connsiteY10" fmla="*/ 1167 h 1564"/>
                <a:gd name="connsiteX11" fmla="*/ 2135 w 2482"/>
                <a:gd name="connsiteY11" fmla="*/ 1105 h 1564"/>
                <a:gd name="connsiteX12" fmla="*/ 2160 w 2482"/>
                <a:gd name="connsiteY12" fmla="*/ 1030 h 1564"/>
                <a:gd name="connsiteX13" fmla="*/ 2185 w 2482"/>
                <a:gd name="connsiteY13" fmla="*/ 980 h 1564"/>
                <a:gd name="connsiteX14" fmla="*/ 2209 w 2482"/>
                <a:gd name="connsiteY14" fmla="*/ 931 h 1564"/>
                <a:gd name="connsiteX15" fmla="*/ 2334 w 2482"/>
                <a:gd name="connsiteY15" fmla="*/ 869 h 1564"/>
                <a:gd name="connsiteX16" fmla="*/ 2383 w 2482"/>
                <a:gd name="connsiteY16" fmla="*/ 832 h 1564"/>
                <a:gd name="connsiteX17" fmla="*/ 2396 w 2482"/>
                <a:gd name="connsiteY17" fmla="*/ 769 h 1564"/>
                <a:gd name="connsiteX18" fmla="*/ 2445 w 2482"/>
                <a:gd name="connsiteY18" fmla="*/ 695 h 1564"/>
                <a:gd name="connsiteX19" fmla="*/ 2433 w 2482"/>
                <a:gd name="connsiteY19" fmla="*/ 645 h 1564"/>
                <a:gd name="connsiteX20" fmla="*/ 2420 w 2482"/>
                <a:gd name="connsiteY20" fmla="*/ 620 h 1564"/>
                <a:gd name="connsiteX21" fmla="*/ 2396 w 2482"/>
                <a:gd name="connsiteY21" fmla="*/ 608 h 1564"/>
                <a:gd name="connsiteX22" fmla="*/ 2371 w 2482"/>
                <a:gd name="connsiteY22" fmla="*/ 620 h 1564"/>
                <a:gd name="connsiteX23" fmla="*/ 2358 w 2482"/>
                <a:gd name="connsiteY23" fmla="*/ 608 h 1564"/>
                <a:gd name="connsiteX24" fmla="*/ 2334 w 2482"/>
                <a:gd name="connsiteY24" fmla="*/ 608 h 1564"/>
                <a:gd name="connsiteX25" fmla="*/ 2309 w 2482"/>
                <a:gd name="connsiteY25" fmla="*/ 645 h 1564"/>
                <a:gd name="connsiteX26" fmla="*/ 2296 w 2482"/>
                <a:gd name="connsiteY26" fmla="*/ 683 h 1564"/>
                <a:gd name="connsiteX27" fmla="*/ 2284 w 2482"/>
                <a:gd name="connsiteY27" fmla="*/ 658 h 1564"/>
                <a:gd name="connsiteX28" fmla="*/ 2321 w 2482"/>
                <a:gd name="connsiteY28" fmla="*/ 608 h 1564"/>
                <a:gd name="connsiteX29" fmla="*/ 2334 w 2482"/>
                <a:gd name="connsiteY29" fmla="*/ 583 h 1564"/>
                <a:gd name="connsiteX30" fmla="*/ 2321 w 2482"/>
                <a:gd name="connsiteY30" fmla="*/ 571 h 1564"/>
                <a:gd name="connsiteX31" fmla="*/ 2271 w 2482"/>
                <a:gd name="connsiteY31" fmla="*/ 596 h 1564"/>
                <a:gd name="connsiteX32" fmla="*/ 2234 w 2482"/>
                <a:gd name="connsiteY32" fmla="*/ 596 h 1564"/>
                <a:gd name="connsiteX33" fmla="*/ 2209 w 2482"/>
                <a:gd name="connsiteY33" fmla="*/ 571 h 1564"/>
                <a:gd name="connsiteX34" fmla="*/ 2172 w 2482"/>
                <a:gd name="connsiteY34" fmla="*/ 571 h 1564"/>
                <a:gd name="connsiteX35" fmla="*/ 2160 w 2482"/>
                <a:gd name="connsiteY35" fmla="*/ 534 h 1564"/>
                <a:gd name="connsiteX36" fmla="*/ 1986 w 2482"/>
                <a:gd name="connsiteY36" fmla="*/ 397 h 1564"/>
                <a:gd name="connsiteX37" fmla="*/ 1986 w 2482"/>
                <a:gd name="connsiteY37" fmla="*/ 459 h 1564"/>
                <a:gd name="connsiteX38" fmla="*/ 1974 w 2482"/>
                <a:gd name="connsiteY38" fmla="*/ 509 h 1564"/>
                <a:gd name="connsiteX39" fmla="*/ 1949 w 2482"/>
                <a:gd name="connsiteY39" fmla="*/ 546 h 1564"/>
                <a:gd name="connsiteX40" fmla="*/ 1924 w 2482"/>
                <a:gd name="connsiteY40" fmla="*/ 534 h 1564"/>
                <a:gd name="connsiteX41" fmla="*/ 1887 w 2482"/>
                <a:gd name="connsiteY41" fmla="*/ 558 h 1564"/>
                <a:gd name="connsiteX42" fmla="*/ 1874 w 2482"/>
                <a:gd name="connsiteY42" fmla="*/ 484 h 1564"/>
                <a:gd name="connsiteX43" fmla="*/ 1849 w 2482"/>
                <a:gd name="connsiteY43" fmla="*/ 434 h 1564"/>
                <a:gd name="connsiteX44" fmla="*/ 1812 w 2482"/>
                <a:gd name="connsiteY44" fmla="*/ 447 h 1564"/>
                <a:gd name="connsiteX45" fmla="*/ 1775 w 2482"/>
                <a:gd name="connsiteY45" fmla="*/ 422 h 1564"/>
                <a:gd name="connsiteX46" fmla="*/ 1750 w 2482"/>
                <a:gd name="connsiteY46" fmla="*/ 409 h 1564"/>
                <a:gd name="connsiteX47" fmla="*/ 1725 w 2482"/>
                <a:gd name="connsiteY47" fmla="*/ 397 h 1564"/>
                <a:gd name="connsiteX48" fmla="*/ 1688 w 2482"/>
                <a:gd name="connsiteY48" fmla="*/ 422 h 1564"/>
                <a:gd name="connsiteX49" fmla="*/ 1614 w 2482"/>
                <a:gd name="connsiteY49" fmla="*/ 434 h 1564"/>
                <a:gd name="connsiteX50" fmla="*/ 1614 w 2482"/>
                <a:gd name="connsiteY50" fmla="*/ 459 h 1564"/>
                <a:gd name="connsiteX51" fmla="*/ 1638 w 2482"/>
                <a:gd name="connsiteY51" fmla="*/ 484 h 1564"/>
                <a:gd name="connsiteX52" fmla="*/ 1663 w 2482"/>
                <a:gd name="connsiteY52" fmla="*/ 521 h 1564"/>
                <a:gd name="connsiteX53" fmla="*/ 1663 w 2482"/>
                <a:gd name="connsiteY53" fmla="*/ 571 h 1564"/>
                <a:gd name="connsiteX54" fmla="*/ 1663 w 2482"/>
                <a:gd name="connsiteY54" fmla="*/ 620 h 1564"/>
                <a:gd name="connsiteX55" fmla="*/ 1688 w 2482"/>
                <a:gd name="connsiteY55" fmla="*/ 645 h 1564"/>
                <a:gd name="connsiteX56" fmla="*/ 1738 w 2482"/>
                <a:gd name="connsiteY56" fmla="*/ 707 h 1564"/>
                <a:gd name="connsiteX57" fmla="*/ 1750 w 2482"/>
                <a:gd name="connsiteY57" fmla="*/ 769 h 1564"/>
                <a:gd name="connsiteX58" fmla="*/ 1701 w 2482"/>
                <a:gd name="connsiteY58" fmla="*/ 856 h 1564"/>
                <a:gd name="connsiteX59" fmla="*/ 1713 w 2482"/>
                <a:gd name="connsiteY59" fmla="*/ 881 h 1564"/>
                <a:gd name="connsiteX60" fmla="*/ 1750 w 2482"/>
                <a:gd name="connsiteY60" fmla="*/ 943 h 1564"/>
                <a:gd name="connsiteX61" fmla="*/ 1775 w 2482"/>
                <a:gd name="connsiteY61" fmla="*/ 993 h 1564"/>
                <a:gd name="connsiteX62" fmla="*/ 1750 w 2482"/>
                <a:gd name="connsiteY62" fmla="*/ 1043 h 1564"/>
                <a:gd name="connsiteX63" fmla="*/ 1713 w 2482"/>
                <a:gd name="connsiteY63" fmla="*/ 1043 h 1564"/>
                <a:gd name="connsiteX64" fmla="*/ 1688 w 2482"/>
                <a:gd name="connsiteY64" fmla="*/ 1005 h 1564"/>
                <a:gd name="connsiteX65" fmla="*/ 1663 w 2482"/>
                <a:gd name="connsiteY65" fmla="*/ 980 h 1564"/>
                <a:gd name="connsiteX66" fmla="*/ 1638 w 2482"/>
                <a:gd name="connsiteY66" fmla="*/ 931 h 1564"/>
                <a:gd name="connsiteX67" fmla="*/ 1614 w 2482"/>
                <a:gd name="connsiteY67" fmla="*/ 906 h 1564"/>
                <a:gd name="connsiteX68" fmla="*/ 1601 w 2482"/>
                <a:gd name="connsiteY68" fmla="*/ 894 h 1564"/>
                <a:gd name="connsiteX69" fmla="*/ 1527 w 2482"/>
                <a:gd name="connsiteY69" fmla="*/ 894 h 1564"/>
                <a:gd name="connsiteX70" fmla="*/ 1428 w 2482"/>
                <a:gd name="connsiteY70" fmla="*/ 832 h 1564"/>
                <a:gd name="connsiteX71" fmla="*/ 1378 w 2482"/>
                <a:gd name="connsiteY71" fmla="*/ 794 h 1564"/>
                <a:gd name="connsiteX72" fmla="*/ 1316 w 2482"/>
                <a:gd name="connsiteY72" fmla="*/ 782 h 1564"/>
                <a:gd name="connsiteX73" fmla="*/ 1291 w 2482"/>
                <a:gd name="connsiteY73" fmla="*/ 794 h 1564"/>
                <a:gd name="connsiteX74" fmla="*/ 1217 w 2482"/>
                <a:gd name="connsiteY74" fmla="*/ 707 h 1564"/>
                <a:gd name="connsiteX75" fmla="*/ 1192 w 2482"/>
                <a:gd name="connsiteY75" fmla="*/ 707 h 1564"/>
                <a:gd name="connsiteX76" fmla="*/ 1204 w 2482"/>
                <a:gd name="connsiteY76" fmla="*/ 571 h 1564"/>
                <a:gd name="connsiteX77" fmla="*/ 1279 w 2482"/>
                <a:gd name="connsiteY77" fmla="*/ 472 h 1564"/>
                <a:gd name="connsiteX78" fmla="*/ 1291 w 2482"/>
                <a:gd name="connsiteY78" fmla="*/ 434 h 1564"/>
                <a:gd name="connsiteX79" fmla="*/ 1291 w 2482"/>
                <a:gd name="connsiteY79" fmla="*/ 397 h 1564"/>
                <a:gd name="connsiteX80" fmla="*/ 1341 w 2482"/>
                <a:gd name="connsiteY80" fmla="*/ 385 h 1564"/>
                <a:gd name="connsiteX81" fmla="*/ 1353 w 2482"/>
                <a:gd name="connsiteY81" fmla="*/ 360 h 1564"/>
                <a:gd name="connsiteX82" fmla="*/ 1291 w 2482"/>
                <a:gd name="connsiteY82" fmla="*/ 335 h 1564"/>
                <a:gd name="connsiteX83" fmla="*/ 1279 w 2482"/>
                <a:gd name="connsiteY83" fmla="*/ 310 h 1564"/>
                <a:gd name="connsiteX84" fmla="*/ 1341 w 2482"/>
                <a:gd name="connsiteY84" fmla="*/ 323 h 1564"/>
                <a:gd name="connsiteX85" fmla="*/ 1378 w 2482"/>
                <a:gd name="connsiteY85" fmla="*/ 310 h 1564"/>
                <a:gd name="connsiteX86" fmla="*/ 1341 w 2482"/>
                <a:gd name="connsiteY86" fmla="*/ 260 h 1564"/>
                <a:gd name="connsiteX87" fmla="*/ 1403 w 2482"/>
                <a:gd name="connsiteY87" fmla="*/ 260 h 1564"/>
                <a:gd name="connsiteX88" fmla="*/ 1415 w 2482"/>
                <a:gd name="connsiteY88" fmla="*/ 248 h 1564"/>
                <a:gd name="connsiteX89" fmla="*/ 1440 w 2482"/>
                <a:gd name="connsiteY89" fmla="*/ 186 h 1564"/>
                <a:gd name="connsiteX90" fmla="*/ 1428 w 2482"/>
                <a:gd name="connsiteY90" fmla="*/ 136 h 1564"/>
                <a:gd name="connsiteX91" fmla="*/ 1428 w 2482"/>
                <a:gd name="connsiteY91" fmla="*/ 112 h 1564"/>
                <a:gd name="connsiteX92" fmla="*/ 1390 w 2482"/>
                <a:gd name="connsiteY92" fmla="*/ 87 h 1564"/>
                <a:gd name="connsiteX93" fmla="*/ 1341 w 2482"/>
                <a:gd name="connsiteY93" fmla="*/ 74 h 1564"/>
                <a:gd name="connsiteX94" fmla="*/ 1365 w 2482"/>
                <a:gd name="connsiteY94" fmla="*/ 112 h 1564"/>
                <a:gd name="connsiteX95" fmla="*/ 1341 w 2482"/>
                <a:gd name="connsiteY95" fmla="*/ 161 h 1564"/>
                <a:gd name="connsiteX96" fmla="*/ 1328 w 2482"/>
                <a:gd name="connsiteY96" fmla="*/ 223 h 1564"/>
                <a:gd name="connsiteX97" fmla="*/ 1303 w 2482"/>
                <a:gd name="connsiteY97" fmla="*/ 211 h 1564"/>
                <a:gd name="connsiteX98" fmla="*/ 1303 w 2482"/>
                <a:gd name="connsiteY98" fmla="*/ 149 h 1564"/>
                <a:gd name="connsiteX99" fmla="*/ 1279 w 2482"/>
                <a:gd name="connsiteY99" fmla="*/ 136 h 1564"/>
                <a:gd name="connsiteX100" fmla="*/ 1266 w 2482"/>
                <a:gd name="connsiteY100" fmla="*/ 174 h 1564"/>
                <a:gd name="connsiteX101" fmla="*/ 1241 w 2482"/>
                <a:gd name="connsiteY101" fmla="*/ 186 h 1564"/>
                <a:gd name="connsiteX102" fmla="*/ 1241 w 2482"/>
                <a:gd name="connsiteY102" fmla="*/ 124 h 1564"/>
                <a:gd name="connsiteX103" fmla="*/ 1204 w 2482"/>
                <a:gd name="connsiteY103" fmla="*/ 112 h 1564"/>
                <a:gd name="connsiteX104" fmla="*/ 1179 w 2482"/>
                <a:gd name="connsiteY104" fmla="*/ 62 h 1564"/>
                <a:gd name="connsiteX105" fmla="*/ 1179 w 2482"/>
                <a:gd name="connsiteY105" fmla="*/ 25 h 1564"/>
                <a:gd name="connsiteX106" fmla="*/ 1142 w 2482"/>
                <a:gd name="connsiteY106" fmla="*/ 12 h 1564"/>
                <a:gd name="connsiteX107" fmla="*/ 1117 w 2482"/>
                <a:gd name="connsiteY107" fmla="*/ 62 h 1564"/>
                <a:gd name="connsiteX108" fmla="*/ 1142 w 2482"/>
                <a:gd name="connsiteY108" fmla="*/ 112 h 1564"/>
                <a:gd name="connsiteX109" fmla="*/ 1179 w 2482"/>
                <a:gd name="connsiteY109" fmla="*/ 161 h 1564"/>
                <a:gd name="connsiteX110" fmla="*/ 1167 w 2482"/>
                <a:gd name="connsiteY110" fmla="*/ 211 h 1564"/>
                <a:gd name="connsiteX111" fmla="*/ 1142 w 2482"/>
                <a:gd name="connsiteY111" fmla="*/ 236 h 1564"/>
                <a:gd name="connsiteX112" fmla="*/ 1130 w 2482"/>
                <a:gd name="connsiteY112" fmla="*/ 198 h 1564"/>
                <a:gd name="connsiteX113" fmla="*/ 1105 w 2482"/>
                <a:gd name="connsiteY113" fmla="*/ 198 h 1564"/>
                <a:gd name="connsiteX114" fmla="*/ 1068 w 2482"/>
                <a:gd name="connsiteY114" fmla="*/ 236 h 1564"/>
                <a:gd name="connsiteX115" fmla="*/ 1030 w 2482"/>
                <a:gd name="connsiteY115" fmla="*/ 223 h 1564"/>
                <a:gd name="connsiteX116" fmla="*/ 956 w 2482"/>
                <a:gd name="connsiteY116" fmla="*/ 198 h 1564"/>
                <a:gd name="connsiteX117" fmla="*/ 894 w 2482"/>
                <a:gd name="connsiteY117" fmla="*/ 198 h 1564"/>
                <a:gd name="connsiteX118" fmla="*/ 881 w 2482"/>
                <a:gd name="connsiteY118" fmla="*/ 223 h 1564"/>
                <a:gd name="connsiteX119" fmla="*/ 857 w 2482"/>
                <a:gd name="connsiteY119" fmla="*/ 236 h 1564"/>
                <a:gd name="connsiteX120" fmla="*/ 844 w 2482"/>
                <a:gd name="connsiteY120" fmla="*/ 198 h 1564"/>
                <a:gd name="connsiteX121" fmla="*/ 795 w 2482"/>
                <a:gd name="connsiteY121" fmla="*/ 198 h 1564"/>
                <a:gd name="connsiteX122" fmla="*/ 720 w 2482"/>
                <a:gd name="connsiteY122" fmla="*/ 186 h 1564"/>
                <a:gd name="connsiteX123" fmla="*/ 757 w 2482"/>
                <a:gd name="connsiteY123" fmla="*/ 136 h 1564"/>
                <a:gd name="connsiteX124" fmla="*/ 695 w 2482"/>
                <a:gd name="connsiteY124" fmla="*/ 136 h 1564"/>
                <a:gd name="connsiteX125" fmla="*/ 658 w 2482"/>
                <a:gd name="connsiteY125" fmla="*/ 62 h 1564"/>
                <a:gd name="connsiteX126" fmla="*/ 633 w 2482"/>
                <a:gd name="connsiteY126" fmla="*/ 37 h 1564"/>
                <a:gd name="connsiteX127" fmla="*/ 559 w 2482"/>
                <a:gd name="connsiteY127" fmla="*/ 25 h 1564"/>
                <a:gd name="connsiteX128" fmla="*/ 546 w 2482"/>
                <a:gd name="connsiteY128" fmla="*/ 0 h 1564"/>
                <a:gd name="connsiteX129" fmla="*/ 0 w 2482"/>
                <a:gd name="connsiteY129" fmla="*/ 298 h 1564"/>
                <a:gd name="connsiteX130" fmla="*/ 0 w 2482"/>
                <a:gd name="connsiteY130" fmla="*/ 323 h 1564"/>
                <a:gd name="connsiteX131" fmla="*/ 37 w 2482"/>
                <a:gd name="connsiteY131" fmla="*/ 335 h 1564"/>
                <a:gd name="connsiteX132" fmla="*/ 37 w 2482"/>
                <a:gd name="connsiteY132" fmla="*/ 409 h 1564"/>
                <a:gd name="connsiteX133" fmla="*/ 112 w 2482"/>
                <a:gd name="connsiteY133" fmla="*/ 422 h 1564"/>
                <a:gd name="connsiteX134" fmla="*/ 100 w 2482"/>
                <a:gd name="connsiteY134" fmla="*/ 484 h 1564"/>
                <a:gd name="connsiteX135" fmla="*/ 124 w 2482"/>
                <a:gd name="connsiteY135" fmla="*/ 645 h 1564"/>
                <a:gd name="connsiteX136" fmla="*/ 149 w 2482"/>
                <a:gd name="connsiteY136" fmla="*/ 683 h 1564"/>
                <a:gd name="connsiteX137" fmla="*/ 100 w 2482"/>
                <a:gd name="connsiteY137" fmla="*/ 732 h 1564"/>
                <a:gd name="connsiteX138" fmla="*/ 100 w 2482"/>
                <a:gd name="connsiteY138" fmla="*/ 769 h 1564"/>
                <a:gd name="connsiteX139" fmla="*/ 100 w 2482"/>
                <a:gd name="connsiteY139" fmla="*/ 807 h 1564"/>
                <a:gd name="connsiteX140" fmla="*/ 149 w 2482"/>
                <a:gd name="connsiteY140" fmla="*/ 906 h 1564"/>
                <a:gd name="connsiteX141" fmla="*/ 124 w 2482"/>
                <a:gd name="connsiteY141" fmla="*/ 943 h 1564"/>
                <a:gd name="connsiteX142" fmla="*/ 124 w 2482"/>
                <a:gd name="connsiteY142" fmla="*/ 968 h 1564"/>
                <a:gd name="connsiteX143" fmla="*/ 149 w 2482"/>
                <a:gd name="connsiteY143" fmla="*/ 980 h 1564"/>
                <a:gd name="connsiteX144" fmla="*/ 186 w 2482"/>
                <a:gd name="connsiteY144" fmla="*/ 1055 h 1564"/>
                <a:gd name="connsiteX145" fmla="*/ 199 w 2482"/>
                <a:gd name="connsiteY145" fmla="*/ 1092 h 1564"/>
                <a:gd name="connsiteX146" fmla="*/ 211 w 2482"/>
                <a:gd name="connsiteY146" fmla="*/ 1117 h 1564"/>
                <a:gd name="connsiteX147" fmla="*/ 261 w 2482"/>
                <a:gd name="connsiteY147" fmla="*/ 1142 h 1564"/>
                <a:gd name="connsiteX148" fmla="*/ 633 w 2482"/>
                <a:gd name="connsiteY148" fmla="*/ 1179 h 1564"/>
                <a:gd name="connsiteX149" fmla="*/ 658 w 2482"/>
                <a:gd name="connsiteY149" fmla="*/ 1179 h 1564"/>
                <a:gd name="connsiteX150" fmla="*/ 683 w 2482"/>
                <a:gd name="connsiteY150" fmla="*/ 1192 h 1564"/>
                <a:gd name="connsiteX151" fmla="*/ 1204 w 2482"/>
                <a:gd name="connsiteY151" fmla="*/ 1241 h 1564"/>
                <a:gd name="connsiteX152" fmla="*/ 1254 w 2482"/>
                <a:gd name="connsiteY152" fmla="*/ 1254 h 1564"/>
                <a:gd name="connsiteX153" fmla="*/ 1266 w 2482"/>
                <a:gd name="connsiteY153" fmla="*/ 1254 h 1564"/>
                <a:gd name="connsiteX154" fmla="*/ 1291 w 2482"/>
                <a:gd name="connsiteY154" fmla="*/ 1254 h 1564"/>
                <a:gd name="connsiteX155" fmla="*/ 1291 w 2482"/>
                <a:gd name="connsiteY155" fmla="*/ 1266 h 1564"/>
                <a:gd name="connsiteX156" fmla="*/ 1303 w 2482"/>
                <a:gd name="connsiteY156" fmla="*/ 1266 h 1564"/>
                <a:gd name="connsiteX157" fmla="*/ 1440 w 2482"/>
                <a:gd name="connsiteY157" fmla="*/ 1278 h 1564"/>
                <a:gd name="connsiteX158" fmla="*/ 1452 w 2482"/>
                <a:gd name="connsiteY158" fmla="*/ 1278 h 1564"/>
                <a:gd name="connsiteX159" fmla="*/ 1452 w 2482"/>
                <a:gd name="connsiteY159" fmla="*/ 1254 h 1564"/>
                <a:gd name="connsiteX160" fmla="*/ 1465 w 2482"/>
                <a:gd name="connsiteY160" fmla="*/ 1241 h 1564"/>
                <a:gd name="connsiteX161" fmla="*/ 1502 w 2482"/>
                <a:gd name="connsiteY161" fmla="*/ 1229 h 1564"/>
                <a:gd name="connsiteX162" fmla="*/ 1564 w 2482"/>
                <a:gd name="connsiteY162" fmla="*/ 1241 h 1564"/>
                <a:gd name="connsiteX163" fmla="*/ 1564 w 2482"/>
                <a:gd name="connsiteY163" fmla="*/ 1254 h 1564"/>
                <a:gd name="connsiteX164" fmla="*/ 1589 w 2482"/>
                <a:gd name="connsiteY164" fmla="*/ 1266 h 1564"/>
                <a:gd name="connsiteX165" fmla="*/ 1614 w 2482"/>
                <a:gd name="connsiteY165" fmla="*/ 1303 h 1564"/>
                <a:gd name="connsiteX166" fmla="*/ 1614 w 2482"/>
                <a:gd name="connsiteY166" fmla="*/ 1328 h 1564"/>
                <a:gd name="connsiteX167" fmla="*/ 1638 w 2482"/>
                <a:gd name="connsiteY167" fmla="*/ 1328 h 1564"/>
                <a:gd name="connsiteX168" fmla="*/ 1676 w 2482"/>
                <a:gd name="connsiteY168" fmla="*/ 1353 h 1564"/>
                <a:gd name="connsiteX169" fmla="*/ 1688 w 2482"/>
                <a:gd name="connsiteY169" fmla="*/ 1365 h 1564"/>
                <a:gd name="connsiteX170" fmla="*/ 1725 w 2482"/>
                <a:gd name="connsiteY170" fmla="*/ 1353 h 1564"/>
                <a:gd name="connsiteX171" fmla="*/ 1763 w 2482"/>
                <a:gd name="connsiteY171" fmla="*/ 1328 h 1564"/>
                <a:gd name="connsiteX172" fmla="*/ 1812 w 2482"/>
                <a:gd name="connsiteY172" fmla="*/ 1365 h 1564"/>
                <a:gd name="connsiteX173" fmla="*/ 1837 w 2482"/>
                <a:gd name="connsiteY173" fmla="*/ 1415 h 1564"/>
                <a:gd name="connsiteX174" fmla="*/ 1787 w 2482"/>
                <a:gd name="connsiteY174" fmla="*/ 1415 h 1564"/>
                <a:gd name="connsiteX175" fmla="*/ 1775 w 2482"/>
                <a:gd name="connsiteY175" fmla="*/ 1427 h 1564"/>
                <a:gd name="connsiteX176" fmla="*/ 1775 w 2482"/>
                <a:gd name="connsiteY176" fmla="*/ 1489 h 1564"/>
                <a:gd name="connsiteX177" fmla="*/ 1763 w 2482"/>
                <a:gd name="connsiteY177" fmla="*/ 1514 h 1564"/>
                <a:gd name="connsiteX178" fmla="*/ 1750 w 2482"/>
                <a:gd name="connsiteY178" fmla="*/ 1552 h 1564"/>
                <a:gd name="connsiteX179" fmla="*/ 1763 w 2482"/>
                <a:gd name="connsiteY179" fmla="*/ 1564 h 1564"/>
                <a:gd name="connsiteX180" fmla="*/ 1825 w 2482"/>
                <a:gd name="connsiteY180" fmla="*/ 1539 h 1564"/>
                <a:gd name="connsiteX181" fmla="*/ 1862 w 2482"/>
                <a:gd name="connsiteY181" fmla="*/ 1465 h 1564"/>
                <a:gd name="connsiteX182" fmla="*/ 1862 w 2482"/>
                <a:gd name="connsiteY182" fmla="*/ 1477 h 1564"/>
                <a:gd name="connsiteX183" fmla="*/ 1862 w 2482"/>
                <a:gd name="connsiteY183" fmla="*/ 1440 h 1564"/>
                <a:gd name="connsiteX184" fmla="*/ 1887 w 2482"/>
                <a:gd name="connsiteY184" fmla="*/ 1415 h 1564"/>
                <a:gd name="connsiteX185" fmla="*/ 1936 w 2482"/>
                <a:gd name="connsiteY185" fmla="*/ 1415 h 1564"/>
                <a:gd name="connsiteX186" fmla="*/ 1936 w 2482"/>
                <a:gd name="connsiteY186" fmla="*/ 1403 h 1564"/>
                <a:gd name="connsiteX187" fmla="*/ 1949 w 2482"/>
                <a:gd name="connsiteY187" fmla="*/ 1390 h 1564"/>
                <a:gd name="connsiteX188" fmla="*/ 1974 w 2482"/>
                <a:gd name="connsiteY188" fmla="*/ 1378 h 1564"/>
                <a:gd name="connsiteX189" fmla="*/ 1974 w 2482"/>
                <a:gd name="connsiteY189" fmla="*/ 1390 h 1564"/>
                <a:gd name="connsiteX190" fmla="*/ 1986 w 2482"/>
                <a:gd name="connsiteY190" fmla="*/ 1365 h 1564"/>
                <a:gd name="connsiteX191" fmla="*/ 2023 w 2482"/>
                <a:gd name="connsiteY191" fmla="*/ 1328 h 1564"/>
                <a:gd name="connsiteX192" fmla="*/ 2110 w 2482"/>
                <a:gd name="connsiteY192" fmla="*/ 1303 h 1564"/>
                <a:gd name="connsiteX193" fmla="*/ 2135 w 2482"/>
                <a:gd name="connsiteY193" fmla="*/ 1254 h 1564"/>
                <a:gd name="connsiteX194" fmla="*/ 2147 w 2482"/>
                <a:gd name="connsiteY194" fmla="*/ 1229 h 1564"/>
                <a:gd name="connsiteX195" fmla="*/ 2147 w 2482"/>
                <a:gd name="connsiteY195" fmla="*/ 1204 h 1564"/>
                <a:gd name="connsiteX196" fmla="*/ 2160 w 2482"/>
                <a:gd name="connsiteY196" fmla="*/ 1129 h 1564"/>
                <a:gd name="connsiteX197" fmla="*/ 2222 w 2482"/>
                <a:gd name="connsiteY197" fmla="*/ 1129 h 1564"/>
                <a:gd name="connsiteX198" fmla="*/ 2296 w 2482"/>
                <a:gd name="connsiteY198" fmla="*/ 1204 h 1564"/>
                <a:gd name="connsiteX199" fmla="*/ 2321 w 2482"/>
                <a:gd name="connsiteY199" fmla="*/ 1192 h 1564"/>
                <a:gd name="connsiteX200" fmla="*/ 2358 w 2482"/>
                <a:gd name="connsiteY200" fmla="*/ 1142 h 1564"/>
                <a:gd name="connsiteX201" fmla="*/ 2358 w 2482"/>
                <a:gd name="connsiteY201" fmla="*/ 1167 h 1564"/>
                <a:gd name="connsiteX202" fmla="*/ 2346 w 2482"/>
                <a:gd name="connsiteY202" fmla="*/ 1229 h 1564"/>
                <a:gd name="connsiteX203" fmla="*/ 2383 w 2482"/>
                <a:gd name="connsiteY203" fmla="*/ 1254 h 1564"/>
                <a:gd name="connsiteX204" fmla="*/ 2408 w 2482"/>
                <a:gd name="connsiteY204" fmla="*/ 1192 h 1564"/>
                <a:gd name="connsiteX205" fmla="*/ 2433 w 2482"/>
                <a:gd name="connsiteY205" fmla="*/ 1179 h 1564"/>
                <a:gd name="connsiteX206" fmla="*/ 2470 w 2482"/>
                <a:gd name="connsiteY206" fmla="*/ 1129 h 1564"/>
                <a:gd name="connsiteX207" fmla="*/ 2482 w 2482"/>
                <a:gd name="connsiteY207" fmla="*/ 1092 h 1564"/>
                <a:gd name="connsiteX208" fmla="*/ 2458 w 2482"/>
                <a:gd name="connsiteY208" fmla="*/ 1092 h 1564"/>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2172 w 2482"/>
                <a:gd name="connsiteY34" fmla="*/ 559 h 1552"/>
                <a:gd name="connsiteX35" fmla="*/ 2160 w 2482"/>
                <a:gd name="connsiteY35" fmla="*/ 522 h 1552"/>
                <a:gd name="connsiteX36" fmla="*/ 1986 w 2482"/>
                <a:gd name="connsiteY36" fmla="*/ 385 h 1552"/>
                <a:gd name="connsiteX37" fmla="*/ 1986 w 2482"/>
                <a:gd name="connsiteY37" fmla="*/ 447 h 1552"/>
                <a:gd name="connsiteX38" fmla="*/ 1974 w 2482"/>
                <a:gd name="connsiteY38" fmla="*/ 497 h 1552"/>
                <a:gd name="connsiteX39" fmla="*/ 1949 w 2482"/>
                <a:gd name="connsiteY39" fmla="*/ 534 h 1552"/>
                <a:gd name="connsiteX40" fmla="*/ 1924 w 2482"/>
                <a:gd name="connsiteY40" fmla="*/ 522 h 1552"/>
                <a:gd name="connsiteX41" fmla="*/ 1887 w 2482"/>
                <a:gd name="connsiteY41" fmla="*/ 546 h 1552"/>
                <a:gd name="connsiteX42" fmla="*/ 1874 w 2482"/>
                <a:gd name="connsiteY42" fmla="*/ 472 h 1552"/>
                <a:gd name="connsiteX43" fmla="*/ 1849 w 2482"/>
                <a:gd name="connsiteY43" fmla="*/ 422 h 1552"/>
                <a:gd name="connsiteX44" fmla="*/ 1812 w 2482"/>
                <a:gd name="connsiteY44" fmla="*/ 435 h 1552"/>
                <a:gd name="connsiteX45" fmla="*/ 1775 w 2482"/>
                <a:gd name="connsiteY45" fmla="*/ 410 h 1552"/>
                <a:gd name="connsiteX46" fmla="*/ 1750 w 2482"/>
                <a:gd name="connsiteY46" fmla="*/ 397 h 1552"/>
                <a:gd name="connsiteX47" fmla="*/ 1725 w 2482"/>
                <a:gd name="connsiteY47" fmla="*/ 385 h 1552"/>
                <a:gd name="connsiteX48" fmla="*/ 1688 w 2482"/>
                <a:gd name="connsiteY48" fmla="*/ 410 h 1552"/>
                <a:gd name="connsiteX49" fmla="*/ 1614 w 2482"/>
                <a:gd name="connsiteY49" fmla="*/ 422 h 1552"/>
                <a:gd name="connsiteX50" fmla="*/ 1614 w 2482"/>
                <a:gd name="connsiteY50" fmla="*/ 447 h 1552"/>
                <a:gd name="connsiteX51" fmla="*/ 1638 w 2482"/>
                <a:gd name="connsiteY51" fmla="*/ 472 h 1552"/>
                <a:gd name="connsiteX52" fmla="*/ 1663 w 2482"/>
                <a:gd name="connsiteY52" fmla="*/ 509 h 1552"/>
                <a:gd name="connsiteX53" fmla="*/ 1663 w 2482"/>
                <a:gd name="connsiteY53" fmla="*/ 559 h 1552"/>
                <a:gd name="connsiteX54" fmla="*/ 1663 w 2482"/>
                <a:gd name="connsiteY54" fmla="*/ 608 h 1552"/>
                <a:gd name="connsiteX55" fmla="*/ 1688 w 2482"/>
                <a:gd name="connsiteY55" fmla="*/ 633 h 1552"/>
                <a:gd name="connsiteX56" fmla="*/ 1738 w 2482"/>
                <a:gd name="connsiteY56" fmla="*/ 695 h 1552"/>
                <a:gd name="connsiteX57" fmla="*/ 1750 w 2482"/>
                <a:gd name="connsiteY57" fmla="*/ 757 h 1552"/>
                <a:gd name="connsiteX58" fmla="*/ 1701 w 2482"/>
                <a:gd name="connsiteY58" fmla="*/ 844 h 1552"/>
                <a:gd name="connsiteX59" fmla="*/ 1713 w 2482"/>
                <a:gd name="connsiteY59" fmla="*/ 869 h 1552"/>
                <a:gd name="connsiteX60" fmla="*/ 1750 w 2482"/>
                <a:gd name="connsiteY60" fmla="*/ 931 h 1552"/>
                <a:gd name="connsiteX61" fmla="*/ 1775 w 2482"/>
                <a:gd name="connsiteY61" fmla="*/ 981 h 1552"/>
                <a:gd name="connsiteX62" fmla="*/ 1750 w 2482"/>
                <a:gd name="connsiteY62" fmla="*/ 1031 h 1552"/>
                <a:gd name="connsiteX63" fmla="*/ 1713 w 2482"/>
                <a:gd name="connsiteY63" fmla="*/ 1031 h 1552"/>
                <a:gd name="connsiteX64" fmla="*/ 1688 w 2482"/>
                <a:gd name="connsiteY64" fmla="*/ 993 h 1552"/>
                <a:gd name="connsiteX65" fmla="*/ 1663 w 2482"/>
                <a:gd name="connsiteY65" fmla="*/ 968 h 1552"/>
                <a:gd name="connsiteX66" fmla="*/ 1638 w 2482"/>
                <a:gd name="connsiteY66" fmla="*/ 919 h 1552"/>
                <a:gd name="connsiteX67" fmla="*/ 1614 w 2482"/>
                <a:gd name="connsiteY67" fmla="*/ 894 h 1552"/>
                <a:gd name="connsiteX68" fmla="*/ 1601 w 2482"/>
                <a:gd name="connsiteY68" fmla="*/ 882 h 1552"/>
                <a:gd name="connsiteX69" fmla="*/ 1527 w 2482"/>
                <a:gd name="connsiteY69" fmla="*/ 882 h 1552"/>
                <a:gd name="connsiteX70" fmla="*/ 1428 w 2482"/>
                <a:gd name="connsiteY70" fmla="*/ 820 h 1552"/>
                <a:gd name="connsiteX71" fmla="*/ 1378 w 2482"/>
                <a:gd name="connsiteY71" fmla="*/ 782 h 1552"/>
                <a:gd name="connsiteX72" fmla="*/ 1316 w 2482"/>
                <a:gd name="connsiteY72" fmla="*/ 770 h 1552"/>
                <a:gd name="connsiteX73" fmla="*/ 1291 w 2482"/>
                <a:gd name="connsiteY73" fmla="*/ 782 h 1552"/>
                <a:gd name="connsiteX74" fmla="*/ 1217 w 2482"/>
                <a:gd name="connsiteY74" fmla="*/ 695 h 1552"/>
                <a:gd name="connsiteX75" fmla="*/ 1192 w 2482"/>
                <a:gd name="connsiteY75" fmla="*/ 695 h 1552"/>
                <a:gd name="connsiteX76" fmla="*/ 1204 w 2482"/>
                <a:gd name="connsiteY76" fmla="*/ 559 h 1552"/>
                <a:gd name="connsiteX77" fmla="*/ 1279 w 2482"/>
                <a:gd name="connsiteY77" fmla="*/ 460 h 1552"/>
                <a:gd name="connsiteX78" fmla="*/ 1291 w 2482"/>
                <a:gd name="connsiteY78" fmla="*/ 422 h 1552"/>
                <a:gd name="connsiteX79" fmla="*/ 1291 w 2482"/>
                <a:gd name="connsiteY79" fmla="*/ 385 h 1552"/>
                <a:gd name="connsiteX80" fmla="*/ 1341 w 2482"/>
                <a:gd name="connsiteY80" fmla="*/ 373 h 1552"/>
                <a:gd name="connsiteX81" fmla="*/ 1353 w 2482"/>
                <a:gd name="connsiteY81" fmla="*/ 348 h 1552"/>
                <a:gd name="connsiteX82" fmla="*/ 1291 w 2482"/>
                <a:gd name="connsiteY82" fmla="*/ 323 h 1552"/>
                <a:gd name="connsiteX83" fmla="*/ 1279 w 2482"/>
                <a:gd name="connsiteY83" fmla="*/ 298 h 1552"/>
                <a:gd name="connsiteX84" fmla="*/ 1341 w 2482"/>
                <a:gd name="connsiteY84" fmla="*/ 311 h 1552"/>
                <a:gd name="connsiteX85" fmla="*/ 1378 w 2482"/>
                <a:gd name="connsiteY85" fmla="*/ 298 h 1552"/>
                <a:gd name="connsiteX86" fmla="*/ 1341 w 2482"/>
                <a:gd name="connsiteY86" fmla="*/ 248 h 1552"/>
                <a:gd name="connsiteX87" fmla="*/ 1403 w 2482"/>
                <a:gd name="connsiteY87" fmla="*/ 248 h 1552"/>
                <a:gd name="connsiteX88" fmla="*/ 1415 w 2482"/>
                <a:gd name="connsiteY88" fmla="*/ 236 h 1552"/>
                <a:gd name="connsiteX89" fmla="*/ 1440 w 2482"/>
                <a:gd name="connsiteY89" fmla="*/ 174 h 1552"/>
                <a:gd name="connsiteX90" fmla="*/ 1428 w 2482"/>
                <a:gd name="connsiteY90" fmla="*/ 124 h 1552"/>
                <a:gd name="connsiteX91" fmla="*/ 1428 w 2482"/>
                <a:gd name="connsiteY91" fmla="*/ 100 h 1552"/>
                <a:gd name="connsiteX92" fmla="*/ 1390 w 2482"/>
                <a:gd name="connsiteY92" fmla="*/ 75 h 1552"/>
                <a:gd name="connsiteX93" fmla="*/ 1341 w 2482"/>
                <a:gd name="connsiteY93" fmla="*/ 62 h 1552"/>
                <a:gd name="connsiteX94" fmla="*/ 1365 w 2482"/>
                <a:gd name="connsiteY94" fmla="*/ 100 h 1552"/>
                <a:gd name="connsiteX95" fmla="*/ 1341 w 2482"/>
                <a:gd name="connsiteY95" fmla="*/ 149 h 1552"/>
                <a:gd name="connsiteX96" fmla="*/ 1328 w 2482"/>
                <a:gd name="connsiteY96" fmla="*/ 211 h 1552"/>
                <a:gd name="connsiteX97" fmla="*/ 1303 w 2482"/>
                <a:gd name="connsiteY97" fmla="*/ 199 h 1552"/>
                <a:gd name="connsiteX98" fmla="*/ 1303 w 2482"/>
                <a:gd name="connsiteY98" fmla="*/ 137 h 1552"/>
                <a:gd name="connsiteX99" fmla="*/ 1279 w 2482"/>
                <a:gd name="connsiteY99" fmla="*/ 124 h 1552"/>
                <a:gd name="connsiteX100" fmla="*/ 1266 w 2482"/>
                <a:gd name="connsiteY100" fmla="*/ 162 h 1552"/>
                <a:gd name="connsiteX101" fmla="*/ 1241 w 2482"/>
                <a:gd name="connsiteY101" fmla="*/ 174 h 1552"/>
                <a:gd name="connsiteX102" fmla="*/ 1241 w 2482"/>
                <a:gd name="connsiteY102" fmla="*/ 112 h 1552"/>
                <a:gd name="connsiteX103" fmla="*/ 1204 w 2482"/>
                <a:gd name="connsiteY103" fmla="*/ 100 h 1552"/>
                <a:gd name="connsiteX104" fmla="*/ 1179 w 2482"/>
                <a:gd name="connsiteY104" fmla="*/ 50 h 1552"/>
                <a:gd name="connsiteX105" fmla="*/ 1179 w 2482"/>
                <a:gd name="connsiteY105" fmla="*/ 13 h 1552"/>
                <a:gd name="connsiteX106" fmla="*/ 1142 w 2482"/>
                <a:gd name="connsiteY106" fmla="*/ 0 h 1552"/>
                <a:gd name="connsiteX107" fmla="*/ 1117 w 2482"/>
                <a:gd name="connsiteY107" fmla="*/ 50 h 1552"/>
                <a:gd name="connsiteX108" fmla="*/ 1142 w 2482"/>
                <a:gd name="connsiteY108" fmla="*/ 100 h 1552"/>
                <a:gd name="connsiteX109" fmla="*/ 1179 w 2482"/>
                <a:gd name="connsiteY109" fmla="*/ 149 h 1552"/>
                <a:gd name="connsiteX110" fmla="*/ 1167 w 2482"/>
                <a:gd name="connsiteY110" fmla="*/ 199 h 1552"/>
                <a:gd name="connsiteX111" fmla="*/ 1142 w 2482"/>
                <a:gd name="connsiteY111" fmla="*/ 224 h 1552"/>
                <a:gd name="connsiteX112" fmla="*/ 1130 w 2482"/>
                <a:gd name="connsiteY112" fmla="*/ 186 h 1552"/>
                <a:gd name="connsiteX113" fmla="*/ 1105 w 2482"/>
                <a:gd name="connsiteY113" fmla="*/ 186 h 1552"/>
                <a:gd name="connsiteX114" fmla="*/ 1068 w 2482"/>
                <a:gd name="connsiteY114" fmla="*/ 224 h 1552"/>
                <a:gd name="connsiteX115" fmla="*/ 1030 w 2482"/>
                <a:gd name="connsiteY115" fmla="*/ 211 h 1552"/>
                <a:gd name="connsiteX116" fmla="*/ 956 w 2482"/>
                <a:gd name="connsiteY116" fmla="*/ 186 h 1552"/>
                <a:gd name="connsiteX117" fmla="*/ 894 w 2482"/>
                <a:gd name="connsiteY117" fmla="*/ 186 h 1552"/>
                <a:gd name="connsiteX118" fmla="*/ 881 w 2482"/>
                <a:gd name="connsiteY118" fmla="*/ 211 h 1552"/>
                <a:gd name="connsiteX119" fmla="*/ 857 w 2482"/>
                <a:gd name="connsiteY119" fmla="*/ 224 h 1552"/>
                <a:gd name="connsiteX120" fmla="*/ 844 w 2482"/>
                <a:gd name="connsiteY120" fmla="*/ 186 h 1552"/>
                <a:gd name="connsiteX121" fmla="*/ 795 w 2482"/>
                <a:gd name="connsiteY121" fmla="*/ 186 h 1552"/>
                <a:gd name="connsiteX122" fmla="*/ 720 w 2482"/>
                <a:gd name="connsiteY122" fmla="*/ 174 h 1552"/>
                <a:gd name="connsiteX123" fmla="*/ 757 w 2482"/>
                <a:gd name="connsiteY123" fmla="*/ 124 h 1552"/>
                <a:gd name="connsiteX124" fmla="*/ 695 w 2482"/>
                <a:gd name="connsiteY124" fmla="*/ 124 h 1552"/>
                <a:gd name="connsiteX125" fmla="*/ 658 w 2482"/>
                <a:gd name="connsiteY125" fmla="*/ 50 h 1552"/>
                <a:gd name="connsiteX126" fmla="*/ 633 w 2482"/>
                <a:gd name="connsiteY126" fmla="*/ 25 h 1552"/>
                <a:gd name="connsiteX127" fmla="*/ 559 w 2482"/>
                <a:gd name="connsiteY127" fmla="*/ 13 h 1552"/>
                <a:gd name="connsiteX128" fmla="*/ 0 w 2482"/>
                <a:gd name="connsiteY128" fmla="*/ 286 h 1552"/>
                <a:gd name="connsiteX129" fmla="*/ 0 w 2482"/>
                <a:gd name="connsiteY129" fmla="*/ 311 h 1552"/>
                <a:gd name="connsiteX130" fmla="*/ 37 w 2482"/>
                <a:gd name="connsiteY130" fmla="*/ 323 h 1552"/>
                <a:gd name="connsiteX131" fmla="*/ 37 w 2482"/>
                <a:gd name="connsiteY131" fmla="*/ 397 h 1552"/>
                <a:gd name="connsiteX132" fmla="*/ 112 w 2482"/>
                <a:gd name="connsiteY132" fmla="*/ 410 h 1552"/>
                <a:gd name="connsiteX133" fmla="*/ 100 w 2482"/>
                <a:gd name="connsiteY133" fmla="*/ 472 h 1552"/>
                <a:gd name="connsiteX134" fmla="*/ 124 w 2482"/>
                <a:gd name="connsiteY134" fmla="*/ 633 h 1552"/>
                <a:gd name="connsiteX135" fmla="*/ 149 w 2482"/>
                <a:gd name="connsiteY135" fmla="*/ 671 h 1552"/>
                <a:gd name="connsiteX136" fmla="*/ 100 w 2482"/>
                <a:gd name="connsiteY136" fmla="*/ 720 h 1552"/>
                <a:gd name="connsiteX137" fmla="*/ 100 w 2482"/>
                <a:gd name="connsiteY137" fmla="*/ 757 h 1552"/>
                <a:gd name="connsiteX138" fmla="*/ 100 w 2482"/>
                <a:gd name="connsiteY138" fmla="*/ 795 h 1552"/>
                <a:gd name="connsiteX139" fmla="*/ 149 w 2482"/>
                <a:gd name="connsiteY139" fmla="*/ 894 h 1552"/>
                <a:gd name="connsiteX140" fmla="*/ 124 w 2482"/>
                <a:gd name="connsiteY140" fmla="*/ 931 h 1552"/>
                <a:gd name="connsiteX141" fmla="*/ 124 w 2482"/>
                <a:gd name="connsiteY141" fmla="*/ 956 h 1552"/>
                <a:gd name="connsiteX142" fmla="*/ 149 w 2482"/>
                <a:gd name="connsiteY142" fmla="*/ 968 h 1552"/>
                <a:gd name="connsiteX143" fmla="*/ 186 w 2482"/>
                <a:gd name="connsiteY143" fmla="*/ 1043 h 1552"/>
                <a:gd name="connsiteX144" fmla="*/ 199 w 2482"/>
                <a:gd name="connsiteY144" fmla="*/ 1080 h 1552"/>
                <a:gd name="connsiteX145" fmla="*/ 211 w 2482"/>
                <a:gd name="connsiteY145" fmla="*/ 1105 h 1552"/>
                <a:gd name="connsiteX146" fmla="*/ 261 w 2482"/>
                <a:gd name="connsiteY146" fmla="*/ 1130 h 1552"/>
                <a:gd name="connsiteX147" fmla="*/ 633 w 2482"/>
                <a:gd name="connsiteY147" fmla="*/ 1167 h 1552"/>
                <a:gd name="connsiteX148" fmla="*/ 658 w 2482"/>
                <a:gd name="connsiteY148" fmla="*/ 1167 h 1552"/>
                <a:gd name="connsiteX149" fmla="*/ 683 w 2482"/>
                <a:gd name="connsiteY149" fmla="*/ 1180 h 1552"/>
                <a:gd name="connsiteX150" fmla="*/ 1204 w 2482"/>
                <a:gd name="connsiteY150" fmla="*/ 1229 h 1552"/>
                <a:gd name="connsiteX151" fmla="*/ 1254 w 2482"/>
                <a:gd name="connsiteY151" fmla="*/ 1242 h 1552"/>
                <a:gd name="connsiteX152" fmla="*/ 1266 w 2482"/>
                <a:gd name="connsiteY152" fmla="*/ 1242 h 1552"/>
                <a:gd name="connsiteX153" fmla="*/ 1291 w 2482"/>
                <a:gd name="connsiteY153" fmla="*/ 1242 h 1552"/>
                <a:gd name="connsiteX154" fmla="*/ 1291 w 2482"/>
                <a:gd name="connsiteY154" fmla="*/ 1254 h 1552"/>
                <a:gd name="connsiteX155" fmla="*/ 1303 w 2482"/>
                <a:gd name="connsiteY155" fmla="*/ 1254 h 1552"/>
                <a:gd name="connsiteX156" fmla="*/ 1440 w 2482"/>
                <a:gd name="connsiteY156" fmla="*/ 1266 h 1552"/>
                <a:gd name="connsiteX157" fmla="*/ 1452 w 2482"/>
                <a:gd name="connsiteY157" fmla="*/ 1266 h 1552"/>
                <a:gd name="connsiteX158" fmla="*/ 1452 w 2482"/>
                <a:gd name="connsiteY158" fmla="*/ 1242 h 1552"/>
                <a:gd name="connsiteX159" fmla="*/ 1465 w 2482"/>
                <a:gd name="connsiteY159" fmla="*/ 1229 h 1552"/>
                <a:gd name="connsiteX160" fmla="*/ 1502 w 2482"/>
                <a:gd name="connsiteY160" fmla="*/ 1217 h 1552"/>
                <a:gd name="connsiteX161" fmla="*/ 1564 w 2482"/>
                <a:gd name="connsiteY161" fmla="*/ 1229 h 1552"/>
                <a:gd name="connsiteX162" fmla="*/ 1564 w 2482"/>
                <a:gd name="connsiteY162" fmla="*/ 1242 h 1552"/>
                <a:gd name="connsiteX163" fmla="*/ 1589 w 2482"/>
                <a:gd name="connsiteY163" fmla="*/ 1254 h 1552"/>
                <a:gd name="connsiteX164" fmla="*/ 1614 w 2482"/>
                <a:gd name="connsiteY164" fmla="*/ 1291 h 1552"/>
                <a:gd name="connsiteX165" fmla="*/ 1614 w 2482"/>
                <a:gd name="connsiteY165" fmla="*/ 1316 h 1552"/>
                <a:gd name="connsiteX166" fmla="*/ 1638 w 2482"/>
                <a:gd name="connsiteY166" fmla="*/ 1316 h 1552"/>
                <a:gd name="connsiteX167" fmla="*/ 1676 w 2482"/>
                <a:gd name="connsiteY167" fmla="*/ 1341 h 1552"/>
                <a:gd name="connsiteX168" fmla="*/ 1688 w 2482"/>
                <a:gd name="connsiteY168" fmla="*/ 1353 h 1552"/>
                <a:gd name="connsiteX169" fmla="*/ 1725 w 2482"/>
                <a:gd name="connsiteY169" fmla="*/ 1341 h 1552"/>
                <a:gd name="connsiteX170" fmla="*/ 1763 w 2482"/>
                <a:gd name="connsiteY170" fmla="*/ 1316 h 1552"/>
                <a:gd name="connsiteX171" fmla="*/ 1812 w 2482"/>
                <a:gd name="connsiteY171" fmla="*/ 1353 h 1552"/>
                <a:gd name="connsiteX172" fmla="*/ 1837 w 2482"/>
                <a:gd name="connsiteY172" fmla="*/ 1403 h 1552"/>
                <a:gd name="connsiteX173" fmla="*/ 1787 w 2482"/>
                <a:gd name="connsiteY173" fmla="*/ 1403 h 1552"/>
                <a:gd name="connsiteX174" fmla="*/ 1775 w 2482"/>
                <a:gd name="connsiteY174" fmla="*/ 1415 h 1552"/>
                <a:gd name="connsiteX175" fmla="*/ 1775 w 2482"/>
                <a:gd name="connsiteY175" fmla="*/ 1477 h 1552"/>
                <a:gd name="connsiteX176" fmla="*/ 1763 w 2482"/>
                <a:gd name="connsiteY176" fmla="*/ 1502 h 1552"/>
                <a:gd name="connsiteX177" fmla="*/ 1750 w 2482"/>
                <a:gd name="connsiteY177" fmla="*/ 1540 h 1552"/>
                <a:gd name="connsiteX178" fmla="*/ 1763 w 2482"/>
                <a:gd name="connsiteY178" fmla="*/ 1552 h 1552"/>
                <a:gd name="connsiteX179" fmla="*/ 1825 w 2482"/>
                <a:gd name="connsiteY179" fmla="*/ 1527 h 1552"/>
                <a:gd name="connsiteX180" fmla="*/ 1862 w 2482"/>
                <a:gd name="connsiteY180" fmla="*/ 1453 h 1552"/>
                <a:gd name="connsiteX181" fmla="*/ 1862 w 2482"/>
                <a:gd name="connsiteY181" fmla="*/ 1465 h 1552"/>
                <a:gd name="connsiteX182" fmla="*/ 1862 w 2482"/>
                <a:gd name="connsiteY182" fmla="*/ 1428 h 1552"/>
                <a:gd name="connsiteX183" fmla="*/ 1887 w 2482"/>
                <a:gd name="connsiteY183" fmla="*/ 1403 h 1552"/>
                <a:gd name="connsiteX184" fmla="*/ 1936 w 2482"/>
                <a:gd name="connsiteY184" fmla="*/ 1403 h 1552"/>
                <a:gd name="connsiteX185" fmla="*/ 1936 w 2482"/>
                <a:gd name="connsiteY185" fmla="*/ 1391 h 1552"/>
                <a:gd name="connsiteX186" fmla="*/ 1949 w 2482"/>
                <a:gd name="connsiteY186" fmla="*/ 1378 h 1552"/>
                <a:gd name="connsiteX187" fmla="*/ 1974 w 2482"/>
                <a:gd name="connsiteY187" fmla="*/ 1366 h 1552"/>
                <a:gd name="connsiteX188" fmla="*/ 1974 w 2482"/>
                <a:gd name="connsiteY188" fmla="*/ 1378 h 1552"/>
                <a:gd name="connsiteX189" fmla="*/ 1986 w 2482"/>
                <a:gd name="connsiteY189" fmla="*/ 1353 h 1552"/>
                <a:gd name="connsiteX190" fmla="*/ 2023 w 2482"/>
                <a:gd name="connsiteY190" fmla="*/ 1316 h 1552"/>
                <a:gd name="connsiteX191" fmla="*/ 2110 w 2482"/>
                <a:gd name="connsiteY191" fmla="*/ 1291 h 1552"/>
                <a:gd name="connsiteX192" fmla="*/ 2135 w 2482"/>
                <a:gd name="connsiteY192" fmla="*/ 1242 h 1552"/>
                <a:gd name="connsiteX193" fmla="*/ 2147 w 2482"/>
                <a:gd name="connsiteY193" fmla="*/ 1217 h 1552"/>
                <a:gd name="connsiteX194" fmla="*/ 2147 w 2482"/>
                <a:gd name="connsiteY194" fmla="*/ 1192 h 1552"/>
                <a:gd name="connsiteX195" fmla="*/ 2160 w 2482"/>
                <a:gd name="connsiteY195" fmla="*/ 1117 h 1552"/>
                <a:gd name="connsiteX196" fmla="*/ 2222 w 2482"/>
                <a:gd name="connsiteY196" fmla="*/ 1117 h 1552"/>
                <a:gd name="connsiteX197" fmla="*/ 2296 w 2482"/>
                <a:gd name="connsiteY197" fmla="*/ 1192 h 1552"/>
                <a:gd name="connsiteX198" fmla="*/ 2321 w 2482"/>
                <a:gd name="connsiteY198" fmla="*/ 1180 h 1552"/>
                <a:gd name="connsiteX199" fmla="*/ 2358 w 2482"/>
                <a:gd name="connsiteY199" fmla="*/ 1130 h 1552"/>
                <a:gd name="connsiteX200" fmla="*/ 2358 w 2482"/>
                <a:gd name="connsiteY200" fmla="*/ 1155 h 1552"/>
                <a:gd name="connsiteX201" fmla="*/ 2346 w 2482"/>
                <a:gd name="connsiteY201" fmla="*/ 1217 h 1552"/>
                <a:gd name="connsiteX202" fmla="*/ 2383 w 2482"/>
                <a:gd name="connsiteY202" fmla="*/ 1242 h 1552"/>
                <a:gd name="connsiteX203" fmla="*/ 2408 w 2482"/>
                <a:gd name="connsiteY203" fmla="*/ 1180 h 1552"/>
                <a:gd name="connsiteX204" fmla="*/ 2433 w 2482"/>
                <a:gd name="connsiteY204" fmla="*/ 1167 h 1552"/>
                <a:gd name="connsiteX205" fmla="*/ 2470 w 2482"/>
                <a:gd name="connsiteY205" fmla="*/ 1117 h 1552"/>
                <a:gd name="connsiteX206" fmla="*/ 2482 w 2482"/>
                <a:gd name="connsiteY206" fmla="*/ 1080 h 1552"/>
                <a:gd name="connsiteX207" fmla="*/ 2458 w 2482"/>
                <a:gd name="connsiteY207"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2172 w 2482"/>
                <a:gd name="connsiteY34" fmla="*/ 559 h 1552"/>
                <a:gd name="connsiteX35" fmla="*/ 2160 w 2482"/>
                <a:gd name="connsiteY35" fmla="*/ 522 h 1552"/>
                <a:gd name="connsiteX36" fmla="*/ 1986 w 2482"/>
                <a:gd name="connsiteY36" fmla="*/ 385 h 1552"/>
                <a:gd name="connsiteX37" fmla="*/ 1986 w 2482"/>
                <a:gd name="connsiteY37" fmla="*/ 447 h 1552"/>
                <a:gd name="connsiteX38" fmla="*/ 1974 w 2482"/>
                <a:gd name="connsiteY38" fmla="*/ 497 h 1552"/>
                <a:gd name="connsiteX39" fmla="*/ 1949 w 2482"/>
                <a:gd name="connsiteY39" fmla="*/ 534 h 1552"/>
                <a:gd name="connsiteX40" fmla="*/ 1924 w 2482"/>
                <a:gd name="connsiteY40" fmla="*/ 522 h 1552"/>
                <a:gd name="connsiteX41" fmla="*/ 1887 w 2482"/>
                <a:gd name="connsiteY41" fmla="*/ 546 h 1552"/>
                <a:gd name="connsiteX42" fmla="*/ 1874 w 2482"/>
                <a:gd name="connsiteY42" fmla="*/ 472 h 1552"/>
                <a:gd name="connsiteX43" fmla="*/ 1849 w 2482"/>
                <a:gd name="connsiteY43" fmla="*/ 422 h 1552"/>
                <a:gd name="connsiteX44" fmla="*/ 1812 w 2482"/>
                <a:gd name="connsiteY44" fmla="*/ 435 h 1552"/>
                <a:gd name="connsiteX45" fmla="*/ 1775 w 2482"/>
                <a:gd name="connsiteY45" fmla="*/ 410 h 1552"/>
                <a:gd name="connsiteX46" fmla="*/ 1750 w 2482"/>
                <a:gd name="connsiteY46" fmla="*/ 397 h 1552"/>
                <a:gd name="connsiteX47" fmla="*/ 1725 w 2482"/>
                <a:gd name="connsiteY47" fmla="*/ 385 h 1552"/>
                <a:gd name="connsiteX48" fmla="*/ 1688 w 2482"/>
                <a:gd name="connsiteY48" fmla="*/ 410 h 1552"/>
                <a:gd name="connsiteX49" fmla="*/ 1614 w 2482"/>
                <a:gd name="connsiteY49" fmla="*/ 422 h 1552"/>
                <a:gd name="connsiteX50" fmla="*/ 1614 w 2482"/>
                <a:gd name="connsiteY50" fmla="*/ 447 h 1552"/>
                <a:gd name="connsiteX51" fmla="*/ 1638 w 2482"/>
                <a:gd name="connsiteY51" fmla="*/ 472 h 1552"/>
                <a:gd name="connsiteX52" fmla="*/ 1663 w 2482"/>
                <a:gd name="connsiteY52" fmla="*/ 509 h 1552"/>
                <a:gd name="connsiteX53" fmla="*/ 1663 w 2482"/>
                <a:gd name="connsiteY53" fmla="*/ 559 h 1552"/>
                <a:gd name="connsiteX54" fmla="*/ 1663 w 2482"/>
                <a:gd name="connsiteY54" fmla="*/ 608 h 1552"/>
                <a:gd name="connsiteX55" fmla="*/ 1688 w 2482"/>
                <a:gd name="connsiteY55" fmla="*/ 633 h 1552"/>
                <a:gd name="connsiteX56" fmla="*/ 1738 w 2482"/>
                <a:gd name="connsiteY56" fmla="*/ 695 h 1552"/>
                <a:gd name="connsiteX57" fmla="*/ 1750 w 2482"/>
                <a:gd name="connsiteY57" fmla="*/ 757 h 1552"/>
                <a:gd name="connsiteX58" fmla="*/ 1701 w 2482"/>
                <a:gd name="connsiteY58" fmla="*/ 844 h 1552"/>
                <a:gd name="connsiteX59" fmla="*/ 1713 w 2482"/>
                <a:gd name="connsiteY59" fmla="*/ 869 h 1552"/>
                <a:gd name="connsiteX60" fmla="*/ 1750 w 2482"/>
                <a:gd name="connsiteY60" fmla="*/ 931 h 1552"/>
                <a:gd name="connsiteX61" fmla="*/ 1775 w 2482"/>
                <a:gd name="connsiteY61" fmla="*/ 981 h 1552"/>
                <a:gd name="connsiteX62" fmla="*/ 1750 w 2482"/>
                <a:gd name="connsiteY62" fmla="*/ 1031 h 1552"/>
                <a:gd name="connsiteX63" fmla="*/ 1713 w 2482"/>
                <a:gd name="connsiteY63" fmla="*/ 1031 h 1552"/>
                <a:gd name="connsiteX64" fmla="*/ 1688 w 2482"/>
                <a:gd name="connsiteY64" fmla="*/ 993 h 1552"/>
                <a:gd name="connsiteX65" fmla="*/ 1663 w 2482"/>
                <a:gd name="connsiteY65" fmla="*/ 968 h 1552"/>
                <a:gd name="connsiteX66" fmla="*/ 1638 w 2482"/>
                <a:gd name="connsiteY66" fmla="*/ 919 h 1552"/>
                <a:gd name="connsiteX67" fmla="*/ 1614 w 2482"/>
                <a:gd name="connsiteY67" fmla="*/ 894 h 1552"/>
                <a:gd name="connsiteX68" fmla="*/ 1601 w 2482"/>
                <a:gd name="connsiteY68" fmla="*/ 882 h 1552"/>
                <a:gd name="connsiteX69" fmla="*/ 1527 w 2482"/>
                <a:gd name="connsiteY69" fmla="*/ 882 h 1552"/>
                <a:gd name="connsiteX70" fmla="*/ 1428 w 2482"/>
                <a:gd name="connsiteY70" fmla="*/ 820 h 1552"/>
                <a:gd name="connsiteX71" fmla="*/ 1378 w 2482"/>
                <a:gd name="connsiteY71" fmla="*/ 782 h 1552"/>
                <a:gd name="connsiteX72" fmla="*/ 1316 w 2482"/>
                <a:gd name="connsiteY72" fmla="*/ 770 h 1552"/>
                <a:gd name="connsiteX73" fmla="*/ 1291 w 2482"/>
                <a:gd name="connsiteY73" fmla="*/ 782 h 1552"/>
                <a:gd name="connsiteX74" fmla="*/ 1217 w 2482"/>
                <a:gd name="connsiteY74" fmla="*/ 695 h 1552"/>
                <a:gd name="connsiteX75" fmla="*/ 1192 w 2482"/>
                <a:gd name="connsiteY75" fmla="*/ 695 h 1552"/>
                <a:gd name="connsiteX76" fmla="*/ 1204 w 2482"/>
                <a:gd name="connsiteY76" fmla="*/ 559 h 1552"/>
                <a:gd name="connsiteX77" fmla="*/ 1279 w 2482"/>
                <a:gd name="connsiteY77" fmla="*/ 460 h 1552"/>
                <a:gd name="connsiteX78" fmla="*/ 1291 w 2482"/>
                <a:gd name="connsiteY78" fmla="*/ 422 h 1552"/>
                <a:gd name="connsiteX79" fmla="*/ 1291 w 2482"/>
                <a:gd name="connsiteY79" fmla="*/ 385 h 1552"/>
                <a:gd name="connsiteX80" fmla="*/ 1341 w 2482"/>
                <a:gd name="connsiteY80" fmla="*/ 373 h 1552"/>
                <a:gd name="connsiteX81" fmla="*/ 1353 w 2482"/>
                <a:gd name="connsiteY81" fmla="*/ 348 h 1552"/>
                <a:gd name="connsiteX82" fmla="*/ 1291 w 2482"/>
                <a:gd name="connsiteY82" fmla="*/ 323 h 1552"/>
                <a:gd name="connsiteX83" fmla="*/ 1279 w 2482"/>
                <a:gd name="connsiteY83" fmla="*/ 298 h 1552"/>
                <a:gd name="connsiteX84" fmla="*/ 1341 w 2482"/>
                <a:gd name="connsiteY84" fmla="*/ 311 h 1552"/>
                <a:gd name="connsiteX85" fmla="*/ 1378 w 2482"/>
                <a:gd name="connsiteY85" fmla="*/ 298 h 1552"/>
                <a:gd name="connsiteX86" fmla="*/ 1341 w 2482"/>
                <a:gd name="connsiteY86" fmla="*/ 248 h 1552"/>
                <a:gd name="connsiteX87" fmla="*/ 1403 w 2482"/>
                <a:gd name="connsiteY87" fmla="*/ 248 h 1552"/>
                <a:gd name="connsiteX88" fmla="*/ 1415 w 2482"/>
                <a:gd name="connsiteY88" fmla="*/ 236 h 1552"/>
                <a:gd name="connsiteX89" fmla="*/ 1440 w 2482"/>
                <a:gd name="connsiteY89" fmla="*/ 174 h 1552"/>
                <a:gd name="connsiteX90" fmla="*/ 1428 w 2482"/>
                <a:gd name="connsiteY90" fmla="*/ 124 h 1552"/>
                <a:gd name="connsiteX91" fmla="*/ 1428 w 2482"/>
                <a:gd name="connsiteY91" fmla="*/ 100 h 1552"/>
                <a:gd name="connsiteX92" fmla="*/ 1390 w 2482"/>
                <a:gd name="connsiteY92" fmla="*/ 75 h 1552"/>
                <a:gd name="connsiteX93" fmla="*/ 1341 w 2482"/>
                <a:gd name="connsiteY93" fmla="*/ 62 h 1552"/>
                <a:gd name="connsiteX94" fmla="*/ 1365 w 2482"/>
                <a:gd name="connsiteY94" fmla="*/ 100 h 1552"/>
                <a:gd name="connsiteX95" fmla="*/ 1341 w 2482"/>
                <a:gd name="connsiteY95" fmla="*/ 149 h 1552"/>
                <a:gd name="connsiteX96" fmla="*/ 1328 w 2482"/>
                <a:gd name="connsiteY96" fmla="*/ 211 h 1552"/>
                <a:gd name="connsiteX97" fmla="*/ 1303 w 2482"/>
                <a:gd name="connsiteY97" fmla="*/ 199 h 1552"/>
                <a:gd name="connsiteX98" fmla="*/ 1303 w 2482"/>
                <a:gd name="connsiteY98" fmla="*/ 137 h 1552"/>
                <a:gd name="connsiteX99" fmla="*/ 1279 w 2482"/>
                <a:gd name="connsiteY99" fmla="*/ 124 h 1552"/>
                <a:gd name="connsiteX100" fmla="*/ 1266 w 2482"/>
                <a:gd name="connsiteY100" fmla="*/ 162 h 1552"/>
                <a:gd name="connsiteX101" fmla="*/ 1241 w 2482"/>
                <a:gd name="connsiteY101" fmla="*/ 174 h 1552"/>
                <a:gd name="connsiteX102" fmla="*/ 1241 w 2482"/>
                <a:gd name="connsiteY102" fmla="*/ 112 h 1552"/>
                <a:gd name="connsiteX103" fmla="*/ 1204 w 2482"/>
                <a:gd name="connsiteY103" fmla="*/ 100 h 1552"/>
                <a:gd name="connsiteX104" fmla="*/ 1179 w 2482"/>
                <a:gd name="connsiteY104" fmla="*/ 50 h 1552"/>
                <a:gd name="connsiteX105" fmla="*/ 1179 w 2482"/>
                <a:gd name="connsiteY105" fmla="*/ 13 h 1552"/>
                <a:gd name="connsiteX106" fmla="*/ 1142 w 2482"/>
                <a:gd name="connsiteY106" fmla="*/ 0 h 1552"/>
                <a:gd name="connsiteX107" fmla="*/ 1117 w 2482"/>
                <a:gd name="connsiteY107" fmla="*/ 50 h 1552"/>
                <a:gd name="connsiteX108" fmla="*/ 1142 w 2482"/>
                <a:gd name="connsiteY108" fmla="*/ 100 h 1552"/>
                <a:gd name="connsiteX109" fmla="*/ 1179 w 2482"/>
                <a:gd name="connsiteY109" fmla="*/ 149 h 1552"/>
                <a:gd name="connsiteX110" fmla="*/ 1167 w 2482"/>
                <a:gd name="connsiteY110" fmla="*/ 199 h 1552"/>
                <a:gd name="connsiteX111" fmla="*/ 1142 w 2482"/>
                <a:gd name="connsiteY111" fmla="*/ 224 h 1552"/>
                <a:gd name="connsiteX112" fmla="*/ 1130 w 2482"/>
                <a:gd name="connsiteY112" fmla="*/ 186 h 1552"/>
                <a:gd name="connsiteX113" fmla="*/ 1105 w 2482"/>
                <a:gd name="connsiteY113" fmla="*/ 186 h 1552"/>
                <a:gd name="connsiteX114" fmla="*/ 1068 w 2482"/>
                <a:gd name="connsiteY114" fmla="*/ 224 h 1552"/>
                <a:gd name="connsiteX115" fmla="*/ 1030 w 2482"/>
                <a:gd name="connsiteY115" fmla="*/ 211 h 1552"/>
                <a:gd name="connsiteX116" fmla="*/ 956 w 2482"/>
                <a:gd name="connsiteY116" fmla="*/ 186 h 1552"/>
                <a:gd name="connsiteX117" fmla="*/ 894 w 2482"/>
                <a:gd name="connsiteY117" fmla="*/ 186 h 1552"/>
                <a:gd name="connsiteX118" fmla="*/ 881 w 2482"/>
                <a:gd name="connsiteY118" fmla="*/ 211 h 1552"/>
                <a:gd name="connsiteX119" fmla="*/ 857 w 2482"/>
                <a:gd name="connsiteY119" fmla="*/ 224 h 1552"/>
                <a:gd name="connsiteX120" fmla="*/ 844 w 2482"/>
                <a:gd name="connsiteY120" fmla="*/ 186 h 1552"/>
                <a:gd name="connsiteX121" fmla="*/ 795 w 2482"/>
                <a:gd name="connsiteY121" fmla="*/ 186 h 1552"/>
                <a:gd name="connsiteX122" fmla="*/ 720 w 2482"/>
                <a:gd name="connsiteY122" fmla="*/ 174 h 1552"/>
                <a:gd name="connsiteX123" fmla="*/ 757 w 2482"/>
                <a:gd name="connsiteY123" fmla="*/ 124 h 1552"/>
                <a:gd name="connsiteX124" fmla="*/ 695 w 2482"/>
                <a:gd name="connsiteY124" fmla="*/ 124 h 1552"/>
                <a:gd name="connsiteX125" fmla="*/ 658 w 2482"/>
                <a:gd name="connsiteY125" fmla="*/ 50 h 1552"/>
                <a:gd name="connsiteX126" fmla="*/ 633 w 2482"/>
                <a:gd name="connsiteY126" fmla="*/ 25 h 1552"/>
                <a:gd name="connsiteX127" fmla="*/ 0 w 2482"/>
                <a:gd name="connsiteY127" fmla="*/ 286 h 1552"/>
                <a:gd name="connsiteX128" fmla="*/ 0 w 2482"/>
                <a:gd name="connsiteY128" fmla="*/ 311 h 1552"/>
                <a:gd name="connsiteX129" fmla="*/ 37 w 2482"/>
                <a:gd name="connsiteY129" fmla="*/ 323 h 1552"/>
                <a:gd name="connsiteX130" fmla="*/ 37 w 2482"/>
                <a:gd name="connsiteY130" fmla="*/ 397 h 1552"/>
                <a:gd name="connsiteX131" fmla="*/ 112 w 2482"/>
                <a:gd name="connsiteY131" fmla="*/ 410 h 1552"/>
                <a:gd name="connsiteX132" fmla="*/ 100 w 2482"/>
                <a:gd name="connsiteY132" fmla="*/ 472 h 1552"/>
                <a:gd name="connsiteX133" fmla="*/ 124 w 2482"/>
                <a:gd name="connsiteY133" fmla="*/ 633 h 1552"/>
                <a:gd name="connsiteX134" fmla="*/ 149 w 2482"/>
                <a:gd name="connsiteY134" fmla="*/ 671 h 1552"/>
                <a:gd name="connsiteX135" fmla="*/ 100 w 2482"/>
                <a:gd name="connsiteY135" fmla="*/ 720 h 1552"/>
                <a:gd name="connsiteX136" fmla="*/ 100 w 2482"/>
                <a:gd name="connsiteY136" fmla="*/ 757 h 1552"/>
                <a:gd name="connsiteX137" fmla="*/ 100 w 2482"/>
                <a:gd name="connsiteY137" fmla="*/ 795 h 1552"/>
                <a:gd name="connsiteX138" fmla="*/ 149 w 2482"/>
                <a:gd name="connsiteY138" fmla="*/ 894 h 1552"/>
                <a:gd name="connsiteX139" fmla="*/ 124 w 2482"/>
                <a:gd name="connsiteY139" fmla="*/ 931 h 1552"/>
                <a:gd name="connsiteX140" fmla="*/ 124 w 2482"/>
                <a:gd name="connsiteY140" fmla="*/ 956 h 1552"/>
                <a:gd name="connsiteX141" fmla="*/ 149 w 2482"/>
                <a:gd name="connsiteY141" fmla="*/ 968 h 1552"/>
                <a:gd name="connsiteX142" fmla="*/ 186 w 2482"/>
                <a:gd name="connsiteY142" fmla="*/ 1043 h 1552"/>
                <a:gd name="connsiteX143" fmla="*/ 199 w 2482"/>
                <a:gd name="connsiteY143" fmla="*/ 1080 h 1552"/>
                <a:gd name="connsiteX144" fmla="*/ 211 w 2482"/>
                <a:gd name="connsiteY144" fmla="*/ 1105 h 1552"/>
                <a:gd name="connsiteX145" fmla="*/ 261 w 2482"/>
                <a:gd name="connsiteY145" fmla="*/ 1130 h 1552"/>
                <a:gd name="connsiteX146" fmla="*/ 633 w 2482"/>
                <a:gd name="connsiteY146" fmla="*/ 1167 h 1552"/>
                <a:gd name="connsiteX147" fmla="*/ 658 w 2482"/>
                <a:gd name="connsiteY147" fmla="*/ 1167 h 1552"/>
                <a:gd name="connsiteX148" fmla="*/ 683 w 2482"/>
                <a:gd name="connsiteY148" fmla="*/ 1180 h 1552"/>
                <a:gd name="connsiteX149" fmla="*/ 1204 w 2482"/>
                <a:gd name="connsiteY149" fmla="*/ 1229 h 1552"/>
                <a:gd name="connsiteX150" fmla="*/ 1254 w 2482"/>
                <a:gd name="connsiteY150" fmla="*/ 1242 h 1552"/>
                <a:gd name="connsiteX151" fmla="*/ 1266 w 2482"/>
                <a:gd name="connsiteY151" fmla="*/ 1242 h 1552"/>
                <a:gd name="connsiteX152" fmla="*/ 1291 w 2482"/>
                <a:gd name="connsiteY152" fmla="*/ 1242 h 1552"/>
                <a:gd name="connsiteX153" fmla="*/ 1291 w 2482"/>
                <a:gd name="connsiteY153" fmla="*/ 1254 h 1552"/>
                <a:gd name="connsiteX154" fmla="*/ 1303 w 2482"/>
                <a:gd name="connsiteY154" fmla="*/ 1254 h 1552"/>
                <a:gd name="connsiteX155" fmla="*/ 1440 w 2482"/>
                <a:gd name="connsiteY155" fmla="*/ 1266 h 1552"/>
                <a:gd name="connsiteX156" fmla="*/ 1452 w 2482"/>
                <a:gd name="connsiteY156" fmla="*/ 1266 h 1552"/>
                <a:gd name="connsiteX157" fmla="*/ 1452 w 2482"/>
                <a:gd name="connsiteY157" fmla="*/ 1242 h 1552"/>
                <a:gd name="connsiteX158" fmla="*/ 1465 w 2482"/>
                <a:gd name="connsiteY158" fmla="*/ 1229 h 1552"/>
                <a:gd name="connsiteX159" fmla="*/ 1502 w 2482"/>
                <a:gd name="connsiteY159" fmla="*/ 1217 h 1552"/>
                <a:gd name="connsiteX160" fmla="*/ 1564 w 2482"/>
                <a:gd name="connsiteY160" fmla="*/ 1229 h 1552"/>
                <a:gd name="connsiteX161" fmla="*/ 1564 w 2482"/>
                <a:gd name="connsiteY161" fmla="*/ 1242 h 1552"/>
                <a:gd name="connsiteX162" fmla="*/ 1589 w 2482"/>
                <a:gd name="connsiteY162" fmla="*/ 1254 h 1552"/>
                <a:gd name="connsiteX163" fmla="*/ 1614 w 2482"/>
                <a:gd name="connsiteY163" fmla="*/ 1291 h 1552"/>
                <a:gd name="connsiteX164" fmla="*/ 1614 w 2482"/>
                <a:gd name="connsiteY164" fmla="*/ 1316 h 1552"/>
                <a:gd name="connsiteX165" fmla="*/ 1638 w 2482"/>
                <a:gd name="connsiteY165" fmla="*/ 1316 h 1552"/>
                <a:gd name="connsiteX166" fmla="*/ 1676 w 2482"/>
                <a:gd name="connsiteY166" fmla="*/ 1341 h 1552"/>
                <a:gd name="connsiteX167" fmla="*/ 1688 w 2482"/>
                <a:gd name="connsiteY167" fmla="*/ 1353 h 1552"/>
                <a:gd name="connsiteX168" fmla="*/ 1725 w 2482"/>
                <a:gd name="connsiteY168" fmla="*/ 1341 h 1552"/>
                <a:gd name="connsiteX169" fmla="*/ 1763 w 2482"/>
                <a:gd name="connsiteY169" fmla="*/ 1316 h 1552"/>
                <a:gd name="connsiteX170" fmla="*/ 1812 w 2482"/>
                <a:gd name="connsiteY170" fmla="*/ 1353 h 1552"/>
                <a:gd name="connsiteX171" fmla="*/ 1837 w 2482"/>
                <a:gd name="connsiteY171" fmla="*/ 1403 h 1552"/>
                <a:gd name="connsiteX172" fmla="*/ 1787 w 2482"/>
                <a:gd name="connsiteY172" fmla="*/ 1403 h 1552"/>
                <a:gd name="connsiteX173" fmla="*/ 1775 w 2482"/>
                <a:gd name="connsiteY173" fmla="*/ 1415 h 1552"/>
                <a:gd name="connsiteX174" fmla="*/ 1775 w 2482"/>
                <a:gd name="connsiteY174" fmla="*/ 1477 h 1552"/>
                <a:gd name="connsiteX175" fmla="*/ 1763 w 2482"/>
                <a:gd name="connsiteY175" fmla="*/ 1502 h 1552"/>
                <a:gd name="connsiteX176" fmla="*/ 1750 w 2482"/>
                <a:gd name="connsiteY176" fmla="*/ 1540 h 1552"/>
                <a:gd name="connsiteX177" fmla="*/ 1763 w 2482"/>
                <a:gd name="connsiteY177" fmla="*/ 1552 h 1552"/>
                <a:gd name="connsiteX178" fmla="*/ 1825 w 2482"/>
                <a:gd name="connsiteY178" fmla="*/ 1527 h 1552"/>
                <a:gd name="connsiteX179" fmla="*/ 1862 w 2482"/>
                <a:gd name="connsiteY179" fmla="*/ 1453 h 1552"/>
                <a:gd name="connsiteX180" fmla="*/ 1862 w 2482"/>
                <a:gd name="connsiteY180" fmla="*/ 1465 h 1552"/>
                <a:gd name="connsiteX181" fmla="*/ 1862 w 2482"/>
                <a:gd name="connsiteY181" fmla="*/ 1428 h 1552"/>
                <a:gd name="connsiteX182" fmla="*/ 1887 w 2482"/>
                <a:gd name="connsiteY182" fmla="*/ 1403 h 1552"/>
                <a:gd name="connsiteX183" fmla="*/ 1936 w 2482"/>
                <a:gd name="connsiteY183" fmla="*/ 1403 h 1552"/>
                <a:gd name="connsiteX184" fmla="*/ 1936 w 2482"/>
                <a:gd name="connsiteY184" fmla="*/ 1391 h 1552"/>
                <a:gd name="connsiteX185" fmla="*/ 1949 w 2482"/>
                <a:gd name="connsiteY185" fmla="*/ 1378 h 1552"/>
                <a:gd name="connsiteX186" fmla="*/ 1974 w 2482"/>
                <a:gd name="connsiteY186" fmla="*/ 1366 h 1552"/>
                <a:gd name="connsiteX187" fmla="*/ 1974 w 2482"/>
                <a:gd name="connsiteY187" fmla="*/ 1378 h 1552"/>
                <a:gd name="connsiteX188" fmla="*/ 1986 w 2482"/>
                <a:gd name="connsiteY188" fmla="*/ 1353 h 1552"/>
                <a:gd name="connsiteX189" fmla="*/ 2023 w 2482"/>
                <a:gd name="connsiteY189" fmla="*/ 1316 h 1552"/>
                <a:gd name="connsiteX190" fmla="*/ 2110 w 2482"/>
                <a:gd name="connsiteY190" fmla="*/ 1291 h 1552"/>
                <a:gd name="connsiteX191" fmla="*/ 2135 w 2482"/>
                <a:gd name="connsiteY191" fmla="*/ 1242 h 1552"/>
                <a:gd name="connsiteX192" fmla="*/ 2147 w 2482"/>
                <a:gd name="connsiteY192" fmla="*/ 1217 h 1552"/>
                <a:gd name="connsiteX193" fmla="*/ 2147 w 2482"/>
                <a:gd name="connsiteY193" fmla="*/ 1192 h 1552"/>
                <a:gd name="connsiteX194" fmla="*/ 2160 w 2482"/>
                <a:gd name="connsiteY194" fmla="*/ 1117 h 1552"/>
                <a:gd name="connsiteX195" fmla="*/ 2222 w 2482"/>
                <a:gd name="connsiteY195" fmla="*/ 1117 h 1552"/>
                <a:gd name="connsiteX196" fmla="*/ 2296 w 2482"/>
                <a:gd name="connsiteY196" fmla="*/ 1192 h 1552"/>
                <a:gd name="connsiteX197" fmla="*/ 2321 w 2482"/>
                <a:gd name="connsiteY197" fmla="*/ 1180 h 1552"/>
                <a:gd name="connsiteX198" fmla="*/ 2358 w 2482"/>
                <a:gd name="connsiteY198" fmla="*/ 1130 h 1552"/>
                <a:gd name="connsiteX199" fmla="*/ 2358 w 2482"/>
                <a:gd name="connsiteY199" fmla="*/ 1155 h 1552"/>
                <a:gd name="connsiteX200" fmla="*/ 2346 w 2482"/>
                <a:gd name="connsiteY200" fmla="*/ 1217 h 1552"/>
                <a:gd name="connsiteX201" fmla="*/ 2383 w 2482"/>
                <a:gd name="connsiteY201" fmla="*/ 1242 h 1552"/>
                <a:gd name="connsiteX202" fmla="*/ 2408 w 2482"/>
                <a:gd name="connsiteY202" fmla="*/ 1180 h 1552"/>
                <a:gd name="connsiteX203" fmla="*/ 2433 w 2482"/>
                <a:gd name="connsiteY203" fmla="*/ 1167 h 1552"/>
                <a:gd name="connsiteX204" fmla="*/ 2470 w 2482"/>
                <a:gd name="connsiteY204" fmla="*/ 1117 h 1552"/>
                <a:gd name="connsiteX205" fmla="*/ 2482 w 2482"/>
                <a:gd name="connsiteY205" fmla="*/ 1080 h 1552"/>
                <a:gd name="connsiteX206" fmla="*/ 2458 w 2482"/>
                <a:gd name="connsiteY206"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2172 w 2482"/>
                <a:gd name="connsiteY34" fmla="*/ 559 h 1552"/>
                <a:gd name="connsiteX35" fmla="*/ 2160 w 2482"/>
                <a:gd name="connsiteY35" fmla="*/ 522 h 1552"/>
                <a:gd name="connsiteX36" fmla="*/ 1986 w 2482"/>
                <a:gd name="connsiteY36" fmla="*/ 385 h 1552"/>
                <a:gd name="connsiteX37" fmla="*/ 1986 w 2482"/>
                <a:gd name="connsiteY37" fmla="*/ 447 h 1552"/>
                <a:gd name="connsiteX38" fmla="*/ 1974 w 2482"/>
                <a:gd name="connsiteY38" fmla="*/ 497 h 1552"/>
                <a:gd name="connsiteX39" fmla="*/ 1949 w 2482"/>
                <a:gd name="connsiteY39" fmla="*/ 534 h 1552"/>
                <a:gd name="connsiteX40" fmla="*/ 1924 w 2482"/>
                <a:gd name="connsiteY40" fmla="*/ 522 h 1552"/>
                <a:gd name="connsiteX41" fmla="*/ 1887 w 2482"/>
                <a:gd name="connsiteY41" fmla="*/ 546 h 1552"/>
                <a:gd name="connsiteX42" fmla="*/ 1874 w 2482"/>
                <a:gd name="connsiteY42" fmla="*/ 472 h 1552"/>
                <a:gd name="connsiteX43" fmla="*/ 1849 w 2482"/>
                <a:gd name="connsiteY43" fmla="*/ 422 h 1552"/>
                <a:gd name="connsiteX44" fmla="*/ 1812 w 2482"/>
                <a:gd name="connsiteY44" fmla="*/ 435 h 1552"/>
                <a:gd name="connsiteX45" fmla="*/ 1775 w 2482"/>
                <a:gd name="connsiteY45" fmla="*/ 410 h 1552"/>
                <a:gd name="connsiteX46" fmla="*/ 1750 w 2482"/>
                <a:gd name="connsiteY46" fmla="*/ 397 h 1552"/>
                <a:gd name="connsiteX47" fmla="*/ 1725 w 2482"/>
                <a:gd name="connsiteY47" fmla="*/ 385 h 1552"/>
                <a:gd name="connsiteX48" fmla="*/ 1688 w 2482"/>
                <a:gd name="connsiteY48" fmla="*/ 410 h 1552"/>
                <a:gd name="connsiteX49" fmla="*/ 1614 w 2482"/>
                <a:gd name="connsiteY49" fmla="*/ 422 h 1552"/>
                <a:gd name="connsiteX50" fmla="*/ 1614 w 2482"/>
                <a:gd name="connsiteY50" fmla="*/ 447 h 1552"/>
                <a:gd name="connsiteX51" fmla="*/ 1638 w 2482"/>
                <a:gd name="connsiteY51" fmla="*/ 472 h 1552"/>
                <a:gd name="connsiteX52" fmla="*/ 1663 w 2482"/>
                <a:gd name="connsiteY52" fmla="*/ 509 h 1552"/>
                <a:gd name="connsiteX53" fmla="*/ 1663 w 2482"/>
                <a:gd name="connsiteY53" fmla="*/ 559 h 1552"/>
                <a:gd name="connsiteX54" fmla="*/ 1663 w 2482"/>
                <a:gd name="connsiteY54" fmla="*/ 608 h 1552"/>
                <a:gd name="connsiteX55" fmla="*/ 1688 w 2482"/>
                <a:gd name="connsiteY55" fmla="*/ 633 h 1552"/>
                <a:gd name="connsiteX56" fmla="*/ 1738 w 2482"/>
                <a:gd name="connsiteY56" fmla="*/ 695 h 1552"/>
                <a:gd name="connsiteX57" fmla="*/ 1750 w 2482"/>
                <a:gd name="connsiteY57" fmla="*/ 757 h 1552"/>
                <a:gd name="connsiteX58" fmla="*/ 1701 w 2482"/>
                <a:gd name="connsiteY58" fmla="*/ 844 h 1552"/>
                <a:gd name="connsiteX59" fmla="*/ 1713 w 2482"/>
                <a:gd name="connsiteY59" fmla="*/ 869 h 1552"/>
                <a:gd name="connsiteX60" fmla="*/ 1750 w 2482"/>
                <a:gd name="connsiteY60" fmla="*/ 931 h 1552"/>
                <a:gd name="connsiteX61" fmla="*/ 1775 w 2482"/>
                <a:gd name="connsiteY61" fmla="*/ 981 h 1552"/>
                <a:gd name="connsiteX62" fmla="*/ 1750 w 2482"/>
                <a:gd name="connsiteY62" fmla="*/ 1031 h 1552"/>
                <a:gd name="connsiteX63" fmla="*/ 1713 w 2482"/>
                <a:gd name="connsiteY63" fmla="*/ 1031 h 1552"/>
                <a:gd name="connsiteX64" fmla="*/ 1688 w 2482"/>
                <a:gd name="connsiteY64" fmla="*/ 993 h 1552"/>
                <a:gd name="connsiteX65" fmla="*/ 1663 w 2482"/>
                <a:gd name="connsiteY65" fmla="*/ 968 h 1552"/>
                <a:gd name="connsiteX66" fmla="*/ 1638 w 2482"/>
                <a:gd name="connsiteY66" fmla="*/ 919 h 1552"/>
                <a:gd name="connsiteX67" fmla="*/ 1614 w 2482"/>
                <a:gd name="connsiteY67" fmla="*/ 894 h 1552"/>
                <a:gd name="connsiteX68" fmla="*/ 1601 w 2482"/>
                <a:gd name="connsiteY68" fmla="*/ 882 h 1552"/>
                <a:gd name="connsiteX69" fmla="*/ 1527 w 2482"/>
                <a:gd name="connsiteY69" fmla="*/ 882 h 1552"/>
                <a:gd name="connsiteX70" fmla="*/ 1428 w 2482"/>
                <a:gd name="connsiteY70" fmla="*/ 820 h 1552"/>
                <a:gd name="connsiteX71" fmla="*/ 1378 w 2482"/>
                <a:gd name="connsiteY71" fmla="*/ 782 h 1552"/>
                <a:gd name="connsiteX72" fmla="*/ 1316 w 2482"/>
                <a:gd name="connsiteY72" fmla="*/ 770 h 1552"/>
                <a:gd name="connsiteX73" fmla="*/ 1291 w 2482"/>
                <a:gd name="connsiteY73" fmla="*/ 782 h 1552"/>
                <a:gd name="connsiteX74" fmla="*/ 1217 w 2482"/>
                <a:gd name="connsiteY74" fmla="*/ 695 h 1552"/>
                <a:gd name="connsiteX75" fmla="*/ 1192 w 2482"/>
                <a:gd name="connsiteY75" fmla="*/ 695 h 1552"/>
                <a:gd name="connsiteX76" fmla="*/ 1204 w 2482"/>
                <a:gd name="connsiteY76" fmla="*/ 559 h 1552"/>
                <a:gd name="connsiteX77" fmla="*/ 1279 w 2482"/>
                <a:gd name="connsiteY77" fmla="*/ 460 h 1552"/>
                <a:gd name="connsiteX78" fmla="*/ 1291 w 2482"/>
                <a:gd name="connsiteY78" fmla="*/ 422 h 1552"/>
                <a:gd name="connsiteX79" fmla="*/ 1291 w 2482"/>
                <a:gd name="connsiteY79" fmla="*/ 385 h 1552"/>
                <a:gd name="connsiteX80" fmla="*/ 1341 w 2482"/>
                <a:gd name="connsiteY80" fmla="*/ 373 h 1552"/>
                <a:gd name="connsiteX81" fmla="*/ 1353 w 2482"/>
                <a:gd name="connsiteY81" fmla="*/ 348 h 1552"/>
                <a:gd name="connsiteX82" fmla="*/ 1291 w 2482"/>
                <a:gd name="connsiteY82" fmla="*/ 323 h 1552"/>
                <a:gd name="connsiteX83" fmla="*/ 1279 w 2482"/>
                <a:gd name="connsiteY83" fmla="*/ 298 h 1552"/>
                <a:gd name="connsiteX84" fmla="*/ 1341 w 2482"/>
                <a:gd name="connsiteY84" fmla="*/ 311 h 1552"/>
                <a:gd name="connsiteX85" fmla="*/ 1378 w 2482"/>
                <a:gd name="connsiteY85" fmla="*/ 298 h 1552"/>
                <a:gd name="connsiteX86" fmla="*/ 1341 w 2482"/>
                <a:gd name="connsiteY86" fmla="*/ 248 h 1552"/>
                <a:gd name="connsiteX87" fmla="*/ 1403 w 2482"/>
                <a:gd name="connsiteY87" fmla="*/ 248 h 1552"/>
                <a:gd name="connsiteX88" fmla="*/ 1415 w 2482"/>
                <a:gd name="connsiteY88" fmla="*/ 236 h 1552"/>
                <a:gd name="connsiteX89" fmla="*/ 1440 w 2482"/>
                <a:gd name="connsiteY89" fmla="*/ 174 h 1552"/>
                <a:gd name="connsiteX90" fmla="*/ 1428 w 2482"/>
                <a:gd name="connsiteY90" fmla="*/ 124 h 1552"/>
                <a:gd name="connsiteX91" fmla="*/ 1428 w 2482"/>
                <a:gd name="connsiteY91" fmla="*/ 100 h 1552"/>
                <a:gd name="connsiteX92" fmla="*/ 1390 w 2482"/>
                <a:gd name="connsiteY92" fmla="*/ 75 h 1552"/>
                <a:gd name="connsiteX93" fmla="*/ 1341 w 2482"/>
                <a:gd name="connsiteY93" fmla="*/ 62 h 1552"/>
                <a:gd name="connsiteX94" fmla="*/ 1365 w 2482"/>
                <a:gd name="connsiteY94" fmla="*/ 100 h 1552"/>
                <a:gd name="connsiteX95" fmla="*/ 1341 w 2482"/>
                <a:gd name="connsiteY95" fmla="*/ 149 h 1552"/>
                <a:gd name="connsiteX96" fmla="*/ 1328 w 2482"/>
                <a:gd name="connsiteY96" fmla="*/ 211 h 1552"/>
                <a:gd name="connsiteX97" fmla="*/ 1303 w 2482"/>
                <a:gd name="connsiteY97" fmla="*/ 199 h 1552"/>
                <a:gd name="connsiteX98" fmla="*/ 1303 w 2482"/>
                <a:gd name="connsiteY98" fmla="*/ 137 h 1552"/>
                <a:gd name="connsiteX99" fmla="*/ 1279 w 2482"/>
                <a:gd name="connsiteY99" fmla="*/ 124 h 1552"/>
                <a:gd name="connsiteX100" fmla="*/ 1266 w 2482"/>
                <a:gd name="connsiteY100" fmla="*/ 162 h 1552"/>
                <a:gd name="connsiteX101" fmla="*/ 1241 w 2482"/>
                <a:gd name="connsiteY101" fmla="*/ 174 h 1552"/>
                <a:gd name="connsiteX102" fmla="*/ 1241 w 2482"/>
                <a:gd name="connsiteY102" fmla="*/ 112 h 1552"/>
                <a:gd name="connsiteX103" fmla="*/ 1204 w 2482"/>
                <a:gd name="connsiteY103" fmla="*/ 100 h 1552"/>
                <a:gd name="connsiteX104" fmla="*/ 1179 w 2482"/>
                <a:gd name="connsiteY104" fmla="*/ 50 h 1552"/>
                <a:gd name="connsiteX105" fmla="*/ 1179 w 2482"/>
                <a:gd name="connsiteY105" fmla="*/ 13 h 1552"/>
                <a:gd name="connsiteX106" fmla="*/ 1142 w 2482"/>
                <a:gd name="connsiteY106" fmla="*/ 0 h 1552"/>
                <a:gd name="connsiteX107" fmla="*/ 1117 w 2482"/>
                <a:gd name="connsiteY107" fmla="*/ 50 h 1552"/>
                <a:gd name="connsiteX108" fmla="*/ 1142 w 2482"/>
                <a:gd name="connsiteY108" fmla="*/ 100 h 1552"/>
                <a:gd name="connsiteX109" fmla="*/ 1179 w 2482"/>
                <a:gd name="connsiteY109" fmla="*/ 149 h 1552"/>
                <a:gd name="connsiteX110" fmla="*/ 1167 w 2482"/>
                <a:gd name="connsiteY110" fmla="*/ 199 h 1552"/>
                <a:gd name="connsiteX111" fmla="*/ 1142 w 2482"/>
                <a:gd name="connsiteY111" fmla="*/ 224 h 1552"/>
                <a:gd name="connsiteX112" fmla="*/ 1130 w 2482"/>
                <a:gd name="connsiteY112" fmla="*/ 186 h 1552"/>
                <a:gd name="connsiteX113" fmla="*/ 1105 w 2482"/>
                <a:gd name="connsiteY113" fmla="*/ 186 h 1552"/>
                <a:gd name="connsiteX114" fmla="*/ 1068 w 2482"/>
                <a:gd name="connsiteY114" fmla="*/ 224 h 1552"/>
                <a:gd name="connsiteX115" fmla="*/ 1030 w 2482"/>
                <a:gd name="connsiteY115" fmla="*/ 211 h 1552"/>
                <a:gd name="connsiteX116" fmla="*/ 956 w 2482"/>
                <a:gd name="connsiteY116" fmla="*/ 186 h 1552"/>
                <a:gd name="connsiteX117" fmla="*/ 894 w 2482"/>
                <a:gd name="connsiteY117" fmla="*/ 186 h 1552"/>
                <a:gd name="connsiteX118" fmla="*/ 881 w 2482"/>
                <a:gd name="connsiteY118" fmla="*/ 211 h 1552"/>
                <a:gd name="connsiteX119" fmla="*/ 857 w 2482"/>
                <a:gd name="connsiteY119" fmla="*/ 224 h 1552"/>
                <a:gd name="connsiteX120" fmla="*/ 844 w 2482"/>
                <a:gd name="connsiteY120" fmla="*/ 186 h 1552"/>
                <a:gd name="connsiteX121" fmla="*/ 795 w 2482"/>
                <a:gd name="connsiteY121" fmla="*/ 186 h 1552"/>
                <a:gd name="connsiteX122" fmla="*/ 720 w 2482"/>
                <a:gd name="connsiteY122" fmla="*/ 174 h 1552"/>
                <a:gd name="connsiteX123" fmla="*/ 757 w 2482"/>
                <a:gd name="connsiteY123" fmla="*/ 124 h 1552"/>
                <a:gd name="connsiteX124" fmla="*/ 695 w 2482"/>
                <a:gd name="connsiteY124" fmla="*/ 124 h 1552"/>
                <a:gd name="connsiteX125" fmla="*/ 658 w 2482"/>
                <a:gd name="connsiteY125" fmla="*/ 50 h 1552"/>
                <a:gd name="connsiteX126" fmla="*/ 0 w 2482"/>
                <a:gd name="connsiteY126" fmla="*/ 286 h 1552"/>
                <a:gd name="connsiteX127" fmla="*/ 0 w 2482"/>
                <a:gd name="connsiteY127" fmla="*/ 311 h 1552"/>
                <a:gd name="connsiteX128" fmla="*/ 37 w 2482"/>
                <a:gd name="connsiteY128" fmla="*/ 323 h 1552"/>
                <a:gd name="connsiteX129" fmla="*/ 37 w 2482"/>
                <a:gd name="connsiteY129" fmla="*/ 397 h 1552"/>
                <a:gd name="connsiteX130" fmla="*/ 112 w 2482"/>
                <a:gd name="connsiteY130" fmla="*/ 410 h 1552"/>
                <a:gd name="connsiteX131" fmla="*/ 100 w 2482"/>
                <a:gd name="connsiteY131" fmla="*/ 472 h 1552"/>
                <a:gd name="connsiteX132" fmla="*/ 124 w 2482"/>
                <a:gd name="connsiteY132" fmla="*/ 633 h 1552"/>
                <a:gd name="connsiteX133" fmla="*/ 149 w 2482"/>
                <a:gd name="connsiteY133" fmla="*/ 671 h 1552"/>
                <a:gd name="connsiteX134" fmla="*/ 100 w 2482"/>
                <a:gd name="connsiteY134" fmla="*/ 720 h 1552"/>
                <a:gd name="connsiteX135" fmla="*/ 100 w 2482"/>
                <a:gd name="connsiteY135" fmla="*/ 757 h 1552"/>
                <a:gd name="connsiteX136" fmla="*/ 100 w 2482"/>
                <a:gd name="connsiteY136" fmla="*/ 795 h 1552"/>
                <a:gd name="connsiteX137" fmla="*/ 149 w 2482"/>
                <a:gd name="connsiteY137" fmla="*/ 894 h 1552"/>
                <a:gd name="connsiteX138" fmla="*/ 124 w 2482"/>
                <a:gd name="connsiteY138" fmla="*/ 931 h 1552"/>
                <a:gd name="connsiteX139" fmla="*/ 124 w 2482"/>
                <a:gd name="connsiteY139" fmla="*/ 956 h 1552"/>
                <a:gd name="connsiteX140" fmla="*/ 149 w 2482"/>
                <a:gd name="connsiteY140" fmla="*/ 968 h 1552"/>
                <a:gd name="connsiteX141" fmla="*/ 186 w 2482"/>
                <a:gd name="connsiteY141" fmla="*/ 1043 h 1552"/>
                <a:gd name="connsiteX142" fmla="*/ 199 w 2482"/>
                <a:gd name="connsiteY142" fmla="*/ 1080 h 1552"/>
                <a:gd name="connsiteX143" fmla="*/ 211 w 2482"/>
                <a:gd name="connsiteY143" fmla="*/ 1105 h 1552"/>
                <a:gd name="connsiteX144" fmla="*/ 261 w 2482"/>
                <a:gd name="connsiteY144" fmla="*/ 1130 h 1552"/>
                <a:gd name="connsiteX145" fmla="*/ 633 w 2482"/>
                <a:gd name="connsiteY145" fmla="*/ 1167 h 1552"/>
                <a:gd name="connsiteX146" fmla="*/ 658 w 2482"/>
                <a:gd name="connsiteY146" fmla="*/ 1167 h 1552"/>
                <a:gd name="connsiteX147" fmla="*/ 683 w 2482"/>
                <a:gd name="connsiteY147" fmla="*/ 1180 h 1552"/>
                <a:gd name="connsiteX148" fmla="*/ 1204 w 2482"/>
                <a:gd name="connsiteY148" fmla="*/ 1229 h 1552"/>
                <a:gd name="connsiteX149" fmla="*/ 1254 w 2482"/>
                <a:gd name="connsiteY149" fmla="*/ 1242 h 1552"/>
                <a:gd name="connsiteX150" fmla="*/ 1266 w 2482"/>
                <a:gd name="connsiteY150" fmla="*/ 1242 h 1552"/>
                <a:gd name="connsiteX151" fmla="*/ 1291 w 2482"/>
                <a:gd name="connsiteY151" fmla="*/ 1242 h 1552"/>
                <a:gd name="connsiteX152" fmla="*/ 1291 w 2482"/>
                <a:gd name="connsiteY152" fmla="*/ 1254 h 1552"/>
                <a:gd name="connsiteX153" fmla="*/ 1303 w 2482"/>
                <a:gd name="connsiteY153" fmla="*/ 1254 h 1552"/>
                <a:gd name="connsiteX154" fmla="*/ 1440 w 2482"/>
                <a:gd name="connsiteY154" fmla="*/ 1266 h 1552"/>
                <a:gd name="connsiteX155" fmla="*/ 1452 w 2482"/>
                <a:gd name="connsiteY155" fmla="*/ 1266 h 1552"/>
                <a:gd name="connsiteX156" fmla="*/ 1452 w 2482"/>
                <a:gd name="connsiteY156" fmla="*/ 1242 h 1552"/>
                <a:gd name="connsiteX157" fmla="*/ 1465 w 2482"/>
                <a:gd name="connsiteY157" fmla="*/ 1229 h 1552"/>
                <a:gd name="connsiteX158" fmla="*/ 1502 w 2482"/>
                <a:gd name="connsiteY158" fmla="*/ 1217 h 1552"/>
                <a:gd name="connsiteX159" fmla="*/ 1564 w 2482"/>
                <a:gd name="connsiteY159" fmla="*/ 1229 h 1552"/>
                <a:gd name="connsiteX160" fmla="*/ 1564 w 2482"/>
                <a:gd name="connsiteY160" fmla="*/ 1242 h 1552"/>
                <a:gd name="connsiteX161" fmla="*/ 1589 w 2482"/>
                <a:gd name="connsiteY161" fmla="*/ 1254 h 1552"/>
                <a:gd name="connsiteX162" fmla="*/ 1614 w 2482"/>
                <a:gd name="connsiteY162" fmla="*/ 1291 h 1552"/>
                <a:gd name="connsiteX163" fmla="*/ 1614 w 2482"/>
                <a:gd name="connsiteY163" fmla="*/ 1316 h 1552"/>
                <a:gd name="connsiteX164" fmla="*/ 1638 w 2482"/>
                <a:gd name="connsiteY164" fmla="*/ 1316 h 1552"/>
                <a:gd name="connsiteX165" fmla="*/ 1676 w 2482"/>
                <a:gd name="connsiteY165" fmla="*/ 1341 h 1552"/>
                <a:gd name="connsiteX166" fmla="*/ 1688 w 2482"/>
                <a:gd name="connsiteY166" fmla="*/ 1353 h 1552"/>
                <a:gd name="connsiteX167" fmla="*/ 1725 w 2482"/>
                <a:gd name="connsiteY167" fmla="*/ 1341 h 1552"/>
                <a:gd name="connsiteX168" fmla="*/ 1763 w 2482"/>
                <a:gd name="connsiteY168" fmla="*/ 1316 h 1552"/>
                <a:gd name="connsiteX169" fmla="*/ 1812 w 2482"/>
                <a:gd name="connsiteY169" fmla="*/ 1353 h 1552"/>
                <a:gd name="connsiteX170" fmla="*/ 1837 w 2482"/>
                <a:gd name="connsiteY170" fmla="*/ 1403 h 1552"/>
                <a:gd name="connsiteX171" fmla="*/ 1787 w 2482"/>
                <a:gd name="connsiteY171" fmla="*/ 1403 h 1552"/>
                <a:gd name="connsiteX172" fmla="*/ 1775 w 2482"/>
                <a:gd name="connsiteY172" fmla="*/ 1415 h 1552"/>
                <a:gd name="connsiteX173" fmla="*/ 1775 w 2482"/>
                <a:gd name="connsiteY173" fmla="*/ 1477 h 1552"/>
                <a:gd name="connsiteX174" fmla="*/ 1763 w 2482"/>
                <a:gd name="connsiteY174" fmla="*/ 1502 h 1552"/>
                <a:gd name="connsiteX175" fmla="*/ 1750 w 2482"/>
                <a:gd name="connsiteY175" fmla="*/ 1540 h 1552"/>
                <a:gd name="connsiteX176" fmla="*/ 1763 w 2482"/>
                <a:gd name="connsiteY176" fmla="*/ 1552 h 1552"/>
                <a:gd name="connsiteX177" fmla="*/ 1825 w 2482"/>
                <a:gd name="connsiteY177" fmla="*/ 1527 h 1552"/>
                <a:gd name="connsiteX178" fmla="*/ 1862 w 2482"/>
                <a:gd name="connsiteY178" fmla="*/ 1453 h 1552"/>
                <a:gd name="connsiteX179" fmla="*/ 1862 w 2482"/>
                <a:gd name="connsiteY179" fmla="*/ 1465 h 1552"/>
                <a:gd name="connsiteX180" fmla="*/ 1862 w 2482"/>
                <a:gd name="connsiteY180" fmla="*/ 1428 h 1552"/>
                <a:gd name="connsiteX181" fmla="*/ 1887 w 2482"/>
                <a:gd name="connsiteY181" fmla="*/ 1403 h 1552"/>
                <a:gd name="connsiteX182" fmla="*/ 1936 w 2482"/>
                <a:gd name="connsiteY182" fmla="*/ 1403 h 1552"/>
                <a:gd name="connsiteX183" fmla="*/ 1936 w 2482"/>
                <a:gd name="connsiteY183" fmla="*/ 1391 h 1552"/>
                <a:gd name="connsiteX184" fmla="*/ 1949 w 2482"/>
                <a:gd name="connsiteY184" fmla="*/ 1378 h 1552"/>
                <a:gd name="connsiteX185" fmla="*/ 1974 w 2482"/>
                <a:gd name="connsiteY185" fmla="*/ 1366 h 1552"/>
                <a:gd name="connsiteX186" fmla="*/ 1974 w 2482"/>
                <a:gd name="connsiteY186" fmla="*/ 1378 h 1552"/>
                <a:gd name="connsiteX187" fmla="*/ 1986 w 2482"/>
                <a:gd name="connsiteY187" fmla="*/ 1353 h 1552"/>
                <a:gd name="connsiteX188" fmla="*/ 2023 w 2482"/>
                <a:gd name="connsiteY188" fmla="*/ 1316 h 1552"/>
                <a:gd name="connsiteX189" fmla="*/ 2110 w 2482"/>
                <a:gd name="connsiteY189" fmla="*/ 1291 h 1552"/>
                <a:gd name="connsiteX190" fmla="*/ 2135 w 2482"/>
                <a:gd name="connsiteY190" fmla="*/ 1242 h 1552"/>
                <a:gd name="connsiteX191" fmla="*/ 2147 w 2482"/>
                <a:gd name="connsiteY191" fmla="*/ 1217 h 1552"/>
                <a:gd name="connsiteX192" fmla="*/ 2147 w 2482"/>
                <a:gd name="connsiteY192" fmla="*/ 1192 h 1552"/>
                <a:gd name="connsiteX193" fmla="*/ 2160 w 2482"/>
                <a:gd name="connsiteY193" fmla="*/ 1117 h 1552"/>
                <a:gd name="connsiteX194" fmla="*/ 2222 w 2482"/>
                <a:gd name="connsiteY194" fmla="*/ 1117 h 1552"/>
                <a:gd name="connsiteX195" fmla="*/ 2296 w 2482"/>
                <a:gd name="connsiteY195" fmla="*/ 1192 h 1552"/>
                <a:gd name="connsiteX196" fmla="*/ 2321 w 2482"/>
                <a:gd name="connsiteY196" fmla="*/ 1180 h 1552"/>
                <a:gd name="connsiteX197" fmla="*/ 2358 w 2482"/>
                <a:gd name="connsiteY197" fmla="*/ 1130 h 1552"/>
                <a:gd name="connsiteX198" fmla="*/ 2358 w 2482"/>
                <a:gd name="connsiteY198" fmla="*/ 1155 h 1552"/>
                <a:gd name="connsiteX199" fmla="*/ 2346 w 2482"/>
                <a:gd name="connsiteY199" fmla="*/ 1217 h 1552"/>
                <a:gd name="connsiteX200" fmla="*/ 2383 w 2482"/>
                <a:gd name="connsiteY200" fmla="*/ 1242 h 1552"/>
                <a:gd name="connsiteX201" fmla="*/ 2408 w 2482"/>
                <a:gd name="connsiteY201" fmla="*/ 1180 h 1552"/>
                <a:gd name="connsiteX202" fmla="*/ 2433 w 2482"/>
                <a:gd name="connsiteY202" fmla="*/ 1167 h 1552"/>
                <a:gd name="connsiteX203" fmla="*/ 2470 w 2482"/>
                <a:gd name="connsiteY203" fmla="*/ 1117 h 1552"/>
                <a:gd name="connsiteX204" fmla="*/ 2482 w 2482"/>
                <a:gd name="connsiteY204" fmla="*/ 1080 h 1552"/>
                <a:gd name="connsiteX205" fmla="*/ 2458 w 2482"/>
                <a:gd name="connsiteY205"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2172 w 2482"/>
                <a:gd name="connsiteY34" fmla="*/ 559 h 1552"/>
                <a:gd name="connsiteX35" fmla="*/ 2160 w 2482"/>
                <a:gd name="connsiteY35" fmla="*/ 522 h 1552"/>
                <a:gd name="connsiteX36" fmla="*/ 1986 w 2482"/>
                <a:gd name="connsiteY36" fmla="*/ 385 h 1552"/>
                <a:gd name="connsiteX37" fmla="*/ 1986 w 2482"/>
                <a:gd name="connsiteY37" fmla="*/ 447 h 1552"/>
                <a:gd name="connsiteX38" fmla="*/ 1974 w 2482"/>
                <a:gd name="connsiteY38" fmla="*/ 497 h 1552"/>
                <a:gd name="connsiteX39" fmla="*/ 1949 w 2482"/>
                <a:gd name="connsiteY39" fmla="*/ 534 h 1552"/>
                <a:gd name="connsiteX40" fmla="*/ 1924 w 2482"/>
                <a:gd name="connsiteY40" fmla="*/ 522 h 1552"/>
                <a:gd name="connsiteX41" fmla="*/ 1887 w 2482"/>
                <a:gd name="connsiteY41" fmla="*/ 546 h 1552"/>
                <a:gd name="connsiteX42" fmla="*/ 1874 w 2482"/>
                <a:gd name="connsiteY42" fmla="*/ 472 h 1552"/>
                <a:gd name="connsiteX43" fmla="*/ 1849 w 2482"/>
                <a:gd name="connsiteY43" fmla="*/ 422 h 1552"/>
                <a:gd name="connsiteX44" fmla="*/ 1812 w 2482"/>
                <a:gd name="connsiteY44" fmla="*/ 435 h 1552"/>
                <a:gd name="connsiteX45" fmla="*/ 1775 w 2482"/>
                <a:gd name="connsiteY45" fmla="*/ 410 h 1552"/>
                <a:gd name="connsiteX46" fmla="*/ 1750 w 2482"/>
                <a:gd name="connsiteY46" fmla="*/ 397 h 1552"/>
                <a:gd name="connsiteX47" fmla="*/ 1725 w 2482"/>
                <a:gd name="connsiteY47" fmla="*/ 385 h 1552"/>
                <a:gd name="connsiteX48" fmla="*/ 1688 w 2482"/>
                <a:gd name="connsiteY48" fmla="*/ 410 h 1552"/>
                <a:gd name="connsiteX49" fmla="*/ 1614 w 2482"/>
                <a:gd name="connsiteY49" fmla="*/ 422 h 1552"/>
                <a:gd name="connsiteX50" fmla="*/ 1614 w 2482"/>
                <a:gd name="connsiteY50" fmla="*/ 447 h 1552"/>
                <a:gd name="connsiteX51" fmla="*/ 1638 w 2482"/>
                <a:gd name="connsiteY51" fmla="*/ 472 h 1552"/>
                <a:gd name="connsiteX52" fmla="*/ 1663 w 2482"/>
                <a:gd name="connsiteY52" fmla="*/ 509 h 1552"/>
                <a:gd name="connsiteX53" fmla="*/ 1663 w 2482"/>
                <a:gd name="connsiteY53" fmla="*/ 559 h 1552"/>
                <a:gd name="connsiteX54" fmla="*/ 1663 w 2482"/>
                <a:gd name="connsiteY54" fmla="*/ 608 h 1552"/>
                <a:gd name="connsiteX55" fmla="*/ 1688 w 2482"/>
                <a:gd name="connsiteY55" fmla="*/ 633 h 1552"/>
                <a:gd name="connsiteX56" fmla="*/ 1738 w 2482"/>
                <a:gd name="connsiteY56" fmla="*/ 695 h 1552"/>
                <a:gd name="connsiteX57" fmla="*/ 1750 w 2482"/>
                <a:gd name="connsiteY57" fmla="*/ 757 h 1552"/>
                <a:gd name="connsiteX58" fmla="*/ 1701 w 2482"/>
                <a:gd name="connsiteY58" fmla="*/ 844 h 1552"/>
                <a:gd name="connsiteX59" fmla="*/ 1713 w 2482"/>
                <a:gd name="connsiteY59" fmla="*/ 869 h 1552"/>
                <a:gd name="connsiteX60" fmla="*/ 1750 w 2482"/>
                <a:gd name="connsiteY60" fmla="*/ 931 h 1552"/>
                <a:gd name="connsiteX61" fmla="*/ 1775 w 2482"/>
                <a:gd name="connsiteY61" fmla="*/ 981 h 1552"/>
                <a:gd name="connsiteX62" fmla="*/ 1750 w 2482"/>
                <a:gd name="connsiteY62" fmla="*/ 1031 h 1552"/>
                <a:gd name="connsiteX63" fmla="*/ 1713 w 2482"/>
                <a:gd name="connsiteY63" fmla="*/ 1031 h 1552"/>
                <a:gd name="connsiteX64" fmla="*/ 1688 w 2482"/>
                <a:gd name="connsiteY64" fmla="*/ 993 h 1552"/>
                <a:gd name="connsiteX65" fmla="*/ 1663 w 2482"/>
                <a:gd name="connsiteY65" fmla="*/ 968 h 1552"/>
                <a:gd name="connsiteX66" fmla="*/ 1638 w 2482"/>
                <a:gd name="connsiteY66" fmla="*/ 919 h 1552"/>
                <a:gd name="connsiteX67" fmla="*/ 1614 w 2482"/>
                <a:gd name="connsiteY67" fmla="*/ 894 h 1552"/>
                <a:gd name="connsiteX68" fmla="*/ 1601 w 2482"/>
                <a:gd name="connsiteY68" fmla="*/ 882 h 1552"/>
                <a:gd name="connsiteX69" fmla="*/ 1527 w 2482"/>
                <a:gd name="connsiteY69" fmla="*/ 882 h 1552"/>
                <a:gd name="connsiteX70" fmla="*/ 1428 w 2482"/>
                <a:gd name="connsiteY70" fmla="*/ 820 h 1552"/>
                <a:gd name="connsiteX71" fmla="*/ 1378 w 2482"/>
                <a:gd name="connsiteY71" fmla="*/ 782 h 1552"/>
                <a:gd name="connsiteX72" fmla="*/ 1316 w 2482"/>
                <a:gd name="connsiteY72" fmla="*/ 770 h 1552"/>
                <a:gd name="connsiteX73" fmla="*/ 1291 w 2482"/>
                <a:gd name="connsiteY73" fmla="*/ 782 h 1552"/>
                <a:gd name="connsiteX74" fmla="*/ 1217 w 2482"/>
                <a:gd name="connsiteY74" fmla="*/ 695 h 1552"/>
                <a:gd name="connsiteX75" fmla="*/ 1192 w 2482"/>
                <a:gd name="connsiteY75" fmla="*/ 695 h 1552"/>
                <a:gd name="connsiteX76" fmla="*/ 1204 w 2482"/>
                <a:gd name="connsiteY76" fmla="*/ 559 h 1552"/>
                <a:gd name="connsiteX77" fmla="*/ 1279 w 2482"/>
                <a:gd name="connsiteY77" fmla="*/ 460 h 1552"/>
                <a:gd name="connsiteX78" fmla="*/ 1291 w 2482"/>
                <a:gd name="connsiteY78" fmla="*/ 422 h 1552"/>
                <a:gd name="connsiteX79" fmla="*/ 1291 w 2482"/>
                <a:gd name="connsiteY79" fmla="*/ 385 h 1552"/>
                <a:gd name="connsiteX80" fmla="*/ 1341 w 2482"/>
                <a:gd name="connsiteY80" fmla="*/ 373 h 1552"/>
                <a:gd name="connsiteX81" fmla="*/ 1353 w 2482"/>
                <a:gd name="connsiteY81" fmla="*/ 348 h 1552"/>
                <a:gd name="connsiteX82" fmla="*/ 1291 w 2482"/>
                <a:gd name="connsiteY82" fmla="*/ 323 h 1552"/>
                <a:gd name="connsiteX83" fmla="*/ 1279 w 2482"/>
                <a:gd name="connsiteY83" fmla="*/ 298 h 1552"/>
                <a:gd name="connsiteX84" fmla="*/ 1341 w 2482"/>
                <a:gd name="connsiteY84" fmla="*/ 311 h 1552"/>
                <a:gd name="connsiteX85" fmla="*/ 1378 w 2482"/>
                <a:gd name="connsiteY85" fmla="*/ 298 h 1552"/>
                <a:gd name="connsiteX86" fmla="*/ 1341 w 2482"/>
                <a:gd name="connsiteY86" fmla="*/ 248 h 1552"/>
                <a:gd name="connsiteX87" fmla="*/ 1403 w 2482"/>
                <a:gd name="connsiteY87" fmla="*/ 248 h 1552"/>
                <a:gd name="connsiteX88" fmla="*/ 1415 w 2482"/>
                <a:gd name="connsiteY88" fmla="*/ 236 h 1552"/>
                <a:gd name="connsiteX89" fmla="*/ 1440 w 2482"/>
                <a:gd name="connsiteY89" fmla="*/ 174 h 1552"/>
                <a:gd name="connsiteX90" fmla="*/ 1428 w 2482"/>
                <a:gd name="connsiteY90" fmla="*/ 124 h 1552"/>
                <a:gd name="connsiteX91" fmla="*/ 1428 w 2482"/>
                <a:gd name="connsiteY91" fmla="*/ 100 h 1552"/>
                <a:gd name="connsiteX92" fmla="*/ 1390 w 2482"/>
                <a:gd name="connsiteY92" fmla="*/ 75 h 1552"/>
                <a:gd name="connsiteX93" fmla="*/ 1341 w 2482"/>
                <a:gd name="connsiteY93" fmla="*/ 62 h 1552"/>
                <a:gd name="connsiteX94" fmla="*/ 1365 w 2482"/>
                <a:gd name="connsiteY94" fmla="*/ 100 h 1552"/>
                <a:gd name="connsiteX95" fmla="*/ 1341 w 2482"/>
                <a:gd name="connsiteY95" fmla="*/ 149 h 1552"/>
                <a:gd name="connsiteX96" fmla="*/ 1328 w 2482"/>
                <a:gd name="connsiteY96" fmla="*/ 211 h 1552"/>
                <a:gd name="connsiteX97" fmla="*/ 1303 w 2482"/>
                <a:gd name="connsiteY97" fmla="*/ 199 h 1552"/>
                <a:gd name="connsiteX98" fmla="*/ 1303 w 2482"/>
                <a:gd name="connsiteY98" fmla="*/ 137 h 1552"/>
                <a:gd name="connsiteX99" fmla="*/ 1279 w 2482"/>
                <a:gd name="connsiteY99" fmla="*/ 124 h 1552"/>
                <a:gd name="connsiteX100" fmla="*/ 1266 w 2482"/>
                <a:gd name="connsiteY100" fmla="*/ 162 h 1552"/>
                <a:gd name="connsiteX101" fmla="*/ 1241 w 2482"/>
                <a:gd name="connsiteY101" fmla="*/ 174 h 1552"/>
                <a:gd name="connsiteX102" fmla="*/ 1241 w 2482"/>
                <a:gd name="connsiteY102" fmla="*/ 112 h 1552"/>
                <a:gd name="connsiteX103" fmla="*/ 1204 w 2482"/>
                <a:gd name="connsiteY103" fmla="*/ 100 h 1552"/>
                <a:gd name="connsiteX104" fmla="*/ 1179 w 2482"/>
                <a:gd name="connsiteY104" fmla="*/ 50 h 1552"/>
                <a:gd name="connsiteX105" fmla="*/ 1179 w 2482"/>
                <a:gd name="connsiteY105" fmla="*/ 13 h 1552"/>
                <a:gd name="connsiteX106" fmla="*/ 1142 w 2482"/>
                <a:gd name="connsiteY106" fmla="*/ 0 h 1552"/>
                <a:gd name="connsiteX107" fmla="*/ 1117 w 2482"/>
                <a:gd name="connsiteY107" fmla="*/ 50 h 1552"/>
                <a:gd name="connsiteX108" fmla="*/ 1142 w 2482"/>
                <a:gd name="connsiteY108" fmla="*/ 100 h 1552"/>
                <a:gd name="connsiteX109" fmla="*/ 1179 w 2482"/>
                <a:gd name="connsiteY109" fmla="*/ 149 h 1552"/>
                <a:gd name="connsiteX110" fmla="*/ 1167 w 2482"/>
                <a:gd name="connsiteY110" fmla="*/ 199 h 1552"/>
                <a:gd name="connsiteX111" fmla="*/ 1142 w 2482"/>
                <a:gd name="connsiteY111" fmla="*/ 224 h 1552"/>
                <a:gd name="connsiteX112" fmla="*/ 1130 w 2482"/>
                <a:gd name="connsiteY112" fmla="*/ 186 h 1552"/>
                <a:gd name="connsiteX113" fmla="*/ 1105 w 2482"/>
                <a:gd name="connsiteY113" fmla="*/ 186 h 1552"/>
                <a:gd name="connsiteX114" fmla="*/ 1068 w 2482"/>
                <a:gd name="connsiteY114" fmla="*/ 224 h 1552"/>
                <a:gd name="connsiteX115" fmla="*/ 1030 w 2482"/>
                <a:gd name="connsiteY115" fmla="*/ 211 h 1552"/>
                <a:gd name="connsiteX116" fmla="*/ 956 w 2482"/>
                <a:gd name="connsiteY116" fmla="*/ 186 h 1552"/>
                <a:gd name="connsiteX117" fmla="*/ 894 w 2482"/>
                <a:gd name="connsiteY117" fmla="*/ 186 h 1552"/>
                <a:gd name="connsiteX118" fmla="*/ 881 w 2482"/>
                <a:gd name="connsiteY118" fmla="*/ 211 h 1552"/>
                <a:gd name="connsiteX119" fmla="*/ 857 w 2482"/>
                <a:gd name="connsiteY119" fmla="*/ 224 h 1552"/>
                <a:gd name="connsiteX120" fmla="*/ 844 w 2482"/>
                <a:gd name="connsiteY120" fmla="*/ 186 h 1552"/>
                <a:gd name="connsiteX121" fmla="*/ 795 w 2482"/>
                <a:gd name="connsiteY121" fmla="*/ 186 h 1552"/>
                <a:gd name="connsiteX122" fmla="*/ 720 w 2482"/>
                <a:gd name="connsiteY122" fmla="*/ 174 h 1552"/>
                <a:gd name="connsiteX123" fmla="*/ 757 w 2482"/>
                <a:gd name="connsiteY123" fmla="*/ 124 h 1552"/>
                <a:gd name="connsiteX124" fmla="*/ 695 w 2482"/>
                <a:gd name="connsiteY124" fmla="*/ 124 h 1552"/>
                <a:gd name="connsiteX125" fmla="*/ 0 w 2482"/>
                <a:gd name="connsiteY125" fmla="*/ 286 h 1552"/>
                <a:gd name="connsiteX126" fmla="*/ 0 w 2482"/>
                <a:gd name="connsiteY126" fmla="*/ 311 h 1552"/>
                <a:gd name="connsiteX127" fmla="*/ 37 w 2482"/>
                <a:gd name="connsiteY127" fmla="*/ 323 h 1552"/>
                <a:gd name="connsiteX128" fmla="*/ 37 w 2482"/>
                <a:gd name="connsiteY128" fmla="*/ 397 h 1552"/>
                <a:gd name="connsiteX129" fmla="*/ 112 w 2482"/>
                <a:gd name="connsiteY129" fmla="*/ 410 h 1552"/>
                <a:gd name="connsiteX130" fmla="*/ 100 w 2482"/>
                <a:gd name="connsiteY130" fmla="*/ 472 h 1552"/>
                <a:gd name="connsiteX131" fmla="*/ 124 w 2482"/>
                <a:gd name="connsiteY131" fmla="*/ 633 h 1552"/>
                <a:gd name="connsiteX132" fmla="*/ 149 w 2482"/>
                <a:gd name="connsiteY132" fmla="*/ 671 h 1552"/>
                <a:gd name="connsiteX133" fmla="*/ 100 w 2482"/>
                <a:gd name="connsiteY133" fmla="*/ 720 h 1552"/>
                <a:gd name="connsiteX134" fmla="*/ 100 w 2482"/>
                <a:gd name="connsiteY134" fmla="*/ 757 h 1552"/>
                <a:gd name="connsiteX135" fmla="*/ 100 w 2482"/>
                <a:gd name="connsiteY135" fmla="*/ 795 h 1552"/>
                <a:gd name="connsiteX136" fmla="*/ 149 w 2482"/>
                <a:gd name="connsiteY136" fmla="*/ 894 h 1552"/>
                <a:gd name="connsiteX137" fmla="*/ 124 w 2482"/>
                <a:gd name="connsiteY137" fmla="*/ 931 h 1552"/>
                <a:gd name="connsiteX138" fmla="*/ 124 w 2482"/>
                <a:gd name="connsiteY138" fmla="*/ 956 h 1552"/>
                <a:gd name="connsiteX139" fmla="*/ 149 w 2482"/>
                <a:gd name="connsiteY139" fmla="*/ 968 h 1552"/>
                <a:gd name="connsiteX140" fmla="*/ 186 w 2482"/>
                <a:gd name="connsiteY140" fmla="*/ 1043 h 1552"/>
                <a:gd name="connsiteX141" fmla="*/ 199 w 2482"/>
                <a:gd name="connsiteY141" fmla="*/ 1080 h 1552"/>
                <a:gd name="connsiteX142" fmla="*/ 211 w 2482"/>
                <a:gd name="connsiteY142" fmla="*/ 1105 h 1552"/>
                <a:gd name="connsiteX143" fmla="*/ 261 w 2482"/>
                <a:gd name="connsiteY143" fmla="*/ 1130 h 1552"/>
                <a:gd name="connsiteX144" fmla="*/ 633 w 2482"/>
                <a:gd name="connsiteY144" fmla="*/ 1167 h 1552"/>
                <a:gd name="connsiteX145" fmla="*/ 658 w 2482"/>
                <a:gd name="connsiteY145" fmla="*/ 1167 h 1552"/>
                <a:gd name="connsiteX146" fmla="*/ 683 w 2482"/>
                <a:gd name="connsiteY146" fmla="*/ 1180 h 1552"/>
                <a:gd name="connsiteX147" fmla="*/ 1204 w 2482"/>
                <a:gd name="connsiteY147" fmla="*/ 1229 h 1552"/>
                <a:gd name="connsiteX148" fmla="*/ 1254 w 2482"/>
                <a:gd name="connsiteY148" fmla="*/ 1242 h 1552"/>
                <a:gd name="connsiteX149" fmla="*/ 1266 w 2482"/>
                <a:gd name="connsiteY149" fmla="*/ 1242 h 1552"/>
                <a:gd name="connsiteX150" fmla="*/ 1291 w 2482"/>
                <a:gd name="connsiteY150" fmla="*/ 1242 h 1552"/>
                <a:gd name="connsiteX151" fmla="*/ 1291 w 2482"/>
                <a:gd name="connsiteY151" fmla="*/ 1254 h 1552"/>
                <a:gd name="connsiteX152" fmla="*/ 1303 w 2482"/>
                <a:gd name="connsiteY152" fmla="*/ 1254 h 1552"/>
                <a:gd name="connsiteX153" fmla="*/ 1440 w 2482"/>
                <a:gd name="connsiteY153" fmla="*/ 1266 h 1552"/>
                <a:gd name="connsiteX154" fmla="*/ 1452 w 2482"/>
                <a:gd name="connsiteY154" fmla="*/ 1266 h 1552"/>
                <a:gd name="connsiteX155" fmla="*/ 1452 w 2482"/>
                <a:gd name="connsiteY155" fmla="*/ 1242 h 1552"/>
                <a:gd name="connsiteX156" fmla="*/ 1465 w 2482"/>
                <a:gd name="connsiteY156" fmla="*/ 1229 h 1552"/>
                <a:gd name="connsiteX157" fmla="*/ 1502 w 2482"/>
                <a:gd name="connsiteY157" fmla="*/ 1217 h 1552"/>
                <a:gd name="connsiteX158" fmla="*/ 1564 w 2482"/>
                <a:gd name="connsiteY158" fmla="*/ 1229 h 1552"/>
                <a:gd name="connsiteX159" fmla="*/ 1564 w 2482"/>
                <a:gd name="connsiteY159" fmla="*/ 1242 h 1552"/>
                <a:gd name="connsiteX160" fmla="*/ 1589 w 2482"/>
                <a:gd name="connsiteY160" fmla="*/ 1254 h 1552"/>
                <a:gd name="connsiteX161" fmla="*/ 1614 w 2482"/>
                <a:gd name="connsiteY161" fmla="*/ 1291 h 1552"/>
                <a:gd name="connsiteX162" fmla="*/ 1614 w 2482"/>
                <a:gd name="connsiteY162" fmla="*/ 1316 h 1552"/>
                <a:gd name="connsiteX163" fmla="*/ 1638 w 2482"/>
                <a:gd name="connsiteY163" fmla="*/ 1316 h 1552"/>
                <a:gd name="connsiteX164" fmla="*/ 1676 w 2482"/>
                <a:gd name="connsiteY164" fmla="*/ 1341 h 1552"/>
                <a:gd name="connsiteX165" fmla="*/ 1688 w 2482"/>
                <a:gd name="connsiteY165" fmla="*/ 1353 h 1552"/>
                <a:gd name="connsiteX166" fmla="*/ 1725 w 2482"/>
                <a:gd name="connsiteY166" fmla="*/ 1341 h 1552"/>
                <a:gd name="connsiteX167" fmla="*/ 1763 w 2482"/>
                <a:gd name="connsiteY167" fmla="*/ 1316 h 1552"/>
                <a:gd name="connsiteX168" fmla="*/ 1812 w 2482"/>
                <a:gd name="connsiteY168" fmla="*/ 1353 h 1552"/>
                <a:gd name="connsiteX169" fmla="*/ 1837 w 2482"/>
                <a:gd name="connsiteY169" fmla="*/ 1403 h 1552"/>
                <a:gd name="connsiteX170" fmla="*/ 1787 w 2482"/>
                <a:gd name="connsiteY170" fmla="*/ 1403 h 1552"/>
                <a:gd name="connsiteX171" fmla="*/ 1775 w 2482"/>
                <a:gd name="connsiteY171" fmla="*/ 1415 h 1552"/>
                <a:gd name="connsiteX172" fmla="*/ 1775 w 2482"/>
                <a:gd name="connsiteY172" fmla="*/ 1477 h 1552"/>
                <a:gd name="connsiteX173" fmla="*/ 1763 w 2482"/>
                <a:gd name="connsiteY173" fmla="*/ 1502 h 1552"/>
                <a:gd name="connsiteX174" fmla="*/ 1750 w 2482"/>
                <a:gd name="connsiteY174" fmla="*/ 1540 h 1552"/>
                <a:gd name="connsiteX175" fmla="*/ 1763 w 2482"/>
                <a:gd name="connsiteY175" fmla="*/ 1552 h 1552"/>
                <a:gd name="connsiteX176" fmla="*/ 1825 w 2482"/>
                <a:gd name="connsiteY176" fmla="*/ 1527 h 1552"/>
                <a:gd name="connsiteX177" fmla="*/ 1862 w 2482"/>
                <a:gd name="connsiteY177" fmla="*/ 1453 h 1552"/>
                <a:gd name="connsiteX178" fmla="*/ 1862 w 2482"/>
                <a:gd name="connsiteY178" fmla="*/ 1465 h 1552"/>
                <a:gd name="connsiteX179" fmla="*/ 1862 w 2482"/>
                <a:gd name="connsiteY179" fmla="*/ 1428 h 1552"/>
                <a:gd name="connsiteX180" fmla="*/ 1887 w 2482"/>
                <a:gd name="connsiteY180" fmla="*/ 1403 h 1552"/>
                <a:gd name="connsiteX181" fmla="*/ 1936 w 2482"/>
                <a:gd name="connsiteY181" fmla="*/ 1403 h 1552"/>
                <a:gd name="connsiteX182" fmla="*/ 1936 w 2482"/>
                <a:gd name="connsiteY182" fmla="*/ 1391 h 1552"/>
                <a:gd name="connsiteX183" fmla="*/ 1949 w 2482"/>
                <a:gd name="connsiteY183" fmla="*/ 1378 h 1552"/>
                <a:gd name="connsiteX184" fmla="*/ 1974 w 2482"/>
                <a:gd name="connsiteY184" fmla="*/ 1366 h 1552"/>
                <a:gd name="connsiteX185" fmla="*/ 1974 w 2482"/>
                <a:gd name="connsiteY185" fmla="*/ 1378 h 1552"/>
                <a:gd name="connsiteX186" fmla="*/ 1986 w 2482"/>
                <a:gd name="connsiteY186" fmla="*/ 1353 h 1552"/>
                <a:gd name="connsiteX187" fmla="*/ 2023 w 2482"/>
                <a:gd name="connsiteY187" fmla="*/ 1316 h 1552"/>
                <a:gd name="connsiteX188" fmla="*/ 2110 w 2482"/>
                <a:gd name="connsiteY188" fmla="*/ 1291 h 1552"/>
                <a:gd name="connsiteX189" fmla="*/ 2135 w 2482"/>
                <a:gd name="connsiteY189" fmla="*/ 1242 h 1552"/>
                <a:gd name="connsiteX190" fmla="*/ 2147 w 2482"/>
                <a:gd name="connsiteY190" fmla="*/ 1217 h 1552"/>
                <a:gd name="connsiteX191" fmla="*/ 2147 w 2482"/>
                <a:gd name="connsiteY191" fmla="*/ 1192 h 1552"/>
                <a:gd name="connsiteX192" fmla="*/ 2160 w 2482"/>
                <a:gd name="connsiteY192" fmla="*/ 1117 h 1552"/>
                <a:gd name="connsiteX193" fmla="*/ 2222 w 2482"/>
                <a:gd name="connsiteY193" fmla="*/ 1117 h 1552"/>
                <a:gd name="connsiteX194" fmla="*/ 2296 w 2482"/>
                <a:gd name="connsiteY194" fmla="*/ 1192 h 1552"/>
                <a:gd name="connsiteX195" fmla="*/ 2321 w 2482"/>
                <a:gd name="connsiteY195" fmla="*/ 1180 h 1552"/>
                <a:gd name="connsiteX196" fmla="*/ 2358 w 2482"/>
                <a:gd name="connsiteY196" fmla="*/ 1130 h 1552"/>
                <a:gd name="connsiteX197" fmla="*/ 2358 w 2482"/>
                <a:gd name="connsiteY197" fmla="*/ 1155 h 1552"/>
                <a:gd name="connsiteX198" fmla="*/ 2346 w 2482"/>
                <a:gd name="connsiteY198" fmla="*/ 1217 h 1552"/>
                <a:gd name="connsiteX199" fmla="*/ 2383 w 2482"/>
                <a:gd name="connsiteY199" fmla="*/ 1242 h 1552"/>
                <a:gd name="connsiteX200" fmla="*/ 2408 w 2482"/>
                <a:gd name="connsiteY200" fmla="*/ 1180 h 1552"/>
                <a:gd name="connsiteX201" fmla="*/ 2433 w 2482"/>
                <a:gd name="connsiteY201" fmla="*/ 1167 h 1552"/>
                <a:gd name="connsiteX202" fmla="*/ 2470 w 2482"/>
                <a:gd name="connsiteY202" fmla="*/ 1117 h 1552"/>
                <a:gd name="connsiteX203" fmla="*/ 2482 w 2482"/>
                <a:gd name="connsiteY203" fmla="*/ 1080 h 1552"/>
                <a:gd name="connsiteX204" fmla="*/ 2458 w 2482"/>
                <a:gd name="connsiteY204"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2172 w 2482"/>
                <a:gd name="connsiteY34" fmla="*/ 559 h 1552"/>
                <a:gd name="connsiteX35" fmla="*/ 2160 w 2482"/>
                <a:gd name="connsiteY35" fmla="*/ 522 h 1552"/>
                <a:gd name="connsiteX36" fmla="*/ 1986 w 2482"/>
                <a:gd name="connsiteY36" fmla="*/ 385 h 1552"/>
                <a:gd name="connsiteX37" fmla="*/ 1986 w 2482"/>
                <a:gd name="connsiteY37" fmla="*/ 447 h 1552"/>
                <a:gd name="connsiteX38" fmla="*/ 1974 w 2482"/>
                <a:gd name="connsiteY38" fmla="*/ 497 h 1552"/>
                <a:gd name="connsiteX39" fmla="*/ 1949 w 2482"/>
                <a:gd name="connsiteY39" fmla="*/ 534 h 1552"/>
                <a:gd name="connsiteX40" fmla="*/ 1924 w 2482"/>
                <a:gd name="connsiteY40" fmla="*/ 522 h 1552"/>
                <a:gd name="connsiteX41" fmla="*/ 1887 w 2482"/>
                <a:gd name="connsiteY41" fmla="*/ 546 h 1552"/>
                <a:gd name="connsiteX42" fmla="*/ 1874 w 2482"/>
                <a:gd name="connsiteY42" fmla="*/ 472 h 1552"/>
                <a:gd name="connsiteX43" fmla="*/ 1849 w 2482"/>
                <a:gd name="connsiteY43" fmla="*/ 422 h 1552"/>
                <a:gd name="connsiteX44" fmla="*/ 1812 w 2482"/>
                <a:gd name="connsiteY44" fmla="*/ 435 h 1552"/>
                <a:gd name="connsiteX45" fmla="*/ 1775 w 2482"/>
                <a:gd name="connsiteY45" fmla="*/ 410 h 1552"/>
                <a:gd name="connsiteX46" fmla="*/ 1750 w 2482"/>
                <a:gd name="connsiteY46" fmla="*/ 397 h 1552"/>
                <a:gd name="connsiteX47" fmla="*/ 1725 w 2482"/>
                <a:gd name="connsiteY47" fmla="*/ 385 h 1552"/>
                <a:gd name="connsiteX48" fmla="*/ 1688 w 2482"/>
                <a:gd name="connsiteY48" fmla="*/ 410 h 1552"/>
                <a:gd name="connsiteX49" fmla="*/ 1614 w 2482"/>
                <a:gd name="connsiteY49" fmla="*/ 422 h 1552"/>
                <a:gd name="connsiteX50" fmla="*/ 1614 w 2482"/>
                <a:gd name="connsiteY50" fmla="*/ 447 h 1552"/>
                <a:gd name="connsiteX51" fmla="*/ 1638 w 2482"/>
                <a:gd name="connsiteY51" fmla="*/ 472 h 1552"/>
                <a:gd name="connsiteX52" fmla="*/ 1663 w 2482"/>
                <a:gd name="connsiteY52" fmla="*/ 509 h 1552"/>
                <a:gd name="connsiteX53" fmla="*/ 1663 w 2482"/>
                <a:gd name="connsiteY53" fmla="*/ 559 h 1552"/>
                <a:gd name="connsiteX54" fmla="*/ 1663 w 2482"/>
                <a:gd name="connsiteY54" fmla="*/ 608 h 1552"/>
                <a:gd name="connsiteX55" fmla="*/ 1688 w 2482"/>
                <a:gd name="connsiteY55" fmla="*/ 633 h 1552"/>
                <a:gd name="connsiteX56" fmla="*/ 1738 w 2482"/>
                <a:gd name="connsiteY56" fmla="*/ 695 h 1552"/>
                <a:gd name="connsiteX57" fmla="*/ 1750 w 2482"/>
                <a:gd name="connsiteY57" fmla="*/ 757 h 1552"/>
                <a:gd name="connsiteX58" fmla="*/ 1701 w 2482"/>
                <a:gd name="connsiteY58" fmla="*/ 844 h 1552"/>
                <a:gd name="connsiteX59" fmla="*/ 1713 w 2482"/>
                <a:gd name="connsiteY59" fmla="*/ 869 h 1552"/>
                <a:gd name="connsiteX60" fmla="*/ 1750 w 2482"/>
                <a:gd name="connsiteY60" fmla="*/ 931 h 1552"/>
                <a:gd name="connsiteX61" fmla="*/ 1775 w 2482"/>
                <a:gd name="connsiteY61" fmla="*/ 981 h 1552"/>
                <a:gd name="connsiteX62" fmla="*/ 1750 w 2482"/>
                <a:gd name="connsiteY62" fmla="*/ 1031 h 1552"/>
                <a:gd name="connsiteX63" fmla="*/ 1713 w 2482"/>
                <a:gd name="connsiteY63" fmla="*/ 1031 h 1552"/>
                <a:gd name="connsiteX64" fmla="*/ 1688 w 2482"/>
                <a:gd name="connsiteY64" fmla="*/ 993 h 1552"/>
                <a:gd name="connsiteX65" fmla="*/ 1663 w 2482"/>
                <a:gd name="connsiteY65" fmla="*/ 968 h 1552"/>
                <a:gd name="connsiteX66" fmla="*/ 1638 w 2482"/>
                <a:gd name="connsiteY66" fmla="*/ 919 h 1552"/>
                <a:gd name="connsiteX67" fmla="*/ 1614 w 2482"/>
                <a:gd name="connsiteY67" fmla="*/ 894 h 1552"/>
                <a:gd name="connsiteX68" fmla="*/ 1601 w 2482"/>
                <a:gd name="connsiteY68" fmla="*/ 882 h 1552"/>
                <a:gd name="connsiteX69" fmla="*/ 1527 w 2482"/>
                <a:gd name="connsiteY69" fmla="*/ 882 h 1552"/>
                <a:gd name="connsiteX70" fmla="*/ 1428 w 2482"/>
                <a:gd name="connsiteY70" fmla="*/ 820 h 1552"/>
                <a:gd name="connsiteX71" fmla="*/ 1378 w 2482"/>
                <a:gd name="connsiteY71" fmla="*/ 782 h 1552"/>
                <a:gd name="connsiteX72" fmla="*/ 1316 w 2482"/>
                <a:gd name="connsiteY72" fmla="*/ 770 h 1552"/>
                <a:gd name="connsiteX73" fmla="*/ 1291 w 2482"/>
                <a:gd name="connsiteY73" fmla="*/ 782 h 1552"/>
                <a:gd name="connsiteX74" fmla="*/ 1217 w 2482"/>
                <a:gd name="connsiteY74" fmla="*/ 695 h 1552"/>
                <a:gd name="connsiteX75" fmla="*/ 1192 w 2482"/>
                <a:gd name="connsiteY75" fmla="*/ 695 h 1552"/>
                <a:gd name="connsiteX76" fmla="*/ 1204 w 2482"/>
                <a:gd name="connsiteY76" fmla="*/ 559 h 1552"/>
                <a:gd name="connsiteX77" fmla="*/ 1279 w 2482"/>
                <a:gd name="connsiteY77" fmla="*/ 460 h 1552"/>
                <a:gd name="connsiteX78" fmla="*/ 1291 w 2482"/>
                <a:gd name="connsiteY78" fmla="*/ 422 h 1552"/>
                <a:gd name="connsiteX79" fmla="*/ 1291 w 2482"/>
                <a:gd name="connsiteY79" fmla="*/ 385 h 1552"/>
                <a:gd name="connsiteX80" fmla="*/ 1341 w 2482"/>
                <a:gd name="connsiteY80" fmla="*/ 373 h 1552"/>
                <a:gd name="connsiteX81" fmla="*/ 1353 w 2482"/>
                <a:gd name="connsiteY81" fmla="*/ 348 h 1552"/>
                <a:gd name="connsiteX82" fmla="*/ 1291 w 2482"/>
                <a:gd name="connsiteY82" fmla="*/ 323 h 1552"/>
                <a:gd name="connsiteX83" fmla="*/ 1279 w 2482"/>
                <a:gd name="connsiteY83" fmla="*/ 298 h 1552"/>
                <a:gd name="connsiteX84" fmla="*/ 1341 w 2482"/>
                <a:gd name="connsiteY84" fmla="*/ 311 h 1552"/>
                <a:gd name="connsiteX85" fmla="*/ 1378 w 2482"/>
                <a:gd name="connsiteY85" fmla="*/ 298 h 1552"/>
                <a:gd name="connsiteX86" fmla="*/ 1341 w 2482"/>
                <a:gd name="connsiteY86" fmla="*/ 248 h 1552"/>
                <a:gd name="connsiteX87" fmla="*/ 1403 w 2482"/>
                <a:gd name="connsiteY87" fmla="*/ 248 h 1552"/>
                <a:gd name="connsiteX88" fmla="*/ 1415 w 2482"/>
                <a:gd name="connsiteY88" fmla="*/ 236 h 1552"/>
                <a:gd name="connsiteX89" fmla="*/ 1440 w 2482"/>
                <a:gd name="connsiteY89" fmla="*/ 174 h 1552"/>
                <a:gd name="connsiteX90" fmla="*/ 1428 w 2482"/>
                <a:gd name="connsiteY90" fmla="*/ 124 h 1552"/>
                <a:gd name="connsiteX91" fmla="*/ 1428 w 2482"/>
                <a:gd name="connsiteY91" fmla="*/ 100 h 1552"/>
                <a:gd name="connsiteX92" fmla="*/ 1390 w 2482"/>
                <a:gd name="connsiteY92" fmla="*/ 75 h 1552"/>
                <a:gd name="connsiteX93" fmla="*/ 1341 w 2482"/>
                <a:gd name="connsiteY93" fmla="*/ 62 h 1552"/>
                <a:gd name="connsiteX94" fmla="*/ 1365 w 2482"/>
                <a:gd name="connsiteY94" fmla="*/ 100 h 1552"/>
                <a:gd name="connsiteX95" fmla="*/ 1341 w 2482"/>
                <a:gd name="connsiteY95" fmla="*/ 149 h 1552"/>
                <a:gd name="connsiteX96" fmla="*/ 1328 w 2482"/>
                <a:gd name="connsiteY96" fmla="*/ 211 h 1552"/>
                <a:gd name="connsiteX97" fmla="*/ 1303 w 2482"/>
                <a:gd name="connsiteY97" fmla="*/ 199 h 1552"/>
                <a:gd name="connsiteX98" fmla="*/ 1303 w 2482"/>
                <a:gd name="connsiteY98" fmla="*/ 137 h 1552"/>
                <a:gd name="connsiteX99" fmla="*/ 1279 w 2482"/>
                <a:gd name="connsiteY99" fmla="*/ 124 h 1552"/>
                <a:gd name="connsiteX100" fmla="*/ 1266 w 2482"/>
                <a:gd name="connsiteY100" fmla="*/ 162 h 1552"/>
                <a:gd name="connsiteX101" fmla="*/ 1241 w 2482"/>
                <a:gd name="connsiteY101" fmla="*/ 174 h 1552"/>
                <a:gd name="connsiteX102" fmla="*/ 1241 w 2482"/>
                <a:gd name="connsiteY102" fmla="*/ 112 h 1552"/>
                <a:gd name="connsiteX103" fmla="*/ 1204 w 2482"/>
                <a:gd name="connsiteY103" fmla="*/ 100 h 1552"/>
                <a:gd name="connsiteX104" fmla="*/ 1179 w 2482"/>
                <a:gd name="connsiteY104" fmla="*/ 50 h 1552"/>
                <a:gd name="connsiteX105" fmla="*/ 1179 w 2482"/>
                <a:gd name="connsiteY105" fmla="*/ 13 h 1552"/>
                <a:gd name="connsiteX106" fmla="*/ 1142 w 2482"/>
                <a:gd name="connsiteY106" fmla="*/ 0 h 1552"/>
                <a:gd name="connsiteX107" fmla="*/ 1117 w 2482"/>
                <a:gd name="connsiteY107" fmla="*/ 50 h 1552"/>
                <a:gd name="connsiteX108" fmla="*/ 1142 w 2482"/>
                <a:gd name="connsiteY108" fmla="*/ 100 h 1552"/>
                <a:gd name="connsiteX109" fmla="*/ 1179 w 2482"/>
                <a:gd name="connsiteY109" fmla="*/ 149 h 1552"/>
                <a:gd name="connsiteX110" fmla="*/ 1167 w 2482"/>
                <a:gd name="connsiteY110" fmla="*/ 199 h 1552"/>
                <a:gd name="connsiteX111" fmla="*/ 1142 w 2482"/>
                <a:gd name="connsiteY111" fmla="*/ 224 h 1552"/>
                <a:gd name="connsiteX112" fmla="*/ 1130 w 2482"/>
                <a:gd name="connsiteY112" fmla="*/ 186 h 1552"/>
                <a:gd name="connsiteX113" fmla="*/ 1105 w 2482"/>
                <a:gd name="connsiteY113" fmla="*/ 186 h 1552"/>
                <a:gd name="connsiteX114" fmla="*/ 1068 w 2482"/>
                <a:gd name="connsiteY114" fmla="*/ 224 h 1552"/>
                <a:gd name="connsiteX115" fmla="*/ 1030 w 2482"/>
                <a:gd name="connsiteY115" fmla="*/ 211 h 1552"/>
                <a:gd name="connsiteX116" fmla="*/ 956 w 2482"/>
                <a:gd name="connsiteY116" fmla="*/ 186 h 1552"/>
                <a:gd name="connsiteX117" fmla="*/ 894 w 2482"/>
                <a:gd name="connsiteY117" fmla="*/ 186 h 1552"/>
                <a:gd name="connsiteX118" fmla="*/ 881 w 2482"/>
                <a:gd name="connsiteY118" fmla="*/ 211 h 1552"/>
                <a:gd name="connsiteX119" fmla="*/ 857 w 2482"/>
                <a:gd name="connsiteY119" fmla="*/ 224 h 1552"/>
                <a:gd name="connsiteX120" fmla="*/ 844 w 2482"/>
                <a:gd name="connsiteY120" fmla="*/ 186 h 1552"/>
                <a:gd name="connsiteX121" fmla="*/ 795 w 2482"/>
                <a:gd name="connsiteY121" fmla="*/ 186 h 1552"/>
                <a:gd name="connsiteX122" fmla="*/ 720 w 2482"/>
                <a:gd name="connsiteY122" fmla="*/ 174 h 1552"/>
                <a:gd name="connsiteX123" fmla="*/ 757 w 2482"/>
                <a:gd name="connsiteY123" fmla="*/ 124 h 1552"/>
                <a:gd name="connsiteX124" fmla="*/ 0 w 2482"/>
                <a:gd name="connsiteY124" fmla="*/ 286 h 1552"/>
                <a:gd name="connsiteX125" fmla="*/ 0 w 2482"/>
                <a:gd name="connsiteY125" fmla="*/ 311 h 1552"/>
                <a:gd name="connsiteX126" fmla="*/ 37 w 2482"/>
                <a:gd name="connsiteY126" fmla="*/ 323 h 1552"/>
                <a:gd name="connsiteX127" fmla="*/ 37 w 2482"/>
                <a:gd name="connsiteY127" fmla="*/ 397 h 1552"/>
                <a:gd name="connsiteX128" fmla="*/ 112 w 2482"/>
                <a:gd name="connsiteY128" fmla="*/ 410 h 1552"/>
                <a:gd name="connsiteX129" fmla="*/ 100 w 2482"/>
                <a:gd name="connsiteY129" fmla="*/ 472 h 1552"/>
                <a:gd name="connsiteX130" fmla="*/ 124 w 2482"/>
                <a:gd name="connsiteY130" fmla="*/ 633 h 1552"/>
                <a:gd name="connsiteX131" fmla="*/ 149 w 2482"/>
                <a:gd name="connsiteY131" fmla="*/ 671 h 1552"/>
                <a:gd name="connsiteX132" fmla="*/ 100 w 2482"/>
                <a:gd name="connsiteY132" fmla="*/ 720 h 1552"/>
                <a:gd name="connsiteX133" fmla="*/ 100 w 2482"/>
                <a:gd name="connsiteY133" fmla="*/ 757 h 1552"/>
                <a:gd name="connsiteX134" fmla="*/ 100 w 2482"/>
                <a:gd name="connsiteY134" fmla="*/ 795 h 1552"/>
                <a:gd name="connsiteX135" fmla="*/ 149 w 2482"/>
                <a:gd name="connsiteY135" fmla="*/ 894 h 1552"/>
                <a:gd name="connsiteX136" fmla="*/ 124 w 2482"/>
                <a:gd name="connsiteY136" fmla="*/ 931 h 1552"/>
                <a:gd name="connsiteX137" fmla="*/ 124 w 2482"/>
                <a:gd name="connsiteY137" fmla="*/ 956 h 1552"/>
                <a:gd name="connsiteX138" fmla="*/ 149 w 2482"/>
                <a:gd name="connsiteY138" fmla="*/ 968 h 1552"/>
                <a:gd name="connsiteX139" fmla="*/ 186 w 2482"/>
                <a:gd name="connsiteY139" fmla="*/ 1043 h 1552"/>
                <a:gd name="connsiteX140" fmla="*/ 199 w 2482"/>
                <a:gd name="connsiteY140" fmla="*/ 1080 h 1552"/>
                <a:gd name="connsiteX141" fmla="*/ 211 w 2482"/>
                <a:gd name="connsiteY141" fmla="*/ 1105 h 1552"/>
                <a:gd name="connsiteX142" fmla="*/ 261 w 2482"/>
                <a:gd name="connsiteY142" fmla="*/ 1130 h 1552"/>
                <a:gd name="connsiteX143" fmla="*/ 633 w 2482"/>
                <a:gd name="connsiteY143" fmla="*/ 1167 h 1552"/>
                <a:gd name="connsiteX144" fmla="*/ 658 w 2482"/>
                <a:gd name="connsiteY144" fmla="*/ 1167 h 1552"/>
                <a:gd name="connsiteX145" fmla="*/ 683 w 2482"/>
                <a:gd name="connsiteY145" fmla="*/ 1180 h 1552"/>
                <a:gd name="connsiteX146" fmla="*/ 1204 w 2482"/>
                <a:gd name="connsiteY146" fmla="*/ 1229 h 1552"/>
                <a:gd name="connsiteX147" fmla="*/ 1254 w 2482"/>
                <a:gd name="connsiteY147" fmla="*/ 1242 h 1552"/>
                <a:gd name="connsiteX148" fmla="*/ 1266 w 2482"/>
                <a:gd name="connsiteY148" fmla="*/ 1242 h 1552"/>
                <a:gd name="connsiteX149" fmla="*/ 1291 w 2482"/>
                <a:gd name="connsiteY149" fmla="*/ 1242 h 1552"/>
                <a:gd name="connsiteX150" fmla="*/ 1291 w 2482"/>
                <a:gd name="connsiteY150" fmla="*/ 1254 h 1552"/>
                <a:gd name="connsiteX151" fmla="*/ 1303 w 2482"/>
                <a:gd name="connsiteY151" fmla="*/ 1254 h 1552"/>
                <a:gd name="connsiteX152" fmla="*/ 1440 w 2482"/>
                <a:gd name="connsiteY152" fmla="*/ 1266 h 1552"/>
                <a:gd name="connsiteX153" fmla="*/ 1452 w 2482"/>
                <a:gd name="connsiteY153" fmla="*/ 1266 h 1552"/>
                <a:gd name="connsiteX154" fmla="*/ 1452 w 2482"/>
                <a:gd name="connsiteY154" fmla="*/ 1242 h 1552"/>
                <a:gd name="connsiteX155" fmla="*/ 1465 w 2482"/>
                <a:gd name="connsiteY155" fmla="*/ 1229 h 1552"/>
                <a:gd name="connsiteX156" fmla="*/ 1502 w 2482"/>
                <a:gd name="connsiteY156" fmla="*/ 1217 h 1552"/>
                <a:gd name="connsiteX157" fmla="*/ 1564 w 2482"/>
                <a:gd name="connsiteY157" fmla="*/ 1229 h 1552"/>
                <a:gd name="connsiteX158" fmla="*/ 1564 w 2482"/>
                <a:gd name="connsiteY158" fmla="*/ 1242 h 1552"/>
                <a:gd name="connsiteX159" fmla="*/ 1589 w 2482"/>
                <a:gd name="connsiteY159" fmla="*/ 1254 h 1552"/>
                <a:gd name="connsiteX160" fmla="*/ 1614 w 2482"/>
                <a:gd name="connsiteY160" fmla="*/ 1291 h 1552"/>
                <a:gd name="connsiteX161" fmla="*/ 1614 w 2482"/>
                <a:gd name="connsiteY161" fmla="*/ 1316 h 1552"/>
                <a:gd name="connsiteX162" fmla="*/ 1638 w 2482"/>
                <a:gd name="connsiteY162" fmla="*/ 1316 h 1552"/>
                <a:gd name="connsiteX163" fmla="*/ 1676 w 2482"/>
                <a:gd name="connsiteY163" fmla="*/ 1341 h 1552"/>
                <a:gd name="connsiteX164" fmla="*/ 1688 w 2482"/>
                <a:gd name="connsiteY164" fmla="*/ 1353 h 1552"/>
                <a:gd name="connsiteX165" fmla="*/ 1725 w 2482"/>
                <a:gd name="connsiteY165" fmla="*/ 1341 h 1552"/>
                <a:gd name="connsiteX166" fmla="*/ 1763 w 2482"/>
                <a:gd name="connsiteY166" fmla="*/ 1316 h 1552"/>
                <a:gd name="connsiteX167" fmla="*/ 1812 w 2482"/>
                <a:gd name="connsiteY167" fmla="*/ 1353 h 1552"/>
                <a:gd name="connsiteX168" fmla="*/ 1837 w 2482"/>
                <a:gd name="connsiteY168" fmla="*/ 1403 h 1552"/>
                <a:gd name="connsiteX169" fmla="*/ 1787 w 2482"/>
                <a:gd name="connsiteY169" fmla="*/ 1403 h 1552"/>
                <a:gd name="connsiteX170" fmla="*/ 1775 w 2482"/>
                <a:gd name="connsiteY170" fmla="*/ 1415 h 1552"/>
                <a:gd name="connsiteX171" fmla="*/ 1775 w 2482"/>
                <a:gd name="connsiteY171" fmla="*/ 1477 h 1552"/>
                <a:gd name="connsiteX172" fmla="*/ 1763 w 2482"/>
                <a:gd name="connsiteY172" fmla="*/ 1502 h 1552"/>
                <a:gd name="connsiteX173" fmla="*/ 1750 w 2482"/>
                <a:gd name="connsiteY173" fmla="*/ 1540 h 1552"/>
                <a:gd name="connsiteX174" fmla="*/ 1763 w 2482"/>
                <a:gd name="connsiteY174" fmla="*/ 1552 h 1552"/>
                <a:gd name="connsiteX175" fmla="*/ 1825 w 2482"/>
                <a:gd name="connsiteY175" fmla="*/ 1527 h 1552"/>
                <a:gd name="connsiteX176" fmla="*/ 1862 w 2482"/>
                <a:gd name="connsiteY176" fmla="*/ 1453 h 1552"/>
                <a:gd name="connsiteX177" fmla="*/ 1862 w 2482"/>
                <a:gd name="connsiteY177" fmla="*/ 1465 h 1552"/>
                <a:gd name="connsiteX178" fmla="*/ 1862 w 2482"/>
                <a:gd name="connsiteY178" fmla="*/ 1428 h 1552"/>
                <a:gd name="connsiteX179" fmla="*/ 1887 w 2482"/>
                <a:gd name="connsiteY179" fmla="*/ 1403 h 1552"/>
                <a:gd name="connsiteX180" fmla="*/ 1936 w 2482"/>
                <a:gd name="connsiteY180" fmla="*/ 1403 h 1552"/>
                <a:gd name="connsiteX181" fmla="*/ 1936 w 2482"/>
                <a:gd name="connsiteY181" fmla="*/ 1391 h 1552"/>
                <a:gd name="connsiteX182" fmla="*/ 1949 w 2482"/>
                <a:gd name="connsiteY182" fmla="*/ 1378 h 1552"/>
                <a:gd name="connsiteX183" fmla="*/ 1974 w 2482"/>
                <a:gd name="connsiteY183" fmla="*/ 1366 h 1552"/>
                <a:gd name="connsiteX184" fmla="*/ 1974 w 2482"/>
                <a:gd name="connsiteY184" fmla="*/ 1378 h 1552"/>
                <a:gd name="connsiteX185" fmla="*/ 1986 w 2482"/>
                <a:gd name="connsiteY185" fmla="*/ 1353 h 1552"/>
                <a:gd name="connsiteX186" fmla="*/ 2023 w 2482"/>
                <a:gd name="connsiteY186" fmla="*/ 1316 h 1552"/>
                <a:gd name="connsiteX187" fmla="*/ 2110 w 2482"/>
                <a:gd name="connsiteY187" fmla="*/ 1291 h 1552"/>
                <a:gd name="connsiteX188" fmla="*/ 2135 w 2482"/>
                <a:gd name="connsiteY188" fmla="*/ 1242 h 1552"/>
                <a:gd name="connsiteX189" fmla="*/ 2147 w 2482"/>
                <a:gd name="connsiteY189" fmla="*/ 1217 h 1552"/>
                <a:gd name="connsiteX190" fmla="*/ 2147 w 2482"/>
                <a:gd name="connsiteY190" fmla="*/ 1192 h 1552"/>
                <a:gd name="connsiteX191" fmla="*/ 2160 w 2482"/>
                <a:gd name="connsiteY191" fmla="*/ 1117 h 1552"/>
                <a:gd name="connsiteX192" fmla="*/ 2222 w 2482"/>
                <a:gd name="connsiteY192" fmla="*/ 1117 h 1552"/>
                <a:gd name="connsiteX193" fmla="*/ 2296 w 2482"/>
                <a:gd name="connsiteY193" fmla="*/ 1192 h 1552"/>
                <a:gd name="connsiteX194" fmla="*/ 2321 w 2482"/>
                <a:gd name="connsiteY194" fmla="*/ 1180 h 1552"/>
                <a:gd name="connsiteX195" fmla="*/ 2358 w 2482"/>
                <a:gd name="connsiteY195" fmla="*/ 1130 h 1552"/>
                <a:gd name="connsiteX196" fmla="*/ 2358 w 2482"/>
                <a:gd name="connsiteY196" fmla="*/ 1155 h 1552"/>
                <a:gd name="connsiteX197" fmla="*/ 2346 w 2482"/>
                <a:gd name="connsiteY197" fmla="*/ 1217 h 1552"/>
                <a:gd name="connsiteX198" fmla="*/ 2383 w 2482"/>
                <a:gd name="connsiteY198" fmla="*/ 1242 h 1552"/>
                <a:gd name="connsiteX199" fmla="*/ 2408 w 2482"/>
                <a:gd name="connsiteY199" fmla="*/ 1180 h 1552"/>
                <a:gd name="connsiteX200" fmla="*/ 2433 w 2482"/>
                <a:gd name="connsiteY200" fmla="*/ 1167 h 1552"/>
                <a:gd name="connsiteX201" fmla="*/ 2470 w 2482"/>
                <a:gd name="connsiteY201" fmla="*/ 1117 h 1552"/>
                <a:gd name="connsiteX202" fmla="*/ 2482 w 2482"/>
                <a:gd name="connsiteY202" fmla="*/ 1080 h 1552"/>
                <a:gd name="connsiteX203" fmla="*/ 2458 w 2482"/>
                <a:gd name="connsiteY203"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2172 w 2482"/>
                <a:gd name="connsiteY34" fmla="*/ 559 h 1552"/>
                <a:gd name="connsiteX35" fmla="*/ 2160 w 2482"/>
                <a:gd name="connsiteY35" fmla="*/ 522 h 1552"/>
                <a:gd name="connsiteX36" fmla="*/ 1986 w 2482"/>
                <a:gd name="connsiteY36" fmla="*/ 385 h 1552"/>
                <a:gd name="connsiteX37" fmla="*/ 1986 w 2482"/>
                <a:gd name="connsiteY37" fmla="*/ 447 h 1552"/>
                <a:gd name="connsiteX38" fmla="*/ 1974 w 2482"/>
                <a:gd name="connsiteY38" fmla="*/ 497 h 1552"/>
                <a:gd name="connsiteX39" fmla="*/ 1949 w 2482"/>
                <a:gd name="connsiteY39" fmla="*/ 534 h 1552"/>
                <a:gd name="connsiteX40" fmla="*/ 1924 w 2482"/>
                <a:gd name="connsiteY40" fmla="*/ 522 h 1552"/>
                <a:gd name="connsiteX41" fmla="*/ 1887 w 2482"/>
                <a:gd name="connsiteY41" fmla="*/ 546 h 1552"/>
                <a:gd name="connsiteX42" fmla="*/ 1874 w 2482"/>
                <a:gd name="connsiteY42" fmla="*/ 472 h 1552"/>
                <a:gd name="connsiteX43" fmla="*/ 1849 w 2482"/>
                <a:gd name="connsiteY43" fmla="*/ 422 h 1552"/>
                <a:gd name="connsiteX44" fmla="*/ 1812 w 2482"/>
                <a:gd name="connsiteY44" fmla="*/ 435 h 1552"/>
                <a:gd name="connsiteX45" fmla="*/ 1775 w 2482"/>
                <a:gd name="connsiteY45" fmla="*/ 410 h 1552"/>
                <a:gd name="connsiteX46" fmla="*/ 1750 w 2482"/>
                <a:gd name="connsiteY46" fmla="*/ 397 h 1552"/>
                <a:gd name="connsiteX47" fmla="*/ 1725 w 2482"/>
                <a:gd name="connsiteY47" fmla="*/ 385 h 1552"/>
                <a:gd name="connsiteX48" fmla="*/ 1688 w 2482"/>
                <a:gd name="connsiteY48" fmla="*/ 410 h 1552"/>
                <a:gd name="connsiteX49" fmla="*/ 1614 w 2482"/>
                <a:gd name="connsiteY49" fmla="*/ 422 h 1552"/>
                <a:gd name="connsiteX50" fmla="*/ 1614 w 2482"/>
                <a:gd name="connsiteY50" fmla="*/ 447 h 1552"/>
                <a:gd name="connsiteX51" fmla="*/ 1638 w 2482"/>
                <a:gd name="connsiteY51" fmla="*/ 472 h 1552"/>
                <a:gd name="connsiteX52" fmla="*/ 1663 w 2482"/>
                <a:gd name="connsiteY52" fmla="*/ 509 h 1552"/>
                <a:gd name="connsiteX53" fmla="*/ 1663 w 2482"/>
                <a:gd name="connsiteY53" fmla="*/ 559 h 1552"/>
                <a:gd name="connsiteX54" fmla="*/ 1663 w 2482"/>
                <a:gd name="connsiteY54" fmla="*/ 608 h 1552"/>
                <a:gd name="connsiteX55" fmla="*/ 1688 w 2482"/>
                <a:gd name="connsiteY55" fmla="*/ 633 h 1552"/>
                <a:gd name="connsiteX56" fmla="*/ 1738 w 2482"/>
                <a:gd name="connsiteY56" fmla="*/ 695 h 1552"/>
                <a:gd name="connsiteX57" fmla="*/ 1750 w 2482"/>
                <a:gd name="connsiteY57" fmla="*/ 757 h 1552"/>
                <a:gd name="connsiteX58" fmla="*/ 1701 w 2482"/>
                <a:gd name="connsiteY58" fmla="*/ 844 h 1552"/>
                <a:gd name="connsiteX59" fmla="*/ 1713 w 2482"/>
                <a:gd name="connsiteY59" fmla="*/ 869 h 1552"/>
                <a:gd name="connsiteX60" fmla="*/ 1750 w 2482"/>
                <a:gd name="connsiteY60" fmla="*/ 931 h 1552"/>
                <a:gd name="connsiteX61" fmla="*/ 1775 w 2482"/>
                <a:gd name="connsiteY61" fmla="*/ 981 h 1552"/>
                <a:gd name="connsiteX62" fmla="*/ 1750 w 2482"/>
                <a:gd name="connsiteY62" fmla="*/ 1031 h 1552"/>
                <a:gd name="connsiteX63" fmla="*/ 1713 w 2482"/>
                <a:gd name="connsiteY63" fmla="*/ 1031 h 1552"/>
                <a:gd name="connsiteX64" fmla="*/ 1688 w 2482"/>
                <a:gd name="connsiteY64" fmla="*/ 993 h 1552"/>
                <a:gd name="connsiteX65" fmla="*/ 1663 w 2482"/>
                <a:gd name="connsiteY65" fmla="*/ 968 h 1552"/>
                <a:gd name="connsiteX66" fmla="*/ 1638 w 2482"/>
                <a:gd name="connsiteY66" fmla="*/ 919 h 1552"/>
                <a:gd name="connsiteX67" fmla="*/ 1614 w 2482"/>
                <a:gd name="connsiteY67" fmla="*/ 894 h 1552"/>
                <a:gd name="connsiteX68" fmla="*/ 1601 w 2482"/>
                <a:gd name="connsiteY68" fmla="*/ 882 h 1552"/>
                <a:gd name="connsiteX69" fmla="*/ 1527 w 2482"/>
                <a:gd name="connsiteY69" fmla="*/ 882 h 1552"/>
                <a:gd name="connsiteX70" fmla="*/ 1428 w 2482"/>
                <a:gd name="connsiteY70" fmla="*/ 820 h 1552"/>
                <a:gd name="connsiteX71" fmla="*/ 1378 w 2482"/>
                <a:gd name="connsiteY71" fmla="*/ 782 h 1552"/>
                <a:gd name="connsiteX72" fmla="*/ 1316 w 2482"/>
                <a:gd name="connsiteY72" fmla="*/ 770 h 1552"/>
                <a:gd name="connsiteX73" fmla="*/ 1291 w 2482"/>
                <a:gd name="connsiteY73" fmla="*/ 782 h 1552"/>
                <a:gd name="connsiteX74" fmla="*/ 1217 w 2482"/>
                <a:gd name="connsiteY74" fmla="*/ 695 h 1552"/>
                <a:gd name="connsiteX75" fmla="*/ 1192 w 2482"/>
                <a:gd name="connsiteY75" fmla="*/ 695 h 1552"/>
                <a:gd name="connsiteX76" fmla="*/ 1204 w 2482"/>
                <a:gd name="connsiteY76" fmla="*/ 559 h 1552"/>
                <a:gd name="connsiteX77" fmla="*/ 1279 w 2482"/>
                <a:gd name="connsiteY77" fmla="*/ 460 h 1552"/>
                <a:gd name="connsiteX78" fmla="*/ 1291 w 2482"/>
                <a:gd name="connsiteY78" fmla="*/ 422 h 1552"/>
                <a:gd name="connsiteX79" fmla="*/ 1291 w 2482"/>
                <a:gd name="connsiteY79" fmla="*/ 385 h 1552"/>
                <a:gd name="connsiteX80" fmla="*/ 1341 w 2482"/>
                <a:gd name="connsiteY80" fmla="*/ 373 h 1552"/>
                <a:gd name="connsiteX81" fmla="*/ 1353 w 2482"/>
                <a:gd name="connsiteY81" fmla="*/ 348 h 1552"/>
                <a:gd name="connsiteX82" fmla="*/ 1291 w 2482"/>
                <a:gd name="connsiteY82" fmla="*/ 323 h 1552"/>
                <a:gd name="connsiteX83" fmla="*/ 1279 w 2482"/>
                <a:gd name="connsiteY83" fmla="*/ 298 h 1552"/>
                <a:gd name="connsiteX84" fmla="*/ 1341 w 2482"/>
                <a:gd name="connsiteY84" fmla="*/ 311 h 1552"/>
                <a:gd name="connsiteX85" fmla="*/ 1378 w 2482"/>
                <a:gd name="connsiteY85" fmla="*/ 298 h 1552"/>
                <a:gd name="connsiteX86" fmla="*/ 1341 w 2482"/>
                <a:gd name="connsiteY86" fmla="*/ 248 h 1552"/>
                <a:gd name="connsiteX87" fmla="*/ 1403 w 2482"/>
                <a:gd name="connsiteY87" fmla="*/ 248 h 1552"/>
                <a:gd name="connsiteX88" fmla="*/ 1415 w 2482"/>
                <a:gd name="connsiteY88" fmla="*/ 236 h 1552"/>
                <a:gd name="connsiteX89" fmla="*/ 1440 w 2482"/>
                <a:gd name="connsiteY89" fmla="*/ 174 h 1552"/>
                <a:gd name="connsiteX90" fmla="*/ 1428 w 2482"/>
                <a:gd name="connsiteY90" fmla="*/ 124 h 1552"/>
                <a:gd name="connsiteX91" fmla="*/ 1428 w 2482"/>
                <a:gd name="connsiteY91" fmla="*/ 100 h 1552"/>
                <a:gd name="connsiteX92" fmla="*/ 1390 w 2482"/>
                <a:gd name="connsiteY92" fmla="*/ 75 h 1552"/>
                <a:gd name="connsiteX93" fmla="*/ 1341 w 2482"/>
                <a:gd name="connsiteY93" fmla="*/ 62 h 1552"/>
                <a:gd name="connsiteX94" fmla="*/ 1365 w 2482"/>
                <a:gd name="connsiteY94" fmla="*/ 100 h 1552"/>
                <a:gd name="connsiteX95" fmla="*/ 1341 w 2482"/>
                <a:gd name="connsiteY95" fmla="*/ 149 h 1552"/>
                <a:gd name="connsiteX96" fmla="*/ 1328 w 2482"/>
                <a:gd name="connsiteY96" fmla="*/ 211 h 1552"/>
                <a:gd name="connsiteX97" fmla="*/ 1303 w 2482"/>
                <a:gd name="connsiteY97" fmla="*/ 199 h 1552"/>
                <a:gd name="connsiteX98" fmla="*/ 1303 w 2482"/>
                <a:gd name="connsiteY98" fmla="*/ 137 h 1552"/>
                <a:gd name="connsiteX99" fmla="*/ 1279 w 2482"/>
                <a:gd name="connsiteY99" fmla="*/ 124 h 1552"/>
                <a:gd name="connsiteX100" fmla="*/ 1266 w 2482"/>
                <a:gd name="connsiteY100" fmla="*/ 162 h 1552"/>
                <a:gd name="connsiteX101" fmla="*/ 1241 w 2482"/>
                <a:gd name="connsiteY101" fmla="*/ 174 h 1552"/>
                <a:gd name="connsiteX102" fmla="*/ 1241 w 2482"/>
                <a:gd name="connsiteY102" fmla="*/ 112 h 1552"/>
                <a:gd name="connsiteX103" fmla="*/ 1204 w 2482"/>
                <a:gd name="connsiteY103" fmla="*/ 100 h 1552"/>
                <a:gd name="connsiteX104" fmla="*/ 1179 w 2482"/>
                <a:gd name="connsiteY104" fmla="*/ 50 h 1552"/>
                <a:gd name="connsiteX105" fmla="*/ 1179 w 2482"/>
                <a:gd name="connsiteY105" fmla="*/ 13 h 1552"/>
                <a:gd name="connsiteX106" fmla="*/ 1142 w 2482"/>
                <a:gd name="connsiteY106" fmla="*/ 0 h 1552"/>
                <a:gd name="connsiteX107" fmla="*/ 1117 w 2482"/>
                <a:gd name="connsiteY107" fmla="*/ 50 h 1552"/>
                <a:gd name="connsiteX108" fmla="*/ 1142 w 2482"/>
                <a:gd name="connsiteY108" fmla="*/ 100 h 1552"/>
                <a:gd name="connsiteX109" fmla="*/ 1179 w 2482"/>
                <a:gd name="connsiteY109" fmla="*/ 149 h 1552"/>
                <a:gd name="connsiteX110" fmla="*/ 1167 w 2482"/>
                <a:gd name="connsiteY110" fmla="*/ 199 h 1552"/>
                <a:gd name="connsiteX111" fmla="*/ 1142 w 2482"/>
                <a:gd name="connsiteY111" fmla="*/ 224 h 1552"/>
                <a:gd name="connsiteX112" fmla="*/ 1130 w 2482"/>
                <a:gd name="connsiteY112" fmla="*/ 186 h 1552"/>
                <a:gd name="connsiteX113" fmla="*/ 1105 w 2482"/>
                <a:gd name="connsiteY113" fmla="*/ 186 h 1552"/>
                <a:gd name="connsiteX114" fmla="*/ 1068 w 2482"/>
                <a:gd name="connsiteY114" fmla="*/ 224 h 1552"/>
                <a:gd name="connsiteX115" fmla="*/ 1030 w 2482"/>
                <a:gd name="connsiteY115" fmla="*/ 211 h 1552"/>
                <a:gd name="connsiteX116" fmla="*/ 956 w 2482"/>
                <a:gd name="connsiteY116" fmla="*/ 186 h 1552"/>
                <a:gd name="connsiteX117" fmla="*/ 894 w 2482"/>
                <a:gd name="connsiteY117" fmla="*/ 186 h 1552"/>
                <a:gd name="connsiteX118" fmla="*/ 881 w 2482"/>
                <a:gd name="connsiteY118" fmla="*/ 211 h 1552"/>
                <a:gd name="connsiteX119" fmla="*/ 857 w 2482"/>
                <a:gd name="connsiteY119" fmla="*/ 224 h 1552"/>
                <a:gd name="connsiteX120" fmla="*/ 844 w 2482"/>
                <a:gd name="connsiteY120" fmla="*/ 186 h 1552"/>
                <a:gd name="connsiteX121" fmla="*/ 795 w 2482"/>
                <a:gd name="connsiteY121" fmla="*/ 186 h 1552"/>
                <a:gd name="connsiteX122" fmla="*/ 720 w 2482"/>
                <a:gd name="connsiteY122" fmla="*/ 174 h 1552"/>
                <a:gd name="connsiteX123" fmla="*/ 0 w 2482"/>
                <a:gd name="connsiteY123" fmla="*/ 286 h 1552"/>
                <a:gd name="connsiteX124" fmla="*/ 0 w 2482"/>
                <a:gd name="connsiteY124" fmla="*/ 311 h 1552"/>
                <a:gd name="connsiteX125" fmla="*/ 37 w 2482"/>
                <a:gd name="connsiteY125" fmla="*/ 323 h 1552"/>
                <a:gd name="connsiteX126" fmla="*/ 37 w 2482"/>
                <a:gd name="connsiteY126" fmla="*/ 397 h 1552"/>
                <a:gd name="connsiteX127" fmla="*/ 112 w 2482"/>
                <a:gd name="connsiteY127" fmla="*/ 410 h 1552"/>
                <a:gd name="connsiteX128" fmla="*/ 100 w 2482"/>
                <a:gd name="connsiteY128" fmla="*/ 472 h 1552"/>
                <a:gd name="connsiteX129" fmla="*/ 124 w 2482"/>
                <a:gd name="connsiteY129" fmla="*/ 633 h 1552"/>
                <a:gd name="connsiteX130" fmla="*/ 149 w 2482"/>
                <a:gd name="connsiteY130" fmla="*/ 671 h 1552"/>
                <a:gd name="connsiteX131" fmla="*/ 100 w 2482"/>
                <a:gd name="connsiteY131" fmla="*/ 720 h 1552"/>
                <a:gd name="connsiteX132" fmla="*/ 100 w 2482"/>
                <a:gd name="connsiteY132" fmla="*/ 757 h 1552"/>
                <a:gd name="connsiteX133" fmla="*/ 100 w 2482"/>
                <a:gd name="connsiteY133" fmla="*/ 795 h 1552"/>
                <a:gd name="connsiteX134" fmla="*/ 149 w 2482"/>
                <a:gd name="connsiteY134" fmla="*/ 894 h 1552"/>
                <a:gd name="connsiteX135" fmla="*/ 124 w 2482"/>
                <a:gd name="connsiteY135" fmla="*/ 931 h 1552"/>
                <a:gd name="connsiteX136" fmla="*/ 124 w 2482"/>
                <a:gd name="connsiteY136" fmla="*/ 956 h 1552"/>
                <a:gd name="connsiteX137" fmla="*/ 149 w 2482"/>
                <a:gd name="connsiteY137" fmla="*/ 968 h 1552"/>
                <a:gd name="connsiteX138" fmla="*/ 186 w 2482"/>
                <a:gd name="connsiteY138" fmla="*/ 1043 h 1552"/>
                <a:gd name="connsiteX139" fmla="*/ 199 w 2482"/>
                <a:gd name="connsiteY139" fmla="*/ 1080 h 1552"/>
                <a:gd name="connsiteX140" fmla="*/ 211 w 2482"/>
                <a:gd name="connsiteY140" fmla="*/ 1105 h 1552"/>
                <a:gd name="connsiteX141" fmla="*/ 261 w 2482"/>
                <a:gd name="connsiteY141" fmla="*/ 1130 h 1552"/>
                <a:gd name="connsiteX142" fmla="*/ 633 w 2482"/>
                <a:gd name="connsiteY142" fmla="*/ 1167 h 1552"/>
                <a:gd name="connsiteX143" fmla="*/ 658 w 2482"/>
                <a:gd name="connsiteY143" fmla="*/ 1167 h 1552"/>
                <a:gd name="connsiteX144" fmla="*/ 683 w 2482"/>
                <a:gd name="connsiteY144" fmla="*/ 1180 h 1552"/>
                <a:gd name="connsiteX145" fmla="*/ 1204 w 2482"/>
                <a:gd name="connsiteY145" fmla="*/ 1229 h 1552"/>
                <a:gd name="connsiteX146" fmla="*/ 1254 w 2482"/>
                <a:gd name="connsiteY146" fmla="*/ 1242 h 1552"/>
                <a:gd name="connsiteX147" fmla="*/ 1266 w 2482"/>
                <a:gd name="connsiteY147" fmla="*/ 1242 h 1552"/>
                <a:gd name="connsiteX148" fmla="*/ 1291 w 2482"/>
                <a:gd name="connsiteY148" fmla="*/ 1242 h 1552"/>
                <a:gd name="connsiteX149" fmla="*/ 1291 w 2482"/>
                <a:gd name="connsiteY149" fmla="*/ 1254 h 1552"/>
                <a:gd name="connsiteX150" fmla="*/ 1303 w 2482"/>
                <a:gd name="connsiteY150" fmla="*/ 1254 h 1552"/>
                <a:gd name="connsiteX151" fmla="*/ 1440 w 2482"/>
                <a:gd name="connsiteY151" fmla="*/ 1266 h 1552"/>
                <a:gd name="connsiteX152" fmla="*/ 1452 w 2482"/>
                <a:gd name="connsiteY152" fmla="*/ 1266 h 1552"/>
                <a:gd name="connsiteX153" fmla="*/ 1452 w 2482"/>
                <a:gd name="connsiteY153" fmla="*/ 1242 h 1552"/>
                <a:gd name="connsiteX154" fmla="*/ 1465 w 2482"/>
                <a:gd name="connsiteY154" fmla="*/ 1229 h 1552"/>
                <a:gd name="connsiteX155" fmla="*/ 1502 w 2482"/>
                <a:gd name="connsiteY155" fmla="*/ 1217 h 1552"/>
                <a:gd name="connsiteX156" fmla="*/ 1564 w 2482"/>
                <a:gd name="connsiteY156" fmla="*/ 1229 h 1552"/>
                <a:gd name="connsiteX157" fmla="*/ 1564 w 2482"/>
                <a:gd name="connsiteY157" fmla="*/ 1242 h 1552"/>
                <a:gd name="connsiteX158" fmla="*/ 1589 w 2482"/>
                <a:gd name="connsiteY158" fmla="*/ 1254 h 1552"/>
                <a:gd name="connsiteX159" fmla="*/ 1614 w 2482"/>
                <a:gd name="connsiteY159" fmla="*/ 1291 h 1552"/>
                <a:gd name="connsiteX160" fmla="*/ 1614 w 2482"/>
                <a:gd name="connsiteY160" fmla="*/ 1316 h 1552"/>
                <a:gd name="connsiteX161" fmla="*/ 1638 w 2482"/>
                <a:gd name="connsiteY161" fmla="*/ 1316 h 1552"/>
                <a:gd name="connsiteX162" fmla="*/ 1676 w 2482"/>
                <a:gd name="connsiteY162" fmla="*/ 1341 h 1552"/>
                <a:gd name="connsiteX163" fmla="*/ 1688 w 2482"/>
                <a:gd name="connsiteY163" fmla="*/ 1353 h 1552"/>
                <a:gd name="connsiteX164" fmla="*/ 1725 w 2482"/>
                <a:gd name="connsiteY164" fmla="*/ 1341 h 1552"/>
                <a:gd name="connsiteX165" fmla="*/ 1763 w 2482"/>
                <a:gd name="connsiteY165" fmla="*/ 1316 h 1552"/>
                <a:gd name="connsiteX166" fmla="*/ 1812 w 2482"/>
                <a:gd name="connsiteY166" fmla="*/ 1353 h 1552"/>
                <a:gd name="connsiteX167" fmla="*/ 1837 w 2482"/>
                <a:gd name="connsiteY167" fmla="*/ 1403 h 1552"/>
                <a:gd name="connsiteX168" fmla="*/ 1787 w 2482"/>
                <a:gd name="connsiteY168" fmla="*/ 1403 h 1552"/>
                <a:gd name="connsiteX169" fmla="*/ 1775 w 2482"/>
                <a:gd name="connsiteY169" fmla="*/ 1415 h 1552"/>
                <a:gd name="connsiteX170" fmla="*/ 1775 w 2482"/>
                <a:gd name="connsiteY170" fmla="*/ 1477 h 1552"/>
                <a:gd name="connsiteX171" fmla="*/ 1763 w 2482"/>
                <a:gd name="connsiteY171" fmla="*/ 1502 h 1552"/>
                <a:gd name="connsiteX172" fmla="*/ 1750 w 2482"/>
                <a:gd name="connsiteY172" fmla="*/ 1540 h 1552"/>
                <a:gd name="connsiteX173" fmla="*/ 1763 w 2482"/>
                <a:gd name="connsiteY173" fmla="*/ 1552 h 1552"/>
                <a:gd name="connsiteX174" fmla="*/ 1825 w 2482"/>
                <a:gd name="connsiteY174" fmla="*/ 1527 h 1552"/>
                <a:gd name="connsiteX175" fmla="*/ 1862 w 2482"/>
                <a:gd name="connsiteY175" fmla="*/ 1453 h 1552"/>
                <a:gd name="connsiteX176" fmla="*/ 1862 w 2482"/>
                <a:gd name="connsiteY176" fmla="*/ 1465 h 1552"/>
                <a:gd name="connsiteX177" fmla="*/ 1862 w 2482"/>
                <a:gd name="connsiteY177" fmla="*/ 1428 h 1552"/>
                <a:gd name="connsiteX178" fmla="*/ 1887 w 2482"/>
                <a:gd name="connsiteY178" fmla="*/ 1403 h 1552"/>
                <a:gd name="connsiteX179" fmla="*/ 1936 w 2482"/>
                <a:gd name="connsiteY179" fmla="*/ 1403 h 1552"/>
                <a:gd name="connsiteX180" fmla="*/ 1936 w 2482"/>
                <a:gd name="connsiteY180" fmla="*/ 1391 h 1552"/>
                <a:gd name="connsiteX181" fmla="*/ 1949 w 2482"/>
                <a:gd name="connsiteY181" fmla="*/ 1378 h 1552"/>
                <a:gd name="connsiteX182" fmla="*/ 1974 w 2482"/>
                <a:gd name="connsiteY182" fmla="*/ 1366 h 1552"/>
                <a:gd name="connsiteX183" fmla="*/ 1974 w 2482"/>
                <a:gd name="connsiteY183" fmla="*/ 1378 h 1552"/>
                <a:gd name="connsiteX184" fmla="*/ 1986 w 2482"/>
                <a:gd name="connsiteY184" fmla="*/ 1353 h 1552"/>
                <a:gd name="connsiteX185" fmla="*/ 2023 w 2482"/>
                <a:gd name="connsiteY185" fmla="*/ 1316 h 1552"/>
                <a:gd name="connsiteX186" fmla="*/ 2110 w 2482"/>
                <a:gd name="connsiteY186" fmla="*/ 1291 h 1552"/>
                <a:gd name="connsiteX187" fmla="*/ 2135 w 2482"/>
                <a:gd name="connsiteY187" fmla="*/ 1242 h 1552"/>
                <a:gd name="connsiteX188" fmla="*/ 2147 w 2482"/>
                <a:gd name="connsiteY188" fmla="*/ 1217 h 1552"/>
                <a:gd name="connsiteX189" fmla="*/ 2147 w 2482"/>
                <a:gd name="connsiteY189" fmla="*/ 1192 h 1552"/>
                <a:gd name="connsiteX190" fmla="*/ 2160 w 2482"/>
                <a:gd name="connsiteY190" fmla="*/ 1117 h 1552"/>
                <a:gd name="connsiteX191" fmla="*/ 2222 w 2482"/>
                <a:gd name="connsiteY191" fmla="*/ 1117 h 1552"/>
                <a:gd name="connsiteX192" fmla="*/ 2296 w 2482"/>
                <a:gd name="connsiteY192" fmla="*/ 1192 h 1552"/>
                <a:gd name="connsiteX193" fmla="*/ 2321 w 2482"/>
                <a:gd name="connsiteY193" fmla="*/ 1180 h 1552"/>
                <a:gd name="connsiteX194" fmla="*/ 2358 w 2482"/>
                <a:gd name="connsiteY194" fmla="*/ 1130 h 1552"/>
                <a:gd name="connsiteX195" fmla="*/ 2358 w 2482"/>
                <a:gd name="connsiteY195" fmla="*/ 1155 h 1552"/>
                <a:gd name="connsiteX196" fmla="*/ 2346 w 2482"/>
                <a:gd name="connsiteY196" fmla="*/ 1217 h 1552"/>
                <a:gd name="connsiteX197" fmla="*/ 2383 w 2482"/>
                <a:gd name="connsiteY197" fmla="*/ 1242 h 1552"/>
                <a:gd name="connsiteX198" fmla="*/ 2408 w 2482"/>
                <a:gd name="connsiteY198" fmla="*/ 1180 h 1552"/>
                <a:gd name="connsiteX199" fmla="*/ 2433 w 2482"/>
                <a:gd name="connsiteY199" fmla="*/ 1167 h 1552"/>
                <a:gd name="connsiteX200" fmla="*/ 2470 w 2482"/>
                <a:gd name="connsiteY200" fmla="*/ 1117 h 1552"/>
                <a:gd name="connsiteX201" fmla="*/ 2482 w 2482"/>
                <a:gd name="connsiteY201" fmla="*/ 1080 h 1552"/>
                <a:gd name="connsiteX202" fmla="*/ 2458 w 2482"/>
                <a:gd name="connsiteY202"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2172 w 2482"/>
                <a:gd name="connsiteY34" fmla="*/ 559 h 1552"/>
                <a:gd name="connsiteX35" fmla="*/ 2160 w 2482"/>
                <a:gd name="connsiteY35" fmla="*/ 522 h 1552"/>
                <a:gd name="connsiteX36" fmla="*/ 1986 w 2482"/>
                <a:gd name="connsiteY36" fmla="*/ 385 h 1552"/>
                <a:gd name="connsiteX37" fmla="*/ 1986 w 2482"/>
                <a:gd name="connsiteY37" fmla="*/ 447 h 1552"/>
                <a:gd name="connsiteX38" fmla="*/ 1974 w 2482"/>
                <a:gd name="connsiteY38" fmla="*/ 497 h 1552"/>
                <a:gd name="connsiteX39" fmla="*/ 1949 w 2482"/>
                <a:gd name="connsiteY39" fmla="*/ 534 h 1552"/>
                <a:gd name="connsiteX40" fmla="*/ 1924 w 2482"/>
                <a:gd name="connsiteY40" fmla="*/ 522 h 1552"/>
                <a:gd name="connsiteX41" fmla="*/ 1887 w 2482"/>
                <a:gd name="connsiteY41" fmla="*/ 546 h 1552"/>
                <a:gd name="connsiteX42" fmla="*/ 1874 w 2482"/>
                <a:gd name="connsiteY42" fmla="*/ 472 h 1552"/>
                <a:gd name="connsiteX43" fmla="*/ 1849 w 2482"/>
                <a:gd name="connsiteY43" fmla="*/ 422 h 1552"/>
                <a:gd name="connsiteX44" fmla="*/ 1812 w 2482"/>
                <a:gd name="connsiteY44" fmla="*/ 435 h 1552"/>
                <a:gd name="connsiteX45" fmla="*/ 1775 w 2482"/>
                <a:gd name="connsiteY45" fmla="*/ 410 h 1552"/>
                <a:gd name="connsiteX46" fmla="*/ 1750 w 2482"/>
                <a:gd name="connsiteY46" fmla="*/ 397 h 1552"/>
                <a:gd name="connsiteX47" fmla="*/ 1725 w 2482"/>
                <a:gd name="connsiteY47" fmla="*/ 385 h 1552"/>
                <a:gd name="connsiteX48" fmla="*/ 1688 w 2482"/>
                <a:gd name="connsiteY48" fmla="*/ 410 h 1552"/>
                <a:gd name="connsiteX49" fmla="*/ 1614 w 2482"/>
                <a:gd name="connsiteY49" fmla="*/ 422 h 1552"/>
                <a:gd name="connsiteX50" fmla="*/ 1614 w 2482"/>
                <a:gd name="connsiteY50" fmla="*/ 447 h 1552"/>
                <a:gd name="connsiteX51" fmla="*/ 1638 w 2482"/>
                <a:gd name="connsiteY51" fmla="*/ 472 h 1552"/>
                <a:gd name="connsiteX52" fmla="*/ 1663 w 2482"/>
                <a:gd name="connsiteY52" fmla="*/ 509 h 1552"/>
                <a:gd name="connsiteX53" fmla="*/ 1663 w 2482"/>
                <a:gd name="connsiteY53" fmla="*/ 559 h 1552"/>
                <a:gd name="connsiteX54" fmla="*/ 1663 w 2482"/>
                <a:gd name="connsiteY54" fmla="*/ 608 h 1552"/>
                <a:gd name="connsiteX55" fmla="*/ 1688 w 2482"/>
                <a:gd name="connsiteY55" fmla="*/ 633 h 1552"/>
                <a:gd name="connsiteX56" fmla="*/ 1738 w 2482"/>
                <a:gd name="connsiteY56" fmla="*/ 695 h 1552"/>
                <a:gd name="connsiteX57" fmla="*/ 1750 w 2482"/>
                <a:gd name="connsiteY57" fmla="*/ 757 h 1552"/>
                <a:gd name="connsiteX58" fmla="*/ 1701 w 2482"/>
                <a:gd name="connsiteY58" fmla="*/ 844 h 1552"/>
                <a:gd name="connsiteX59" fmla="*/ 1713 w 2482"/>
                <a:gd name="connsiteY59" fmla="*/ 869 h 1552"/>
                <a:gd name="connsiteX60" fmla="*/ 1750 w 2482"/>
                <a:gd name="connsiteY60" fmla="*/ 931 h 1552"/>
                <a:gd name="connsiteX61" fmla="*/ 1775 w 2482"/>
                <a:gd name="connsiteY61" fmla="*/ 981 h 1552"/>
                <a:gd name="connsiteX62" fmla="*/ 1750 w 2482"/>
                <a:gd name="connsiteY62" fmla="*/ 1031 h 1552"/>
                <a:gd name="connsiteX63" fmla="*/ 1713 w 2482"/>
                <a:gd name="connsiteY63" fmla="*/ 1031 h 1552"/>
                <a:gd name="connsiteX64" fmla="*/ 1688 w 2482"/>
                <a:gd name="connsiteY64" fmla="*/ 993 h 1552"/>
                <a:gd name="connsiteX65" fmla="*/ 1663 w 2482"/>
                <a:gd name="connsiteY65" fmla="*/ 968 h 1552"/>
                <a:gd name="connsiteX66" fmla="*/ 1638 w 2482"/>
                <a:gd name="connsiteY66" fmla="*/ 919 h 1552"/>
                <a:gd name="connsiteX67" fmla="*/ 1614 w 2482"/>
                <a:gd name="connsiteY67" fmla="*/ 894 h 1552"/>
                <a:gd name="connsiteX68" fmla="*/ 1601 w 2482"/>
                <a:gd name="connsiteY68" fmla="*/ 882 h 1552"/>
                <a:gd name="connsiteX69" fmla="*/ 1527 w 2482"/>
                <a:gd name="connsiteY69" fmla="*/ 882 h 1552"/>
                <a:gd name="connsiteX70" fmla="*/ 1428 w 2482"/>
                <a:gd name="connsiteY70" fmla="*/ 820 h 1552"/>
                <a:gd name="connsiteX71" fmla="*/ 1378 w 2482"/>
                <a:gd name="connsiteY71" fmla="*/ 782 h 1552"/>
                <a:gd name="connsiteX72" fmla="*/ 1316 w 2482"/>
                <a:gd name="connsiteY72" fmla="*/ 770 h 1552"/>
                <a:gd name="connsiteX73" fmla="*/ 1291 w 2482"/>
                <a:gd name="connsiteY73" fmla="*/ 782 h 1552"/>
                <a:gd name="connsiteX74" fmla="*/ 1217 w 2482"/>
                <a:gd name="connsiteY74" fmla="*/ 695 h 1552"/>
                <a:gd name="connsiteX75" fmla="*/ 1192 w 2482"/>
                <a:gd name="connsiteY75" fmla="*/ 695 h 1552"/>
                <a:gd name="connsiteX76" fmla="*/ 1204 w 2482"/>
                <a:gd name="connsiteY76" fmla="*/ 559 h 1552"/>
                <a:gd name="connsiteX77" fmla="*/ 1279 w 2482"/>
                <a:gd name="connsiteY77" fmla="*/ 460 h 1552"/>
                <a:gd name="connsiteX78" fmla="*/ 1291 w 2482"/>
                <a:gd name="connsiteY78" fmla="*/ 422 h 1552"/>
                <a:gd name="connsiteX79" fmla="*/ 1291 w 2482"/>
                <a:gd name="connsiteY79" fmla="*/ 385 h 1552"/>
                <a:gd name="connsiteX80" fmla="*/ 1341 w 2482"/>
                <a:gd name="connsiteY80" fmla="*/ 373 h 1552"/>
                <a:gd name="connsiteX81" fmla="*/ 1353 w 2482"/>
                <a:gd name="connsiteY81" fmla="*/ 348 h 1552"/>
                <a:gd name="connsiteX82" fmla="*/ 1291 w 2482"/>
                <a:gd name="connsiteY82" fmla="*/ 323 h 1552"/>
                <a:gd name="connsiteX83" fmla="*/ 1279 w 2482"/>
                <a:gd name="connsiteY83" fmla="*/ 298 h 1552"/>
                <a:gd name="connsiteX84" fmla="*/ 1341 w 2482"/>
                <a:gd name="connsiteY84" fmla="*/ 311 h 1552"/>
                <a:gd name="connsiteX85" fmla="*/ 1378 w 2482"/>
                <a:gd name="connsiteY85" fmla="*/ 298 h 1552"/>
                <a:gd name="connsiteX86" fmla="*/ 1341 w 2482"/>
                <a:gd name="connsiteY86" fmla="*/ 248 h 1552"/>
                <a:gd name="connsiteX87" fmla="*/ 1403 w 2482"/>
                <a:gd name="connsiteY87" fmla="*/ 248 h 1552"/>
                <a:gd name="connsiteX88" fmla="*/ 1415 w 2482"/>
                <a:gd name="connsiteY88" fmla="*/ 236 h 1552"/>
                <a:gd name="connsiteX89" fmla="*/ 1440 w 2482"/>
                <a:gd name="connsiteY89" fmla="*/ 174 h 1552"/>
                <a:gd name="connsiteX90" fmla="*/ 1428 w 2482"/>
                <a:gd name="connsiteY90" fmla="*/ 124 h 1552"/>
                <a:gd name="connsiteX91" fmla="*/ 1428 w 2482"/>
                <a:gd name="connsiteY91" fmla="*/ 100 h 1552"/>
                <a:gd name="connsiteX92" fmla="*/ 1390 w 2482"/>
                <a:gd name="connsiteY92" fmla="*/ 75 h 1552"/>
                <a:gd name="connsiteX93" fmla="*/ 1341 w 2482"/>
                <a:gd name="connsiteY93" fmla="*/ 62 h 1552"/>
                <a:gd name="connsiteX94" fmla="*/ 1365 w 2482"/>
                <a:gd name="connsiteY94" fmla="*/ 100 h 1552"/>
                <a:gd name="connsiteX95" fmla="*/ 1341 w 2482"/>
                <a:gd name="connsiteY95" fmla="*/ 149 h 1552"/>
                <a:gd name="connsiteX96" fmla="*/ 1328 w 2482"/>
                <a:gd name="connsiteY96" fmla="*/ 211 h 1552"/>
                <a:gd name="connsiteX97" fmla="*/ 1303 w 2482"/>
                <a:gd name="connsiteY97" fmla="*/ 199 h 1552"/>
                <a:gd name="connsiteX98" fmla="*/ 1303 w 2482"/>
                <a:gd name="connsiteY98" fmla="*/ 137 h 1552"/>
                <a:gd name="connsiteX99" fmla="*/ 1279 w 2482"/>
                <a:gd name="connsiteY99" fmla="*/ 124 h 1552"/>
                <a:gd name="connsiteX100" fmla="*/ 1266 w 2482"/>
                <a:gd name="connsiteY100" fmla="*/ 162 h 1552"/>
                <a:gd name="connsiteX101" fmla="*/ 1241 w 2482"/>
                <a:gd name="connsiteY101" fmla="*/ 174 h 1552"/>
                <a:gd name="connsiteX102" fmla="*/ 1241 w 2482"/>
                <a:gd name="connsiteY102" fmla="*/ 112 h 1552"/>
                <a:gd name="connsiteX103" fmla="*/ 1204 w 2482"/>
                <a:gd name="connsiteY103" fmla="*/ 100 h 1552"/>
                <a:gd name="connsiteX104" fmla="*/ 1179 w 2482"/>
                <a:gd name="connsiteY104" fmla="*/ 50 h 1552"/>
                <a:gd name="connsiteX105" fmla="*/ 1179 w 2482"/>
                <a:gd name="connsiteY105" fmla="*/ 13 h 1552"/>
                <a:gd name="connsiteX106" fmla="*/ 1142 w 2482"/>
                <a:gd name="connsiteY106" fmla="*/ 0 h 1552"/>
                <a:gd name="connsiteX107" fmla="*/ 1117 w 2482"/>
                <a:gd name="connsiteY107" fmla="*/ 50 h 1552"/>
                <a:gd name="connsiteX108" fmla="*/ 1142 w 2482"/>
                <a:gd name="connsiteY108" fmla="*/ 100 h 1552"/>
                <a:gd name="connsiteX109" fmla="*/ 1179 w 2482"/>
                <a:gd name="connsiteY109" fmla="*/ 149 h 1552"/>
                <a:gd name="connsiteX110" fmla="*/ 1167 w 2482"/>
                <a:gd name="connsiteY110" fmla="*/ 199 h 1552"/>
                <a:gd name="connsiteX111" fmla="*/ 1142 w 2482"/>
                <a:gd name="connsiteY111" fmla="*/ 224 h 1552"/>
                <a:gd name="connsiteX112" fmla="*/ 1130 w 2482"/>
                <a:gd name="connsiteY112" fmla="*/ 186 h 1552"/>
                <a:gd name="connsiteX113" fmla="*/ 1105 w 2482"/>
                <a:gd name="connsiteY113" fmla="*/ 186 h 1552"/>
                <a:gd name="connsiteX114" fmla="*/ 1068 w 2482"/>
                <a:gd name="connsiteY114" fmla="*/ 224 h 1552"/>
                <a:gd name="connsiteX115" fmla="*/ 1030 w 2482"/>
                <a:gd name="connsiteY115" fmla="*/ 211 h 1552"/>
                <a:gd name="connsiteX116" fmla="*/ 956 w 2482"/>
                <a:gd name="connsiteY116" fmla="*/ 186 h 1552"/>
                <a:gd name="connsiteX117" fmla="*/ 894 w 2482"/>
                <a:gd name="connsiteY117" fmla="*/ 186 h 1552"/>
                <a:gd name="connsiteX118" fmla="*/ 881 w 2482"/>
                <a:gd name="connsiteY118" fmla="*/ 211 h 1552"/>
                <a:gd name="connsiteX119" fmla="*/ 857 w 2482"/>
                <a:gd name="connsiteY119" fmla="*/ 224 h 1552"/>
                <a:gd name="connsiteX120" fmla="*/ 795 w 2482"/>
                <a:gd name="connsiteY120" fmla="*/ 186 h 1552"/>
                <a:gd name="connsiteX121" fmla="*/ 720 w 2482"/>
                <a:gd name="connsiteY121" fmla="*/ 174 h 1552"/>
                <a:gd name="connsiteX122" fmla="*/ 0 w 2482"/>
                <a:gd name="connsiteY122" fmla="*/ 286 h 1552"/>
                <a:gd name="connsiteX123" fmla="*/ 0 w 2482"/>
                <a:gd name="connsiteY123" fmla="*/ 311 h 1552"/>
                <a:gd name="connsiteX124" fmla="*/ 37 w 2482"/>
                <a:gd name="connsiteY124" fmla="*/ 323 h 1552"/>
                <a:gd name="connsiteX125" fmla="*/ 37 w 2482"/>
                <a:gd name="connsiteY125" fmla="*/ 397 h 1552"/>
                <a:gd name="connsiteX126" fmla="*/ 112 w 2482"/>
                <a:gd name="connsiteY126" fmla="*/ 410 h 1552"/>
                <a:gd name="connsiteX127" fmla="*/ 100 w 2482"/>
                <a:gd name="connsiteY127" fmla="*/ 472 h 1552"/>
                <a:gd name="connsiteX128" fmla="*/ 124 w 2482"/>
                <a:gd name="connsiteY128" fmla="*/ 633 h 1552"/>
                <a:gd name="connsiteX129" fmla="*/ 149 w 2482"/>
                <a:gd name="connsiteY129" fmla="*/ 671 h 1552"/>
                <a:gd name="connsiteX130" fmla="*/ 100 w 2482"/>
                <a:gd name="connsiteY130" fmla="*/ 720 h 1552"/>
                <a:gd name="connsiteX131" fmla="*/ 100 w 2482"/>
                <a:gd name="connsiteY131" fmla="*/ 757 h 1552"/>
                <a:gd name="connsiteX132" fmla="*/ 100 w 2482"/>
                <a:gd name="connsiteY132" fmla="*/ 795 h 1552"/>
                <a:gd name="connsiteX133" fmla="*/ 149 w 2482"/>
                <a:gd name="connsiteY133" fmla="*/ 894 h 1552"/>
                <a:gd name="connsiteX134" fmla="*/ 124 w 2482"/>
                <a:gd name="connsiteY134" fmla="*/ 931 h 1552"/>
                <a:gd name="connsiteX135" fmla="*/ 124 w 2482"/>
                <a:gd name="connsiteY135" fmla="*/ 956 h 1552"/>
                <a:gd name="connsiteX136" fmla="*/ 149 w 2482"/>
                <a:gd name="connsiteY136" fmla="*/ 968 h 1552"/>
                <a:gd name="connsiteX137" fmla="*/ 186 w 2482"/>
                <a:gd name="connsiteY137" fmla="*/ 1043 h 1552"/>
                <a:gd name="connsiteX138" fmla="*/ 199 w 2482"/>
                <a:gd name="connsiteY138" fmla="*/ 1080 h 1552"/>
                <a:gd name="connsiteX139" fmla="*/ 211 w 2482"/>
                <a:gd name="connsiteY139" fmla="*/ 1105 h 1552"/>
                <a:gd name="connsiteX140" fmla="*/ 261 w 2482"/>
                <a:gd name="connsiteY140" fmla="*/ 1130 h 1552"/>
                <a:gd name="connsiteX141" fmla="*/ 633 w 2482"/>
                <a:gd name="connsiteY141" fmla="*/ 1167 h 1552"/>
                <a:gd name="connsiteX142" fmla="*/ 658 w 2482"/>
                <a:gd name="connsiteY142" fmla="*/ 1167 h 1552"/>
                <a:gd name="connsiteX143" fmla="*/ 683 w 2482"/>
                <a:gd name="connsiteY143" fmla="*/ 1180 h 1552"/>
                <a:gd name="connsiteX144" fmla="*/ 1204 w 2482"/>
                <a:gd name="connsiteY144" fmla="*/ 1229 h 1552"/>
                <a:gd name="connsiteX145" fmla="*/ 1254 w 2482"/>
                <a:gd name="connsiteY145" fmla="*/ 1242 h 1552"/>
                <a:gd name="connsiteX146" fmla="*/ 1266 w 2482"/>
                <a:gd name="connsiteY146" fmla="*/ 1242 h 1552"/>
                <a:gd name="connsiteX147" fmla="*/ 1291 w 2482"/>
                <a:gd name="connsiteY147" fmla="*/ 1242 h 1552"/>
                <a:gd name="connsiteX148" fmla="*/ 1291 w 2482"/>
                <a:gd name="connsiteY148" fmla="*/ 1254 h 1552"/>
                <a:gd name="connsiteX149" fmla="*/ 1303 w 2482"/>
                <a:gd name="connsiteY149" fmla="*/ 1254 h 1552"/>
                <a:gd name="connsiteX150" fmla="*/ 1440 w 2482"/>
                <a:gd name="connsiteY150" fmla="*/ 1266 h 1552"/>
                <a:gd name="connsiteX151" fmla="*/ 1452 w 2482"/>
                <a:gd name="connsiteY151" fmla="*/ 1266 h 1552"/>
                <a:gd name="connsiteX152" fmla="*/ 1452 w 2482"/>
                <a:gd name="connsiteY152" fmla="*/ 1242 h 1552"/>
                <a:gd name="connsiteX153" fmla="*/ 1465 w 2482"/>
                <a:gd name="connsiteY153" fmla="*/ 1229 h 1552"/>
                <a:gd name="connsiteX154" fmla="*/ 1502 w 2482"/>
                <a:gd name="connsiteY154" fmla="*/ 1217 h 1552"/>
                <a:gd name="connsiteX155" fmla="*/ 1564 w 2482"/>
                <a:gd name="connsiteY155" fmla="*/ 1229 h 1552"/>
                <a:gd name="connsiteX156" fmla="*/ 1564 w 2482"/>
                <a:gd name="connsiteY156" fmla="*/ 1242 h 1552"/>
                <a:gd name="connsiteX157" fmla="*/ 1589 w 2482"/>
                <a:gd name="connsiteY157" fmla="*/ 1254 h 1552"/>
                <a:gd name="connsiteX158" fmla="*/ 1614 w 2482"/>
                <a:gd name="connsiteY158" fmla="*/ 1291 h 1552"/>
                <a:gd name="connsiteX159" fmla="*/ 1614 w 2482"/>
                <a:gd name="connsiteY159" fmla="*/ 1316 h 1552"/>
                <a:gd name="connsiteX160" fmla="*/ 1638 w 2482"/>
                <a:gd name="connsiteY160" fmla="*/ 1316 h 1552"/>
                <a:gd name="connsiteX161" fmla="*/ 1676 w 2482"/>
                <a:gd name="connsiteY161" fmla="*/ 1341 h 1552"/>
                <a:gd name="connsiteX162" fmla="*/ 1688 w 2482"/>
                <a:gd name="connsiteY162" fmla="*/ 1353 h 1552"/>
                <a:gd name="connsiteX163" fmla="*/ 1725 w 2482"/>
                <a:gd name="connsiteY163" fmla="*/ 1341 h 1552"/>
                <a:gd name="connsiteX164" fmla="*/ 1763 w 2482"/>
                <a:gd name="connsiteY164" fmla="*/ 1316 h 1552"/>
                <a:gd name="connsiteX165" fmla="*/ 1812 w 2482"/>
                <a:gd name="connsiteY165" fmla="*/ 1353 h 1552"/>
                <a:gd name="connsiteX166" fmla="*/ 1837 w 2482"/>
                <a:gd name="connsiteY166" fmla="*/ 1403 h 1552"/>
                <a:gd name="connsiteX167" fmla="*/ 1787 w 2482"/>
                <a:gd name="connsiteY167" fmla="*/ 1403 h 1552"/>
                <a:gd name="connsiteX168" fmla="*/ 1775 w 2482"/>
                <a:gd name="connsiteY168" fmla="*/ 1415 h 1552"/>
                <a:gd name="connsiteX169" fmla="*/ 1775 w 2482"/>
                <a:gd name="connsiteY169" fmla="*/ 1477 h 1552"/>
                <a:gd name="connsiteX170" fmla="*/ 1763 w 2482"/>
                <a:gd name="connsiteY170" fmla="*/ 1502 h 1552"/>
                <a:gd name="connsiteX171" fmla="*/ 1750 w 2482"/>
                <a:gd name="connsiteY171" fmla="*/ 1540 h 1552"/>
                <a:gd name="connsiteX172" fmla="*/ 1763 w 2482"/>
                <a:gd name="connsiteY172" fmla="*/ 1552 h 1552"/>
                <a:gd name="connsiteX173" fmla="*/ 1825 w 2482"/>
                <a:gd name="connsiteY173" fmla="*/ 1527 h 1552"/>
                <a:gd name="connsiteX174" fmla="*/ 1862 w 2482"/>
                <a:gd name="connsiteY174" fmla="*/ 1453 h 1552"/>
                <a:gd name="connsiteX175" fmla="*/ 1862 w 2482"/>
                <a:gd name="connsiteY175" fmla="*/ 1465 h 1552"/>
                <a:gd name="connsiteX176" fmla="*/ 1862 w 2482"/>
                <a:gd name="connsiteY176" fmla="*/ 1428 h 1552"/>
                <a:gd name="connsiteX177" fmla="*/ 1887 w 2482"/>
                <a:gd name="connsiteY177" fmla="*/ 1403 h 1552"/>
                <a:gd name="connsiteX178" fmla="*/ 1936 w 2482"/>
                <a:gd name="connsiteY178" fmla="*/ 1403 h 1552"/>
                <a:gd name="connsiteX179" fmla="*/ 1936 w 2482"/>
                <a:gd name="connsiteY179" fmla="*/ 1391 h 1552"/>
                <a:gd name="connsiteX180" fmla="*/ 1949 w 2482"/>
                <a:gd name="connsiteY180" fmla="*/ 1378 h 1552"/>
                <a:gd name="connsiteX181" fmla="*/ 1974 w 2482"/>
                <a:gd name="connsiteY181" fmla="*/ 1366 h 1552"/>
                <a:gd name="connsiteX182" fmla="*/ 1974 w 2482"/>
                <a:gd name="connsiteY182" fmla="*/ 1378 h 1552"/>
                <a:gd name="connsiteX183" fmla="*/ 1986 w 2482"/>
                <a:gd name="connsiteY183" fmla="*/ 1353 h 1552"/>
                <a:gd name="connsiteX184" fmla="*/ 2023 w 2482"/>
                <a:gd name="connsiteY184" fmla="*/ 1316 h 1552"/>
                <a:gd name="connsiteX185" fmla="*/ 2110 w 2482"/>
                <a:gd name="connsiteY185" fmla="*/ 1291 h 1552"/>
                <a:gd name="connsiteX186" fmla="*/ 2135 w 2482"/>
                <a:gd name="connsiteY186" fmla="*/ 1242 h 1552"/>
                <a:gd name="connsiteX187" fmla="*/ 2147 w 2482"/>
                <a:gd name="connsiteY187" fmla="*/ 1217 h 1552"/>
                <a:gd name="connsiteX188" fmla="*/ 2147 w 2482"/>
                <a:gd name="connsiteY188" fmla="*/ 1192 h 1552"/>
                <a:gd name="connsiteX189" fmla="*/ 2160 w 2482"/>
                <a:gd name="connsiteY189" fmla="*/ 1117 h 1552"/>
                <a:gd name="connsiteX190" fmla="*/ 2222 w 2482"/>
                <a:gd name="connsiteY190" fmla="*/ 1117 h 1552"/>
                <a:gd name="connsiteX191" fmla="*/ 2296 w 2482"/>
                <a:gd name="connsiteY191" fmla="*/ 1192 h 1552"/>
                <a:gd name="connsiteX192" fmla="*/ 2321 w 2482"/>
                <a:gd name="connsiteY192" fmla="*/ 1180 h 1552"/>
                <a:gd name="connsiteX193" fmla="*/ 2358 w 2482"/>
                <a:gd name="connsiteY193" fmla="*/ 1130 h 1552"/>
                <a:gd name="connsiteX194" fmla="*/ 2358 w 2482"/>
                <a:gd name="connsiteY194" fmla="*/ 1155 h 1552"/>
                <a:gd name="connsiteX195" fmla="*/ 2346 w 2482"/>
                <a:gd name="connsiteY195" fmla="*/ 1217 h 1552"/>
                <a:gd name="connsiteX196" fmla="*/ 2383 w 2482"/>
                <a:gd name="connsiteY196" fmla="*/ 1242 h 1552"/>
                <a:gd name="connsiteX197" fmla="*/ 2408 w 2482"/>
                <a:gd name="connsiteY197" fmla="*/ 1180 h 1552"/>
                <a:gd name="connsiteX198" fmla="*/ 2433 w 2482"/>
                <a:gd name="connsiteY198" fmla="*/ 1167 h 1552"/>
                <a:gd name="connsiteX199" fmla="*/ 2470 w 2482"/>
                <a:gd name="connsiteY199" fmla="*/ 1117 h 1552"/>
                <a:gd name="connsiteX200" fmla="*/ 2482 w 2482"/>
                <a:gd name="connsiteY200" fmla="*/ 1080 h 1552"/>
                <a:gd name="connsiteX201" fmla="*/ 2458 w 2482"/>
                <a:gd name="connsiteY201"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2172 w 2482"/>
                <a:gd name="connsiteY34" fmla="*/ 559 h 1552"/>
                <a:gd name="connsiteX35" fmla="*/ 2160 w 2482"/>
                <a:gd name="connsiteY35" fmla="*/ 522 h 1552"/>
                <a:gd name="connsiteX36" fmla="*/ 1986 w 2482"/>
                <a:gd name="connsiteY36" fmla="*/ 385 h 1552"/>
                <a:gd name="connsiteX37" fmla="*/ 1986 w 2482"/>
                <a:gd name="connsiteY37" fmla="*/ 447 h 1552"/>
                <a:gd name="connsiteX38" fmla="*/ 1974 w 2482"/>
                <a:gd name="connsiteY38" fmla="*/ 497 h 1552"/>
                <a:gd name="connsiteX39" fmla="*/ 1949 w 2482"/>
                <a:gd name="connsiteY39" fmla="*/ 534 h 1552"/>
                <a:gd name="connsiteX40" fmla="*/ 1924 w 2482"/>
                <a:gd name="connsiteY40" fmla="*/ 522 h 1552"/>
                <a:gd name="connsiteX41" fmla="*/ 1887 w 2482"/>
                <a:gd name="connsiteY41" fmla="*/ 546 h 1552"/>
                <a:gd name="connsiteX42" fmla="*/ 1874 w 2482"/>
                <a:gd name="connsiteY42" fmla="*/ 472 h 1552"/>
                <a:gd name="connsiteX43" fmla="*/ 1849 w 2482"/>
                <a:gd name="connsiteY43" fmla="*/ 422 h 1552"/>
                <a:gd name="connsiteX44" fmla="*/ 1812 w 2482"/>
                <a:gd name="connsiteY44" fmla="*/ 435 h 1552"/>
                <a:gd name="connsiteX45" fmla="*/ 1775 w 2482"/>
                <a:gd name="connsiteY45" fmla="*/ 410 h 1552"/>
                <a:gd name="connsiteX46" fmla="*/ 1750 w 2482"/>
                <a:gd name="connsiteY46" fmla="*/ 397 h 1552"/>
                <a:gd name="connsiteX47" fmla="*/ 1725 w 2482"/>
                <a:gd name="connsiteY47" fmla="*/ 385 h 1552"/>
                <a:gd name="connsiteX48" fmla="*/ 1688 w 2482"/>
                <a:gd name="connsiteY48" fmla="*/ 410 h 1552"/>
                <a:gd name="connsiteX49" fmla="*/ 1614 w 2482"/>
                <a:gd name="connsiteY49" fmla="*/ 422 h 1552"/>
                <a:gd name="connsiteX50" fmla="*/ 1614 w 2482"/>
                <a:gd name="connsiteY50" fmla="*/ 447 h 1552"/>
                <a:gd name="connsiteX51" fmla="*/ 1638 w 2482"/>
                <a:gd name="connsiteY51" fmla="*/ 472 h 1552"/>
                <a:gd name="connsiteX52" fmla="*/ 1663 w 2482"/>
                <a:gd name="connsiteY52" fmla="*/ 509 h 1552"/>
                <a:gd name="connsiteX53" fmla="*/ 1663 w 2482"/>
                <a:gd name="connsiteY53" fmla="*/ 559 h 1552"/>
                <a:gd name="connsiteX54" fmla="*/ 1663 w 2482"/>
                <a:gd name="connsiteY54" fmla="*/ 608 h 1552"/>
                <a:gd name="connsiteX55" fmla="*/ 1688 w 2482"/>
                <a:gd name="connsiteY55" fmla="*/ 633 h 1552"/>
                <a:gd name="connsiteX56" fmla="*/ 1738 w 2482"/>
                <a:gd name="connsiteY56" fmla="*/ 695 h 1552"/>
                <a:gd name="connsiteX57" fmla="*/ 1750 w 2482"/>
                <a:gd name="connsiteY57" fmla="*/ 757 h 1552"/>
                <a:gd name="connsiteX58" fmla="*/ 1701 w 2482"/>
                <a:gd name="connsiteY58" fmla="*/ 844 h 1552"/>
                <a:gd name="connsiteX59" fmla="*/ 1713 w 2482"/>
                <a:gd name="connsiteY59" fmla="*/ 869 h 1552"/>
                <a:gd name="connsiteX60" fmla="*/ 1750 w 2482"/>
                <a:gd name="connsiteY60" fmla="*/ 931 h 1552"/>
                <a:gd name="connsiteX61" fmla="*/ 1775 w 2482"/>
                <a:gd name="connsiteY61" fmla="*/ 981 h 1552"/>
                <a:gd name="connsiteX62" fmla="*/ 1750 w 2482"/>
                <a:gd name="connsiteY62" fmla="*/ 1031 h 1552"/>
                <a:gd name="connsiteX63" fmla="*/ 1713 w 2482"/>
                <a:gd name="connsiteY63" fmla="*/ 1031 h 1552"/>
                <a:gd name="connsiteX64" fmla="*/ 1688 w 2482"/>
                <a:gd name="connsiteY64" fmla="*/ 993 h 1552"/>
                <a:gd name="connsiteX65" fmla="*/ 1663 w 2482"/>
                <a:gd name="connsiteY65" fmla="*/ 968 h 1552"/>
                <a:gd name="connsiteX66" fmla="*/ 1638 w 2482"/>
                <a:gd name="connsiteY66" fmla="*/ 919 h 1552"/>
                <a:gd name="connsiteX67" fmla="*/ 1614 w 2482"/>
                <a:gd name="connsiteY67" fmla="*/ 894 h 1552"/>
                <a:gd name="connsiteX68" fmla="*/ 1601 w 2482"/>
                <a:gd name="connsiteY68" fmla="*/ 882 h 1552"/>
                <a:gd name="connsiteX69" fmla="*/ 1527 w 2482"/>
                <a:gd name="connsiteY69" fmla="*/ 882 h 1552"/>
                <a:gd name="connsiteX70" fmla="*/ 1428 w 2482"/>
                <a:gd name="connsiteY70" fmla="*/ 820 h 1552"/>
                <a:gd name="connsiteX71" fmla="*/ 1378 w 2482"/>
                <a:gd name="connsiteY71" fmla="*/ 782 h 1552"/>
                <a:gd name="connsiteX72" fmla="*/ 1316 w 2482"/>
                <a:gd name="connsiteY72" fmla="*/ 770 h 1552"/>
                <a:gd name="connsiteX73" fmla="*/ 1291 w 2482"/>
                <a:gd name="connsiteY73" fmla="*/ 782 h 1552"/>
                <a:gd name="connsiteX74" fmla="*/ 1217 w 2482"/>
                <a:gd name="connsiteY74" fmla="*/ 695 h 1552"/>
                <a:gd name="connsiteX75" fmla="*/ 1192 w 2482"/>
                <a:gd name="connsiteY75" fmla="*/ 695 h 1552"/>
                <a:gd name="connsiteX76" fmla="*/ 1204 w 2482"/>
                <a:gd name="connsiteY76" fmla="*/ 559 h 1552"/>
                <a:gd name="connsiteX77" fmla="*/ 1279 w 2482"/>
                <a:gd name="connsiteY77" fmla="*/ 460 h 1552"/>
                <a:gd name="connsiteX78" fmla="*/ 1291 w 2482"/>
                <a:gd name="connsiteY78" fmla="*/ 422 h 1552"/>
                <a:gd name="connsiteX79" fmla="*/ 1291 w 2482"/>
                <a:gd name="connsiteY79" fmla="*/ 385 h 1552"/>
                <a:gd name="connsiteX80" fmla="*/ 1341 w 2482"/>
                <a:gd name="connsiteY80" fmla="*/ 373 h 1552"/>
                <a:gd name="connsiteX81" fmla="*/ 1353 w 2482"/>
                <a:gd name="connsiteY81" fmla="*/ 348 h 1552"/>
                <a:gd name="connsiteX82" fmla="*/ 1291 w 2482"/>
                <a:gd name="connsiteY82" fmla="*/ 323 h 1552"/>
                <a:gd name="connsiteX83" fmla="*/ 1279 w 2482"/>
                <a:gd name="connsiteY83" fmla="*/ 298 h 1552"/>
                <a:gd name="connsiteX84" fmla="*/ 1341 w 2482"/>
                <a:gd name="connsiteY84" fmla="*/ 311 h 1552"/>
                <a:gd name="connsiteX85" fmla="*/ 1378 w 2482"/>
                <a:gd name="connsiteY85" fmla="*/ 298 h 1552"/>
                <a:gd name="connsiteX86" fmla="*/ 1341 w 2482"/>
                <a:gd name="connsiteY86" fmla="*/ 248 h 1552"/>
                <a:gd name="connsiteX87" fmla="*/ 1403 w 2482"/>
                <a:gd name="connsiteY87" fmla="*/ 248 h 1552"/>
                <a:gd name="connsiteX88" fmla="*/ 1415 w 2482"/>
                <a:gd name="connsiteY88" fmla="*/ 236 h 1552"/>
                <a:gd name="connsiteX89" fmla="*/ 1440 w 2482"/>
                <a:gd name="connsiteY89" fmla="*/ 174 h 1552"/>
                <a:gd name="connsiteX90" fmla="*/ 1428 w 2482"/>
                <a:gd name="connsiteY90" fmla="*/ 124 h 1552"/>
                <a:gd name="connsiteX91" fmla="*/ 1428 w 2482"/>
                <a:gd name="connsiteY91" fmla="*/ 100 h 1552"/>
                <a:gd name="connsiteX92" fmla="*/ 1390 w 2482"/>
                <a:gd name="connsiteY92" fmla="*/ 75 h 1552"/>
                <a:gd name="connsiteX93" fmla="*/ 1341 w 2482"/>
                <a:gd name="connsiteY93" fmla="*/ 62 h 1552"/>
                <a:gd name="connsiteX94" fmla="*/ 1365 w 2482"/>
                <a:gd name="connsiteY94" fmla="*/ 100 h 1552"/>
                <a:gd name="connsiteX95" fmla="*/ 1341 w 2482"/>
                <a:gd name="connsiteY95" fmla="*/ 149 h 1552"/>
                <a:gd name="connsiteX96" fmla="*/ 1328 w 2482"/>
                <a:gd name="connsiteY96" fmla="*/ 211 h 1552"/>
                <a:gd name="connsiteX97" fmla="*/ 1303 w 2482"/>
                <a:gd name="connsiteY97" fmla="*/ 199 h 1552"/>
                <a:gd name="connsiteX98" fmla="*/ 1303 w 2482"/>
                <a:gd name="connsiteY98" fmla="*/ 137 h 1552"/>
                <a:gd name="connsiteX99" fmla="*/ 1279 w 2482"/>
                <a:gd name="connsiteY99" fmla="*/ 124 h 1552"/>
                <a:gd name="connsiteX100" fmla="*/ 1266 w 2482"/>
                <a:gd name="connsiteY100" fmla="*/ 162 h 1552"/>
                <a:gd name="connsiteX101" fmla="*/ 1241 w 2482"/>
                <a:gd name="connsiteY101" fmla="*/ 174 h 1552"/>
                <a:gd name="connsiteX102" fmla="*/ 1241 w 2482"/>
                <a:gd name="connsiteY102" fmla="*/ 112 h 1552"/>
                <a:gd name="connsiteX103" fmla="*/ 1204 w 2482"/>
                <a:gd name="connsiteY103" fmla="*/ 100 h 1552"/>
                <a:gd name="connsiteX104" fmla="*/ 1179 w 2482"/>
                <a:gd name="connsiteY104" fmla="*/ 50 h 1552"/>
                <a:gd name="connsiteX105" fmla="*/ 1179 w 2482"/>
                <a:gd name="connsiteY105" fmla="*/ 13 h 1552"/>
                <a:gd name="connsiteX106" fmla="*/ 1142 w 2482"/>
                <a:gd name="connsiteY106" fmla="*/ 0 h 1552"/>
                <a:gd name="connsiteX107" fmla="*/ 1117 w 2482"/>
                <a:gd name="connsiteY107" fmla="*/ 50 h 1552"/>
                <a:gd name="connsiteX108" fmla="*/ 1142 w 2482"/>
                <a:gd name="connsiteY108" fmla="*/ 100 h 1552"/>
                <a:gd name="connsiteX109" fmla="*/ 1179 w 2482"/>
                <a:gd name="connsiteY109" fmla="*/ 149 h 1552"/>
                <a:gd name="connsiteX110" fmla="*/ 1167 w 2482"/>
                <a:gd name="connsiteY110" fmla="*/ 199 h 1552"/>
                <a:gd name="connsiteX111" fmla="*/ 1142 w 2482"/>
                <a:gd name="connsiteY111" fmla="*/ 224 h 1552"/>
                <a:gd name="connsiteX112" fmla="*/ 1130 w 2482"/>
                <a:gd name="connsiteY112" fmla="*/ 186 h 1552"/>
                <a:gd name="connsiteX113" fmla="*/ 1105 w 2482"/>
                <a:gd name="connsiteY113" fmla="*/ 186 h 1552"/>
                <a:gd name="connsiteX114" fmla="*/ 1068 w 2482"/>
                <a:gd name="connsiteY114" fmla="*/ 224 h 1552"/>
                <a:gd name="connsiteX115" fmla="*/ 1030 w 2482"/>
                <a:gd name="connsiteY115" fmla="*/ 211 h 1552"/>
                <a:gd name="connsiteX116" fmla="*/ 956 w 2482"/>
                <a:gd name="connsiteY116" fmla="*/ 186 h 1552"/>
                <a:gd name="connsiteX117" fmla="*/ 894 w 2482"/>
                <a:gd name="connsiteY117" fmla="*/ 186 h 1552"/>
                <a:gd name="connsiteX118" fmla="*/ 857 w 2482"/>
                <a:gd name="connsiteY118" fmla="*/ 224 h 1552"/>
                <a:gd name="connsiteX119" fmla="*/ 795 w 2482"/>
                <a:gd name="connsiteY119" fmla="*/ 186 h 1552"/>
                <a:gd name="connsiteX120" fmla="*/ 720 w 2482"/>
                <a:gd name="connsiteY120" fmla="*/ 174 h 1552"/>
                <a:gd name="connsiteX121" fmla="*/ 0 w 2482"/>
                <a:gd name="connsiteY121" fmla="*/ 286 h 1552"/>
                <a:gd name="connsiteX122" fmla="*/ 0 w 2482"/>
                <a:gd name="connsiteY122" fmla="*/ 311 h 1552"/>
                <a:gd name="connsiteX123" fmla="*/ 37 w 2482"/>
                <a:gd name="connsiteY123" fmla="*/ 323 h 1552"/>
                <a:gd name="connsiteX124" fmla="*/ 37 w 2482"/>
                <a:gd name="connsiteY124" fmla="*/ 397 h 1552"/>
                <a:gd name="connsiteX125" fmla="*/ 112 w 2482"/>
                <a:gd name="connsiteY125" fmla="*/ 410 h 1552"/>
                <a:gd name="connsiteX126" fmla="*/ 100 w 2482"/>
                <a:gd name="connsiteY126" fmla="*/ 472 h 1552"/>
                <a:gd name="connsiteX127" fmla="*/ 124 w 2482"/>
                <a:gd name="connsiteY127" fmla="*/ 633 h 1552"/>
                <a:gd name="connsiteX128" fmla="*/ 149 w 2482"/>
                <a:gd name="connsiteY128" fmla="*/ 671 h 1552"/>
                <a:gd name="connsiteX129" fmla="*/ 100 w 2482"/>
                <a:gd name="connsiteY129" fmla="*/ 720 h 1552"/>
                <a:gd name="connsiteX130" fmla="*/ 100 w 2482"/>
                <a:gd name="connsiteY130" fmla="*/ 757 h 1552"/>
                <a:gd name="connsiteX131" fmla="*/ 100 w 2482"/>
                <a:gd name="connsiteY131" fmla="*/ 795 h 1552"/>
                <a:gd name="connsiteX132" fmla="*/ 149 w 2482"/>
                <a:gd name="connsiteY132" fmla="*/ 894 h 1552"/>
                <a:gd name="connsiteX133" fmla="*/ 124 w 2482"/>
                <a:gd name="connsiteY133" fmla="*/ 931 h 1552"/>
                <a:gd name="connsiteX134" fmla="*/ 124 w 2482"/>
                <a:gd name="connsiteY134" fmla="*/ 956 h 1552"/>
                <a:gd name="connsiteX135" fmla="*/ 149 w 2482"/>
                <a:gd name="connsiteY135" fmla="*/ 968 h 1552"/>
                <a:gd name="connsiteX136" fmla="*/ 186 w 2482"/>
                <a:gd name="connsiteY136" fmla="*/ 1043 h 1552"/>
                <a:gd name="connsiteX137" fmla="*/ 199 w 2482"/>
                <a:gd name="connsiteY137" fmla="*/ 1080 h 1552"/>
                <a:gd name="connsiteX138" fmla="*/ 211 w 2482"/>
                <a:gd name="connsiteY138" fmla="*/ 1105 h 1552"/>
                <a:gd name="connsiteX139" fmla="*/ 261 w 2482"/>
                <a:gd name="connsiteY139" fmla="*/ 1130 h 1552"/>
                <a:gd name="connsiteX140" fmla="*/ 633 w 2482"/>
                <a:gd name="connsiteY140" fmla="*/ 1167 h 1552"/>
                <a:gd name="connsiteX141" fmla="*/ 658 w 2482"/>
                <a:gd name="connsiteY141" fmla="*/ 1167 h 1552"/>
                <a:gd name="connsiteX142" fmla="*/ 683 w 2482"/>
                <a:gd name="connsiteY142" fmla="*/ 1180 h 1552"/>
                <a:gd name="connsiteX143" fmla="*/ 1204 w 2482"/>
                <a:gd name="connsiteY143" fmla="*/ 1229 h 1552"/>
                <a:gd name="connsiteX144" fmla="*/ 1254 w 2482"/>
                <a:gd name="connsiteY144" fmla="*/ 1242 h 1552"/>
                <a:gd name="connsiteX145" fmla="*/ 1266 w 2482"/>
                <a:gd name="connsiteY145" fmla="*/ 1242 h 1552"/>
                <a:gd name="connsiteX146" fmla="*/ 1291 w 2482"/>
                <a:gd name="connsiteY146" fmla="*/ 1242 h 1552"/>
                <a:gd name="connsiteX147" fmla="*/ 1291 w 2482"/>
                <a:gd name="connsiteY147" fmla="*/ 1254 h 1552"/>
                <a:gd name="connsiteX148" fmla="*/ 1303 w 2482"/>
                <a:gd name="connsiteY148" fmla="*/ 1254 h 1552"/>
                <a:gd name="connsiteX149" fmla="*/ 1440 w 2482"/>
                <a:gd name="connsiteY149" fmla="*/ 1266 h 1552"/>
                <a:gd name="connsiteX150" fmla="*/ 1452 w 2482"/>
                <a:gd name="connsiteY150" fmla="*/ 1266 h 1552"/>
                <a:gd name="connsiteX151" fmla="*/ 1452 w 2482"/>
                <a:gd name="connsiteY151" fmla="*/ 1242 h 1552"/>
                <a:gd name="connsiteX152" fmla="*/ 1465 w 2482"/>
                <a:gd name="connsiteY152" fmla="*/ 1229 h 1552"/>
                <a:gd name="connsiteX153" fmla="*/ 1502 w 2482"/>
                <a:gd name="connsiteY153" fmla="*/ 1217 h 1552"/>
                <a:gd name="connsiteX154" fmla="*/ 1564 w 2482"/>
                <a:gd name="connsiteY154" fmla="*/ 1229 h 1552"/>
                <a:gd name="connsiteX155" fmla="*/ 1564 w 2482"/>
                <a:gd name="connsiteY155" fmla="*/ 1242 h 1552"/>
                <a:gd name="connsiteX156" fmla="*/ 1589 w 2482"/>
                <a:gd name="connsiteY156" fmla="*/ 1254 h 1552"/>
                <a:gd name="connsiteX157" fmla="*/ 1614 w 2482"/>
                <a:gd name="connsiteY157" fmla="*/ 1291 h 1552"/>
                <a:gd name="connsiteX158" fmla="*/ 1614 w 2482"/>
                <a:gd name="connsiteY158" fmla="*/ 1316 h 1552"/>
                <a:gd name="connsiteX159" fmla="*/ 1638 w 2482"/>
                <a:gd name="connsiteY159" fmla="*/ 1316 h 1552"/>
                <a:gd name="connsiteX160" fmla="*/ 1676 w 2482"/>
                <a:gd name="connsiteY160" fmla="*/ 1341 h 1552"/>
                <a:gd name="connsiteX161" fmla="*/ 1688 w 2482"/>
                <a:gd name="connsiteY161" fmla="*/ 1353 h 1552"/>
                <a:gd name="connsiteX162" fmla="*/ 1725 w 2482"/>
                <a:gd name="connsiteY162" fmla="*/ 1341 h 1552"/>
                <a:gd name="connsiteX163" fmla="*/ 1763 w 2482"/>
                <a:gd name="connsiteY163" fmla="*/ 1316 h 1552"/>
                <a:gd name="connsiteX164" fmla="*/ 1812 w 2482"/>
                <a:gd name="connsiteY164" fmla="*/ 1353 h 1552"/>
                <a:gd name="connsiteX165" fmla="*/ 1837 w 2482"/>
                <a:gd name="connsiteY165" fmla="*/ 1403 h 1552"/>
                <a:gd name="connsiteX166" fmla="*/ 1787 w 2482"/>
                <a:gd name="connsiteY166" fmla="*/ 1403 h 1552"/>
                <a:gd name="connsiteX167" fmla="*/ 1775 w 2482"/>
                <a:gd name="connsiteY167" fmla="*/ 1415 h 1552"/>
                <a:gd name="connsiteX168" fmla="*/ 1775 w 2482"/>
                <a:gd name="connsiteY168" fmla="*/ 1477 h 1552"/>
                <a:gd name="connsiteX169" fmla="*/ 1763 w 2482"/>
                <a:gd name="connsiteY169" fmla="*/ 1502 h 1552"/>
                <a:gd name="connsiteX170" fmla="*/ 1750 w 2482"/>
                <a:gd name="connsiteY170" fmla="*/ 1540 h 1552"/>
                <a:gd name="connsiteX171" fmla="*/ 1763 w 2482"/>
                <a:gd name="connsiteY171" fmla="*/ 1552 h 1552"/>
                <a:gd name="connsiteX172" fmla="*/ 1825 w 2482"/>
                <a:gd name="connsiteY172" fmla="*/ 1527 h 1552"/>
                <a:gd name="connsiteX173" fmla="*/ 1862 w 2482"/>
                <a:gd name="connsiteY173" fmla="*/ 1453 h 1552"/>
                <a:gd name="connsiteX174" fmla="*/ 1862 w 2482"/>
                <a:gd name="connsiteY174" fmla="*/ 1465 h 1552"/>
                <a:gd name="connsiteX175" fmla="*/ 1862 w 2482"/>
                <a:gd name="connsiteY175" fmla="*/ 1428 h 1552"/>
                <a:gd name="connsiteX176" fmla="*/ 1887 w 2482"/>
                <a:gd name="connsiteY176" fmla="*/ 1403 h 1552"/>
                <a:gd name="connsiteX177" fmla="*/ 1936 w 2482"/>
                <a:gd name="connsiteY177" fmla="*/ 1403 h 1552"/>
                <a:gd name="connsiteX178" fmla="*/ 1936 w 2482"/>
                <a:gd name="connsiteY178" fmla="*/ 1391 h 1552"/>
                <a:gd name="connsiteX179" fmla="*/ 1949 w 2482"/>
                <a:gd name="connsiteY179" fmla="*/ 1378 h 1552"/>
                <a:gd name="connsiteX180" fmla="*/ 1974 w 2482"/>
                <a:gd name="connsiteY180" fmla="*/ 1366 h 1552"/>
                <a:gd name="connsiteX181" fmla="*/ 1974 w 2482"/>
                <a:gd name="connsiteY181" fmla="*/ 1378 h 1552"/>
                <a:gd name="connsiteX182" fmla="*/ 1986 w 2482"/>
                <a:gd name="connsiteY182" fmla="*/ 1353 h 1552"/>
                <a:gd name="connsiteX183" fmla="*/ 2023 w 2482"/>
                <a:gd name="connsiteY183" fmla="*/ 1316 h 1552"/>
                <a:gd name="connsiteX184" fmla="*/ 2110 w 2482"/>
                <a:gd name="connsiteY184" fmla="*/ 1291 h 1552"/>
                <a:gd name="connsiteX185" fmla="*/ 2135 w 2482"/>
                <a:gd name="connsiteY185" fmla="*/ 1242 h 1552"/>
                <a:gd name="connsiteX186" fmla="*/ 2147 w 2482"/>
                <a:gd name="connsiteY186" fmla="*/ 1217 h 1552"/>
                <a:gd name="connsiteX187" fmla="*/ 2147 w 2482"/>
                <a:gd name="connsiteY187" fmla="*/ 1192 h 1552"/>
                <a:gd name="connsiteX188" fmla="*/ 2160 w 2482"/>
                <a:gd name="connsiteY188" fmla="*/ 1117 h 1552"/>
                <a:gd name="connsiteX189" fmla="*/ 2222 w 2482"/>
                <a:gd name="connsiteY189" fmla="*/ 1117 h 1552"/>
                <a:gd name="connsiteX190" fmla="*/ 2296 w 2482"/>
                <a:gd name="connsiteY190" fmla="*/ 1192 h 1552"/>
                <a:gd name="connsiteX191" fmla="*/ 2321 w 2482"/>
                <a:gd name="connsiteY191" fmla="*/ 1180 h 1552"/>
                <a:gd name="connsiteX192" fmla="*/ 2358 w 2482"/>
                <a:gd name="connsiteY192" fmla="*/ 1130 h 1552"/>
                <a:gd name="connsiteX193" fmla="*/ 2358 w 2482"/>
                <a:gd name="connsiteY193" fmla="*/ 1155 h 1552"/>
                <a:gd name="connsiteX194" fmla="*/ 2346 w 2482"/>
                <a:gd name="connsiteY194" fmla="*/ 1217 h 1552"/>
                <a:gd name="connsiteX195" fmla="*/ 2383 w 2482"/>
                <a:gd name="connsiteY195" fmla="*/ 1242 h 1552"/>
                <a:gd name="connsiteX196" fmla="*/ 2408 w 2482"/>
                <a:gd name="connsiteY196" fmla="*/ 1180 h 1552"/>
                <a:gd name="connsiteX197" fmla="*/ 2433 w 2482"/>
                <a:gd name="connsiteY197" fmla="*/ 1167 h 1552"/>
                <a:gd name="connsiteX198" fmla="*/ 2470 w 2482"/>
                <a:gd name="connsiteY198" fmla="*/ 1117 h 1552"/>
                <a:gd name="connsiteX199" fmla="*/ 2482 w 2482"/>
                <a:gd name="connsiteY199" fmla="*/ 1080 h 1552"/>
                <a:gd name="connsiteX200" fmla="*/ 2458 w 2482"/>
                <a:gd name="connsiteY200"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2172 w 2482"/>
                <a:gd name="connsiteY34" fmla="*/ 559 h 1552"/>
                <a:gd name="connsiteX35" fmla="*/ 2160 w 2482"/>
                <a:gd name="connsiteY35" fmla="*/ 522 h 1552"/>
                <a:gd name="connsiteX36" fmla="*/ 1986 w 2482"/>
                <a:gd name="connsiteY36" fmla="*/ 385 h 1552"/>
                <a:gd name="connsiteX37" fmla="*/ 1986 w 2482"/>
                <a:gd name="connsiteY37" fmla="*/ 447 h 1552"/>
                <a:gd name="connsiteX38" fmla="*/ 1974 w 2482"/>
                <a:gd name="connsiteY38" fmla="*/ 497 h 1552"/>
                <a:gd name="connsiteX39" fmla="*/ 1949 w 2482"/>
                <a:gd name="connsiteY39" fmla="*/ 534 h 1552"/>
                <a:gd name="connsiteX40" fmla="*/ 1924 w 2482"/>
                <a:gd name="connsiteY40" fmla="*/ 522 h 1552"/>
                <a:gd name="connsiteX41" fmla="*/ 1887 w 2482"/>
                <a:gd name="connsiteY41" fmla="*/ 546 h 1552"/>
                <a:gd name="connsiteX42" fmla="*/ 1874 w 2482"/>
                <a:gd name="connsiteY42" fmla="*/ 472 h 1552"/>
                <a:gd name="connsiteX43" fmla="*/ 1849 w 2482"/>
                <a:gd name="connsiteY43" fmla="*/ 422 h 1552"/>
                <a:gd name="connsiteX44" fmla="*/ 1812 w 2482"/>
                <a:gd name="connsiteY44" fmla="*/ 435 h 1552"/>
                <a:gd name="connsiteX45" fmla="*/ 1775 w 2482"/>
                <a:gd name="connsiteY45" fmla="*/ 410 h 1552"/>
                <a:gd name="connsiteX46" fmla="*/ 1750 w 2482"/>
                <a:gd name="connsiteY46" fmla="*/ 397 h 1552"/>
                <a:gd name="connsiteX47" fmla="*/ 1725 w 2482"/>
                <a:gd name="connsiteY47" fmla="*/ 385 h 1552"/>
                <a:gd name="connsiteX48" fmla="*/ 1688 w 2482"/>
                <a:gd name="connsiteY48" fmla="*/ 410 h 1552"/>
                <a:gd name="connsiteX49" fmla="*/ 1614 w 2482"/>
                <a:gd name="connsiteY49" fmla="*/ 422 h 1552"/>
                <a:gd name="connsiteX50" fmla="*/ 1614 w 2482"/>
                <a:gd name="connsiteY50" fmla="*/ 447 h 1552"/>
                <a:gd name="connsiteX51" fmla="*/ 1638 w 2482"/>
                <a:gd name="connsiteY51" fmla="*/ 472 h 1552"/>
                <a:gd name="connsiteX52" fmla="*/ 1663 w 2482"/>
                <a:gd name="connsiteY52" fmla="*/ 509 h 1552"/>
                <a:gd name="connsiteX53" fmla="*/ 1663 w 2482"/>
                <a:gd name="connsiteY53" fmla="*/ 559 h 1552"/>
                <a:gd name="connsiteX54" fmla="*/ 1663 w 2482"/>
                <a:gd name="connsiteY54" fmla="*/ 608 h 1552"/>
                <a:gd name="connsiteX55" fmla="*/ 1688 w 2482"/>
                <a:gd name="connsiteY55" fmla="*/ 633 h 1552"/>
                <a:gd name="connsiteX56" fmla="*/ 1738 w 2482"/>
                <a:gd name="connsiteY56" fmla="*/ 695 h 1552"/>
                <a:gd name="connsiteX57" fmla="*/ 1750 w 2482"/>
                <a:gd name="connsiteY57" fmla="*/ 757 h 1552"/>
                <a:gd name="connsiteX58" fmla="*/ 1701 w 2482"/>
                <a:gd name="connsiteY58" fmla="*/ 844 h 1552"/>
                <a:gd name="connsiteX59" fmla="*/ 1713 w 2482"/>
                <a:gd name="connsiteY59" fmla="*/ 869 h 1552"/>
                <a:gd name="connsiteX60" fmla="*/ 1750 w 2482"/>
                <a:gd name="connsiteY60" fmla="*/ 931 h 1552"/>
                <a:gd name="connsiteX61" fmla="*/ 1775 w 2482"/>
                <a:gd name="connsiteY61" fmla="*/ 981 h 1552"/>
                <a:gd name="connsiteX62" fmla="*/ 1750 w 2482"/>
                <a:gd name="connsiteY62" fmla="*/ 1031 h 1552"/>
                <a:gd name="connsiteX63" fmla="*/ 1713 w 2482"/>
                <a:gd name="connsiteY63" fmla="*/ 1031 h 1552"/>
                <a:gd name="connsiteX64" fmla="*/ 1688 w 2482"/>
                <a:gd name="connsiteY64" fmla="*/ 993 h 1552"/>
                <a:gd name="connsiteX65" fmla="*/ 1663 w 2482"/>
                <a:gd name="connsiteY65" fmla="*/ 968 h 1552"/>
                <a:gd name="connsiteX66" fmla="*/ 1638 w 2482"/>
                <a:gd name="connsiteY66" fmla="*/ 919 h 1552"/>
                <a:gd name="connsiteX67" fmla="*/ 1614 w 2482"/>
                <a:gd name="connsiteY67" fmla="*/ 894 h 1552"/>
                <a:gd name="connsiteX68" fmla="*/ 1601 w 2482"/>
                <a:gd name="connsiteY68" fmla="*/ 882 h 1552"/>
                <a:gd name="connsiteX69" fmla="*/ 1527 w 2482"/>
                <a:gd name="connsiteY69" fmla="*/ 882 h 1552"/>
                <a:gd name="connsiteX70" fmla="*/ 1428 w 2482"/>
                <a:gd name="connsiteY70" fmla="*/ 820 h 1552"/>
                <a:gd name="connsiteX71" fmla="*/ 1378 w 2482"/>
                <a:gd name="connsiteY71" fmla="*/ 782 h 1552"/>
                <a:gd name="connsiteX72" fmla="*/ 1316 w 2482"/>
                <a:gd name="connsiteY72" fmla="*/ 770 h 1552"/>
                <a:gd name="connsiteX73" fmla="*/ 1291 w 2482"/>
                <a:gd name="connsiteY73" fmla="*/ 782 h 1552"/>
                <a:gd name="connsiteX74" fmla="*/ 1217 w 2482"/>
                <a:gd name="connsiteY74" fmla="*/ 695 h 1552"/>
                <a:gd name="connsiteX75" fmla="*/ 1192 w 2482"/>
                <a:gd name="connsiteY75" fmla="*/ 695 h 1552"/>
                <a:gd name="connsiteX76" fmla="*/ 1204 w 2482"/>
                <a:gd name="connsiteY76" fmla="*/ 559 h 1552"/>
                <a:gd name="connsiteX77" fmla="*/ 1279 w 2482"/>
                <a:gd name="connsiteY77" fmla="*/ 460 h 1552"/>
                <a:gd name="connsiteX78" fmla="*/ 1291 w 2482"/>
                <a:gd name="connsiteY78" fmla="*/ 422 h 1552"/>
                <a:gd name="connsiteX79" fmla="*/ 1291 w 2482"/>
                <a:gd name="connsiteY79" fmla="*/ 385 h 1552"/>
                <a:gd name="connsiteX80" fmla="*/ 1341 w 2482"/>
                <a:gd name="connsiteY80" fmla="*/ 373 h 1552"/>
                <a:gd name="connsiteX81" fmla="*/ 1353 w 2482"/>
                <a:gd name="connsiteY81" fmla="*/ 348 h 1552"/>
                <a:gd name="connsiteX82" fmla="*/ 1291 w 2482"/>
                <a:gd name="connsiteY82" fmla="*/ 323 h 1552"/>
                <a:gd name="connsiteX83" fmla="*/ 1279 w 2482"/>
                <a:gd name="connsiteY83" fmla="*/ 298 h 1552"/>
                <a:gd name="connsiteX84" fmla="*/ 1341 w 2482"/>
                <a:gd name="connsiteY84" fmla="*/ 311 h 1552"/>
                <a:gd name="connsiteX85" fmla="*/ 1378 w 2482"/>
                <a:gd name="connsiteY85" fmla="*/ 298 h 1552"/>
                <a:gd name="connsiteX86" fmla="*/ 1341 w 2482"/>
                <a:gd name="connsiteY86" fmla="*/ 248 h 1552"/>
                <a:gd name="connsiteX87" fmla="*/ 1403 w 2482"/>
                <a:gd name="connsiteY87" fmla="*/ 248 h 1552"/>
                <a:gd name="connsiteX88" fmla="*/ 1415 w 2482"/>
                <a:gd name="connsiteY88" fmla="*/ 236 h 1552"/>
                <a:gd name="connsiteX89" fmla="*/ 1440 w 2482"/>
                <a:gd name="connsiteY89" fmla="*/ 174 h 1552"/>
                <a:gd name="connsiteX90" fmla="*/ 1428 w 2482"/>
                <a:gd name="connsiteY90" fmla="*/ 124 h 1552"/>
                <a:gd name="connsiteX91" fmla="*/ 1428 w 2482"/>
                <a:gd name="connsiteY91" fmla="*/ 100 h 1552"/>
                <a:gd name="connsiteX92" fmla="*/ 1390 w 2482"/>
                <a:gd name="connsiteY92" fmla="*/ 75 h 1552"/>
                <a:gd name="connsiteX93" fmla="*/ 1341 w 2482"/>
                <a:gd name="connsiteY93" fmla="*/ 62 h 1552"/>
                <a:gd name="connsiteX94" fmla="*/ 1365 w 2482"/>
                <a:gd name="connsiteY94" fmla="*/ 100 h 1552"/>
                <a:gd name="connsiteX95" fmla="*/ 1341 w 2482"/>
                <a:gd name="connsiteY95" fmla="*/ 149 h 1552"/>
                <a:gd name="connsiteX96" fmla="*/ 1328 w 2482"/>
                <a:gd name="connsiteY96" fmla="*/ 211 h 1552"/>
                <a:gd name="connsiteX97" fmla="*/ 1303 w 2482"/>
                <a:gd name="connsiteY97" fmla="*/ 199 h 1552"/>
                <a:gd name="connsiteX98" fmla="*/ 1303 w 2482"/>
                <a:gd name="connsiteY98" fmla="*/ 137 h 1552"/>
                <a:gd name="connsiteX99" fmla="*/ 1279 w 2482"/>
                <a:gd name="connsiteY99" fmla="*/ 124 h 1552"/>
                <a:gd name="connsiteX100" fmla="*/ 1266 w 2482"/>
                <a:gd name="connsiteY100" fmla="*/ 162 h 1552"/>
                <a:gd name="connsiteX101" fmla="*/ 1241 w 2482"/>
                <a:gd name="connsiteY101" fmla="*/ 174 h 1552"/>
                <a:gd name="connsiteX102" fmla="*/ 1241 w 2482"/>
                <a:gd name="connsiteY102" fmla="*/ 112 h 1552"/>
                <a:gd name="connsiteX103" fmla="*/ 1204 w 2482"/>
                <a:gd name="connsiteY103" fmla="*/ 100 h 1552"/>
                <a:gd name="connsiteX104" fmla="*/ 1179 w 2482"/>
                <a:gd name="connsiteY104" fmla="*/ 50 h 1552"/>
                <a:gd name="connsiteX105" fmla="*/ 1179 w 2482"/>
                <a:gd name="connsiteY105" fmla="*/ 13 h 1552"/>
                <a:gd name="connsiteX106" fmla="*/ 1142 w 2482"/>
                <a:gd name="connsiteY106" fmla="*/ 0 h 1552"/>
                <a:gd name="connsiteX107" fmla="*/ 1117 w 2482"/>
                <a:gd name="connsiteY107" fmla="*/ 50 h 1552"/>
                <a:gd name="connsiteX108" fmla="*/ 1142 w 2482"/>
                <a:gd name="connsiteY108" fmla="*/ 100 h 1552"/>
                <a:gd name="connsiteX109" fmla="*/ 1179 w 2482"/>
                <a:gd name="connsiteY109" fmla="*/ 149 h 1552"/>
                <a:gd name="connsiteX110" fmla="*/ 1167 w 2482"/>
                <a:gd name="connsiteY110" fmla="*/ 199 h 1552"/>
                <a:gd name="connsiteX111" fmla="*/ 1142 w 2482"/>
                <a:gd name="connsiteY111" fmla="*/ 224 h 1552"/>
                <a:gd name="connsiteX112" fmla="*/ 1130 w 2482"/>
                <a:gd name="connsiteY112" fmla="*/ 186 h 1552"/>
                <a:gd name="connsiteX113" fmla="*/ 1105 w 2482"/>
                <a:gd name="connsiteY113" fmla="*/ 186 h 1552"/>
                <a:gd name="connsiteX114" fmla="*/ 1068 w 2482"/>
                <a:gd name="connsiteY114" fmla="*/ 224 h 1552"/>
                <a:gd name="connsiteX115" fmla="*/ 1030 w 2482"/>
                <a:gd name="connsiteY115" fmla="*/ 211 h 1552"/>
                <a:gd name="connsiteX116" fmla="*/ 956 w 2482"/>
                <a:gd name="connsiteY116" fmla="*/ 186 h 1552"/>
                <a:gd name="connsiteX117" fmla="*/ 857 w 2482"/>
                <a:gd name="connsiteY117" fmla="*/ 224 h 1552"/>
                <a:gd name="connsiteX118" fmla="*/ 795 w 2482"/>
                <a:gd name="connsiteY118" fmla="*/ 186 h 1552"/>
                <a:gd name="connsiteX119" fmla="*/ 720 w 2482"/>
                <a:gd name="connsiteY119" fmla="*/ 174 h 1552"/>
                <a:gd name="connsiteX120" fmla="*/ 0 w 2482"/>
                <a:gd name="connsiteY120" fmla="*/ 286 h 1552"/>
                <a:gd name="connsiteX121" fmla="*/ 0 w 2482"/>
                <a:gd name="connsiteY121" fmla="*/ 311 h 1552"/>
                <a:gd name="connsiteX122" fmla="*/ 37 w 2482"/>
                <a:gd name="connsiteY122" fmla="*/ 323 h 1552"/>
                <a:gd name="connsiteX123" fmla="*/ 37 w 2482"/>
                <a:gd name="connsiteY123" fmla="*/ 397 h 1552"/>
                <a:gd name="connsiteX124" fmla="*/ 112 w 2482"/>
                <a:gd name="connsiteY124" fmla="*/ 410 h 1552"/>
                <a:gd name="connsiteX125" fmla="*/ 100 w 2482"/>
                <a:gd name="connsiteY125" fmla="*/ 472 h 1552"/>
                <a:gd name="connsiteX126" fmla="*/ 124 w 2482"/>
                <a:gd name="connsiteY126" fmla="*/ 633 h 1552"/>
                <a:gd name="connsiteX127" fmla="*/ 149 w 2482"/>
                <a:gd name="connsiteY127" fmla="*/ 671 h 1552"/>
                <a:gd name="connsiteX128" fmla="*/ 100 w 2482"/>
                <a:gd name="connsiteY128" fmla="*/ 720 h 1552"/>
                <a:gd name="connsiteX129" fmla="*/ 100 w 2482"/>
                <a:gd name="connsiteY129" fmla="*/ 757 h 1552"/>
                <a:gd name="connsiteX130" fmla="*/ 100 w 2482"/>
                <a:gd name="connsiteY130" fmla="*/ 795 h 1552"/>
                <a:gd name="connsiteX131" fmla="*/ 149 w 2482"/>
                <a:gd name="connsiteY131" fmla="*/ 894 h 1552"/>
                <a:gd name="connsiteX132" fmla="*/ 124 w 2482"/>
                <a:gd name="connsiteY132" fmla="*/ 931 h 1552"/>
                <a:gd name="connsiteX133" fmla="*/ 124 w 2482"/>
                <a:gd name="connsiteY133" fmla="*/ 956 h 1552"/>
                <a:gd name="connsiteX134" fmla="*/ 149 w 2482"/>
                <a:gd name="connsiteY134" fmla="*/ 968 h 1552"/>
                <a:gd name="connsiteX135" fmla="*/ 186 w 2482"/>
                <a:gd name="connsiteY135" fmla="*/ 1043 h 1552"/>
                <a:gd name="connsiteX136" fmla="*/ 199 w 2482"/>
                <a:gd name="connsiteY136" fmla="*/ 1080 h 1552"/>
                <a:gd name="connsiteX137" fmla="*/ 211 w 2482"/>
                <a:gd name="connsiteY137" fmla="*/ 1105 h 1552"/>
                <a:gd name="connsiteX138" fmla="*/ 261 w 2482"/>
                <a:gd name="connsiteY138" fmla="*/ 1130 h 1552"/>
                <a:gd name="connsiteX139" fmla="*/ 633 w 2482"/>
                <a:gd name="connsiteY139" fmla="*/ 1167 h 1552"/>
                <a:gd name="connsiteX140" fmla="*/ 658 w 2482"/>
                <a:gd name="connsiteY140" fmla="*/ 1167 h 1552"/>
                <a:gd name="connsiteX141" fmla="*/ 683 w 2482"/>
                <a:gd name="connsiteY141" fmla="*/ 1180 h 1552"/>
                <a:gd name="connsiteX142" fmla="*/ 1204 w 2482"/>
                <a:gd name="connsiteY142" fmla="*/ 1229 h 1552"/>
                <a:gd name="connsiteX143" fmla="*/ 1254 w 2482"/>
                <a:gd name="connsiteY143" fmla="*/ 1242 h 1552"/>
                <a:gd name="connsiteX144" fmla="*/ 1266 w 2482"/>
                <a:gd name="connsiteY144" fmla="*/ 1242 h 1552"/>
                <a:gd name="connsiteX145" fmla="*/ 1291 w 2482"/>
                <a:gd name="connsiteY145" fmla="*/ 1242 h 1552"/>
                <a:gd name="connsiteX146" fmla="*/ 1291 w 2482"/>
                <a:gd name="connsiteY146" fmla="*/ 1254 h 1552"/>
                <a:gd name="connsiteX147" fmla="*/ 1303 w 2482"/>
                <a:gd name="connsiteY147" fmla="*/ 1254 h 1552"/>
                <a:gd name="connsiteX148" fmla="*/ 1440 w 2482"/>
                <a:gd name="connsiteY148" fmla="*/ 1266 h 1552"/>
                <a:gd name="connsiteX149" fmla="*/ 1452 w 2482"/>
                <a:gd name="connsiteY149" fmla="*/ 1266 h 1552"/>
                <a:gd name="connsiteX150" fmla="*/ 1452 w 2482"/>
                <a:gd name="connsiteY150" fmla="*/ 1242 h 1552"/>
                <a:gd name="connsiteX151" fmla="*/ 1465 w 2482"/>
                <a:gd name="connsiteY151" fmla="*/ 1229 h 1552"/>
                <a:gd name="connsiteX152" fmla="*/ 1502 w 2482"/>
                <a:gd name="connsiteY152" fmla="*/ 1217 h 1552"/>
                <a:gd name="connsiteX153" fmla="*/ 1564 w 2482"/>
                <a:gd name="connsiteY153" fmla="*/ 1229 h 1552"/>
                <a:gd name="connsiteX154" fmla="*/ 1564 w 2482"/>
                <a:gd name="connsiteY154" fmla="*/ 1242 h 1552"/>
                <a:gd name="connsiteX155" fmla="*/ 1589 w 2482"/>
                <a:gd name="connsiteY155" fmla="*/ 1254 h 1552"/>
                <a:gd name="connsiteX156" fmla="*/ 1614 w 2482"/>
                <a:gd name="connsiteY156" fmla="*/ 1291 h 1552"/>
                <a:gd name="connsiteX157" fmla="*/ 1614 w 2482"/>
                <a:gd name="connsiteY157" fmla="*/ 1316 h 1552"/>
                <a:gd name="connsiteX158" fmla="*/ 1638 w 2482"/>
                <a:gd name="connsiteY158" fmla="*/ 1316 h 1552"/>
                <a:gd name="connsiteX159" fmla="*/ 1676 w 2482"/>
                <a:gd name="connsiteY159" fmla="*/ 1341 h 1552"/>
                <a:gd name="connsiteX160" fmla="*/ 1688 w 2482"/>
                <a:gd name="connsiteY160" fmla="*/ 1353 h 1552"/>
                <a:gd name="connsiteX161" fmla="*/ 1725 w 2482"/>
                <a:gd name="connsiteY161" fmla="*/ 1341 h 1552"/>
                <a:gd name="connsiteX162" fmla="*/ 1763 w 2482"/>
                <a:gd name="connsiteY162" fmla="*/ 1316 h 1552"/>
                <a:gd name="connsiteX163" fmla="*/ 1812 w 2482"/>
                <a:gd name="connsiteY163" fmla="*/ 1353 h 1552"/>
                <a:gd name="connsiteX164" fmla="*/ 1837 w 2482"/>
                <a:gd name="connsiteY164" fmla="*/ 1403 h 1552"/>
                <a:gd name="connsiteX165" fmla="*/ 1787 w 2482"/>
                <a:gd name="connsiteY165" fmla="*/ 1403 h 1552"/>
                <a:gd name="connsiteX166" fmla="*/ 1775 w 2482"/>
                <a:gd name="connsiteY166" fmla="*/ 1415 h 1552"/>
                <a:gd name="connsiteX167" fmla="*/ 1775 w 2482"/>
                <a:gd name="connsiteY167" fmla="*/ 1477 h 1552"/>
                <a:gd name="connsiteX168" fmla="*/ 1763 w 2482"/>
                <a:gd name="connsiteY168" fmla="*/ 1502 h 1552"/>
                <a:gd name="connsiteX169" fmla="*/ 1750 w 2482"/>
                <a:gd name="connsiteY169" fmla="*/ 1540 h 1552"/>
                <a:gd name="connsiteX170" fmla="*/ 1763 w 2482"/>
                <a:gd name="connsiteY170" fmla="*/ 1552 h 1552"/>
                <a:gd name="connsiteX171" fmla="*/ 1825 w 2482"/>
                <a:gd name="connsiteY171" fmla="*/ 1527 h 1552"/>
                <a:gd name="connsiteX172" fmla="*/ 1862 w 2482"/>
                <a:gd name="connsiteY172" fmla="*/ 1453 h 1552"/>
                <a:gd name="connsiteX173" fmla="*/ 1862 w 2482"/>
                <a:gd name="connsiteY173" fmla="*/ 1465 h 1552"/>
                <a:gd name="connsiteX174" fmla="*/ 1862 w 2482"/>
                <a:gd name="connsiteY174" fmla="*/ 1428 h 1552"/>
                <a:gd name="connsiteX175" fmla="*/ 1887 w 2482"/>
                <a:gd name="connsiteY175" fmla="*/ 1403 h 1552"/>
                <a:gd name="connsiteX176" fmla="*/ 1936 w 2482"/>
                <a:gd name="connsiteY176" fmla="*/ 1403 h 1552"/>
                <a:gd name="connsiteX177" fmla="*/ 1936 w 2482"/>
                <a:gd name="connsiteY177" fmla="*/ 1391 h 1552"/>
                <a:gd name="connsiteX178" fmla="*/ 1949 w 2482"/>
                <a:gd name="connsiteY178" fmla="*/ 1378 h 1552"/>
                <a:gd name="connsiteX179" fmla="*/ 1974 w 2482"/>
                <a:gd name="connsiteY179" fmla="*/ 1366 h 1552"/>
                <a:gd name="connsiteX180" fmla="*/ 1974 w 2482"/>
                <a:gd name="connsiteY180" fmla="*/ 1378 h 1552"/>
                <a:gd name="connsiteX181" fmla="*/ 1986 w 2482"/>
                <a:gd name="connsiteY181" fmla="*/ 1353 h 1552"/>
                <a:gd name="connsiteX182" fmla="*/ 2023 w 2482"/>
                <a:gd name="connsiteY182" fmla="*/ 1316 h 1552"/>
                <a:gd name="connsiteX183" fmla="*/ 2110 w 2482"/>
                <a:gd name="connsiteY183" fmla="*/ 1291 h 1552"/>
                <a:gd name="connsiteX184" fmla="*/ 2135 w 2482"/>
                <a:gd name="connsiteY184" fmla="*/ 1242 h 1552"/>
                <a:gd name="connsiteX185" fmla="*/ 2147 w 2482"/>
                <a:gd name="connsiteY185" fmla="*/ 1217 h 1552"/>
                <a:gd name="connsiteX186" fmla="*/ 2147 w 2482"/>
                <a:gd name="connsiteY186" fmla="*/ 1192 h 1552"/>
                <a:gd name="connsiteX187" fmla="*/ 2160 w 2482"/>
                <a:gd name="connsiteY187" fmla="*/ 1117 h 1552"/>
                <a:gd name="connsiteX188" fmla="*/ 2222 w 2482"/>
                <a:gd name="connsiteY188" fmla="*/ 1117 h 1552"/>
                <a:gd name="connsiteX189" fmla="*/ 2296 w 2482"/>
                <a:gd name="connsiteY189" fmla="*/ 1192 h 1552"/>
                <a:gd name="connsiteX190" fmla="*/ 2321 w 2482"/>
                <a:gd name="connsiteY190" fmla="*/ 1180 h 1552"/>
                <a:gd name="connsiteX191" fmla="*/ 2358 w 2482"/>
                <a:gd name="connsiteY191" fmla="*/ 1130 h 1552"/>
                <a:gd name="connsiteX192" fmla="*/ 2358 w 2482"/>
                <a:gd name="connsiteY192" fmla="*/ 1155 h 1552"/>
                <a:gd name="connsiteX193" fmla="*/ 2346 w 2482"/>
                <a:gd name="connsiteY193" fmla="*/ 1217 h 1552"/>
                <a:gd name="connsiteX194" fmla="*/ 2383 w 2482"/>
                <a:gd name="connsiteY194" fmla="*/ 1242 h 1552"/>
                <a:gd name="connsiteX195" fmla="*/ 2408 w 2482"/>
                <a:gd name="connsiteY195" fmla="*/ 1180 h 1552"/>
                <a:gd name="connsiteX196" fmla="*/ 2433 w 2482"/>
                <a:gd name="connsiteY196" fmla="*/ 1167 h 1552"/>
                <a:gd name="connsiteX197" fmla="*/ 2470 w 2482"/>
                <a:gd name="connsiteY197" fmla="*/ 1117 h 1552"/>
                <a:gd name="connsiteX198" fmla="*/ 2482 w 2482"/>
                <a:gd name="connsiteY198" fmla="*/ 1080 h 1552"/>
                <a:gd name="connsiteX199" fmla="*/ 2458 w 2482"/>
                <a:gd name="connsiteY199"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2172 w 2482"/>
                <a:gd name="connsiteY34" fmla="*/ 559 h 1552"/>
                <a:gd name="connsiteX35" fmla="*/ 2160 w 2482"/>
                <a:gd name="connsiteY35" fmla="*/ 522 h 1552"/>
                <a:gd name="connsiteX36" fmla="*/ 1986 w 2482"/>
                <a:gd name="connsiteY36" fmla="*/ 385 h 1552"/>
                <a:gd name="connsiteX37" fmla="*/ 1986 w 2482"/>
                <a:gd name="connsiteY37" fmla="*/ 447 h 1552"/>
                <a:gd name="connsiteX38" fmla="*/ 1974 w 2482"/>
                <a:gd name="connsiteY38" fmla="*/ 497 h 1552"/>
                <a:gd name="connsiteX39" fmla="*/ 1949 w 2482"/>
                <a:gd name="connsiteY39" fmla="*/ 534 h 1552"/>
                <a:gd name="connsiteX40" fmla="*/ 1924 w 2482"/>
                <a:gd name="connsiteY40" fmla="*/ 522 h 1552"/>
                <a:gd name="connsiteX41" fmla="*/ 1887 w 2482"/>
                <a:gd name="connsiteY41" fmla="*/ 546 h 1552"/>
                <a:gd name="connsiteX42" fmla="*/ 1874 w 2482"/>
                <a:gd name="connsiteY42" fmla="*/ 472 h 1552"/>
                <a:gd name="connsiteX43" fmla="*/ 1849 w 2482"/>
                <a:gd name="connsiteY43" fmla="*/ 422 h 1552"/>
                <a:gd name="connsiteX44" fmla="*/ 1812 w 2482"/>
                <a:gd name="connsiteY44" fmla="*/ 435 h 1552"/>
                <a:gd name="connsiteX45" fmla="*/ 1775 w 2482"/>
                <a:gd name="connsiteY45" fmla="*/ 410 h 1552"/>
                <a:gd name="connsiteX46" fmla="*/ 1750 w 2482"/>
                <a:gd name="connsiteY46" fmla="*/ 397 h 1552"/>
                <a:gd name="connsiteX47" fmla="*/ 1725 w 2482"/>
                <a:gd name="connsiteY47" fmla="*/ 385 h 1552"/>
                <a:gd name="connsiteX48" fmla="*/ 1688 w 2482"/>
                <a:gd name="connsiteY48" fmla="*/ 410 h 1552"/>
                <a:gd name="connsiteX49" fmla="*/ 1614 w 2482"/>
                <a:gd name="connsiteY49" fmla="*/ 422 h 1552"/>
                <a:gd name="connsiteX50" fmla="*/ 1614 w 2482"/>
                <a:gd name="connsiteY50" fmla="*/ 447 h 1552"/>
                <a:gd name="connsiteX51" fmla="*/ 1638 w 2482"/>
                <a:gd name="connsiteY51" fmla="*/ 472 h 1552"/>
                <a:gd name="connsiteX52" fmla="*/ 1663 w 2482"/>
                <a:gd name="connsiteY52" fmla="*/ 509 h 1552"/>
                <a:gd name="connsiteX53" fmla="*/ 1663 w 2482"/>
                <a:gd name="connsiteY53" fmla="*/ 559 h 1552"/>
                <a:gd name="connsiteX54" fmla="*/ 1663 w 2482"/>
                <a:gd name="connsiteY54" fmla="*/ 608 h 1552"/>
                <a:gd name="connsiteX55" fmla="*/ 1688 w 2482"/>
                <a:gd name="connsiteY55" fmla="*/ 633 h 1552"/>
                <a:gd name="connsiteX56" fmla="*/ 1738 w 2482"/>
                <a:gd name="connsiteY56" fmla="*/ 695 h 1552"/>
                <a:gd name="connsiteX57" fmla="*/ 1750 w 2482"/>
                <a:gd name="connsiteY57" fmla="*/ 757 h 1552"/>
                <a:gd name="connsiteX58" fmla="*/ 1701 w 2482"/>
                <a:gd name="connsiteY58" fmla="*/ 844 h 1552"/>
                <a:gd name="connsiteX59" fmla="*/ 1713 w 2482"/>
                <a:gd name="connsiteY59" fmla="*/ 869 h 1552"/>
                <a:gd name="connsiteX60" fmla="*/ 1750 w 2482"/>
                <a:gd name="connsiteY60" fmla="*/ 931 h 1552"/>
                <a:gd name="connsiteX61" fmla="*/ 1775 w 2482"/>
                <a:gd name="connsiteY61" fmla="*/ 981 h 1552"/>
                <a:gd name="connsiteX62" fmla="*/ 1750 w 2482"/>
                <a:gd name="connsiteY62" fmla="*/ 1031 h 1552"/>
                <a:gd name="connsiteX63" fmla="*/ 1713 w 2482"/>
                <a:gd name="connsiteY63" fmla="*/ 1031 h 1552"/>
                <a:gd name="connsiteX64" fmla="*/ 1688 w 2482"/>
                <a:gd name="connsiteY64" fmla="*/ 993 h 1552"/>
                <a:gd name="connsiteX65" fmla="*/ 1663 w 2482"/>
                <a:gd name="connsiteY65" fmla="*/ 968 h 1552"/>
                <a:gd name="connsiteX66" fmla="*/ 1638 w 2482"/>
                <a:gd name="connsiteY66" fmla="*/ 919 h 1552"/>
                <a:gd name="connsiteX67" fmla="*/ 1614 w 2482"/>
                <a:gd name="connsiteY67" fmla="*/ 894 h 1552"/>
                <a:gd name="connsiteX68" fmla="*/ 1601 w 2482"/>
                <a:gd name="connsiteY68" fmla="*/ 882 h 1552"/>
                <a:gd name="connsiteX69" fmla="*/ 1527 w 2482"/>
                <a:gd name="connsiteY69" fmla="*/ 882 h 1552"/>
                <a:gd name="connsiteX70" fmla="*/ 1428 w 2482"/>
                <a:gd name="connsiteY70" fmla="*/ 820 h 1552"/>
                <a:gd name="connsiteX71" fmla="*/ 1378 w 2482"/>
                <a:gd name="connsiteY71" fmla="*/ 782 h 1552"/>
                <a:gd name="connsiteX72" fmla="*/ 1316 w 2482"/>
                <a:gd name="connsiteY72" fmla="*/ 770 h 1552"/>
                <a:gd name="connsiteX73" fmla="*/ 1291 w 2482"/>
                <a:gd name="connsiteY73" fmla="*/ 782 h 1552"/>
                <a:gd name="connsiteX74" fmla="*/ 1217 w 2482"/>
                <a:gd name="connsiteY74" fmla="*/ 695 h 1552"/>
                <a:gd name="connsiteX75" fmla="*/ 1192 w 2482"/>
                <a:gd name="connsiteY75" fmla="*/ 695 h 1552"/>
                <a:gd name="connsiteX76" fmla="*/ 1204 w 2482"/>
                <a:gd name="connsiteY76" fmla="*/ 559 h 1552"/>
                <a:gd name="connsiteX77" fmla="*/ 1279 w 2482"/>
                <a:gd name="connsiteY77" fmla="*/ 460 h 1552"/>
                <a:gd name="connsiteX78" fmla="*/ 1291 w 2482"/>
                <a:gd name="connsiteY78" fmla="*/ 422 h 1552"/>
                <a:gd name="connsiteX79" fmla="*/ 1291 w 2482"/>
                <a:gd name="connsiteY79" fmla="*/ 385 h 1552"/>
                <a:gd name="connsiteX80" fmla="*/ 1341 w 2482"/>
                <a:gd name="connsiteY80" fmla="*/ 373 h 1552"/>
                <a:gd name="connsiteX81" fmla="*/ 1353 w 2482"/>
                <a:gd name="connsiteY81" fmla="*/ 348 h 1552"/>
                <a:gd name="connsiteX82" fmla="*/ 1291 w 2482"/>
                <a:gd name="connsiteY82" fmla="*/ 323 h 1552"/>
                <a:gd name="connsiteX83" fmla="*/ 1279 w 2482"/>
                <a:gd name="connsiteY83" fmla="*/ 298 h 1552"/>
                <a:gd name="connsiteX84" fmla="*/ 1341 w 2482"/>
                <a:gd name="connsiteY84" fmla="*/ 311 h 1552"/>
                <a:gd name="connsiteX85" fmla="*/ 1378 w 2482"/>
                <a:gd name="connsiteY85" fmla="*/ 298 h 1552"/>
                <a:gd name="connsiteX86" fmla="*/ 1341 w 2482"/>
                <a:gd name="connsiteY86" fmla="*/ 248 h 1552"/>
                <a:gd name="connsiteX87" fmla="*/ 1403 w 2482"/>
                <a:gd name="connsiteY87" fmla="*/ 248 h 1552"/>
                <a:gd name="connsiteX88" fmla="*/ 1415 w 2482"/>
                <a:gd name="connsiteY88" fmla="*/ 236 h 1552"/>
                <a:gd name="connsiteX89" fmla="*/ 1440 w 2482"/>
                <a:gd name="connsiteY89" fmla="*/ 174 h 1552"/>
                <a:gd name="connsiteX90" fmla="*/ 1428 w 2482"/>
                <a:gd name="connsiteY90" fmla="*/ 124 h 1552"/>
                <a:gd name="connsiteX91" fmla="*/ 1428 w 2482"/>
                <a:gd name="connsiteY91" fmla="*/ 100 h 1552"/>
                <a:gd name="connsiteX92" fmla="*/ 1390 w 2482"/>
                <a:gd name="connsiteY92" fmla="*/ 75 h 1552"/>
                <a:gd name="connsiteX93" fmla="*/ 1341 w 2482"/>
                <a:gd name="connsiteY93" fmla="*/ 62 h 1552"/>
                <a:gd name="connsiteX94" fmla="*/ 1365 w 2482"/>
                <a:gd name="connsiteY94" fmla="*/ 100 h 1552"/>
                <a:gd name="connsiteX95" fmla="*/ 1341 w 2482"/>
                <a:gd name="connsiteY95" fmla="*/ 149 h 1552"/>
                <a:gd name="connsiteX96" fmla="*/ 1328 w 2482"/>
                <a:gd name="connsiteY96" fmla="*/ 211 h 1552"/>
                <a:gd name="connsiteX97" fmla="*/ 1303 w 2482"/>
                <a:gd name="connsiteY97" fmla="*/ 199 h 1552"/>
                <a:gd name="connsiteX98" fmla="*/ 1303 w 2482"/>
                <a:gd name="connsiteY98" fmla="*/ 137 h 1552"/>
                <a:gd name="connsiteX99" fmla="*/ 1279 w 2482"/>
                <a:gd name="connsiteY99" fmla="*/ 124 h 1552"/>
                <a:gd name="connsiteX100" fmla="*/ 1266 w 2482"/>
                <a:gd name="connsiteY100" fmla="*/ 162 h 1552"/>
                <a:gd name="connsiteX101" fmla="*/ 1241 w 2482"/>
                <a:gd name="connsiteY101" fmla="*/ 174 h 1552"/>
                <a:gd name="connsiteX102" fmla="*/ 1241 w 2482"/>
                <a:gd name="connsiteY102" fmla="*/ 112 h 1552"/>
                <a:gd name="connsiteX103" fmla="*/ 1204 w 2482"/>
                <a:gd name="connsiteY103" fmla="*/ 100 h 1552"/>
                <a:gd name="connsiteX104" fmla="*/ 1179 w 2482"/>
                <a:gd name="connsiteY104" fmla="*/ 50 h 1552"/>
                <a:gd name="connsiteX105" fmla="*/ 1179 w 2482"/>
                <a:gd name="connsiteY105" fmla="*/ 13 h 1552"/>
                <a:gd name="connsiteX106" fmla="*/ 1142 w 2482"/>
                <a:gd name="connsiteY106" fmla="*/ 0 h 1552"/>
                <a:gd name="connsiteX107" fmla="*/ 1142 w 2482"/>
                <a:gd name="connsiteY107" fmla="*/ 100 h 1552"/>
                <a:gd name="connsiteX108" fmla="*/ 1179 w 2482"/>
                <a:gd name="connsiteY108" fmla="*/ 149 h 1552"/>
                <a:gd name="connsiteX109" fmla="*/ 1167 w 2482"/>
                <a:gd name="connsiteY109" fmla="*/ 199 h 1552"/>
                <a:gd name="connsiteX110" fmla="*/ 1142 w 2482"/>
                <a:gd name="connsiteY110" fmla="*/ 224 h 1552"/>
                <a:gd name="connsiteX111" fmla="*/ 1130 w 2482"/>
                <a:gd name="connsiteY111" fmla="*/ 186 h 1552"/>
                <a:gd name="connsiteX112" fmla="*/ 1105 w 2482"/>
                <a:gd name="connsiteY112" fmla="*/ 186 h 1552"/>
                <a:gd name="connsiteX113" fmla="*/ 1068 w 2482"/>
                <a:gd name="connsiteY113" fmla="*/ 224 h 1552"/>
                <a:gd name="connsiteX114" fmla="*/ 1030 w 2482"/>
                <a:gd name="connsiteY114" fmla="*/ 211 h 1552"/>
                <a:gd name="connsiteX115" fmla="*/ 956 w 2482"/>
                <a:gd name="connsiteY115" fmla="*/ 186 h 1552"/>
                <a:gd name="connsiteX116" fmla="*/ 857 w 2482"/>
                <a:gd name="connsiteY116" fmla="*/ 224 h 1552"/>
                <a:gd name="connsiteX117" fmla="*/ 795 w 2482"/>
                <a:gd name="connsiteY117" fmla="*/ 186 h 1552"/>
                <a:gd name="connsiteX118" fmla="*/ 720 w 2482"/>
                <a:gd name="connsiteY118" fmla="*/ 174 h 1552"/>
                <a:gd name="connsiteX119" fmla="*/ 0 w 2482"/>
                <a:gd name="connsiteY119" fmla="*/ 286 h 1552"/>
                <a:gd name="connsiteX120" fmla="*/ 0 w 2482"/>
                <a:gd name="connsiteY120" fmla="*/ 311 h 1552"/>
                <a:gd name="connsiteX121" fmla="*/ 37 w 2482"/>
                <a:gd name="connsiteY121" fmla="*/ 323 h 1552"/>
                <a:gd name="connsiteX122" fmla="*/ 37 w 2482"/>
                <a:gd name="connsiteY122" fmla="*/ 397 h 1552"/>
                <a:gd name="connsiteX123" fmla="*/ 112 w 2482"/>
                <a:gd name="connsiteY123" fmla="*/ 410 h 1552"/>
                <a:gd name="connsiteX124" fmla="*/ 100 w 2482"/>
                <a:gd name="connsiteY124" fmla="*/ 472 h 1552"/>
                <a:gd name="connsiteX125" fmla="*/ 124 w 2482"/>
                <a:gd name="connsiteY125" fmla="*/ 633 h 1552"/>
                <a:gd name="connsiteX126" fmla="*/ 149 w 2482"/>
                <a:gd name="connsiteY126" fmla="*/ 671 h 1552"/>
                <a:gd name="connsiteX127" fmla="*/ 100 w 2482"/>
                <a:gd name="connsiteY127" fmla="*/ 720 h 1552"/>
                <a:gd name="connsiteX128" fmla="*/ 100 w 2482"/>
                <a:gd name="connsiteY128" fmla="*/ 757 h 1552"/>
                <a:gd name="connsiteX129" fmla="*/ 100 w 2482"/>
                <a:gd name="connsiteY129" fmla="*/ 795 h 1552"/>
                <a:gd name="connsiteX130" fmla="*/ 149 w 2482"/>
                <a:gd name="connsiteY130" fmla="*/ 894 h 1552"/>
                <a:gd name="connsiteX131" fmla="*/ 124 w 2482"/>
                <a:gd name="connsiteY131" fmla="*/ 931 h 1552"/>
                <a:gd name="connsiteX132" fmla="*/ 124 w 2482"/>
                <a:gd name="connsiteY132" fmla="*/ 956 h 1552"/>
                <a:gd name="connsiteX133" fmla="*/ 149 w 2482"/>
                <a:gd name="connsiteY133" fmla="*/ 968 h 1552"/>
                <a:gd name="connsiteX134" fmla="*/ 186 w 2482"/>
                <a:gd name="connsiteY134" fmla="*/ 1043 h 1552"/>
                <a:gd name="connsiteX135" fmla="*/ 199 w 2482"/>
                <a:gd name="connsiteY135" fmla="*/ 1080 h 1552"/>
                <a:gd name="connsiteX136" fmla="*/ 211 w 2482"/>
                <a:gd name="connsiteY136" fmla="*/ 1105 h 1552"/>
                <a:gd name="connsiteX137" fmla="*/ 261 w 2482"/>
                <a:gd name="connsiteY137" fmla="*/ 1130 h 1552"/>
                <a:gd name="connsiteX138" fmla="*/ 633 w 2482"/>
                <a:gd name="connsiteY138" fmla="*/ 1167 h 1552"/>
                <a:gd name="connsiteX139" fmla="*/ 658 w 2482"/>
                <a:gd name="connsiteY139" fmla="*/ 1167 h 1552"/>
                <a:gd name="connsiteX140" fmla="*/ 683 w 2482"/>
                <a:gd name="connsiteY140" fmla="*/ 1180 h 1552"/>
                <a:gd name="connsiteX141" fmla="*/ 1204 w 2482"/>
                <a:gd name="connsiteY141" fmla="*/ 1229 h 1552"/>
                <a:gd name="connsiteX142" fmla="*/ 1254 w 2482"/>
                <a:gd name="connsiteY142" fmla="*/ 1242 h 1552"/>
                <a:gd name="connsiteX143" fmla="*/ 1266 w 2482"/>
                <a:gd name="connsiteY143" fmla="*/ 1242 h 1552"/>
                <a:gd name="connsiteX144" fmla="*/ 1291 w 2482"/>
                <a:gd name="connsiteY144" fmla="*/ 1242 h 1552"/>
                <a:gd name="connsiteX145" fmla="*/ 1291 w 2482"/>
                <a:gd name="connsiteY145" fmla="*/ 1254 h 1552"/>
                <a:gd name="connsiteX146" fmla="*/ 1303 w 2482"/>
                <a:gd name="connsiteY146" fmla="*/ 1254 h 1552"/>
                <a:gd name="connsiteX147" fmla="*/ 1440 w 2482"/>
                <a:gd name="connsiteY147" fmla="*/ 1266 h 1552"/>
                <a:gd name="connsiteX148" fmla="*/ 1452 w 2482"/>
                <a:gd name="connsiteY148" fmla="*/ 1266 h 1552"/>
                <a:gd name="connsiteX149" fmla="*/ 1452 w 2482"/>
                <a:gd name="connsiteY149" fmla="*/ 1242 h 1552"/>
                <a:gd name="connsiteX150" fmla="*/ 1465 w 2482"/>
                <a:gd name="connsiteY150" fmla="*/ 1229 h 1552"/>
                <a:gd name="connsiteX151" fmla="*/ 1502 w 2482"/>
                <a:gd name="connsiteY151" fmla="*/ 1217 h 1552"/>
                <a:gd name="connsiteX152" fmla="*/ 1564 w 2482"/>
                <a:gd name="connsiteY152" fmla="*/ 1229 h 1552"/>
                <a:gd name="connsiteX153" fmla="*/ 1564 w 2482"/>
                <a:gd name="connsiteY153" fmla="*/ 1242 h 1552"/>
                <a:gd name="connsiteX154" fmla="*/ 1589 w 2482"/>
                <a:gd name="connsiteY154" fmla="*/ 1254 h 1552"/>
                <a:gd name="connsiteX155" fmla="*/ 1614 w 2482"/>
                <a:gd name="connsiteY155" fmla="*/ 1291 h 1552"/>
                <a:gd name="connsiteX156" fmla="*/ 1614 w 2482"/>
                <a:gd name="connsiteY156" fmla="*/ 1316 h 1552"/>
                <a:gd name="connsiteX157" fmla="*/ 1638 w 2482"/>
                <a:gd name="connsiteY157" fmla="*/ 1316 h 1552"/>
                <a:gd name="connsiteX158" fmla="*/ 1676 w 2482"/>
                <a:gd name="connsiteY158" fmla="*/ 1341 h 1552"/>
                <a:gd name="connsiteX159" fmla="*/ 1688 w 2482"/>
                <a:gd name="connsiteY159" fmla="*/ 1353 h 1552"/>
                <a:gd name="connsiteX160" fmla="*/ 1725 w 2482"/>
                <a:gd name="connsiteY160" fmla="*/ 1341 h 1552"/>
                <a:gd name="connsiteX161" fmla="*/ 1763 w 2482"/>
                <a:gd name="connsiteY161" fmla="*/ 1316 h 1552"/>
                <a:gd name="connsiteX162" fmla="*/ 1812 w 2482"/>
                <a:gd name="connsiteY162" fmla="*/ 1353 h 1552"/>
                <a:gd name="connsiteX163" fmla="*/ 1837 w 2482"/>
                <a:gd name="connsiteY163" fmla="*/ 1403 h 1552"/>
                <a:gd name="connsiteX164" fmla="*/ 1787 w 2482"/>
                <a:gd name="connsiteY164" fmla="*/ 1403 h 1552"/>
                <a:gd name="connsiteX165" fmla="*/ 1775 w 2482"/>
                <a:gd name="connsiteY165" fmla="*/ 1415 h 1552"/>
                <a:gd name="connsiteX166" fmla="*/ 1775 w 2482"/>
                <a:gd name="connsiteY166" fmla="*/ 1477 h 1552"/>
                <a:gd name="connsiteX167" fmla="*/ 1763 w 2482"/>
                <a:gd name="connsiteY167" fmla="*/ 1502 h 1552"/>
                <a:gd name="connsiteX168" fmla="*/ 1750 w 2482"/>
                <a:gd name="connsiteY168" fmla="*/ 1540 h 1552"/>
                <a:gd name="connsiteX169" fmla="*/ 1763 w 2482"/>
                <a:gd name="connsiteY169" fmla="*/ 1552 h 1552"/>
                <a:gd name="connsiteX170" fmla="*/ 1825 w 2482"/>
                <a:gd name="connsiteY170" fmla="*/ 1527 h 1552"/>
                <a:gd name="connsiteX171" fmla="*/ 1862 w 2482"/>
                <a:gd name="connsiteY171" fmla="*/ 1453 h 1552"/>
                <a:gd name="connsiteX172" fmla="*/ 1862 w 2482"/>
                <a:gd name="connsiteY172" fmla="*/ 1465 h 1552"/>
                <a:gd name="connsiteX173" fmla="*/ 1862 w 2482"/>
                <a:gd name="connsiteY173" fmla="*/ 1428 h 1552"/>
                <a:gd name="connsiteX174" fmla="*/ 1887 w 2482"/>
                <a:gd name="connsiteY174" fmla="*/ 1403 h 1552"/>
                <a:gd name="connsiteX175" fmla="*/ 1936 w 2482"/>
                <a:gd name="connsiteY175" fmla="*/ 1403 h 1552"/>
                <a:gd name="connsiteX176" fmla="*/ 1936 w 2482"/>
                <a:gd name="connsiteY176" fmla="*/ 1391 h 1552"/>
                <a:gd name="connsiteX177" fmla="*/ 1949 w 2482"/>
                <a:gd name="connsiteY177" fmla="*/ 1378 h 1552"/>
                <a:gd name="connsiteX178" fmla="*/ 1974 w 2482"/>
                <a:gd name="connsiteY178" fmla="*/ 1366 h 1552"/>
                <a:gd name="connsiteX179" fmla="*/ 1974 w 2482"/>
                <a:gd name="connsiteY179" fmla="*/ 1378 h 1552"/>
                <a:gd name="connsiteX180" fmla="*/ 1986 w 2482"/>
                <a:gd name="connsiteY180" fmla="*/ 1353 h 1552"/>
                <a:gd name="connsiteX181" fmla="*/ 2023 w 2482"/>
                <a:gd name="connsiteY181" fmla="*/ 1316 h 1552"/>
                <a:gd name="connsiteX182" fmla="*/ 2110 w 2482"/>
                <a:gd name="connsiteY182" fmla="*/ 1291 h 1552"/>
                <a:gd name="connsiteX183" fmla="*/ 2135 w 2482"/>
                <a:gd name="connsiteY183" fmla="*/ 1242 h 1552"/>
                <a:gd name="connsiteX184" fmla="*/ 2147 w 2482"/>
                <a:gd name="connsiteY184" fmla="*/ 1217 h 1552"/>
                <a:gd name="connsiteX185" fmla="*/ 2147 w 2482"/>
                <a:gd name="connsiteY185" fmla="*/ 1192 h 1552"/>
                <a:gd name="connsiteX186" fmla="*/ 2160 w 2482"/>
                <a:gd name="connsiteY186" fmla="*/ 1117 h 1552"/>
                <a:gd name="connsiteX187" fmla="*/ 2222 w 2482"/>
                <a:gd name="connsiteY187" fmla="*/ 1117 h 1552"/>
                <a:gd name="connsiteX188" fmla="*/ 2296 w 2482"/>
                <a:gd name="connsiteY188" fmla="*/ 1192 h 1552"/>
                <a:gd name="connsiteX189" fmla="*/ 2321 w 2482"/>
                <a:gd name="connsiteY189" fmla="*/ 1180 h 1552"/>
                <a:gd name="connsiteX190" fmla="*/ 2358 w 2482"/>
                <a:gd name="connsiteY190" fmla="*/ 1130 h 1552"/>
                <a:gd name="connsiteX191" fmla="*/ 2358 w 2482"/>
                <a:gd name="connsiteY191" fmla="*/ 1155 h 1552"/>
                <a:gd name="connsiteX192" fmla="*/ 2346 w 2482"/>
                <a:gd name="connsiteY192" fmla="*/ 1217 h 1552"/>
                <a:gd name="connsiteX193" fmla="*/ 2383 w 2482"/>
                <a:gd name="connsiteY193" fmla="*/ 1242 h 1552"/>
                <a:gd name="connsiteX194" fmla="*/ 2408 w 2482"/>
                <a:gd name="connsiteY194" fmla="*/ 1180 h 1552"/>
                <a:gd name="connsiteX195" fmla="*/ 2433 w 2482"/>
                <a:gd name="connsiteY195" fmla="*/ 1167 h 1552"/>
                <a:gd name="connsiteX196" fmla="*/ 2470 w 2482"/>
                <a:gd name="connsiteY196" fmla="*/ 1117 h 1552"/>
                <a:gd name="connsiteX197" fmla="*/ 2482 w 2482"/>
                <a:gd name="connsiteY197" fmla="*/ 1080 h 1552"/>
                <a:gd name="connsiteX198" fmla="*/ 2458 w 2482"/>
                <a:gd name="connsiteY198"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2172 w 2482"/>
                <a:gd name="connsiteY34" fmla="*/ 559 h 1552"/>
                <a:gd name="connsiteX35" fmla="*/ 2160 w 2482"/>
                <a:gd name="connsiteY35" fmla="*/ 522 h 1552"/>
                <a:gd name="connsiteX36" fmla="*/ 1986 w 2482"/>
                <a:gd name="connsiteY36" fmla="*/ 385 h 1552"/>
                <a:gd name="connsiteX37" fmla="*/ 1986 w 2482"/>
                <a:gd name="connsiteY37" fmla="*/ 447 h 1552"/>
                <a:gd name="connsiteX38" fmla="*/ 1974 w 2482"/>
                <a:gd name="connsiteY38" fmla="*/ 497 h 1552"/>
                <a:gd name="connsiteX39" fmla="*/ 1949 w 2482"/>
                <a:gd name="connsiteY39" fmla="*/ 534 h 1552"/>
                <a:gd name="connsiteX40" fmla="*/ 1924 w 2482"/>
                <a:gd name="connsiteY40" fmla="*/ 522 h 1552"/>
                <a:gd name="connsiteX41" fmla="*/ 1887 w 2482"/>
                <a:gd name="connsiteY41" fmla="*/ 546 h 1552"/>
                <a:gd name="connsiteX42" fmla="*/ 1874 w 2482"/>
                <a:gd name="connsiteY42" fmla="*/ 472 h 1552"/>
                <a:gd name="connsiteX43" fmla="*/ 1849 w 2482"/>
                <a:gd name="connsiteY43" fmla="*/ 422 h 1552"/>
                <a:gd name="connsiteX44" fmla="*/ 1812 w 2482"/>
                <a:gd name="connsiteY44" fmla="*/ 435 h 1552"/>
                <a:gd name="connsiteX45" fmla="*/ 1775 w 2482"/>
                <a:gd name="connsiteY45" fmla="*/ 410 h 1552"/>
                <a:gd name="connsiteX46" fmla="*/ 1750 w 2482"/>
                <a:gd name="connsiteY46" fmla="*/ 397 h 1552"/>
                <a:gd name="connsiteX47" fmla="*/ 1725 w 2482"/>
                <a:gd name="connsiteY47" fmla="*/ 385 h 1552"/>
                <a:gd name="connsiteX48" fmla="*/ 1688 w 2482"/>
                <a:gd name="connsiteY48" fmla="*/ 410 h 1552"/>
                <a:gd name="connsiteX49" fmla="*/ 1614 w 2482"/>
                <a:gd name="connsiteY49" fmla="*/ 422 h 1552"/>
                <a:gd name="connsiteX50" fmla="*/ 1638 w 2482"/>
                <a:gd name="connsiteY50" fmla="*/ 472 h 1552"/>
                <a:gd name="connsiteX51" fmla="*/ 1663 w 2482"/>
                <a:gd name="connsiteY51" fmla="*/ 509 h 1552"/>
                <a:gd name="connsiteX52" fmla="*/ 1663 w 2482"/>
                <a:gd name="connsiteY52" fmla="*/ 559 h 1552"/>
                <a:gd name="connsiteX53" fmla="*/ 1663 w 2482"/>
                <a:gd name="connsiteY53" fmla="*/ 608 h 1552"/>
                <a:gd name="connsiteX54" fmla="*/ 1688 w 2482"/>
                <a:gd name="connsiteY54" fmla="*/ 633 h 1552"/>
                <a:gd name="connsiteX55" fmla="*/ 1738 w 2482"/>
                <a:gd name="connsiteY55" fmla="*/ 695 h 1552"/>
                <a:gd name="connsiteX56" fmla="*/ 1750 w 2482"/>
                <a:gd name="connsiteY56" fmla="*/ 757 h 1552"/>
                <a:gd name="connsiteX57" fmla="*/ 1701 w 2482"/>
                <a:gd name="connsiteY57" fmla="*/ 844 h 1552"/>
                <a:gd name="connsiteX58" fmla="*/ 1713 w 2482"/>
                <a:gd name="connsiteY58" fmla="*/ 869 h 1552"/>
                <a:gd name="connsiteX59" fmla="*/ 1750 w 2482"/>
                <a:gd name="connsiteY59" fmla="*/ 931 h 1552"/>
                <a:gd name="connsiteX60" fmla="*/ 1775 w 2482"/>
                <a:gd name="connsiteY60" fmla="*/ 981 h 1552"/>
                <a:gd name="connsiteX61" fmla="*/ 1750 w 2482"/>
                <a:gd name="connsiteY61" fmla="*/ 1031 h 1552"/>
                <a:gd name="connsiteX62" fmla="*/ 1713 w 2482"/>
                <a:gd name="connsiteY62" fmla="*/ 1031 h 1552"/>
                <a:gd name="connsiteX63" fmla="*/ 1688 w 2482"/>
                <a:gd name="connsiteY63" fmla="*/ 993 h 1552"/>
                <a:gd name="connsiteX64" fmla="*/ 1663 w 2482"/>
                <a:gd name="connsiteY64" fmla="*/ 968 h 1552"/>
                <a:gd name="connsiteX65" fmla="*/ 1638 w 2482"/>
                <a:gd name="connsiteY65" fmla="*/ 919 h 1552"/>
                <a:gd name="connsiteX66" fmla="*/ 1614 w 2482"/>
                <a:gd name="connsiteY66" fmla="*/ 894 h 1552"/>
                <a:gd name="connsiteX67" fmla="*/ 1601 w 2482"/>
                <a:gd name="connsiteY67" fmla="*/ 882 h 1552"/>
                <a:gd name="connsiteX68" fmla="*/ 1527 w 2482"/>
                <a:gd name="connsiteY68" fmla="*/ 882 h 1552"/>
                <a:gd name="connsiteX69" fmla="*/ 1428 w 2482"/>
                <a:gd name="connsiteY69" fmla="*/ 820 h 1552"/>
                <a:gd name="connsiteX70" fmla="*/ 1378 w 2482"/>
                <a:gd name="connsiteY70" fmla="*/ 782 h 1552"/>
                <a:gd name="connsiteX71" fmla="*/ 1316 w 2482"/>
                <a:gd name="connsiteY71" fmla="*/ 770 h 1552"/>
                <a:gd name="connsiteX72" fmla="*/ 1291 w 2482"/>
                <a:gd name="connsiteY72" fmla="*/ 782 h 1552"/>
                <a:gd name="connsiteX73" fmla="*/ 1217 w 2482"/>
                <a:gd name="connsiteY73" fmla="*/ 695 h 1552"/>
                <a:gd name="connsiteX74" fmla="*/ 1192 w 2482"/>
                <a:gd name="connsiteY74" fmla="*/ 695 h 1552"/>
                <a:gd name="connsiteX75" fmla="*/ 1204 w 2482"/>
                <a:gd name="connsiteY75" fmla="*/ 559 h 1552"/>
                <a:gd name="connsiteX76" fmla="*/ 1279 w 2482"/>
                <a:gd name="connsiteY76" fmla="*/ 460 h 1552"/>
                <a:gd name="connsiteX77" fmla="*/ 1291 w 2482"/>
                <a:gd name="connsiteY77" fmla="*/ 422 h 1552"/>
                <a:gd name="connsiteX78" fmla="*/ 1291 w 2482"/>
                <a:gd name="connsiteY78" fmla="*/ 385 h 1552"/>
                <a:gd name="connsiteX79" fmla="*/ 1341 w 2482"/>
                <a:gd name="connsiteY79" fmla="*/ 373 h 1552"/>
                <a:gd name="connsiteX80" fmla="*/ 1353 w 2482"/>
                <a:gd name="connsiteY80" fmla="*/ 348 h 1552"/>
                <a:gd name="connsiteX81" fmla="*/ 1291 w 2482"/>
                <a:gd name="connsiteY81" fmla="*/ 323 h 1552"/>
                <a:gd name="connsiteX82" fmla="*/ 1279 w 2482"/>
                <a:gd name="connsiteY82" fmla="*/ 298 h 1552"/>
                <a:gd name="connsiteX83" fmla="*/ 1341 w 2482"/>
                <a:gd name="connsiteY83" fmla="*/ 311 h 1552"/>
                <a:gd name="connsiteX84" fmla="*/ 1378 w 2482"/>
                <a:gd name="connsiteY84" fmla="*/ 298 h 1552"/>
                <a:gd name="connsiteX85" fmla="*/ 1341 w 2482"/>
                <a:gd name="connsiteY85" fmla="*/ 248 h 1552"/>
                <a:gd name="connsiteX86" fmla="*/ 1403 w 2482"/>
                <a:gd name="connsiteY86" fmla="*/ 248 h 1552"/>
                <a:gd name="connsiteX87" fmla="*/ 1415 w 2482"/>
                <a:gd name="connsiteY87" fmla="*/ 236 h 1552"/>
                <a:gd name="connsiteX88" fmla="*/ 1440 w 2482"/>
                <a:gd name="connsiteY88" fmla="*/ 174 h 1552"/>
                <a:gd name="connsiteX89" fmla="*/ 1428 w 2482"/>
                <a:gd name="connsiteY89" fmla="*/ 124 h 1552"/>
                <a:gd name="connsiteX90" fmla="*/ 1428 w 2482"/>
                <a:gd name="connsiteY90" fmla="*/ 100 h 1552"/>
                <a:gd name="connsiteX91" fmla="*/ 1390 w 2482"/>
                <a:gd name="connsiteY91" fmla="*/ 75 h 1552"/>
                <a:gd name="connsiteX92" fmla="*/ 1341 w 2482"/>
                <a:gd name="connsiteY92" fmla="*/ 62 h 1552"/>
                <a:gd name="connsiteX93" fmla="*/ 1365 w 2482"/>
                <a:gd name="connsiteY93" fmla="*/ 100 h 1552"/>
                <a:gd name="connsiteX94" fmla="*/ 1341 w 2482"/>
                <a:gd name="connsiteY94" fmla="*/ 149 h 1552"/>
                <a:gd name="connsiteX95" fmla="*/ 1328 w 2482"/>
                <a:gd name="connsiteY95" fmla="*/ 211 h 1552"/>
                <a:gd name="connsiteX96" fmla="*/ 1303 w 2482"/>
                <a:gd name="connsiteY96" fmla="*/ 199 h 1552"/>
                <a:gd name="connsiteX97" fmla="*/ 1303 w 2482"/>
                <a:gd name="connsiteY97" fmla="*/ 137 h 1552"/>
                <a:gd name="connsiteX98" fmla="*/ 1279 w 2482"/>
                <a:gd name="connsiteY98" fmla="*/ 124 h 1552"/>
                <a:gd name="connsiteX99" fmla="*/ 1266 w 2482"/>
                <a:gd name="connsiteY99" fmla="*/ 162 h 1552"/>
                <a:gd name="connsiteX100" fmla="*/ 1241 w 2482"/>
                <a:gd name="connsiteY100" fmla="*/ 174 h 1552"/>
                <a:gd name="connsiteX101" fmla="*/ 1241 w 2482"/>
                <a:gd name="connsiteY101" fmla="*/ 112 h 1552"/>
                <a:gd name="connsiteX102" fmla="*/ 1204 w 2482"/>
                <a:gd name="connsiteY102" fmla="*/ 100 h 1552"/>
                <a:gd name="connsiteX103" fmla="*/ 1179 w 2482"/>
                <a:gd name="connsiteY103" fmla="*/ 50 h 1552"/>
                <a:gd name="connsiteX104" fmla="*/ 1179 w 2482"/>
                <a:gd name="connsiteY104" fmla="*/ 13 h 1552"/>
                <a:gd name="connsiteX105" fmla="*/ 1142 w 2482"/>
                <a:gd name="connsiteY105" fmla="*/ 0 h 1552"/>
                <a:gd name="connsiteX106" fmla="*/ 1142 w 2482"/>
                <a:gd name="connsiteY106" fmla="*/ 100 h 1552"/>
                <a:gd name="connsiteX107" fmla="*/ 1179 w 2482"/>
                <a:gd name="connsiteY107" fmla="*/ 149 h 1552"/>
                <a:gd name="connsiteX108" fmla="*/ 1167 w 2482"/>
                <a:gd name="connsiteY108" fmla="*/ 199 h 1552"/>
                <a:gd name="connsiteX109" fmla="*/ 1142 w 2482"/>
                <a:gd name="connsiteY109" fmla="*/ 224 h 1552"/>
                <a:gd name="connsiteX110" fmla="*/ 1130 w 2482"/>
                <a:gd name="connsiteY110" fmla="*/ 186 h 1552"/>
                <a:gd name="connsiteX111" fmla="*/ 1105 w 2482"/>
                <a:gd name="connsiteY111" fmla="*/ 186 h 1552"/>
                <a:gd name="connsiteX112" fmla="*/ 1068 w 2482"/>
                <a:gd name="connsiteY112" fmla="*/ 224 h 1552"/>
                <a:gd name="connsiteX113" fmla="*/ 1030 w 2482"/>
                <a:gd name="connsiteY113" fmla="*/ 211 h 1552"/>
                <a:gd name="connsiteX114" fmla="*/ 956 w 2482"/>
                <a:gd name="connsiteY114" fmla="*/ 186 h 1552"/>
                <a:gd name="connsiteX115" fmla="*/ 857 w 2482"/>
                <a:gd name="connsiteY115" fmla="*/ 224 h 1552"/>
                <a:gd name="connsiteX116" fmla="*/ 795 w 2482"/>
                <a:gd name="connsiteY116" fmla="*/ 186 h 1552"/>
                <a:gd name="connsiteX117" fmla="*/ 720 w 2482"/>
                <a:gd name="connsiteY117" fmla="*/ 174 h 1552"/>
                <a:gd name="connsiteX118" fmla="*/ 0 w 2482"/>
                <a:gd name="connsiteY118" fmla="*/ 286 h 1552"/>
                <a:gd name="connsiteX119" fmla="*/ 0 w 2482"/>
                <a:gd name="connsiteY119" fmla="*/ 311 h 1552"/>
                <a:gd name="connsiteX120" fmla="*/ 37 w 2482"/>
                <a:gd name="connsiteY120" fmla="*/ 323 h 1552"/>
                <a:gd name="connsiteX121" fmla="*/ 37 w 2482"/>
                <a:gd name="connsiteY121" fmla="*/ 397 h 1552"/>
                <a:gd name="connsiteX122" fmla="*/ 112 w 2482"/>
                <a:gd name="connsiteY122" fmla="*/ 410 h 1552"/>
                <a:gd name="connsiteX123" fmla="*/ 100 w 2482"/>
                <a:gd name="connsiteY123" fmla="*/ 472 h 1552"/>
                <a:gd name="connsiteX124" fmla="*/ 124 w 2482"/>
                <a:gd name="connsiteY124" fmla="*/ 633 h 1552"/>
                <a:gd name="connsiteX125" fmla="*/ 149 w 2482"/>
                <a:gd name="connsiteY125" fmla="*/ 671 h 1552"/>
                <a:gd name="connsiteX126" fmla="*/ 100 w 2482"/>
                <a:gd name="connsiteY126" fmla="*/ 720 h 1552"/>
                <a:gd name="connsiteX127" fmla="*/ 100 w 2482"/>
                <a:gd name="connsiteY127" fmla="*/ 757 h 1552"/>
                <a:gd name="connsiteX128" fmla="*/ 100 w 2482"/>
                <a:gd name="connsiteY128" fmla="*/ 795 h 1552"/>
                <a:gd name="connsiteX129" fmla="*/ 149 w 2482"/>
                <a:gd name="connsiteY129" fmla="*/ 894 h 1552"/>
                <a:gd name="connsiteX130" fmla="*/ 124 w 2482"/>
                <a:gd name="connsiteY130" fmla="*/ 931 h 1552"/>
                <a:gd name="connsiteX131" fmla="*/ 124 w 2482"/>
                <a:gd name="connsiteY131" fmla="*/ 956 h 1552"/>
                <a:gd name="connsiteX132" fmla="*/ 149 w 2482"/>
                <a:gd name="connsiteY132" fmla="*/ 968 h 1552"/>
                <a:gd name="connsiteX133" fmla="*/ 186 w 2482"/>
                <a:gd name="connsiteY133" fmla="*/ 1043 h 1552"/>
                <a:gd name="connsiteX134" fmla="*/ 199 w 2482"/>
                <a:gd name="connsiteY134" fmla="*/ 1080 h 1552"/>
                <a:gd name="connsiteX135" fmla="*/ 211 w 2482"/>
                <a:gd name="connsiteY135" fmla="*/ 1105 h 1552"/>
                <a:gd name="connsiteX136" fmla="*/ 261 w 2482"/>
                <a:gd name="connsiteY136" fmla="*/ 1130 h 1552"/>
                <a:gd name="connsiteX137" fmla="*/ 633 w 2482"/>
                <a:gd name="connsiteY137" fmla="*/ 1167 h 1552"/>
                <a:gd name="connsiteX138" fmla="*/ 658 w 2482"/>
                <a:gd name="connsiteY138" fmla="*/ 1167 h 1552"/>
                <a:gd name="connsiteX139" fmla="*/ 683 w 2482"/>
                <a:gd name="connsiteY139" fmla="*/ 1180 h 1552"/>
                <a:gd name="connsiteX140" fmla="*/ 1204 w 2482"/>
                <a:gd name="connsiteY140" fmla="*/ 1229 h 1552"/>
                <a:gd name="connsiteX141" fmla="*/ 1254 w 2482"/>
                <a:gd name="connsiteY141" fmla="*/ 1242 h 1552"/>
                <a:gd name="connsiteX142" fmla="*/ 1266 w 2482"/>
                <a:gd name="connsiteY142" fmla="*/ 1242 h 1552"/>
                <a:gd name="connsiteX143" fmla="*/ 1291 w 2482"/>
                <a:gd name="connsiteY143" fmla="*/ 1242 h 1552"/>
                <a:gd name="connsiteX144" fmla="*/ 1291 w 2482"/>
                <a:gd name="connsiteY144" fmla="*/ 1254 h 1552"/>
                <a:gd name="connsiteX145" fmla="*/ 1303 w 2482"/>
                <a:gd name="connsiteY145" fmla="*/ 1254 h 1552"/>
                <a:gd name="connsiteX146" fmla="*/ 1440 w 2482"/>
                <a:gd name="connsiteY146" fmla="*/ 1266 h 1552"/>
                <a:gd name="connsiteX147" fmla="*/ 1452 w 2482"/>
                <a:gd name="connsiteY147" fmla="*/ 1266 h 1552"/>
                <a:gd name="connsiteX148" fmla="*/ 1452 w 2482"/>
                <a:gd name="connsiteY148" fmla="*/ 1242 h 1552"/>
                <a:gd name="connsiteX149" fmla="*/ 1465 w 2482"/>
                <a:gd name="connsiteY149" fmla="*/ 1229 h 1552"/>
                <a:gd name="connsiteX150" fmla="*/ 1502 w 2482"/>
                <a:gd name="connsiteY150" fmla="*/ 1217 h 1552"/>
                <a:gd name="connsiteX151" fmla="*/ 1564 w 2482"/>
                <a:gd name="connsiteY151" fmla="*/ 1229 h 1552"/>
                <a:gd name="connsiteX152" fmla="*/ 1564 w 2482"/>
                <a:gd name="connsiteY152" fmla="*/ 1242 h 1552"/>
                <a:gd name="connsiteX153" fmla="*/ 1589 w 2482"/>
                <a:gd name="connsiteY153" fmla="*/ 1254 h 1552"/>
                <a:gd name="connsiteX154" fmla="*/ 1614 w 2482"/>
                <a:gd name="connsiteY154" fmla="*/ 1291 h 1552"/>
                <a:gd name="connsiteX155" fmla="*/ 1614 w 2482"/>
                <a:gd name="connsiteY155" fmla="*/ 1316 h 1552"/>
                <a:gd name="connsiteX156" fmla="*/ 1638 w 2482"/>
                <a:gd name="connsiteY156" fmla="*/ 1316 h 1552"/>
                <a:gd name="connsiteX157" fmla="*/ 1676 w 2482"/>
                <a:gd name="connsiteY157" fmla="*/ 1341 h 1552"/>
                <a:gd name="connsiteX158" fmla="*/ 1688 w 2482"/>
                <a:gd name="connsiteY158" fmla="*/ 1353 h 1552"/>
                <a:gd name="connsiteX159" fmla="*/ 1725 w 2482"/>
                <a:gd name="connsiteY159" fmla="*/ 1341 h 1552"/>
                <a:gd name="connsiteX160" fmla="*/ 1763 w 2482"/>
                <a:gd name="connsiteY160" fmla="*/ 1316 h 1552"/>
                <a:gd name="connsiteX161" fmla="*/ 1812 w 2482"/>
                <a:gd name="connsiteY161" fmla="*/ 1353 h 1552"/>
                <a:gd name="connsiteX162" fmla="*/ 1837 w 2482"/>
                <a:gd name="connsiteY162" fmla="*/ 1403 h 1552"/>
                <a:gd name="connsiteX163" fmla="*/ 1787 w 2482"/>
                <a:gd name="connsiteY163" fmla="*/ 1403 h 1552"/>
                <a:gd name="connsiteX164" fmla="*/ 1775 w 2482"/>
                <a:gd name="connsiteY164" fmla="*/ 1415 h 1552"/>
                <a:gd name="connsiteX165" fmla="*/ 1775 w 2482"/>
                <a:gd name="connsiteY165" fmla="*/ 1477 h 1552"/>
                <a:gd name="connsiteX166" fmla="*/ 1763 w 2482"/>
                <a:gd name="connsiteY166" fmla="*/ 1502 h 1552"/>
                <a:gd name="connsiteX167" fmla="*/ 1750 w 2482"/>
                <a:gd name="connsiteY167" fmla="*/ 1540 h 1552"/>
                <a:gd name="connsiteX168" fmla="*/ 1763 w 2482"/>
                <a:gd name="connsiteY168" fmla="*/ 1552 h 1552"/>
                <a:gd name="connsiteX169" fmla="*/ 1825 w 2482"/>
                <a:gd name="connsiteY169" fmla="*/ 1527 h 1552"/>
                <a:gd name="connsiteX170" fmla="*/ 1862 w 2482"/>
                <a:gd name="connsiteY170" fmla="*/ 1453 h 1552"/>
                <a:gd name="connsiteX171" fmla="*/ 1862 w 2482"/>
                <a:gd name="connsiteY171" fmla="*/ 1465 h 1552"/>
                <a:gd name="connsiteX172" fmla="*/ 1862 w 2482"/>
                <a:gd name="connsiteY172" fmla="*/ 1428 h 1552"/>
                <a:gd name="connsiteX173" fmla="*/ 1887 w 2482"/>
                <a:gd name="connsiteY173" fmla="*/ 1403 h 1552"/>
                <a:gd name="connsiteX174" fmla="*/ 1936 w 2482"/>
                <a:gd name="connsiteY174" fmla="*/ 1403 h 1552"/>
                <a:gd name="connsiteX175" fmla="*/ 1936 w 2482"/>
                <a:gd name="connsiteY175" fmla="*/ 1391 h 1552"/>
                <a:gd name="connsiteX176" fmla="*/ 1949 w 2482"/>
                <a:gd name="connsiteY176" fmla="*/ 1378 h 1552"/>
                <a:gd name="connsiteX177" fmla="*/ 1974 w 2482"/>
                <a:gd name="connsiteY177" fmla="*/ 1366 h 1552"/>
                <a:gd name="connsiteX178" fmla="*/ 1974 w 2482"/>
                <a:gd name="connsiteY178" fmla="*/ 1378 h 1552"/>
                <a:gd name="connsiteX179" fmla="*/ 1986 w 2482"/>
                <a:gd name="connsiteY179" fmla="*/ 1353 h 1552"/>
                <a:gd name="connsiteX180" fmla="*/ 2023 w 2482"/>
                <a:gd name="connsiteY180" fmla="*/ 1316 h 1552"/>
                <a:gd name="connsiteX181" fmla="*/ 2110 w 2482"/>
                <a:gd name="connsiteY181" fmla="*/ 1291 h 1552"/>
                <a:gd name="connsiteX182" fmla="*/ 2135 w 2482"/>
                <a:gd name="connsiteY182" fmla="*/ 1242 h 1552"/>
                <a:gd name="connsiteX183" fmla="*/ 2147 w 2482"/>
                <a:gd name="connsiteY183" fmla="*/ 1217 h 1552"/>
                <a:gd name="connsiteX184" fmla="*/ 2147 w 2482"/>
                <a:gd name="connsiteY184" fmla="*/ 1192 h 1552"/>
                <a:gd name="connsiteX185" fmla="*/ 2160 w 2482"/>
                <a:gd name="connsiteY185" fmla="*/ 1117 h 1552"/>
                <a:gd name="connsiteX186" fmla="*/ 2222 w 2482"/>
                <a:gd name="connsiteY186" fmla="*/ 1117 h 1552"/>
                <a:gd name="connsiteX187" fmla="*/ 2296 w 2482"/>
                <a:gd name="connsiteY187" fmla="*/ 1192 h 1552"/>
                <a:gd name="connsiteX188" fmla="*/ 2321 w 2482"/>
                <a:gd name="connsiteY188" fmla="*/ 1180 h 1552"/>
                <a:gd name="connsiteX189" fmla="*/ 2358 w 2482"/>
                <a:gd name="connsiteY189" fmla="*/ 1130 h 1552"/>
                <a:gd name="connsiteX190" fmla="*/ 2358 w 2482"/>
                <a:gd name="connsiteY190" fmla="*/ 1155 h 1552"/>
                <a:gd name="connsiteX191" fmla="*/ 2346 w 2482"/>
                <a:gd name="connsiteY191" fmla="*/ 1217 h 1552"/>
                <a:gd name="connsiteX192" fmla="*/ 2383 w 2482"/>
                <a:gd name="connsiteY192" fmla="*/ 1242 h 1552"/>
                <a:gd name="connsiteX193" fmla="*/ 2408 w 2482"/>
                <a:gd name="connsiteY193" fmla="*/ 1180 h 1552"/>
                <a:gd name="connsiteX194" fmla="*/ 2433 w 2482"/>
                <a:gd name="connsiteY194" fmla="*/ 1167 h 1552"/>
                <a:gd name="connsiteX195" fmla="*/ 2470 w 2482"/>
                <a:gd name="connsiteY195" fmla="*/ 1117 h 1552"/>
                <a:gd name="connsiteX196" fmla="*/ 2482 w 2482"/>
                <a:gd name="connsiteY196" fmla="*/ 1080 h 1552"/>
                <a:gd name="connsiteX197" fmla="*/ 2458 w 2482"/>
                <a:gd name="connsiteY197"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2172 w 2482"/>
                <a:gd name="connsiteY34" fmla="*/ 559 h 1552"/>
                <a:gd name="connsiteX35" fmla="*/ 2160 w 2482"/>
                <a:gd name="connsiteY35" fmla="*/ 522 h 1552"/>
                <a:gd name="connsiteX36" fmla="*/ 1986 w 2482"/>
                <a:gd name="connsiteY36" fmla="*/ 385 h 1552"/>
                <a:gd name="connsiteX37" fmla="*/ 1986 w 2482"/>
                <a:gd name="connsiteY37" fmla="*/ 447 h 1552"/>
                <a:gd name="connsiteX38" fmla="*/ 1974 w 2482"/>
                <a:gd name="connsiteY38" fmla="*/ 497 h 1552"/>
                <a:gd name="connsiteX39" fmla="*/ 1949 w 2482"/>
                <a:gd name="connsiteY39" fmla="*/ 534 h 1552"/>
                <a:gd name="connsiteX40" fmla="*/ 1924 w 2482"/>
                <a:gd name="connsiteY40" fmla="*/ 522 h 1552"/>
                <a:gd name="connsiteX41" fmla="*/ 1887 w 2482"/>
                <a:gd name="connsiteY41" fmla="*/ 546 h 1552"/>
                <a:gd name="connsiteX42" fmla="*/ 1874 w 2482"/>
                <a:gd name="connsiteY42" fmla="*/ 472 h 1552"/>
                <a:gd name="connsiteX43" fmla="*/ 1849 w 2482"/>
                <a:gd name="connsiteY43" fmla="*/ 422 h 1552"/>
                <a:gd name="connsiteX44" fmla="*/ 1812 w 2482"/>
                <a:gd name="connsiteY44" fmla="*/ 435 h 1552"/>
                <a:gd name="connsiteX45" fmla="*/ 1775 w 2482"/>
                <a:gd name="connsiteY45" fmla="*/ 410 h 1552"/>
                <a:gd name="connsiteX46" fmla="*/ 1750 w 2482"/>
                <a:gd name="connsiteY46" fmla="*/ 397 h 1552"/>
                <a:gd name="connsiteX47" fmla="*/ 1725 w 2482"/>
                <a:gd name="connsiteY47" fmla="*/ 385 h 1552"/>
                <a:gd name="connsiteX48" fmla="*/ 1688 w 2482"/>
                <a:gd name="connsiteY48" fmla="*/ 410 h 1552"/>
                <a:gd name="connsiteX49" fmla="*/ 1638 w 2482"/>
                <a:gd name="connsiteY49" fmla="*/ 472 h 1552"/>
                <a:gd name="connsiteX50" fmla="*/ 1663 w 2482"/>
                <a:gd name="connsiteY50" fmla="*/ 509 h 1552"/>
                <a:gd name="connsiteX51" fmla="*/ 1663 w 2482"/>
                <a:gd name="connsiteY51" fmla="*/ 559 h 1552"/>
                <a:gd name="connsiteX52" fmla="*/ 1663 w 2482"/>
                <a:gd name="connsiteY52" fmla="*/ 608 h 1552"/>
                <a:gd name="connsiteX53" fmla="*/ 1688 w 2482"/>
                <a:gd name="connsiteY53" fmla="*/ 633 h 1552"/>
                <a:gd name="connsiteX54" fmla="*/ 1738 w 2482"/>
                <a:gd name="connsiteY54" fmla="*/ 695 h 1552"/>
                <a:gd name="connsiteX55" fmla="*/ 1750 w 2482"/>
                <a:gd name="connsiteY55" fmla="*/ 757 h 1552"/>
                <a:gd name="connsiteX56" fmla="*/ 1701 w 2482"/>
                <a:gd name="connsiteY56" fmla="*/ 844 h 1552"/>
                <a:gd name="connsiteX57" fmla="*/ 1713 w 2482"/>
                <a:gd name="connsiteY57" fmla="*/ 869 h 1552"/>
                <a:gd name="connsiteX58" fmla="*/ 1750 w 2482"/>
                <a:gd name="connsiteY58" fmla="*/ 931 h 1552"/>
                <a:gd name="connsiteX59" fmla="*/ 1775 w 2482"/>
                <a:gd name="connsiteY59" fmla="*/ 981 h 1552"/>
                <a:gd name="connsiteX60" fmla="*/ 1750 w 2482"/>
                <a:gd name="connsiteY60" fmla="*/ 1031 h 1552"/>
                <a:gd name="connsiteX61" fmla="*/ 1713 w 2482"/>
                <a:gd name="connsiteY61" fmla="*/ 1031 h 1552"/>
                <a:gd name="connsiteX62" fmla="*/ 1688 w 2482"/>
                <a:gd name="connsiteY62" fmla="*/ 993 h 1552"/>
                <a:gd name="connsiteX63" fmla="*/ 1663 w 2482"/>
                <a:gd name="connsiteY63" fmla="*/ 968 h 1552"/>
                <a:gd name="connsiteX64" fmla="*/ 1638 w 2482"/>
                <a:gd name="connsiteY64" fmla="*/ 919 h 1552"/>
                <a:gd name="connsiteX65" fmla="*/ 1614 w 2482"/>
                <a:gd name="connsiteY65" fmla="*/ 894 h 1552"/>
                <a:gd name="connsiteX66" fmla="*/ 1601 w 2482"/>
                <a:gd name="connsiteY66" fmla="*/ 882 h 1552"/>
                <a:gd name="connsiteX67" fmla="*/ 1527 w 2482"/>
                <a:gd name="connsiteY67" fmla="*/ 882 h 1552"/>
                <a:gd name="connsiteX68" fmla="*/ 1428 w 2482"/>
                <a:gd name="connsiteY68" fmla="*/ 820 h 1552"/>
                <a:gd name="connsiteX69" fmla="*/ 1378 w 2482"/>
                <a:gd name="connsiteY69" fmla="*/ 782 h 1552"/>
                <a:gd name="connsiteX70" fmla="*/ 1316 w 2482"/>
                <a:gd name="connsiteY70" fmla="*/ 770 h 1552"/>
                <a:gd name="connsiteX71" fmla="*/ 1291 w 2482"/>
                <a:gd name="connsiteY71" fmla="*/ 782 h 1552"/>
                <a:gd name="connsiteX72" fmla="*/ 1217 w 2482"/>
                <a:gd name="connsiteY72" fmla="*/ 695 h 1552"/>
                <a:gd name="connsiteX73" fmla="*/ 1192 w 2482"/>
                <a:gd name="connsiteY73" fmla="*/ 695 h 1552"/>
                <a:gd name="connsiteX74" fmla="*/ 1204 w 2482"/>
                <a:gd name="connsiteY74" fmla="*/ 559 h 1552"/>
                <a:gd name="connsiteX75" fmla="*/ 1279 w 2482"/>
                <a:gd name="connsiteY75" fmla="*/ 460 h 1552"/>
                <a:gd name="connsiteX76" fmla="*/ 1291 w 2482"/>
                <a:gd name="connsiteY76" fmla="*/ 422 h 1552"/>
                <a:gd name="connsiteX77" fmla="*/ 1291 w 2482"/>
                <a:gd name="connsiteY77" fmla="*/ 385 h 1552"/>
                <a:gd name="connsiteX78" fmla="*/ 1341 w 2482"/>
                <a:gd name="connsiteY78" fmla="*/ 373 h 1552"/>
                <a:gd name="connsiteX79" fmla="*/ 1353 w 2482"/>
                <a:gd name="connsiteY79" fmla="*/ 348 h 1552"/>
                <a:gd name="connsiteX80" fmla="*/ 1291 w 2482"/>
                <a:gd name="connsiteY80" fmla="*/ 323 h 1552"/>
                <a:gd name="connsiteX81" fmla="*/ 1279 w 2482"/>
                <a:gd name="connsiteY81" fmla="*/ 298 h 1552"/>
                <a:gd name="connsiteX82" fmla="*/ 1341 w 2482"/>
                <a:gd name="connsiteY82" fmla="*/ 311 h 1552"/>
                <a:gd name="connsiteX83" fmla="*/ 1378 w 2482"/>
                <a:gd name="connsiteY83" fmla="*/ 298 h 1552"/>
                <a:gd name="connsiteX84" fmla="*/ 1341 w 2482"/>
                <a:gd name="connsiteY84" fmla="*/ 248 h 1552"/>
                <a:gd name="connsiteX85" fmla="*/ 1403 w 2482"/>
                <a:gd name="connsiteY85" fmla="*/ 248 h 1552"/>
                <a:gd name="connsiteX86" fmla="*/ 1415 w 2482"/>
                <a:gd name="connsiteY86" fmla="*/ 236 h 1552"/>
                <a:gd name="connsiteX87" fmla="*/ 1440 w 2482"/>
                <a:gd name="connsiteY87" fmla="*/ 174 h 1552"/>
                <a:gd name="connsiteX88" fmla="*/ 1428 w 2482"/>
                <a:gd name="connsiteY88" fmla="*/ 124 h 1552"/>
                <a:gd name="connsiteX89" fmla="*/ 1428 w 2482"/>
                <a:gd name="connsiteY89" fmla="*/ 100 h 1552"/>
                <a:gd name="connsiteX90" fmla="*/ 1390 w 2482"/>
                <a:gd name="connsiteY90" fmla="*/ 75 h 1552"/>
                <a:gd name="connsiteX91" fmla="*/ 1341 w 2482"/>
                <a:gd name="connsiteY91" fmla="*/ 62 h 1552"/>
                <a:gd name="connsiteX92" fmla="*/ 1365 w 2482"/>
                <a:gd name="connsiteY92" fmla="*/ 100 h 1552"/>
                <a:gd name="connsiteX93" fmla="*/ 1341 w 2482"/>
                <a:gd name="connsiteY93" fmla="*/ 149 h 1552"/>
                <a:gd name="connsiteX94" fmla="*/ 1328 w 2482"/>
                <a:gd name="connsiteY94" fmla="*/ 211 h 1552"/>
                <a:gd name="connsiteX95" fmla="*/ 1303 w 2482"/>
                <a:gd name="connsiteY95" fmla="*/ 199 h 1552"/>
                <a:gd name="connsiteX96" fmla="*/ 1303 w 2482"/>
                <a:gd name="connsiteY96" fmla="*/ 137 h 1552"/>
                <a:gd name="connsiteX97" fmla="*/ 1279 w 2482"/>
                <a:gd name="connsiteY97" fmla="*/ 124 h 1552"/>
                <a:gd name="connsiteX98" fmla="*/ 1266 w 2482"/>
                <a:gd name="connsiteY98" fmla="*/ 162 h 1552"/>
                <a:gd name="connsiteX99" fmla="*/ 1241 w 2482"/>
                <a:gd name="connsiteY99" fmla="*/ 174 h 1552"/>
                <a:gd name="connsiteX100" fmla="*/ 1241 w 2482"/>
                <a:gd name="connsiteY100" fmla="*/ 112 h 1552"/>
                <a:gd name="connsiteX101" fmla="*/ 1204 w 2482"/>
                <a:gd name="connsiteY101" fmla="*/ 100 h 1552"/>
                <a:gd name="connsiteX102" fmla="*/ 1179 w 2482"/>
                <a:gd name="connsiteY102" fmla="*/ 50 h 1552"/>
                <a:gd name="connsiteX103" fmla="*/ 1179 w 2482"/>
                <a:gd name="connsiteY103" fmla="*/ 13 h 1552"/>
                <a:gd name="connsiteX104" fmla="*/ 1142 w 2482"/>
                <a:gd name="connsiteY104" fmla="*/ 0 h 1552"/>
                <a:gd name="connsiteX105" fmla="*/ 1142 w 2482"/>
                <a:gd name="connsiteY105" fmla="*/ 100 h 1552"/>
                <a:gd name="connsiteX106" fmla="*/ 1179 w 2482"/>
                <a:gd name="connsiteY106" fmla="*/ 149 h 1552"/>
                <a:gd name="connsiteX107" fmla="*/ 1167 w 2482"/>
                <a:gd name="connsiteY107" fmla="*/ 199 h 1552"/>
                <a:gd name="connsiteX108" fmla="*/ 1142 w 2482"/>
                <a:gd name="connsiteY108" fmla="*/ 224 h 1552"/>
                <a:gd name="connsiteX109" fmla="*/ 1130 w 2482"/>
                <a:gd name="connsiteY109" fmla="*/ 186 h 1552"/>
                <a:gd name="connsiteX110" fmla="*/ 1105 w 2482"/>
                <a:gd name="connsiteY110" fmla="*/ 186 h 1552"/>
                <a:gd name="connsiteX111" fmla="*/ 1068 w 2482"/>
                <a:gd name="connsiteY111" fmla="*/ 224 h 1552"/>
                <a:gd name="connsiteX112" fmla="*/ 1030 w 2482"/>
                <a:gd name="connsiteY112" fmla="*/ 211 h 1552"/>
                <a:gd name="connsiteX113" fmla="*/ 956 w 2482"/>
                <a:gd name="connsiteY113" fmla="*/ 186 h 1552"/>
                <a:gd name="connsiteX114" fmla="*/ 857 w 2482"/>
                <a:gd name="connsiteY114" fmla="*/ 224 h 1552"/>
                <a:gd name="connsiteX115" fmla="*/ 795 w 2482"/>
                <a:gd name="connsiteY115" fmla="*/ 186 h 1552"/>
                <a:gd name="connsiteX116" fmla="*/ 720 w 2482"/>
                <a:gd name="connsiteY116" fmla="*/ 174 h 1552"/>
                <a:gd name="connsiteX117" fmla="*/ 0 w 2482"/>
                <a:gd name="connsiteY117" fmla="*/ 286 h 1552"/>
                <a:gd name="connsiteX118" fmla="*/ 0 w 2482"/>
                <a:gd name="connsiteY118" fmla="*/ 311 h 1552"/>
                <a:gd name="connsiteX119" fmla="*/ 37 w 2482"/>
                <a:gd name="connsiteY119" fmla="*/ 323 h 1552"/>
                <a:gd name="connsiteX120" fmla="*/ 37 w 2482"/>
                <a:gd name="connsiteY120" fmla="*/ 397 h 1552"/>
                <a:gd name="connsiteX121" fmla="*/ 112 w 2482"/>
                <a:gd name="connsiteY121" fmla="*/ 410 h 1552"/>
                <a:gd name="connsiteX122" fmla="*/ 100 w 2482"/>
                <a:gd name="connsiteY122" fmla="*/ 472 h 1552"/>
                <a:gd name="connsiteX123" fmla="*/ 124 w 2482"/>
                <a:gd name="connsiteY123" fmla="*/ 633 h 1552"/>
                <a:gd name="connsiteX124" fmla="*/ 149 w 2482"/>
                <a:gd name="connsiteY124" fmla="*/ 671 h 1552"/>
                <a:gd name="connsiteX125" fmla="*/ 100 w 2482"/>
                <a:gd name="connsiteY125" fmla="*/ 720 h 1552"/>
                <a:gd name="connsiteX126" fmla="*/ 100 w 2482"/>
                <a:gd name="connsiteY126" fmla="*/ 757 h 1552"/>
                <a:gd name="connsiteX127" fmla="*/ 100 w 2482"/>
                <a:gd name="connsiteY127" fmla="*/ 795 h 1552"/>
                <a:gd name="connsiteX128" fmla="*/ 149 w 2482"/>
                <a:gd name="connsiteY128" fmla="*/ 894 h 1552"/>
                <a:gd name="connsiteX129" fmla="*/ 124 w 2482"/>
                <a:gd name="connsiteY129" fmla="*/ 931 h 1552"/>
                <a:gd name="connsiteX130" fmla="*/ 124 w 2482"/>
                <a:gd name="connsiteY130" fmla="*/ 956 h 1552"/>
                <a:gd name="connsiteX131" fmla="*/ 149 w 2482"/>
                <a:gd name="connsiteY131" fmla="*/ 968 h 1552"/>
                <a:gd name="connsiteX132" fmla="*/ 186 w 2482"/>
                <a:gd name="connsiteY132" fmla="*/ 1043 h 1552"/>
                <a:gd name="connsiteX133" fmla="*/ 199 w 2482"/>
                <a:gd name="connsiteY133" fmla="*/ 1080 h 1552"/>
                <a:gd name="connsiteX134" fmla="*/ 211 w 2482"/>
                <a:gd name="connsiteY134" fmla="*/ 1105 h 1552"/>
                <a:gd name="connsiteX135" fmla="*/ 261 w 2482"/>
                <a:gd name="connsiteY135" fmla="*/ 1130 h 1552"/>
                <a:gd name="connsiteX136" fmla="*/ 633 w 2482"/>
                <a:gd name="connsiteY136" fmla="*/ 1167 h 1552"/>
                <a:gd name="connsiteX137" fmla="*/ 658 w 2482"/>
                <a:gd name="connsiteY137" fmla="*/ 1167 h 1552"/>
                <a:gd name="connsiteX138" fmla="*/ 683 w 2482"/>
                <a:gd name="connsiteY138" fmla="*/ 1180 h 1552"/>
                <a:gd name="connsiteX139" fmla="*/ 1204 w 2482"/>
                <a:gd name="connsiteY139" fmla="*/ 1229 h 1552"/>
                <a:gd name="connsiteX140" fmla="*/ 1254 w 2482"/>
                <a:gd name="connsiteY140" fmla="*/ 1242 h 1552"/>
                <a:gd name="connsiteX141" fmla="*/ 1266 w 2482"/>
                <a:gd name="connsiteY141" fmla="*/ 1242 h 1552"/>
                <a:gd name="connsiteX142" fmla="*/ 1291 w 2482"/>
                <a:gd name="connsiteY142" fmla="*/ 1242 h 1552"/>
                <a:gd name="connsiteX143" fmla="*/ 1291 w 2482"/>
                <a:gd name="connsiteY143" fmla="*/ 1254 h 1552"/>
                <a:gd name="connsiteX144" fmla="*/ 1303 w 2482"/>
                <a:gd name="connsiteY144" fmla="*/ 1254 h 1552"/>
                <a:gd name="connsiteX145" fmla="*/ 1440 w 2482"/>
                <a:gd name="connsiteY145" fmla="*/ 1266 h 1552"/>
                <a:gd name="connsiteX146" fmla="*/ 1452 w 2482"/>
                <a:gd name="connsiteY146" fmla="*/ 1266 h 1552"/>
                <a:gd name="connsiteX147" fmla="*/ 1452 w 2482"/>
                <a:gd name="connsiteY147" fmla="*/ 1242 h 1552"/>
                <a:gd name="connsiteX148" fmla="*/ 1465 w 2482"/>
                <a:gd name="connsiteY148" fmla="*/ 1229 h 1552"/>
                <a:gd name="connsiteX149" fmla="*/ 1502 w 2482"/>
                <a:gd name="connsiteY149" fmla="*/ 1217 h 1552"/>
                <a:gd name="connsiteX150" fmla="*/ 1564 w 2482"/>
                <a:gd name="connsiteY150" fmla="*/ 1229 h 1552"/>
                <a:gd name="connsiteX151" fmla="*/ 1564 w 2482"/>
                <a:gd name="connsiteY151" fmla="*/ 1242 h 1552"/>
                <a:gd name="connsiteX152" fmla="*/ 1589 w 2482"/>
                <a:gd name="connsiteY152" fmla="*/ 1254 h 1552"/>
                <a:gd name="connsiteX153" fmla="*/ 1614 w 2482"/>
                <a:gd name="connsiteY153" fmla="*/ 1291 h 1552"/>
                <a:gd name="connsiteX154" fmla="*/ 1614 w 2482"/>
                <a:gd name="connsiteY154" fmla="*/ 1316 h 1552"/>
                <a:gd name="connsiteX155" fmla="*/ 1638 w 2482"/>
                <a:gd name="connsiteY155" fmla="*/ 1316 h 1552"/>
                <a:gd name="connsiteX156" fmla="*/ 1676 w 2482"/>
                <a:gd name="connsiteY156" fmla="*/ 1341 h 1552"/>
                <a:gd name="connsiteX157" fmla="*/ 1688 w 2482"/>
                <a:gd name="connsiteY157" fmla="*/ 1353 h 1552"/>
                <a:gd name="connsiteX158" fmla="*/ 1725 w 2482"/>
                <a:gd name="connsiteY158" fmla="*/ 1341 h 1552"/>
                <a:gd name="connsiteX159" fmla="*/ 1763 w 2482"/>
                <a:gd name="connsiteY159" fmla="*/ 1316 h 1552"/>
                <a:gd name="connsiteX160" fmla="*/ 1812 w 2482"/>
                <a:gd name="connsiteY160" fmla="*/ 1353 h 1552"/>
                <a:gd name="connsiteX161" fmla="*/ 1837 w 2482"/>
                <a:gd name="connsiteY161" fmla="*/ 1403 h 1552"/>
                <a:gd name="connsiteX162" fmla="*/ 1787 w 2482"/>
                <a:gd name="connsiteY162" fmla="*/ 1403 h 1552"/>
                <a:gd name="connsiteX163" fmla="*/ 1775 w 2482"/>
                <a:gd name="connsiteY163" fmla="*/ 1415 h 1552"/>
                <a:gd name="connsiteX164" fmla="*/ 1775 w 2482"/>
                <a:gd name="connsiteY164" fmla="*/ 1477 h 1552"/>
                <a:gd name="connsiteX165" fmla="*/ 1763 w 2482"/>
                <a:gd name="connsiteY165" fmla="*/ 1502 h 1552"/>
                <a:gd name="connsiteX166" fmla="*/ 1750 w 2482"/>
                <a:gd name="connsiteY166" fmla="*/ 1540 h 1552"/>
                <a:gd name="connsiteX167" fmla="*/ 1763 w 2482"/>
                <a:gd name="connsiteY167" fmla="*/ 1552 h 1552"/>
                <a:gd name="connsiteX168" fmla="*/ 1825 w 2482"/>
                <a:gd name="connsiteY168" fmla="*/ 1527 h 1552"/>
                <a:gd name="connsiteX169" fmla="*/ 1862 w 2482"/>
                <a:gd name="connsiteY169" fmla="*/ 1453 h 1552"/>
                <a:gd name="connsiteX170" fmla="*/ 1862 w 2482"/>
                <a:gd name="connsiteY170" fmla="*/ 1465 h 1552"/>
                <a:gd name="connsiteX171" fmla="*/ 1862 w 2482"/>
                <a:gd name="connsiteY171" fmla="*/ 1428 h 1552"/>
                <a:gd name="connsiteX172" fmla="*/ 1887 w 2482"/>
                <a:gd name="connsiteY172" fmla="*/ 1403 h 1552"/>
                <a:gd name="connsiteX173" fmla="*/ 1936 w 2482"/>
                <a:gd name="connsiteY173" fmla="*/ 1403 h 1552"/>
                <a:gd name="connsiteX174" fmla="*/ 1936 w 2482"/>
                <a:gd name="connsiteY174" fmla="*/ 1391 h 1552"/>
                <a:gd name="connsiteX175" fmla="*/ 1949 w 2482"/>
                <a:gd name="connsiteY175" fmla="*/ 1378 h 1552"/>
                <a:gd name="connsiteX176" fmla="*/ 1974 w 2482"/>
                <a:gd name="connsiteY176" fmla="*/ 1366 h 1552"/>
                <a:gd name="connsiteX177" fmla="*/ 1974 w 2482"/>
                <a:gd name="connsiteY177" fmla="*/ 1378 h 1552"/>
                <a:gd name="connsiteX178" fmla="*/ 1986 w 2482"/>
                <a:gd name="connsiteY178" fmla="*/ 1353 h 1552"/>
                <a:gd name="connsiteX179" fmla="*/ 2023 w 2482"/>
                <a:gd name="connsiteY179" fmla="*/ 1316 h 1552"/>
                <a:gd name="connsiteX180" fmla="*/ 2110 w 2482"/>
                <a:gd name="connsiteY180" fmla="*/ 1291 h 1552"/>
                <a:gd name="connsiteX181" fmla="*/ 2135 w 2482"/>
                <a:gd name="connsiteY181" fmla="*/ 1242 h 1552"/>
                <a:gd name="connsiteX182" fmla="*/ 2147 w 2482"/>
                <a:gd name="connsiteY182" fmla="*/ 1217 h 1552"/>
                <a:gd name="connsiteX183" fmla="*/ 2147 w 2482"/>
                <a:gd name="connsiteY183" fmla="*/ 1192 h 1552"/>
                <a:gd name="connsiteX184" fmla="*/ 2160 w 2482"/>
                <a:gd name="connsiteY184" fmla="*/ 1117 h 1552"/>
                <a:gd name="connsiteX185" fmla="*/ 2222 w 2482"/>
                <a:gd name="connsiteY185" fmla="*/ 1117 h 1552"/>
                <a:gd name="connsiteX186" fmla="*/ 2296 w 2482"/>
                <a:gd name="connsiteY186" fmla="*/ 1192 h 1552"/>
                <a:gd name="connsiteX187" fmla="*/ 2321 w 2482"/>
                <a:gd name="connsiteY187" fmla="*/ 1180 h 1552"/>
                <a:gd name="connsiteX188" fmla="*/ 2358 w 2482"/>
                <a:gd name="connsiteY188" fmla="*/ 1130 h 1552"/>
                <a:gd name="connsiteX189" fmla="*/ 2358 w 2482"/>
                <a:gd name="connsiteY189" fmla="*/ 1155 h 1552"/>
                <a:gd name="connsiteX190" fmla="*/ 2346 w 2482"/>
                <a:gd name="connsiteY190" fmla="*/ 1217 h 1552"/>
                <a:gd name="connsiteX191" fmla="*/ 2383 w 2482"/>
                <a:gd name="connsiteY191" fmla="*/ 1242 h 1552"/>
                <a:gd name="connsiteX192" fmla="*/ 2408 w 2482"/>
                <a:gd name="connsiteY192" fmla="*/ 1180 h 1552"/>
                <a:gd name="connsiteX193" fmla="*/ 2433 w 2482"/>
                <a:gd name="connsiteY193" fmla="*/ 1167 h 1552"/>
                <a:gd name="connsiteX194" fmla="*/ 2470 w 2482"/>
                <a:gd name="connsiteY194" fmla="*/ 1117 h 1552"/>
                <a:gd name="connsiteX195" fmla="*/ 2482 w 2482"/>
                <a:gd name="connsiteY195" fmla="*/ 1080 h 1552"/>
                <a:gd name="connsiteX196" fmla="*/ 2458 w 2482"/>
                <a:gd name="connsiteY196"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2172 w 2482"/>
                <a:gd name="connsiteY34" fmla="*/ 559 h 1552"/>
                <a:gd name="connsiteX35" fmla="*/ 2160 w 2482"/>
                <a:gd name="connsiteY35" fmla="*/ 522 h 1552"/>
                <a:gd name="connsiteX36" fmla="*/ 1986 w 2482"/>
                <a:gd name="connsiteY36" fmla="*/ 385 h 1552"/>
                <a:gd name="connsiteX37" fmla="*/ 1986 w 2482"/>
                <a:gd name="connsiteY37" fmla="*/ 447 h 1552"/>
                <a:gd name="connsiteX38" fmla="*/ 1974 w 2482"/>
                <a:gd name="connsiteY38" fmla="*/ 497 h 1552"/>
                <a:gd name="connsiteX39" fmla="*/ 1949 w 2482"/>
                <a:gd name="connsiteY39" fmla="*/ 534 h 1552"/>
                <a:gd name="connsiteX40" fmla="*/ 1924 w 2482"/>
                <a:gd name="connsiteY40" fmla="*/ 522 h 1552"/>
                <a:gd name="connsiteX41" fmla="*/ 1887 w 2482"/>
                <a:gd name="connsiteY41" fmla="*/ 546 h 1552"/>
                <a:gd name="connsiteX42" fmla="*/ 1874 w 2482"/>
                <a:gd name="connsiteY42" fmla="*/ 472 h 1552"/>
                <a:gd name="connsiteX43" fmla="*/ 1849 w 2482"/>
                <a:gd name="connsiteY43" fmla="*/ 422 h 1552"/>
                <a:gd name="connsiteX44" fmla="*/ 1812 w 2482"/>
                <a:gd name="connsiteY44" fmla="*/ 435 h 1552"/>
                <a:gd name="connsiteX45" fmla="*/ 1775 w 2482"/>
                <a:gd name="connsiteY45" fmla="*/ 410 h 1552"/>
                <a:gd name="connsiteX46" fmla="*/ 1750 w 2482"/>
                <a:gd name="connsiteY46" fmla="*/ 397 h 1552"/>
                <a:gd name="connsiteX47" fmla="*/ 1725 w 2482"/>
                <a:gd name="connsiteY47" fmla="*/ 385 h 1552"/>
                <a:gd name="connsiteX48" fmla="*/ 1638 w 2482"/>
                <a:gd name="connsiteY48" fmla="*/ 472 h 1552"/>
                <a:gd name="connsiteX49" fmla="*/ 1663 w 2482"/>
                <a:gd name="connsiteY49" fmla="*/ 509 h 1552"/>
                <a:gd name="connsiteX50" fmla="*/ 1663 w 2482"/>
                <a:gd name="connsiteY50" fmla="*/ 559 h 1552"/>
                <a:gd name="connsiteX51" fmla="*/ 1663 w 2482"/>
                <a:gd name="connsiteY51" fmla="*/ 608 h 1552"/>
                <a:gd name="connsiteX52" fmla="*/ 1688 w 2482"/>
                <a:gd name="connsiteY52" fmla="*/ 633 h 1552"/>
                <a:gd name="connsiteX53" fmla="*/ 1738 w 2482"/>
                <a:gd name="connsiteY53" fmla="*/ 695 h 1552"/>
                <a:gd name="connsiteX54" fmla="*/ 1750 w 2482"/>
                <a:gd name="connsiteY54" fmla="*/ 757 h 1552"/>
                <a:gd name="connsiteX55" fmla="*/ 1701 w 2482"/>
                <a:gd name="connsiteY55" fmla="*/ 844 h 1552"/>
                <a:gd name="connsiteX56" fmla="*/ 1713 w 2482"/>
                <a:gd name="connsiteY56" fmla="*/ 869 h 1552"/>
                <a:gd name="connsiteX57" fmla="*/ 1750 w 2482"/>
                <a:gd name="connsiteY57" fmla="*/ 931 h 1552"/>
                <a:gd name="connsiteX58" fmla="*/ 1775 w 2482"/>
                <a:gd name="connsiteY58" fmla="*/ 981 h 1552"/>
                <a:gd name="connsiteX59" fmla="*/ 1750 w 2482"/>
                <a:gd name="connsiteY59" fmla="*/ 1031 h 1552"/>
                <a:gd name="connsiteX60" fmla="*/ 1713 w 2482"/>
                <a:gd name="connsiteY60" fmla="*/ 1031 h 1552"/>
                <a:gd name="connsiteX61" fmla="*/ 1688 w 2482"/>
                <a:gd name="connsiteY61" fmla="*/ 993 h 1552"/>
                <a:gd name="connsiteX62" fmla="*/ 1663 w 2482"/>
                <a:gd name="connsiteY62" fmla="*/ 968 h 1552"/>
                <a:gd name="connsiteX63" fmla="*/ 1638 w 2482"/>
                <a:gd name="connsiteY63" fmla="*/ 919 h 1552"/>
                <a:gd name="connsiteX64" fmla="*/ 1614 w 2482"/>
                <a:gd name="connsiteY64" fmla="*/ 894 h 1552"/>
                <a:gd name="connsiteX65" fmla="*/ 1601 w 2482"/>
                <a:gd name="connsiteY65" fmla="*/ 882 h 1552"/>
                <a:gd name="connsiteX66" fmla="*/ 1527 w 2482"/>
                <a:gd name="connsiteY66" fmla="*/ 882 h 1552"/>
                <a:gd name="connsiteX67" fmla="*/ 1428 w 2482"/>
                <a:gd name="connsiteY67" fmla="*/ 820 h 1552"/>
                <a:gd name="connsiteX68" fmla="*/ 1378 w 2482"/>
                <a:gd name="connsiteY68" fmla="*/ 782 h 1552"/>
                <a:gd name="connsiteX69" fmla="*/ 1316 w 2482"/>
                <a:gd name="connsiteY69" fmla="*/ 770 h 1552"/>
                <a:gd name="connsiteX70" fmla="*/ 1291 w 2482"/>
                <a:gd name="connsiteY70" fmla="*/ 782 h 1552"/>
                <a:gd name="connsiteX71" fmla="*/ 1217 w 2482"/>
                <a:gd name="connsiteY71" fmla="*/ 695 h 1552"/>
                <a:gd name="connsiteX72" fmla="*/ 1192 w 2482"/>
                <a:gd name="connsiteY72" fmla="*/ 695 h 1552"/>
                <a:gd name="connsiteX73" fmla="*/ 1204 w 2482"/>
                <a:gd name="connsiteY73" fmla="*/ 559 h 1552"/>
                <a:gd name="connsiteX74" fmla="*/ 1279 w 2482"/>
                <a:gd name="connsiteY74" fmla="*/ 460 h 1552"/>
                <a:gd name="connsiteX75" fmla="*/ 1291 w 2482"/>
                <a:gd name="connsiteY75" fmla="*/ 422 h 1552"/>
                <a:gd name="connsiteX76" fmla="*/ 1291 w 2482"/>
                <a:gd name="connsiteY76" fmla="*/ 385 h 1552"/>
                <a:gd name="connsiteX77" fmla="*/ 1341 w 2482"/>
                <a:gd name="connsiteY77" fmla="*/ 373 h 1552"/>
                <a:gd name="connsiteX78" fmla="*/ 1353 w 2482"/>
                <a:gd name="connsiteY78" fmla="*/ 348 h 1552"/>
                <a:gd name="connsiteX79" fmla="*/ 1291 w 2482"/>
                <a:gd name="connsiteY79" fmla="*/ 323 h 1552"/>
                <a:gd name="connsiteX80" fmla="*/ 1279 w 2482"/>
                <a:gd name="connsiteY80" fmla="*/ 298 h 1552"/>
                <a:gd name="connsiteX81" fmla="*/ 1341 w 2482"/>
                <a:gd name="connsiteY81" fmla="*/ 311 h 1552"/>
                <a:gd name="connsiteX82" fmla="*/ 1378 w 2482"/>
                <a:gd name="connsiteY82" fmla="*/ 298 h 1552"/>
                <a:gd name="connsiteX83" fmla="*/ 1341 w 2482"/>
                <a:gd name="connsiteY83" fmla="*/ 248 h 1552"/>
                <a:gd name="connsiteX84" fmla="*/ 1403 w 2482"/>
                <a:gd name="connsiteY84" fmla="*/ 248 h 1552"/>
                <a:gd name="connsiteX85" fmla="*/ 1415 w 2482"/>
                <a:gd name="connsiteY85" fmla="*/ 236 h 1552"/>
                <a:gd name="connsiteX86" fmla="*/ 1440 w 2482"/>
                <a:gd name="connsiteY86" fmla="*/ 174 h 1552"/>
                <a:gd name="connsiteX87" fmla="*/ 1428 w 2482"/>
                <a:gd name="connsiteY87" fmla="*/ 124 h 1552"/>
                <a:gd name="connsiteX88" fmla="*/ 1428 w 2482"/>
                <a:gd name="connsiteY88" fmla="*/ 100 h 1552"/>
                <a:gd name="connsiteX89" fmla="*/ 1390 w 2482"/>
                <a:gd name="connsiteY89" fmla="*/ 75 h 1552"/>
                <a:gd name="connsiteX90" fmla="*/ 1341 w 2482"/>
                <a:gd name="connsiteY90" fmla="*/ 62 h 1552"/>
                <a:gd name="connsiteX91" fmla="*/ 1365 w 2482"/>
                <a:gd name="connsiteY91" fmla="*/ 100 h 1552"/>
                <a:gd name="connsiteX92" fmla="*/ 1341 w 2482"/>
                <a:gd name="connsiteY92" fmla="*/ 149 h 1552"/>
                <a:gd name="connsiteX93" fmla="*/ 1328 w 2482"/>
                <a:gd name="connsiteY93" fmla="*/ 211 h 1552"/>
                <a:gd name="connsiteX94" fmla="*/ 1303 w 2482"/>
                <a:gd name="connsiteY94" fmla="*/ 199 h 1552"/>
                <a:gd name="connsiteX95" fmla="*/ 1303 w 2482"/>
                <a:gd name="connsiteY95" fmla="*/ 137 h 1552"/>
                <a:gd name="connsiteX96" fmla="*/ 1279 w 2482"/>
                <a:gd name="connsiteY96" fmla="*/ 124 h 1552"/>
                <a:gd name="connsiteX97" fmla="*/ 1266 w 2482"/>
                <a:gd name="connsiteY97" fmla="*/ 162 h 1552"/>
                <a:gd name="connsiteX98" fmla="*/ 1241 w 2482"/>
                <a:gd name="connsiteY98" fmla="*/ 174 h 1552"/>
                <a:gd name="connsiteX99" fmla="*/ 1241 w 2482"/>
                <a:gd name="connsiteY99" fmla="*/ 112 h 1552"/>
                <a:gd name="connsiteX100" fmla="*/ 1204 w 2482"/>
                <a:gd name="connsiteY100" fmla="*/ 100 h 1552"/>
                <a:gd name="connsiteX101" fmla="*/ 1179 w 2482"/>
                <a:gd name="connsiteY101" fmla="*/ 50 h 1552"/>
                <a:gd name="connsiteX102" fmla="*/ 1179 w 2482"/>
                <a:gd name="connsiteY102" fmla="*/ 13 h 1552"/>
                <a:gd name="connsiteX103" fmla="*/ 1142 w 2482"/>
                <a:gd name="connsiteY103" fmla="*/ 0 h 1552"/>
                <a:gd name="connsiteX104" fmla="*/ 1142 w 2482"/>
                <a:gd name="connsiteY104" fmla="*/ 100 h 1552"/>
                <a:gd name="connsiteX105" fmla="*/ 1179 w 2482"/>
                <a:gd name="connsiteY105" fmla="*/ 149 h 1552"/>
                <a:gd name="connsiteX106" fmla="*/ 1167 w 2482"/>
                <a:gd name="connsiteY106" fmla="*/ 199 h 1552"/>
                <a:gd name="connsiteX107" fmla="*/ 1142 w 2482"/>
                <a:gd name="connsiteY107" fmla="*/ 224 h 1552"/>
                <a:gd name="connsiteX108" fmla="*/ 1130 w 2482"/>
                <a:gd name="connsiteY108" fmla="*/ 186 h 1552"/>
                <a:gd name="connsiteX109" fmla="*/ 1105 w 2482"/>
                <a:gd name="connsiteY109" fmla="*/ 186 h 1552"/>
                <a:gd name="connsiteX110" fmla="*/ 1068 w 2482"/>
                <a:gd name="connsiteY110" fmla="*/ 224 h 1552"/>
                <a:gd name="connsiteX111" fmla="*/ 1030 w 2482"/>
                <a:gd name="connsiteY111" fmla="*/ 211 h 1552"/>
                <a:gd name="connsiteX112" fmla="*/ 956 w 2482"/>
                <a:gd name="connsiteY112" fmla="*/ 186 h 1552"/>
                <a:gd name="connsiteX113" fmla="*/ 857 w 2482"/>
                <a:gd name="connsiteY113" fmla="*/ 224 h 1552"/>
                <a:gd name="connsiteX114" fmla="*/ 795 w 2482"/>
                <a:gd name="connsiteY114" fmla="*/ 186 h 1552"/>
                <a:gd name="connsiteX115" fmla="*/ 720 w 2482"/>
                <a:gd name="connsiteY115" fmla="*/ 174 h 1552"/>
                <a:gd name="connsiteX116" fmla="*/ 0 w 2482"/>
                <a:gd name="connsiteY116" fmla="*/ 286 h 1552"/>
                <a:gd name="connsiteX117" fmla="*/ 0 w 2482"/>
                <a:gd name="connsiteY117" fmla="*/ 311 h 1552"/>
                <a:gd name="connsiteX118" fmla="*/ 37 w 2482"/>
                <a:gd name="connsiteY118" fmla="*/ 323 h 1552"/>
                <a:gd name="connsiteX119" fmla="*/ 37 w 2482"/>
                <a:gd name="connsiteY119" fmla="*/ 397 h 1552"/>
                <a:gd name="connsiteX120" fmla="*/ 112 w 2482"/>
                <a:gd name="connsiteY120" fmla="*/ 410 h 1552"/>
                <a:gd name="connsiteX121" fmla="*/ 100 w 2482"/>
                <a:gd name="connsiteY121" fmla="*/ 472 h 1552"/>
                <a:gd name="connsiteX122" fmla="*/ 124 w 2482"/>
                <a:gd name="connsiteY122" fmla="*/ 633 h 1552"/>
                <a:gd name="connsiteX123" fmla="*/ 149 w 2482"/>
                <a:gd name="connsiteY123" fmla="*/ 671 h 1552"/>
                <a:gd name="connsiteX124" fmla="*/ 100 w 2482"/>
                <a:gd name="connsiteY124" fmla="*/ 720 h 1552"/>
                <a:gd name="connsiteX125" fmla="*/ 100 w 2482"/>
                <a:gd name="connsiteY125" fmla="*/ 757 h 1552"/>
                <a:gd name="connsiteX126" fmla="*/ 100 w 2482"/>
                <a:gd name="connsiteY126" fmla="*/ 795 h 1552"/>
                <a:gd name="connsiteX127" fmla="*/ 149 w 2482"/>
                <a:gd name="connsiteY127" fmla="*/ 894 h 1552"/>
                <a:gd name="connsiteX128" fmla="*/ 124 w 2482"/>
                <a:gd name="connsiteY128" fmla="*/ 931 h 1552"/>
                <a:gd name="connsiteX129" fmla="*/ 124 w 2482"/>
                <a:gd name="connsiteY129" fmla="*/ 956 h 1552"/>
                <a:gd name="connsiteX130" fmla="*/ 149 w 2482"/>
                <a:gd name="connsiteY130" fmla="*/ 968 h 1552"/>
                <a:gd name="connsiteX131" fmla="*/ 186 w 2482"/>
                <a:gd name="connsiteY131" fmla="*/ 1043 h 1552"/>
                <a:gd name="connsiteX132" fmla="*/ 199 w 2482"/>
                <a:gd name="connsiteY132" fmla="*/ 1080 h 1552"/>
                <a:gd name="connsiteX133" fmla="*/ 211 w 2482"/>
                <a:gd name="connsiteY133" fmla="*/ 1105 h 1552"/>
                <a:gd name="connsiteX134" fmla="*/ 261 w 2482"/>
                <a:gd name="connsiteY134" fmla="*/ 1130 h 1552"/>
                <a:gd name="connsiteX135" fmla="*/ 633 w 2482"/>
                <a:gd name="connsiteY135" fmla="*/ 1167 h 1552"/>
                <a:gd name="connsiteX136" fmla="*/ 658 w 2482"/>
                <a:gd name="connsiteY136" fmla="*/ 1167 h 1552"/>
                <a:gd name="connsiteX137" fmla="*/ 683 w 2482"/>
                <a:gd name="connsiteY137" fmla="*/ 1180 h 1552"/>
                <a:gd name="connsiteX138" fmla="*/ 1204 w 2482"/>
                <a:gd name="connsiteY138" fmla="*/ 1229 h 1552"/>
                <a:gd name="connsiteX139" fmla="*/ 1254 w 2482"/>
                <a:gd name="connsiteY139" fmla="*/ 1242 h 1552"/>
                <a:gd name="connsiteX140" fmla="*/ 1266 w 2482"/>
                <a:gd name="connsiteY140" fmla="*/ 1242 h 1552"/>
                <a:gd name="connsiteX141" fmla="*/ 1291 w 2482"/>
                <a:gd name="connsiteY141" fmla="*/ 1242 h 1552"/>
                <a:gd name="connsiteX142" fmla="*/ 1291 w 2482"/>
                <a:gd name="connsiteY142" fmla="*/ 1254 h 1552"/>
                <a:gd name="connsiteX143" fmla="*/ 1303 w 2482"/>
                <a:gd name="connsiteY143" fmla="*/ 1254 h 1552"/>
                <a:gd name="connsiteX144" fmla="*/ 1440 w 2482"/>
                <a:gd name="connsiteY144" fmla="*/ 1266 h 1552"/>
                <a:gd name="connsiteX145" fmla="*/ 1452 w 2482"/>
                <a:gd name="connsiteY145" fmla="*/ 1266 h 1552"/>
                <a:gd name="connsiteX146" fmla="*/ 1452 w 2482"/>
                <a:gd name="connsiteY146" fmla="*/ 1242 h 1552"/>
                <a:gd name="connsiteX147" fmla="*/ 1465 w 2482"/>
                <a:gd name="connsiteY147" fmla="*/ 1229 h 1552"/>
                <a:gd name="connsiteX148" fmla="*/ 1502 w 2482"/>
                <a:gd name="connsiteY148" fmla="*/ 1217 h 1552"/>
                <a:gd name="connsiteX149" fmla="*/ 1564 w 2482"/>
                <a:gd name="connsiteY149" fmla="*/ 1229 h 1552"/>
                <a:gd name="connsiteX150" fmla="*/ 1564 w 2482"/>
                <a:gd name="connsiteY150" fmla="*/ 1242 h 1552"/>
                <a:gd name="connsiteX151" fmla="*/ 1589 w 2482"/>
                <a:gd name="connsiteY151" fmla="*/ 1254 h 1552"/>
                <a:gd name="connsiteX152" fmla="*/ 1614 w 2482"/>
                <a:gd name="connsiteY152" fmla="*/ 1291 h 1552"/>
                <a:gd name="connsiteX153" fmla="*/ 1614 w 2482"/>
                <a:gd name="connsiteY153" fmla="*/ 1316 h 1552"/>
                <a:gd name="connsiteX154" fmla="*/ 1638 w 2482"/>
                <a:gd name="connsiteY154" fmla="*/ 1316 h 1552"/>
                <a:gd name="connsiteX155" fmla="*/ 1676 w 2482"/>
                <a:gd name="connsiteY155" fmla="*/ 1341 h 1552"/>
                <a:gd name="connsiteX156" fmla="*/ 1688 w 2482"/>
                <a:gd name="connsiteY156" fmla="*/ 1353 h 1552"/>
                <a:gd name="connsiteX157" fmla="*/ 1725 w 2482"/>
                <a:gd name="connsiteY157" fmla="*/ 1341 h 1552"/>
                <a:gd name="connsiteX158" fmla="*/ 1763 w 2482"/>
                <a:gd name="connsiteY158" fmla="*/ 1316 h 1552"/>
                <a:gd name="connsiteX159" fmla="*/ 1812 w 2482"/>
                <a:gd name="connsiteY159" fmla="*/ 1353 h 1552"/>
                <a:gd name="connsiteX160" fmla="*/ 1837 w 2482"/>
                <a:gd name="connsiteY160" fmla="*/ 1403 h 1552"/>
                <a:gd name="connsiteX161" fmla="*/ 1787 w 2482"/>
                <a:gd name="connsiteY161" fmla="*/ 1403 h 1552"/>
                <a:gd name="connsiteX162" fmla="*/ 1775 w 2482"/>
                <a:gd name="connsiteY162" fmla="*/ 1415 h 1552"/>
                <a:gd name="connsiteX163" fmla="*/ 1775 w 2482"/>
                <a:gd name="connsiteY163" fmla="*/ 1477 h 1552"/>
                <a:gd name="connsiteX164" fmla="*/ 1763 w 2482"/>
                <a:gd name="connsiteY164" fmla="*/ 1502 h 1552"/>
                <a:gd name="connsiteX165" fmla="*/ 1750 w 2482"/>
                <a:gd name="connsiteY165" fmla="*/ 1540 h 1552"/>
                <a:gd name="connsiteX166" fmla="*/ 1763 w 2482"/>
                <a:gd name="connsiteY166" fmla="*/ 1552 h 1552"/>
                <a:gd name="connsiteX167" fmla="*/ 1825 w 2482"/>
                <a:gd name="connsiteY167" fmla="*/ 1527 h 1552"/>
                <a:gd name="connsiteX168" fmla="*/ 1862 w 2482"/>
                <a:gd name="connsiteY168" fmla="*/ 1453 h 1552"/>
                <a:gd name="connsiteX169" fmla="*/ 1862 w 2482"/>
                <a:gd name="connsiteY169" fmla="*/ 1465 h 1552"/>
                <a:gd name="connsiteX170" fmla="*/ 1862 w 2482"/>
                <a:gd name="connsiteY170" fmla="*/ 1428 h 1552"/>
                <a:gd name="connsiteX171" fmla="*/ 1887 w 2482"/>
                <a:gd name="connsiteY171" fmla="*/ 1403 h 1552"/>
                <a:gd name="connsiteX172" fmla="*/ 1936 w 2482"/>
                <a:gd name="connsiteY172" fmla="*/ 1403 h 1552"/>
                <a:gd name="connsiteX173" fmla="*/ 1936 w 2482"/>
                <a:gd name="connsiteY173" fmla="*/ 1391 h 1552"/>
                <a:gd name="connsiteX174" fmla="*/ 1949 w 2482"/>
                <a:gd name="connsiteY174" fmla="*/ 1378 h 1552"/>
                <a:gd name="connsiteX175" fmla="*/ 1974 w 2482"/>
                <a:gd name="connsiteY175" fmla="*/ 1366 h 1552"/>
                <a:gd name="connsiteX176" fmla="*/ 1974 w 2482"/>
                <a:gd name="connsiteY176" fmla="*/ 1378 h 1552"/>
                <a:gd name="connsiteX177" fmla="*/ 1986 w 2482"/>
                <a:gd name="connsiteY177" fmla="*/ 1353 h 1552"/>
                <a:gd name="connsiteX178" fmla="*/ 2023 w 2482"/>
                <a:gd name="connsiteY178" fmla="*/ 1316 h 1552"/>
                <a:gd name="connsiteX179" fmla="*/ 2110 w 2482"/>
                <a:gd name="connsiteY179" fmla="*/ 1291 h 1552"/>
                <a:gd name="connsiteX180" fmla="*/ 2135 w 2482"/>
                <a:gd name="connsiteY180" fmla="*/ 1242 h 1552"/>
                <a:gd name="connsiteX181" fmla="*/ 2147 w 2482"/>
                <a:gd name="connsiteY181" fmla="*/ 1217 h 1552"/>
                <a:gd name="connsiteX182" fmla="*/ 2147 w 2482"/>
                <a:gd name="connsiteY182" fmla="*/ 1192 h 1552"/>
                <a:gd name="connsiteX183" fmla="*/ 2160 w 2482"/>
                <a:gd name="connsiteY183" fmla="*/ 1117 h 1552"/>
                <a:gd name="connsiteX184" fmla="*/ 2222 w 2482"/>
                <a:gd name="connsiteY184" fmla="*/ 1117 h 1552"/>
                <a:gd name="connsiteX185" fmla="*/ 2296 w 2482"/>
                <a:gd name="connsiteY185" fmla="*/ 1192 h 1552"/>
                <a:gd name="connsiteX186" fmla="*/ 2321 w 2482"/>
                <a:gd name="connsiteY186" fmla="*/ 1180 h 1552"/>
                <a:gd name="connsiteX187" fmla="*/ 2358 w 2482"/>
                <a:gd name="connsiteY187" fmla="*/ 1130 h 1552"/>
                <a:gd name="connsiteX188" fmla="*/ 2358 w 2482"/>
                <a:gd name="connsiteY188" fmla="*/ 1155 h 1552"/>
                <a:gd name="connsiteX189" fmla="*/ 2346 w 2482"/>
                <a:gd name="connsiteY189" fmla="*/ 1217 h 1552"/>
                <a:gd name="connsiteX190" fmla="*/ 2383 w 2482"/>
                <a:gd name="connsiteY190" fmla="*/ 1242 h 1552"/>
                <a:gd name="connsiteX191" fmla="*/ 2408 w 2482"/>
                <a:gd name="connsiteY191" fmla="*/ 1180 h 1552"/>
                <a:gd name="connsiteX192" fmla="*/ 2433 w 2482"/>
                <a:gd name="connsiteY192" fmla="*/ 1167 h 1552"/>
                <a:gd name="connsiteX193" fmla="*/ 2470 w 2482"/>
                <a:gd name="connsiteY193" fmla="*/ 1117 h 1552"/>
                <a:gd name="connsiteX194" fmla="*/ 2482 w 2482"/>
                <a:gd name="connsiteY194" fmla="*/ 1080 h 1552"/>
                <a:gd name="connsiteX195" fmla="*/ 2458 w 2482"/>
                <a:gd name="connsiteY195"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2172 w 2482"/>
                <a:gd name="connsiteY34" fmla="*/ 559 h 1552"/>
                <a:gd name="connsiteX35" fmla="*/ 2160 w 2482"/>
                <a:gd name="connsiteY35" fmla="*/ 522 h 1552"/>
                <a:gd name="connsiteX36" fmla="*/ 1986 w 2482"/>
                <a:gd name="connsiteY36" fmla="*/ 385 h 1552"/>
                <a:gd name="connsiteX37" fmla="*/ 1986 w 2482"/>
                <a:gd name="connsiteY37" fmla="*/ 447 h 1552"/>
                <a:gd name="connsiteX38" fmla="*/ 1974 w 2482"/>
                <a:gd name="connsiteY38" fmla="*/ 497 h 1552"/>
                <a:gd name="connsiteX39" fmla="*/ 1949 w 2482"/>
                <a:gd name="connsiteY39" fmla="*/ 534 h 1552"/>
                <a:gd name="connsiteX40" fmla="*/ 1924 w 2482"/>
                <a:gd name="connsiteY40" fmla="*/ 522 h 1552"/>
                <a:gd name="connsiteX41" fmla="*/ 1887 w 2482"/>
                <a:gd name="connsiteY41" fmla="*/ 546 h 1552"/>
                <a:gd name="connsiteX42" fmla="*/ 1874 w 2482"/>
                <a:gd name="connsiteY42" fmla="*/ 472 h 1552"/>
                <a:gd name="connsiteX43" fmla="*/ 1849 w 2482"/>
                <a:gd name="connsiteY43" fmla="*/ 422 h 1552"/>
                <a:gd name="connsiteX44" fmla="*/ 1812 w 2482"/>
                <a:gd name="connsiteY44" fmla="*/ 435 h 1552"/>
                <a:gd name="connsiteX45" fmla="*/ 1775 w 2482"/>
                <a:gd name="connsiteY45" fmla="*/ 410 h 1552"/>
                <a:gd name="connsiteX46" fmla="*/ 1750 w 2482"/>
                <a:gd name="connsiteY46" fmla="*/ 397 h 1552"/>
                <a:gd name="connsiteX47" fmla="*/ 1638 w 2482"/>
                <a:gd name="connsiteY47" fmla="*/ 472 h 1552"/>
                <a:gd name="connsiteX48" fmla="*/ 1663 w 2482"/>
                <a:gd name="connsiteY48" fmla="*/ 509 h 1552"/>
                <a:gd name="connsiteX49" fmla="*/ 1663 w 2482"/>
                <a:gd name="connsiteY49" fmla="*/ 559 h 1552"/>
                <a:gd name="connsiteX50" fmla="*/ 1663 w 2482"/>
                <a:gd name="connsiteY50" fmla="*/ 608 h 1552"/>
                <a:gd name="connsiteX51" fmla="*/ 1688 w 2482"/>
                <a:gd name="connsiteY51" fmla="*/ 633 h 1552"/>
                <a:gd name="connsiteX52" fmla="*/ 1738 w 2482"/>
                <a:gd name="connsiteY52" fmla="*/ 695 h 1552"/>
                <a:gd name="connsiteX53" fmla="*/ 1750 w 2482"/>
                <a:gd name="connsiteY53" fmla="*/ 757 h 1552"/>
                <a:gd name="connsiteX54" fmla="*/ 1701 w 2482"/>
                <a:gd name="connsiteY54" fmla="*/ 844 h 1552"/>
                <a:gd name="connsiteX55" fmla="*/ 1713 w 2482"/>
                <a:gd name="connsiteY55" fmla="*/ 869 h 1552"/>
                <a:gd name="connsiteX56" fmla="*/ 1750 w 2482"/>
                <a:gd name="connsiteY56" fmla="*/ 931 h 1552"/>
                <a:gd name="connsiteX57" fmla="*/ 1775 w 2482"/>
                <a:gd name="connsiteY57" fmla="*/ 981 h 1552"/>
                <a:gd name="connsiteX58" fmla="*/ 1750 w 2482"/>
                <a:gd name="connsiteY58" fmla="*/ 1031 h 1552"/>
                <a:gd name="connsiteX59" fmla="*/ 1713 w 2482"/>
                <a:gd name="connsiteY59" fmla="*/ 1031 h 1552"/>
                <a:gd name="connsiteX60" fmla="*/ 1688 w 2482"/>
                <a:gd name="connsiteY60" fmla="*/ 993 h 1552"/>
                <a:gd name="connsiteX61" fmla="*/ 1663 w 2482"/>
                <a:gd name="connsiteY61" fmla="*/ 968 h 1552"/>
                <a:gd name="connsiteX62" fmla="*/ 1638 w 2482"/>
                <a:gd name="connsiteY62" fmla="*/ 919 h 1552"/>
                <a:gd name="connsiteX63" fmla="*/ 1614 w 2482"/>
                <a:gd name="connsiteY63" fmla="*/ 894 h 1552"/>
                <a:gd name="connsiteX64" fmla="*/ 1601 w 2482"/>
                <a:gd name="connsiteY64" fmla="*/ 882 h 1552"/>
                <a:gd name="connsiteX65" fmla="*/ 1527 w 2482"/>
                <a:gd name="connsiteY65" fmla="*/ 882 h 1552"/>
                <a:gd name="connsiteX66" fmla="*/ 1428 w 2482"/>
                <a:gd name="connsiteY66" fmla="*/ 820 h 1552"/>
                <a:gd name="connsiteX67" fmla="*/ 1378 w 2482"/>
                <a:gd name="connsiteY67" fmla="*/ 782 h 1552"/>
                <a:gd name="connsiteX68" fmla="*/ 1316 w 2482"/>
                <a:gd name="connsiteY68" fmla="*/ 770 h 1552"/>
                <a:gd name="connsiteX69" fmla="*/ 1291 w 2482"/>
                <a:gd name="connsiteY69" fmla="*/ 782 h 1552"/>
                <a:gd name="connsiteX70" fmla="*/ 1217 w 2482"/>
                <a:gd name="connsiteY70" fmla="*/ 695 h 1552"/>
                <a:gd name="connsiteX71" fmla="*/ 1192 w 2482"/>
                <a:gd name="connsiteY71" fmla="*/ 695 h 1552"/>
                <a:gd name="connsiteX72" fmla="*/ 1204 w 2482"/>
                <a:gd name="connsiteY72" fmla="*/ 559 h 1552"/>
                <a:gd name="connsiteX73" fmla="*/ 1279 w 2482"/>
                <a:gd name="connsiteY73" fmla="*/ 460 h 1552"/>
                <a:gd name="connsiteX74" fmla="*/ 1291 w 2482"/>
                <a:gd name="connsiteY74" fmla="*/ 422 h 1552"/>
                <a:gd name="connsiteX75" fmla="*/ 1291 w 2482"/>
                <a:gd name="connsiteY75" fmla="*/ 385 h 1552"/>
                <a:gd name="connsiteX76" fmla="*/ 1341 w 2482"/>
                <a:gd name="connsiteY76" fmla="*/ 373 h 1552"/>
                <a:gd name="connsiteX77" fmla="*/ 1353 w 2482"/>
                <a:gd name="connsiteY77" fmla="*/ 348 h 1552"/>
                <a:gd name="connsiteX78" fmla="*/ 1291 w 2482"/>
                <a:gd name="connsiteY78" fmla="*/ 323 h 1552"/>
                <a:gd name="connsiteX79" fmla="*/ 1279 w 2482"/>
                <a:gd name="connsiteY79" fmla="*/ 298 h 1552"/>
                <a:gd name="connsiteX80" fmla="*/ 1341 w 2482"/>
                <a:gd name="connsiteY80" fmla="*/ 311 h 1552"/>
                <a:gd name="connsiteX81" fmla="*/ 1378 w 2482"/>
                <a:gd name="connsiteY81" fmla="*/ 298 h 1552"/>
                <a:gd name="connsiteX82" fmla="*/ 1341 w 2482"/>
                <a:gd name="connsiteY82" fmla="*/ 248 h 1552"/>
                <a:gd name="connsiteX83" fmla="*/ 1403 w 2482"/>
                <a:gd name="connsiteY83" fmla="*/ 248 h 1552"/>
                <a:gd name="connsiteX84" fmla="*/ 1415 w 2482"/>
                <a:gd name="connsiteY84" fmla="*/ 236 h 1552"/>
                <a:gd name="connsiteX85" fmla="*/ 1440 w 2482"/>
                <a:gd name="connsiteY85" fmla="*/ 174 h 1552"/>
                <a:gd name="connsiteX86" fmla="*/ 1428 w 2482"/>
                <a:gd name="connsiteY86" fmla="*/ 124 h 1552"/>
                <a:gd name="connsiteX87" fmla="*/ 1428 w 2482"/>
                <a:gd name="connsiteY87" fmla="*/ 100 h 1552"/>
                <a:gd name="connsiteX88" fmla="*/ 1390 w 2482"/>
                <a:gd name="connsiteY88" fmla="*/ 75 h 1552"/>
                <a:gd name="connsiteX89" fmla="*/ 1341 w 2482"/>
                <a:gd name="connsiteY89" fmla="*/ 62 h 1552"/>
                <a:gd name="connsiteX90" fmla="*/ 1365 w 2482"/>
                <a:gd name="connsiteY90" fmla="*/ 100 h 1552"/>
                <a:gd name="connsiteX91" fmla="*/ 1341 w 2482"/>
                <a:gd name="connsiteY91" fmla="*/ 149 h 1552"/>
                <a:gd name="connsiteX92" fmla="*/ 1328 w 2482"/>
                <a:gd name="connsiteY92" fmla="*/ 211 h 1552"/>
                <a:gd name="connsiteX93" fmla="*/ 1303 w 2482"/>
                <a:gd name="connsiteY93" fmla="*/ 199 h 1552"/>
                <a:gd name="connsiteX94" fmla="*/ 1303 w 2482"/>
                <a:gd name="connsiteY94" fmla="*/ 137 h 1552"/>
                <a:gd name="connsiteX95" fmla="*/ 1279 w 2482"/>
                <a:gd name="connsiteY95" fmla="*/ 124 h 1552"/>
                <a:gd name="connsiteX96" fmla="*/ 1266 w 2482"/>
                <a:gd name="connsiteY96" fmla="*/ 162 h 1552"/>
                <a:gd name="connsiteX97" fmla="*/ 1241 w 2482"/>
                <a:gd name="connsiteY97" fmla="*/ 174 h 1552"/>
                <a:gd name="connsiteX98" fmla="*/ 1241 w 2482"/>
                <a:gd name="connsiteY98" fmla="*/ 112 h 1552"/>
                <a:gd name="connsiteX99" fmla="*/ 1204 w 2482"/>
                <a:gd name="connsiteY99" fmla="*/ 100 h 1552"/>
                <a:gd name="connsiteX100" fmla="*/ 1179 w 2482"/>
                <a:gd name="connsiteY100" fmla="*/ 50 h 1552"/>
                <a:gd name="connsiteX101" fmla="*/ 1179 w 2482"/>
                <a:gd name="connsiteY101" fmla="*/ 13 h 1552"/>
                <a:gd name="connsiteX102" fmla="*/ 1142 w 2482"/>
                <a:gd name="connsiteY102" fmla="*/ 0 h 1552"/>
                <a:gd name="connsiteX103" fmla="*/ 1142 w 2482"/>
                <a:gd name="connsiteY103" fmla="*/ 100 h 1552"/>
                <a:gd name="connsiteX104" fmla="*/ 1179 w 2482"/>
                <a:gd name="connsiteY104" fmla="*/ 149 h 1552"/>
                <a:gd name="connsiteX105" fmla="*/ 1167 w 2482"/>
                <a:gd name="connsiteY105" fmla="*/ 199 h 1552"/>
                <a:gd name="connsiteX106" fmla="*/ 1142 w 2482"/>
                <a:gd name="connsiteY106" fmla="*/ 224 h 1552"/>
                <a:gd name="connsiteX107" fmla="*/ 1130 w 2482"/>
                <a:gd name="connsiteY107" fmla="*/ 186 h 1552"/>
                <a:gd name="connsiteX108" fmla="*/ 1105 w 2482"/>
                <a:gd name="connsiteY108" fmla="*/ 186 h 1552"/>
                <a:gd name="connsiteX109" fmla="*/ 1068 w 2482"/>
                <a:gd name="connsiteY109" fmla="*/ 224 h 1552"/>
                <a:gd name="connsiteX110" fmla="*/ 1030 w 2482"/>
                <a:gd name="connsiteY110" fmla="*/ 211 h 1552"/>
                <a:gd name="connsiteX111" fmla="*/ 956 w 2482"/>
                <a:gd name="connsiteY111" fmla="*/ 186 h 1552"/>
                <a:gd name="connsiteX112" fmla="*/ 857 w 2482"/>
                <a:gd name="connsiteY112" fmla="*/ 224 h 1552"/>
                <a:gd name="connsiteX113" fmla="*/ 795 w 2482"/>
                <a:gd name="connsiteY113" fmla="*/ 186 h 1552"/>
                <a:gd name="connsiteX114" fmla="*/ 720 w 2482"/>
                <a:gd name="connsiteY114" fmla="*/ 174 h 1552"/>
                <a:gd name="connsiteX115" fmla="*/ 0 w 2482"/>
                <a:gd name="connsiteY115" fmla="*/ 286 h 1552"/>
                <a:gd name="connsiteX116" fmla="*/ 0 w 2482"/>
                <a:gd name="connsiteY116" fmla="*/ 311 h 1552"/>
                <a:gd name="connsiteX117" fmla="*/ 37 w 2482"/>
                <a:gd name="connsiteY117" fmla="*/ 323 h 1552"/>
                <a:gd name="connsiteX118" fmla="*/ 37 w 2482"/>
                <a:gd name="connsiteY118" fmla="*/ 397 h 1552"/>
                <a:gd name="connsiteX119" fmla="*/ 112 w 2482"/>
                <a:gd name="connsiteY119" fmla="*/ 410 h 1552"/>
                <a:gd name="connsiteX120" fmla="*/ 100 w 2482"/>
                <a:gd name="connsiteY120" fmla="*/ 472 h 1552"/>
                <a:gd name="connsiteX121" fmla="*/ 124 w 2482"/>
                <a:gd name="connsiteY121" fmla="*/ 633 h 1552"/>
                <a:gd name="connsiteX122" fmla="*/ 149 w 2482"/>
                <a:gd name="connsiteY122" fmla="*/ 671 h 1552"/>
                <a:gd name="connsiteX123" fmla="*/ 100 w 2482"/>
                <a:gd name="connsiteY123" fmla="*/ 720 h 1552"/>
                <a:gd name="connsiteX124" fmla="*/ 100 w 2482"/>
                <a:gd name="connsiteY124" fmla="*/ 757 h 1552"/>
                <a:gd name="connsiteX125" fmla="*/ 100 w 2482"/>
                <a:gd name="connsiteY125" fmla="*/ 795 h 1552"/>
                <a:gd name="connsiteX126" fmla="*/ 149 w 2482"/>
                <a:gd name="connsiteY126" fmla="*/ 894 h 1552"/>
                <a:gd name="connsiteX127" fmla="*/ 124 w 2482"/>
                <a:gd name="connsiteY127" fmla="*/ 931 h 1552"/>
                <a:gd name="connsiteX128" fmla="*/ 124 w 2482"/>
                <a:gd name="connsiteY128" fmla="*/ 956 h 1552"/>
                <a:gd name="connsiteX129" fmla="*/ 149 w 2482"/>
                <a:gd name="connsiteY129" fmla="*/ 968 h 1552"/>
                <a:gd name="connsiteX130" fmla="*/ 186 w 2482"/>
                <a:gd name="connsiteY130" fmla="*/ 1043 h 1552"/>
                <a:gd name="connsiteX131" fmla="*/ 199 w 2482"/>
                <a:gd name="connsiteY131" fmla="*/ 1080 h 1552"/>
                <a:gd name="connsiteX132" fmla="*/ 211 w 2482"/>
                <a:gd name="connsiteY132" fmla="*/ 1105 h 1552"/>
                <a:gd name="connsiteX133" fmla="*/ 261 w 2482"/>
                <a:gd name="connsiteY133" fmla="*/ 1130 h 1552"/>
                <a:gd name="connsiteX134" fmla="*/ 633 w 2482"/>
                <a:gd name="connsiteY134" fmla="*/ 1167 h 1552"/>
                <a:gd name="connsiteX135" fmla="*/ 658 w 2482"/>
                <a:gd name="connsiteY135" fmla="*/ 1167 h 1552"/>
                <a:gd name="connsiteX136" fmla="*/ 683 w 2482"/>
                <a:gd name="connsiteY136" fmla="*/ 1180 h 1552"/>
                <a:gd name="connsiteX137" fmla="*/ 1204 w 2482"/>
                <a:gd name="connsiteY137" fmla="*/ 1229 h 1552"/>
                <a:gd name="connsiteX138" fmla="*/ 1254 w 2482"/>
                <a:gd name="connsiteY138" fmla="*/ 1242 h 1552"/>
                <a:gd name="connsiteX139" fmla="*/ 1266 w 2482"/>
                <a:gd name="connsiteY139" fmla="*/ 1242 h 1552"/>
                <a:gd name="connsiteX140" fmla="*/ 1291 w 2482"/>
                <a:gd name="connsiteY140" fmla="*/ 1242 h 1552"/>
                <a:gd name="connsiteX141" fmla="*/ 1291 w 2482"/>
                <a:gd name="connsiteY141" fmla="*/ 1254 h 1552"/>
                <a:gd name="connsiteX142" fmla="*/ 1303 w 2482"/>
                <a:gd name="connsiteY142" fmla="*/ 1254 h 1552"/>
                <a:gd name="connsiteX143" fmla="*/ 1440 w 2482"/>
                <a:gd name="connsiteY143" fmla="*/ 1266 h 1552"/>
                <a:gd name="connsiteX144" fmla="*/ 1452 w 2482"/>
                <a:gd name="connsiteY144" fmla="*/ 1266 h 1552"/>
                <a:gd name="connsiteX145" fmla="*/ 1452 w 2482"/>
                <a:gd name="connsiteY145" fmla="*/ 1242 h 1552"/>
                <a:gd name="connsiteX146" fmla="*/ 1465 w 2482"/>
                <a:gd name="connsiteY146" fmla="*/ 1229 h 1552"/>
                <a:gd name="connsiteX147" fmla="*/ 1502 w 2482"/>
                <a:gd name="connsiteY147" fmla="*/ 1217 h 1552"/>
                <a:gd name="connsiteX148" fmla="*/ 1564 w 2482"/>
                <a:gd name="connsiteY148" fmla="*/ 1229 h 1552"/>
                <a:gd name="connsiteX149" fmla="*/ 1564 w 2482"/>
                <a:gd name="connsiteY149" fmla="*/ 1242 h 1552"/>
                <a:gd name="connsiteX150" fmla="*/ 1589 w 2482"/>
                <a:gd name="connsiteY150" fmla="*/ 1254 h 1552"/>
                <a:gd name="connsiteX151" fmla="*/ 1614 w 2482"/>
                <a:gd name="connsiteY151" fmla="*/ 1291 h 1552"/>
                <a:gd name="connsiteX152" fmla="*/ 1614 w 2482"/>
                <a:gd name="connsiteY152" fmla="*/ 1316 h 1552"/>
                <a:gd name="connsiteX153" fmla="*/ 1638 w 2482"/>
                <a:gd name="connsiteY153" fmla="*/ 1316 h 1552"/>
                <a:gd name="connsiteX154" fmla="*/ 1676 w 2482"/>
                <a:gd name="connsiteY154" fmla="*/ 1341 h 1552"/>
                <a:gd name="connsiteX155" fmla="*/ 1688 w 2482"/>
                <a:gd name="connsiteY155" fmla="*/ 1353 h 1552"/>
                <a:gd name="connsiteX156" fmla="*/ 1725 w 2482"/>
                <a:gd name="connsiteY156" fmla="*/ 1341 h 1552"/>
                <a:gd name="connsiteX157" fmla="*/ 1763 w 2482"/>
                <a:gd name="connsiteY157" fmla="*/ 1316 h 1552"/>
                <a:gd name="connsiteX158" fmla="*/ 1812 w 2482"/>
                <a:gd name="connsiteY158" fmla="*/ 1353 h 1552"/>
                <a:gd name="connsiteX159" fmla="*/ 1837 w 2482"/>
                <a:gd name="connsiteY159" fmla="*/ 1403 h 1552"/>
                <a:gd name="connsiteX160" fmla="*/ 1787 w 2482"/>
                <a:gd name="connsiteY160" fmla="*/ 1403 h 1552"/>
                <a:gd name="connsiteX161" fmla="*/ 1775 w 2482"/>
                <a:gd name="connsiteY161" fmla="*/ 1415 h 1552"/>
                <a:gd name="connsiteX162" fmla="*/ 1775 w 2482"/>
                <a:gd name="connsiteY162" fmla="*/ 1477 h 1552"/>
                <a:gd name="connsiteX163" fmla="*/ 1763 w 2482"/>
                <a:gd name="connsiteY163" fmla="*/ 1502 h 1552"/>
                <a:gd name="connsiteX164" fmla="*/ 1750 w 2482"/>
                <a:gd name="connsiteY164" fmla="*/ 1540 h 1552"/>
                <a:gd name="connsiteX165" fmla="*/ 1763 w 2482"/>
                <a:gd name="connsiteY165" fmla="*/ 1552 h 1552"/>
                <a:gd name="connsiteX166" fmla="*/ 1825 w 2482"/>
                <a:gd name="connsiteY166" fmla="*/ 1527 h 1552"/>
                <a:gd name="connsiteX167" fmla="*/ 1862 w 2482"/>
                <a:gd name="connsiteY167" fmla="*/ 1453 h 1552"/>
                <a:gd name="connsiteX168" fmla="*/ 1862 w 2482"/>
                <a:gd name="connsiteY168" fmla="*/ 1465 h 1552"/>
                <a:gd name="connsiteX169" fmla="*/ 1862 w 2482"/>
                <a:gd name="connsiteY169" fmla="*/ 1428 h 1552"/>
                <a:gd name="connsiteX170" fmla="*/ 1887 w 2482"/>
                <a:gd name="connsiteY170" fmla="*/ 1403 h 1552"/>
                <a:gd name="connsiteX171" fmla="*/ 1936 w 2482"/>
                <a:gd name="connsiteY171" fmla="*/ 1403 h 1552"/>
                <a:gd name="connsiteX172" fmla="*/ 1936 w 2482"/>
                <a:gd name="connsiteY172" fmla="*/ 1391 h 1552"/>
                <a:gd name="connsiteX173" fmla="*/ 1949 w 2482"/>
                <a:gd name="connsiteY173" fmla="*/ 1378 h 1552"/>
                <a:gd name="connsiteX174" fmla="*/ 1974 w 2482"/>
                <a:gd name="connsiteY174" fmla="*/ 1366 h 1552"/>
                <a:gd name="connsiteX175" fmla="*/ 1974 w 2482"/>
                <a:gd name="connsiteY175" fmla="*/ 1378 h 1552"/>
                <a:gd name="connsiteX176" fmla="*/ 1986 w 2482"/>
                <a:gd name="connsiteY176" fmla="*/ 1353 h 1552"/>
                <a:gd name="connsiteX177" fmla="*/ 2023 w 2482"/>
                <a:gd name="connsiteY177" fmla="*/ 1316 h 1552"/>
                <a:gd name="connsiteX178" fmla="*/ 2110 w 2482"/>
                <a:gd name="connsiteY178" fmla="*/ 1291 h 1552"/>
                <a:gd name="connsiteX179" fmla="*/ 2135 w 2482"/>
                <a:gd name="connsiteY179" fmla="*/ 1242 h 1552"/>
                <a:gd name="connsiteX180" fmla="*/ 2147 w 2482"/>
                <a:gd name="connsiteY180" fmla="*/ 1217 h 1552"/>
                <a:gd name="connsiteX181" fmla="*/ 2147 w 2482"/>
                <a:gd name="connsiteY181" fmla="*/ 1192 h 1552"/>
                <a:gd name="connsiteX182" fmla="*/ 2160 w 2482"/>
                <a:gd name="connsiteY182" fmla="*/ 1117 h 1552"/>
                <a:gd name="connsiteX183" fmla="*/ 2222 w 2482"/>
                <a:gd name="connsiteY183" fmla="*/ 1117 h 1552"/>
                <a:gd name="connsiteX184" fmla="*/ 2296 w 2482"/>
                <a:gd name="connsiteY184" fmla="*/ 1192 h 1552"/>
                <a:gd name="connsiteX185" fmla="*/ 2321 w 2482"/>
                <a:gd name="connsiteY185" fmla="*/ 1180 h 1552"/>
                <a:gd name="connsiteX186" fmla="*/ 2358 w 2482"/>
                <a:gd name="connsiteY186" fmla="*/ 1130 h 1552"/>
                <a:gd name="connsiteX187" fmla="*/ 2358 w 2482"/>
                <a:gd name="connsiteY187" fmla="*/ 1155 h 1552"/>
                <a:gd name="connsiteX188" fmla="*/ 2346 w 2482"/>
                <a:gd name="connsiteY188" fmla="*/ 1217 h 1552"/>
                <a:gd name="connsiteX189" fmla="*/ 2383 w 2482"/>
                <a:gd name="connsiteY189" fmla="*/ 1242 h 1552"/>
                <a:gd name="connsiteX190" fmla="*/ 2408 w 2482"/>
                <a:gd name="connsiteY190" fmla="*/ 1180 h 1552"/>
                <a:gd name="connsiteX191" fmla="*/ 2433 w 2482"/>
                <a:gd name="connsiteY191" fmla="*/ 1167 h 1552"/>
                <a:gd name="connsiteX192" fmla="*/ 2470 w 2482"/>
                <a:gd name="connsiteY192" fmla="*/ 1117 h 1552"/>
                <a:gd name="connsiteX193" fmla="*/ 2482 w 2482"/>
                <a:gd name="connsiteY193" fmla="*/ 1080 h 1552"/>
                <a:gd name="connsiteX194" fmla="*/ 2458 w 2482"/>
                <a:gd name="connsiteY194"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2172 w 2482"/>
                <a:gd name="connsiteY34" fmla="*/ 559 h 1552"/>
                <a:gd name="connsiteX35" fmla="*/ 2160 w 2482"/>
                <a:gd name="connsiteY35" fmla="*/ 522 h 1552"/>
                <a:gd name="connsiteX36" fmla="*/ 1986 w 2482"/>
                <a:gd name="connsiteY36" fmla="*/ 385 h 1552"/>
                <a:gd name="connsiteX37" fmla="*/ 1986 w 2482"/>
                <a:gd name="connsiteY37" fmla="*/ 447 h 1552"/>
                <a:gd name="connsiteX38" fmla="*/ 1974 w 2482"/>
                <a:gd name="connsiteY38" fmla="*/ 497 h 1552"/>
                <a:gd name="connsiteX39" fmla="*/ 1949 w 2482"/>
                <a:gd name="connsiteY39" fmla="*/ 534 h 1552"/>
                <a:gd name="connsiteX40" fmla="*/ 1924 w 2482"/>
                <a:gd name="connsiteY40" fmla="*/ 522 h 1552"/>
                <a:gd name="connsiteX41" fmla="*/ 1887 w 2482"/>
                <a:gd name="connsiteY41" fmla="*/ 546 h 1552"/>
                <a:gd name="connsiteX42" fmla="*/ 1874 w 2482"/>
                <a:gd name="connsiteY42" fmla="*/ 472 h 1552"/>
                <a:gd name="connsiteX43" fmla="*/ 1849 w 2482"/>
                <a:gd name="connsiteY43" fmla="*/ 422 h 1552"/>
                <a:gd name="connsiteX44" fmla="*/ 1812 w 2482"/>
                <a:gd name="connsiteY44" fmla="*/ 435 h 1552"/>
                <a:gd name="connsiteX45" fmla="*/ 1775 w 2482"/>
                <a:gd name="connsiteY45" fmla="*/ 410 h 1552"/>
                <a:gd name="connsiteX46" fmla="*/ 1638 w 2482"/>
                <a:gd name="connsiteY46" fmla="*/ 472 h 1552"/>
                <a:gd name="connsiteX47" fmla="*/ 1663 w 2482"/>
                <a:gd name="connsiteY47" fmla="*/ 509 h 1552"/>
                <a:gd name="connsiteX48" fmla="*/ 1663 w 2482"/>
                <a:gd name="connsiteY48" fmla="*/ 559 h 1552"/>
                <a:gd name="connsiteX49" fmla="*/ 1663 w 2482"/>
                <a:gd name="connsiteY49" fmla="*/ 608 h 1552"/>
                <a:gd name="connsiteX50" fmla="*/ 1688 w 2482"/>
                <a:gd name="connsiteY50" fmla="*/ 633 h 1552"/>
                <a:gd name="connsiteX51" fmla="*/ 1738 w 2482"/>
                <a:gd name="connsiteY51" fmla="*/ 695 h 1552"/>
                <a:gd name="connsiteX52" fmla="*/ 1750 w 2482"/>
                <a:gd name="connsiteY52" fmla="*/ 757 h 1552"/>
                <a:gd name="connsiteX53" fmla="*/ 1701 w 2482"/>
                <a:gd name="connsiteY53" fmla="*/ 844 h 1552"/>
                <a:gd name="connsiteX54" fmla="*/ 1713 w 2482"/>
                <a:gd name="connsiteY54" fmla="*/ 869 h 1552"/>
                <a:gd name="connsiteX55" fmla="*/ 1750 w 2482"/>
                <a:gd name="connsiteY55" fmla="*/ 931 h 1552"/>
                <a:gd name="connsiteX56" fmla="*/ 1775 w 2482"/>
                <a:gd name="connsiteY56" fmla="*/ 981 h 1552"/>
                <a:gd name="connsiteX57" fmla="*/ 1750 w 2482"/>
                <a:gd name="connsiteY57" fmla="*/ 1031 h 1552"/>
                <a:gd name="connsiteX58" fmla="*/ 1713 w 2482"/>
                <a:gd name="connsiteY58" fmla="*/ 1031 h 1552"/>
                <a:gd name="connsiteX59" fmla="*/ 1688 w 2482"/>
                <a:gd name="connsiteY59" fmla="*/ 993 h 1552"/>
                <a:gd name="connsiteX60" fmla="*/ 1663 w 2482"/>
                <a:gd name="connsiteY60" fmla="*/ 968 h 1552"/>
                <a:gd name="connsiteX61" fmla="*/ 1638 w 2482"/>
                <a:gd name="connsiteY61" fmla="*/ 919 h 1552"/>
                <a:gd name="connsiteX62" fmla="*/ 1614 w 2482"/>
                <a:gd name="connsiteY62" fmla="*/ 894 h 1552"/>
                <a:gd name="connsiteX63" fmla="*/ 1601 w 2482"/>
                <a:gd name="connsiteY63" fmla="*/ 882 h 1552"/>
                <a:gd name="connsiteX64" fmla="*/ 1527 w 2482"/>
                <a:gd name="connsiteY64" fmla="*/ 882 h 1552"/>
                <a:gd name="connsiteX65" fmla="*/ 1428 w 2482"/>
                <a:gd name="connsiteY65" fmla="*/ 820 h 1552"/>
                <a:gd name="connsiteX66" fmla="*/ 1378 w 2482"/>
                <a:gd name="connsiteY66" fmla="*/ 782 h 1552"/>
                <a:gd name="connsiteX67" fmla="*/ 1316 w 2482"/>
                <a:gd name="connsiteY67" fmla="*/ 770 h 1552"/>
                <a:gd name="connsiteX68" fmla="*/ 1291 w 2482"/>
                <a:gd name="connsiteY68" fmla="*/ 782 h 1552"/>
                <a:gd name="connsiteX69" fmla="*/ 1217 w 2482"/>
                <a:gd name="connsiteY69" fmla="*/ 695 h 1552"/>
                <a:gd name="connsiteX70" fmla="*/ 1192 w 2482"/>
                <a:gd name="connsiteY70" fmla="*/ 695 h 1552"/>
                <a:gd name="connsiteX71" fmla="*/ 1204 w 2482"/>
                <a:gd name="connsiteY71" fmla="*/ 559 h 1552"/>
                <a:gd name="connsiteX72" fmla="*/ 1279 w 2482"/>
                <a:gd name="connsiteY72" fmla="*/ 460 h 1552"/>
                <a:gd name="connsiteX73" fmla="*/ 1291 w 2482"/>
                <a:gd name="connsiteY73" fmla="*/ 422 h 1552"/>
                <a:gd name="connsiteX74" fmla="*/ 1291 w 2482"/>
                <a:gd name="connsiteY74" fmla="*/ 385 h 1552"/>
                <a:gd name="connsiteX75" fmla="*/ 1341 w 2482"/>
                <a:gd name="connsiteY75" fmla="*/ 373 h 1552"/>
                <a:gd name="connsiteX76" fmla="*/ 1353 w 2482"/>
                <a:gd name="connsiteY76" fmla="*/ 348 h 1552"/>
                <a:gd name="connsiteX77" fmla="*/ 1291 w 2482"/>
                <a:gd name="connsiteY77" fmla="*/ 323 h 1552"/>
                <a:gd name="connsiteX78" fmla="*/ 1279 w 2482"/>
                <a:gd name="connsiteY78" fmla="*/ 298 h 1552"/>
                <a:gd name="connsiteX79" fmla="*/ 1341 w 2482"/>
                <a:gd name="connsiteY79" fmla="*/ 311 h 1552"/>
                <a:gd name="connsiteX80" fmla="*/ 1378 w 2482"/>
                <a:gd name="connsiteY80" fmla="*/ 298 h 1552"/>
                <a:gd name="connsiteX81" fmla="*/ 1341 w 2482"/>
                <a:gd name="connsiteY81" fmla="*/ 248 h 1552"/>
                <a:gd name="connsiteX82" fmla="*/ 1403 w 2482"/>
                <a:gd name="connsiteY82" fmla="*/ 248 h 1552"/>
                <a:gd name="connsiteX83" fmla="*/ 1415 w 2482"/>
                <a:gd name="connsiteY83" fmla="*/ 236 h 1552"/>
                <a:gd name="connsiteX84" fmla="*/ 1440 w 2482"/>
                <a:gd name="connsiteY84" fmla="*/ 174 h 1552"/>
                <a:gd name="connsiteX85" fmla="*/ 1428 w 2482"/>
                <a:gd name="connsiteY85" fmla="*/ 124 h 1552"/>
                <a:gd name="connsiteX86" fmla="*/ 1428 w 2482"/>
                <a:gd name="connsiteY86" fmla="*/ 100 h 1552"/>
                <a:gd name="connsiteX87" fmla="*/ 1390 w 2482"/>
                <a:gd name="connsiteY87" fmla="*/ 75 h 1552"/>
                <a:gd name="connsiteX88" fmla="*/ 1341 w 2482"/>
                <a:gd name="connsiteY88" fmla="*/ 62 h 1552"/>
                <a:gd name="connsiteX89" fmla="*/ 1365 w 2482"/>
                <a:gd name="connsiteY89" fmla="*/ 100 h 1552"/>
                <a:gd name="connsiteX90" fmla="*/ 1341 w 2482"/>
                <a:gd name="connsiteY90" fmla="*/ 149 h 1552"/>
                <a:gd name="connsiteX91" fmla="*/ 1328 w 2482"/>
                <a:gd name="connsiteY91" fmla="*/ 211 h 1552"/>
                <a:gd name="connsiteX92" fmla="*/ 1303 w 2482"/>
                <a:gd name="connsiteY92" fmla="*/ 199 h 1552"/>
                <a:gd name="connsiteX93" fmla="*/ 1303 w 2482"/>
                <a:gd name="connsiteY93" fmla="*/ 137 h 1552"/>
                <a:gd name="connsiteX94" fmla="*/ 1279 w 2482"/>
                <a:gd name="connsiteY94" fmla="*/ 124 h 1552"/>
                <a:gd name="connsiteX95" fmla="*/ 1266 w 2482"/>
                <a:gd name="connsiteY95" fmla="*/ 162 h 1552"/>
                <a:gd name="connsiteX96" fmla="*/ 1241 w 2482"/>
                <a:gd name="connsiteY96" fmla="*/ 174 h 1552"/>
                <a:gd name="connsiteX97" fmla="*/ 1241 w 2482"/>
                <a:gd name="connsiteY97" fmla="*/ 112 h 1552"/>
                <a:gd name="connsiteX98" fmla="*/ 1204 w 2482"/>
                <a:gd name="connsiteY98" fmla="*/ 100 h 1552"/>
                <a:gd name="connsiteX99" fmla="*/ 1179 w 2482"/>
                <a:gd name="connsiteY99" fmla="*/ 50 h 1552"/>
                <a:gd name="connsiteX100" fmla="*/ 1179 w 2482"/>
                <a:gd name="connsiteY100" fmla="*/ 13 h 1552"/>
                <a:gd name="connsiteX101" fmla="*/ 1142 w 2482"/>
                <a:gd name="connsiteY101" fmla="*/ 0 h 1552"/>
                <a:gd name="connsiteX102" fmla="*/ 1142 w 2482"/>
                <a:gd name="connsiteY102" fmla="*/ 100 h 1552"/>
                <a:gd name="connsiteX103" fmla="*/ 1179 w 2482"/>
                <a:gd name="connsiteY103" fmla="*/ 149 h 1552"/>
                <a:gd name="connsiteX104" fmla="*/ 1167 w 2482"/>
                <a:gd name="connsiteY104" fmla="*/ 199 h 1552"/>
                <a:gd name="connsiteX105" fmla="*/ 1142 w 2482"/>
                <a:gd name="connsiteY105" fmla="*/ 224 h 1552"/>
                <a:gd name="connsiteX106" fmla="*/ 1130 w 2482"/>
                <a:gd name="connsiteY106" fmla="*/ 186 h 1552"/>
                <a:gd name="connsiteX107" fmla="*/ 1105 w 2482"/>
                <a:gd name="connsiteY107" fmla="*/ 186 h 1552"/>
                <a:gd name="connsiteX108" fmla="*/ 1068 w 2482"/>
                <a:gd name="connsiteY108" fmla="*/ 224 h 1552"/>
                <a:gd name="connsiteX109" fmla="*/ 1030 w 2482"/>
                <a:gd name="connsiteY109" fmla="*/ 211 h 1552"/>
                <a:gd name="connsiteX110" fmla="*/ 956 w 2482"/>
                <a:gd name="connsiteY110" fmla="*/ 186 h 1552"/>
                <a:gd name="connsiteX111" fmla="*/ 857 w 2482"/>
                <a:gd name="connsiteY111" fmla="*/ 224 h 1552"/>
                <a:gd name="connsiteX112" fmla="*/ 795 w 2482"/>
                <a:gd name="connsiteY112" fmla="*/ 186 h 1552"/>
                <a:gd name="connsiteX113" fmla="*/ 720 w 2482"/>
                <a:gd name="connsiteY113" fmla="*/ 174 h 1552"/>
                <a:gd name="connsiteX114" fmla="*/ 0 w 2482"/>
                <a:gd name="connsiteY114" fmla="*/ 286 h 1552"/>
                <a:gd name="connsiteX115" fmla="*/ 0 w 2482"/>
                <a:gd name="connsiteY115" fmla="*/ 311 h 1552"/>
                <a:gd name="connsiteX116" fmla="*/ 37 w 2482"/>
                <a:gd name="connsiteY116" fmla="*/ 323 h 1552"/>
                <a:gd name="connsiteX117" fmla="*/ 37 w 2482"/>
                <a:gd name="connsiteY117" fmla="*/ 397 h 1552"/>
                <a:gd name="connsiteX118" fmla="*/ 112 w 2482"/>
                <a:gd name="connsiteY118" fmla="*/ 410 h 1552"/>
                <a:gd name="connsiteX119" fmla="*/ 100 w 2482"/>
                <a:gd name="connsiteY119" fmla="*/ 472 h 1552"/>
                <a:gd name="connsiteX120" fmla="*/ 124 w 2482"/>
                <a:gd name="connsiteY120" fmla="*/ 633 h 1552"/>
                <a:gd name="connsiteX121" fmla="*/ 149 w 2482"/>
                <a:gd name="connsiteY121" fmla="*/ 671 h 1552"/>
                <a:gd name="connsiteX122" fmla="*/ 100 w 2482"/>
                <a:gd name="connsiteY122" fmla="*/ 720 h 1552"/>
                <a:gd name="connsiteX123" fmla="*/ 100 w 2482"/>
                <a:gd name="connsiteY123" fmla="*/ 757 h 1552"/>
                <a:gd name="connsiteX124" fmla="*/ 100 w 2482"/>
                <a:gd name="connsiteY124" fmla="*/ 795 h 1552"/>
                <a:gd name="connsiteX125" fmla="*/ 149 w 2482"/>
                <a:gd name="connsiteY125" fmla="*/ 894 h 1552"/>
                <a:gd name="connsiteX126" fmla="*/ 124 w 2482"/>
                <a:gd name="connsiteY126" fmla="*/ 931 h 1552"/>
                <a:gd name="connsiteX127" fmla="*/ 124 w 2482"/>
                <a:gd name="connsiteY127" fmla="*/ 956 h 1552"/>
                <a:gd name="connsiteX128" fmla="*/ 149 w 2482"/>
                <a:gd name="connsiteY128" fmla="*/ 968 h 1552"/>
                <a:gd name="connsiteX129" fmla="*/ 186 w 2482"/>
                <a:gd name="connsiteY129" fmla="*/ 1043 h 1552"/>
                <a:gd name="connsiteX130" fmla="*/ 199 w 2482"/>
                <a:gd name="connsiteY130" fmla="*/ 1080 h 1552"/>
                <a:gd name="connsiteX131" fmla="*/ 211 w 2482"/>
                <a:gd name="connsiteY131" fmla="*/ 1105 h 1552"/>
                <a:gd name="connsiteX132" fmla="*/ 261 w 2482"/>
                <a:gd name="connsiteY132" fmla="*/ 1130 h 1552"/>
                <a:gd name="connsiteX133" fmla="*/ 633 w 2482"/>
                <a:gd name="connsiteY133" fmla="*/ 1167 h 1552"/>
                <a:gd name="connsiteX134" fmla="*/ 658 w 2482"/>
                <a:gd name="connsiteY134" fmla="*/ 1167 h 1552"/>
                <a:gd name="connsiteX135" fmla="*/ 683 w 2482"/>
                <a:gd name="connsiteY135" fmla="*/ 1180 h 1552"/>
                <a:gd name="connsiteX136" fmla="*/ 1204 w 2482"/>
                <a:gd name="connsiteY136" fmla="*/ 1229 h 1552"/>
                <a:gd name="connsiteX137" fmla="*/ 1254 w 2482"/>
                <a:gd name="connsiteY137" fmla="*/ 1242 h 1552"/>
                <a:gd name="connsiteX138" fmla="*/ 1266 w 2482"/>
                <a:gd name="connsiteY138" fmla="*/ 1242 h 1552"/>
                <a:gd name="connsiteX139" fmla="*/ 1291 w 2482"/>
                <a:gd name="connsiteY139" fmla="*/ 1242 h 1552"/>
                <a:gd name="connsiteX140" fmla="*/ 1291 w 2482"/>
                <a:gd name="connsiteY140" fmla="*/ 1254 h 1552"/>
                <a:gd name="connsiteX141" fmla="*/ 1303 w 2482"/>
                <a:gd name="connsiteY141" fmla="*/ 1254 h 1552"/>
                <a:gd name="connsiteX142" fmla="*/ 1440 w 2482"/>
                <a:gd name="connsiteY142" fmla="*/ 1266 h 1552"/>
                <a:gd name="connsiteX143" fmla="*/ 1452 w 2482"/>
                <a:gd name="connsiteY143" fmla="*/ 1266 h 1552"/>
                <a:gd name="connsiteX144" fmla="*/ 1452 w 2482"/>
                <a:gd name="connsiteY144" fmla="*/ 1242 h 1552"/>
                <a:gd name="connsiteX145" fmla="*/ 1465 w 2482"/>
                <a:gd name="connsiteY145" fmla="*/ 1229 h 1552"/>
                <a:gd name="connsiteX146" fmla="*/ 1502 w 2482"/>
                <a:gd name="connsiteY146" fmla="*/ 1217 h 1552"/>
                <a:gd name="connsiteX147" fmla="*/ 1564 w 2482"/>
                <a:gd name="connsiteY147" fmla="*/ 1229 h 1552"/>
                <a:gd name="connsiteX148" fmla="*/ 1564 w 2482"/>
                <a:gd name="connsiteY148" fmla="*/ 1242 h 1552"/>
                <a:gd name="connsiteX149" fmla="*/ 1589 w 2482"/>
                <a:gd name="connsiteY149" fmla="*/ 1254 h 1552"/>
                <a:gd name="connsiteX150" fmla="*/ 1614 w 2482"/>
                <a:gd name="connsiteY150" fmla="*/ 1291 h 1552"/>
                <a:gd name="connsiteX151" fmla="*/ 1614 w 2482"/>
                <a:gd name="connsiteY151" fmla="*/ 1316 h 1552"/>
                <a:gd name="connsiteX152" fmla="*/ 1638 w 2482"/>
                <a:gd name="connsiteY152" fmla="*/ 1316 h 1552"/>
                <a:gd name="connsiteX153" fmla="*/ 1676 w 2482"/>
                <a:gd name="connsiteY153" fmla="*/ 1341 h 1552"/>
                <a:gd name="connsiteX154" fmla="*/ 1688 w 2482"/>
                <a:gd name="connsiteY154" fmla="*/ 1353 h 1552"/>
                <a:gd name="connsiteX155" fmla="*/ 1725 w 2482"/>
                <a:gd name="connsiteY155" fmla="*/ 1341 h 1552"/>
                <a:gd name="connsiteX156" fmla="*/ 1763 w 2482"/>
                <a:gd name="connsiteY156" fmla="*/ 1316 h 1552"/>
                <a:gd name="connsiteX157" fmla="*/ 1812 w 2482"/>
                <a:gd name="connsiteY157" fmla="*/ 1353 h 1552"/>
                <a:gd name="connsiteX158" fmla="*/ 1837 w 2482"/>
                <a:gd name="connsiteY158" fmla="*/ 1403 h 1552"/>
                <a:gd name="connsiteX159" fmla="*/ 1787 w 2482"/>
                <a:gd name="connsiteY159" fmla="*/ 1403 h 1552"/>
                <a:gd name="connsiteX160" fmla="*/ 1775 w 2482"/>
                <a:gd name="connsiteY160" fmla="*/ 1415 h 1552"/>
                <a:gd name="connsiteX161" fmla="*/ 1775 w 2482"/>
                <a:gd name="connsiteY161" fmla="*/ 1477 h 1552"/>
                <a:gd name="connsiteX162" fmla="*/ 1763 w 2482"/>
                <a:gd name="connsiteY162" fmla="*/ 1502 h 1552"/>
                <a:gd name="connsiteX163" fmla="*/ 1750 w 2482"/>
                <a:gd name="connsiteY163" fmla="*/ 1540 h 1552"/>
                <a:gd name="connsiteX164" fmla="*/ 1763 w 2482"/>
                <a:gd name="connsiteY164" fmla="*/ 1552 h 1552"/>
                <a:gd name="connsiteX165" fmla="*/ 1825 w 2482"/>
                <a:gd name="connsiteY165" fmla="*/ 1527 h 1552"/>
                <a:gd name="connsiteX166" fmla="*/ 1862 w 2482"/>
                <a:gd name="connsiteY166" fmla="*/ 1453 h 1552"/>
                <a:gd name="connsiteX167" fmla="*/ 1862 w 2482"/>
                <a:gd name="connsiteY167" fmla="*/ 1465 h 1552"/>
                <a:gd name="connsiteX168" fmla="*/ 1862 w 2482"/>
                <a:gd name="connsiteY168" fmla="*/ 1428 h 1552"/>
                <a:gd name="connsiteX169" fmla="*/ 1887 w 2482"/>
                <a:gd name="connsiteY169" fmla="*/ 1403 h 1552"/>
                <a:gd name="connsiteX170" fmla="*/ 1936 w 2482"/>
                <a:gd name="connsiteY170" fmla="*/ 1403 h 1552"/>
                <a:gd name="connsiteX171" fmla="*/ 1936 w 2482"/>
                <a:gd name="connsiteY171" fmla="*/ 1391 h 1552"/>
                <a:gd name="connsiteX172" fmla="*/ 1949 w 2482"/>
                <a:gd name="connsiteY172" fmla="*/ 1378 h 1552"/>
                <a:gd name="connsiteX173" fmla="*/ 1974 w 2482"/>
                <a:gd name="connsiteY173" fmla="*/ 1366 h 1552"/>
                <a:gd name="connsiteX174" fmla="*/ 1974 w 2482"/>
                <a:gd name="connsiteY174" fmla="*/ 1378 h 1552"/>
                <a:gd name="connsiteX175" fmla="*/ 1986 w 2482"/>
                <a:gd name="connsiteY175" fmla="*/ 1353 h 1552"/>
                <a:gd name="connsiteX176" fmla="*/ 2023 w 2482"/>
                <a:gd name="connsiteY176" fmla="*/ 1316 h 1552"/>
                <a:gd name="connsiteX177" fmla="*/ 2110 w 2482"/>
                <a:gd name="connsiteY177" fmla="*/ 1291 h 1552"/>
                <a:gd name="connsiteX178" fmla="*/ 2135 w 2482"/>
                <a:gd name="connsiteY178" fmla="*/ 1242 h 1552"/>
                <a:gd name="connsiteX179" fmla="*/ 2147 w 2482"/>
                <a:gd name="connsiteY179" fmla="*/ 1217 h 1552"/>
                <a:gd name="connsiteX180" fmla="*/ 2147 w 2482"/>
                <a:gd name="connsiteY180" fmla="*/ 1192 h 1552"/>
                <a:gd name="connsiteX181" fmla="*/ 2160 w 2482"/>
                <a:gd name="connsiteY181" fmla="*/ 1117 h 1552"/>
                <a:gd name="connsiteX182" fmla="*/ 2222 w 2482"/>
                <a:gd name="connsiteY182" fmla="*/ 1117 h 1552"/>
                <a:gd name="connsiteX183" fmla="*/ 2296 w 2482"/>
                <a:gd name="connsiteY183" fmla="*/ 1192 h 1552"/>
                <a:gd name="connsiteX184" fmla="*/ 2321 w 2482"/>
                <a:gd name="connsiteY184" fmla="*/ 1180 h 1552"/>
                <a:gd name="connsiteX185" fmla="*/ 2358 w 2482"/>
                <a:gd name="connsiteY185" fmla="*/ 1130 h 1552"/>
                <a:gd name="connsiteX186" fmla="*/ 2358 w 2482"/>
                <a:gd name="connsiteY186" fmla="*/ 1155 h 1552"/>
                <a:gd name="connsiteX187" fmla="*/ 2346 w 2482"/>
                <a:gd name="connsiteY187" fmla="*/ 1217 h 1552"/>
                <a:gd name="connsiteX188" fmla="*/ 2383 w 2482"/>
                <a:gd name="connsiteY188" fmla="*/ 1242 h 1552"/>
                <a:gd name="connsiteX189" fmla="*/ 2408 w 2482"/>
                <a:gd name="connsiteY189" fmla="*/ 1180 h 1552"/>
                <a:gd name="connsiteX190" fmla="*/ 2433 w 2482"/>
                <a:gd name="connsiteY190" fmla="*/ 1167 h 1552"/>
                <a:gd name="connsiteX191" fmla="*/ 2470 w 2482"/>
                <a:gd name="connsiteY191" fmla="*/ 1117 h 1552"/>
                <a:gd name="connsiteX192" fmla="*/ 2482 w 2482"/>
                <a:gd name="connsiteY192" fmla="*/ 1080 h 1552"/>
                <a:gd name="connsiteX193" fmla="*/ 2458 w 2482"/>
                <a:gd name="connsiteY193"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2172 w 2482"/>
                <a:gd name="connsiteY34" fmla="*/ 559 h 1552"/>
                <a:gd name="connsiteX35" fmla="*/ 2160 w 2482"/>
                <a:gd name="connsiteY35" fmla="*/ 522 h 1552"/>
                <a:gd name="connsiteX36" fmla="*/ 1986 w 2482"/>
                <a:gd name="connsiteY36" fmla="*/ 385 h 1552"/>
                <a:gd name="connsiteX37" fmla="*/ 1986 w 2482"/>
                <a:gd name="connsiteY37" fmla="*/ 447 h 1552"/>
                <a:gd name="connsiteX38" fmla="*/ 1974 w 2482"/>
                <a:gd name="connsiteY38" fmla="*/ 497 h 1552"/>
                <a:gd name="connsiteX39" fmla="*/ 1949 w 2482"/>
                <a:gd name="connsiteY39" fmla="*/ 534 h 1552"/>
                <a:gd name="connsiteX40" fmla="*/ 1924 w 2482"/>
                <a:gd name="connsiteY40" fmla="*/ 522 h 1552"/>
                <a:gd name="connsiteX41" fmla="*/ 1887 w 2482"/>
                <a:gd name="connsiteY41" fmla="*/ 546 h 1552"/>
                <a:gd name="connsiteX42" fmla="*/ 1874 w 2482"/>
                <a:gd name="connsiteY42" fmla="*/ 472 h 1552"/>
                <a:gd name="connsiteX43" fmla="*/ 1849 w 2482"/>
                <a:gd name="connsiteY43" fmla="*/ 422 h 1552"/>
                <a:gd name="connsiteX44" fmla="*/ 1812 w 2482"/>
                <a:gd name="connsiteY44" fmla="*/ 435 h 1552"/>
                <a:gd name="connsiteX45" fmla="*/ 1638 w 2482"/>
                <a:gd name="connsiteY45" fmla="*/ 472 h 1552"/>
                <a:gd name="connsiteX46" fmla="*/ 1663 w 2482"/>
                <a:gd name="connsiteY46" fmla="*/ 509 h 1552"/>
                <a:gd name="connsiteX47" fmla="*/ 1663 w 2482"/>
                <a:gd name="connsiteY47" fmla="*/ 559 h 1552"/>
                <a:gd name="connsiteX48" fmla="*/ 1663 w 2482"/>
                <a:gd name="connsiteY48" fmla="*/ 608 h 1552"/>
                <a:gd name="connsiteX49" fmla="*/ 1688 w 2482"/>
                <a:gd name="connsiteY49" fmla="*/ 633 h 1552"/>
                <a:gd name="connsiteX50" fmla="*/ 1738 w 2482"/>
                <a:gd name="connsiteY50" fmla="*/ 695 h 1552"/>
                <a:gd name="connsiteX51" fmla="*/ 1750 w 2482"/>
                <a:gd name="connsiteY51" fmla="*/ 757 h 1552"/>
                <a:gd name="connsiteX52" fmla="*/ 1701 w 2482"/>
                <a:gd name="connsiteY52" fmla="*/ 844 h 1552"/>
                <a:gd name="connsiteX53" fmla="*/ 1713 w 2482"/>
                <a:gd name="connsiteY53" fmla="*/ 869 h 1552"/>
                <a:gd name="connsiteX54" fmla="*/ 1750 w 2482"/>
                <a:gd name="connsiteY54" fmla="*/ 931 h 1552"/>
                <a:gd name="connsiteX55" fmla="*/ 1775 w 2482"/>
                <a:gd name="connsiteY55" fmla="*/ 981 h 1552"/>
                <a:gd name="connsiteX56" fmla="*/ 1750 w 2482"/>
                <a:gd name="connsiteY56" fmla="*/ 1031 h 1552"/>
                <a:gd name="connsiteX57" fmla="*/ 1713 w 2482"/>
                <a:gd name="connsiteY57" fmla="*/ 1031 h 1552"/>
                <a:gd name="connsiteX58" fmla="*/ 1688 w 2482"/>
                <a:gd name="connsiteY58" fmla="*/ 993 h 1552"/>
                <a:gd name="connsiteX59" fmla="*/ 1663 w 2482"/>
                <a:gd name="connsiteY59" fmla="*/ 968 h 1552"/>
                <a:gd name="connsiteX60" fmla="*/ 1638 w 2482"/>
                <a:gd name="connsiteY60" fmla="*/ 919 h 1552"/>
                <a:gd name="connsiteX61" fmla="*/ 1614 w 2482"/>
                <a:gd name="connsiteY61" fmla="*/ 894 h 1552"/>
                <a:gd name="connsiteX62" fmla="*/ 1601 w 2482"/>
                <a:gd name="connsiteY62" fmla="*/ 882 h 1552"/>
                <a:gd name="connsiteX63" fmla="*/ 1527 w 2482"/>
                <a:gd name="connsiteY63" fmla="*/ 882 h 1552"/>
                <a:gd name="connsiteX64" fmla="*/ 1428 w 2482"/>
                <a:gd name="connsiteY64" fmla="*/ 820 h 1552"/>
                <a:gd name="connsiteX65" fmla="*/ 1378 w 2482"/>
                <a:gd name="connsiteY65" fmla="*/ 782 h 1552"/>
                <a:gd name="connsiteX66" fmla="*/ 1316 w 2482"/>
                <a:gd name="connsiteY66" fmla="*/ 770 h 1552"/>
                <a:gd name="connsiteX67" fmla="*/ 1291 w 2482"/>
                <a:gd name="connsiteY67" fmla="*/ 782 h 1552"/>
                <a:gd name="connsiteX68" fmla="*/ 1217 w 2482"/>
                <a:gd name="connsiteY68" fmla="*/ 695 h 1552"/>
                <a:gd name="connsiteX69" fmla="*/ 1192 w 2482"/>
                <a:gd name="connsiteY69" fmla="*/ 695 h 1552"/>
                <a:gd name="connsiteX70" fmla="*/ 1204 w 2482"/>
                <a:gd name="connsiteY70" fmla="*/ 559 h 1552"/>
                <a:gd name="connsiteX71" fmla="*/ 1279 w 2482"/>
                <a:gd name="connsiteY71" fmla="*/ 460 h 1552"/>
                <a:gd name="connsiteX72" fmla="*/ 1291 w 2482"/>
                <a:gd name="connsiteY72" fmla="*/ 422 h 1552"/>
                <a:gd name="connsiteX73" fmla="*/ 1291 w 2482"/>
                <a:gd name="connsiteY73" fmla="*/ 385 h 1552"/>
                <a:gd name="connsiteX74" fmla="*/ 1341 w 2482"/>
                <a:gd name="connsiteY74" fmla="*/ 373 h 1552"/>
                <a:gd name="connsiteX75" fmla="*/ 1353 w 2482"/>
                <a:gd name="connsiteY75" fmla="*/ 348 h 1552"/>
                <a:gd name="connsiteX76" fmla="*/ 1291 w 2482"/>
                <a:gd name="connsiteY76" fmla="*/ 323 h 1552"/>
                <a:gd name="connsiteX77" fmla="*/ 1279 w 2482"/>
                <a:gd name="connsiteY77" fmla="*/ 298 h 1552"/>
                <a:gd name="connsiteX78" fmla="*/ 1341 w 2482"/>
                <a:gd name="connsiteY78" fmla="*/ 311 h 1552"/>
                <a:gd name="connsiteX79" fmla="*/ 1378 w 2482"/>
                <a:gd name="connsiteY79" fmla="*/ 298 h 1552"/>
                <a:gd name="connsiteX80" fmla="*/ 1341 w 2482"/>
                <a:gd name="connsiteY80" fmla="*/ 248 h 1552"/>
                <a:gd name="connsiteX81" fmla="*/ 1403 w 2482"/>
                <a:gd name="connsiteY81" fmla="*/ 248 h 1552"/>
                <a:gd name="connsiteX82" fmla="*/ 1415 w 2482"/>
                <a:gd name="connsiteY82" fmla="*/ 236 h 1552"/>
                <a:gd name="connsiteX83" fmla="*/ 1440 w 2482"/>
                <a:gd name="connsiteY83" fmla="*/ 174 h 1552"/>
                <a:gd name="connsiteX84" fmla="*/ 1428 w 2482"/>
                <a:gd name="connsiteY84" fmla="*/ 124 h 1552"/>
                <a:gd name="connsiteX85" fmla="*/ 1428 w 2482"/>
                <a:gd name="connsiteY85" fmla="*/ 100 h 1552"/>
                <a:gd name="connsiteX86" fmla="*/ 1390 w 2482"/>
                <a:gd name="connsiteY86" fmla="*/ 75 h 1552"/>
                <a:gd name="connsiteX87" fmla="*/ 1341 w 2482"/>
                <a:gd name="connsiteY87" fmla="*/ 62 h 1552"/>
                <a:gd name="connsiteX88" fmla="*/ 1365 w 2482"/>
                <a:gd name="connsiteY88" fmla="*/ 100 h 1552"/>
                <a:gd name="connsiteX89" fmla="*/ 1341 w 2482"/>
                <a:gd name="connsiteY89" fmla="*/ 149 h 1552"/>
                <a:gd name="connsiteX90" fmla="*/ 1328 w 2482"/>
                <a:gd name="connsiteY90" fmla="*/ 211 h 1552"/>
                <a:gd name="connsiteX91" fmla="*/ 1303 w 2482"/>
                <a:gd name="connsiteY91" fmla="*/ 199 h 1552"/>
                <a:gd name="connsiteX92" fmla="*/ 1303 w 2482"/>
                <a:gd name="connsiteY92" fmla="*/ 137 h 1552"/>
                <a:gd name="connsiteX93" fmla="*/ 1279 w 2482"/>
                <a:gd name="connsiteY93" fmla="*/ 124 h 1552"/>
                <a:gd name="connsiteX94" fmla="*/ 1266 w 2482"/>
                <a:gd name="connsiteY94" fmla="*/ 162 h 1552"/>
                <a:gd name="connsiteX95" fmla="*/ 1241 w 2482"/>
                <a:gd name="connsiteY95" fmla="*/ 174 h 1552"/>
                <a:gd name="connsiteX96" fmla="*/ 1241 w 2482"/>
                <a:gd name="connsiteY96" fmla="*/ 112 h 1552"/>
                <a:gd name="connsiteX97" fmla="*/ 1204 w 2482"/>
                <a:gd name="connsiteY97" fmla="*/ 100 h 1552"/>
                <a:gd name="connsiteX98" fmla="*/ 1179 w 2482"/>
                <a:gd name="connsiteY98" fmla="*/ 50 h 1552"/>
                <a:gd name="connsiteX99" fmla="*/ 1179 w 2482"/>
                <a:gd name="connsiteY99" fmla="*/ 13 h 1552"/>
                <a:gd name="connsiteX100" fmla="*/ 1142 w 2482"/>
                <a:gd name="connsiteY100" fmla="*/ 0 h 1552"/>
                <a:gd name="connsiteX101" fmla="*/ 1142 w 2482"/>
                <a:gd name="connsiteY101" fmla="*/ 100 h 1552"/>
                <a:gd name="connsiteX102" fmla="*/ 1179 w 2482"/>
                <a:gd name="connsiteY102" fmla="*/ 149 h 1552"/>
                <a:gd name="connsiteX103" fmla="*/ 1167 w 2482"/>
                <a:gd name="connsiteY103" fmla="*/ 199 h 1552"/>
                <a:gd name="connsiteX104" fmla="*/ 1142 w 2482"/>
                <a:gd name="connsiteY104" fmla="*/ 224 h 1552"/>
                <a:gd name="connsiteX105" fmla="*/ 1130 w 2482"/>
                <a:gd name="connsiteY105" fmla="*/ 186 h 1552"/>
                <a:gd name="connsiteX106" fmla="*/ 1105 w 2482"/>
                <a:gd name="connsiteY106" fmla="*/ 186 h 1552"/>
                <a:gd name="connsiteX107" fmla="*/ 1068 w 2482"/>
                <a:gd name="connsiteY107" fmla="*/ 224 h 1552"/>
                <a:gd name="connsiteX108" fmla="*/ 1030 w 2482"/>
                <a:gd name="connsiteY108" fmla="*/ 211 h 1552"/>
                <a:gd name="connsiteX109" fmla="*/ 956 w 2482"/>
                <a:gd name="connsiteY109" fmla="*/ 186 h 1552"/>
                <a:gd name="connsiteX110" fmla="*/ 857 w 2482"/>
                <a:gd name="connsiteY110" fmla="*/ 224 h 1552"/>
                <a:gd name="connsiteX111" fmla="*/ 795 w 2482"/>
                <a:gd name="connsiteY111" fmla="*/ 186 h 1552"/>
                <a:gd name="connsiteX112" fmla="*/ 720 w 2482"/>
                <a:gd name="connsiteY112" fmla="*/ 174 h 1552"/>
                <a:gd name="connsiteX113" fmla="*/ 0 w 2482"/>
                <a:gd name="connsiteY113" fmla="*/ 286 h 1552"/>
                <a:gd name="connsiteX114" fmla="*/ 0 w 2482"/>
                <a:gd name="connsiteY114" fmla="*/ 311 h 1552"/>
                <a:gd name="connsiteX115" fmla="*/ 37 w 2482"/>
                <a:gd name="connsiteY115" fmla="*/ 323 h 1552"/>
                <a:gd name="connsiteX116" fmla="*/ 37 w 2482"/>
                <a:gd name="connsiteY116" fmla="*/ 397 h 1552"/>
                <a:gd name="connsiteX117" fmla="*/ 112 w 2482"/>
                <a:gd name="connsiteY117" fmla="*/ 410 h 1552"/>
                <a:gd name="connsiteX118" fmla="*/ 100 w 2482"/>
                <a:gd name="connsiteY118" fmla="*/ 472 h 1552"/>
                <a:gd name="connsiteX119" fmla="*/ 124 w 2482"/>
                <a:gd name="connsiteY119" fmla="*/ 633 h 1552"/>
                <a:gd name="connsiteX120" fmla="*/ 149 w 2482"/>
                <a:gd name="connsiteY120" fmla="*/ 671 h 1552"/>
                <a:gd name="connsiteX121" fmla="*/ 100 w 2482"/>
                <a:gd name="connsiteY121" fmla="*/ 720 h 1552"/>
                <a:gd name="connsiteX122" fmla="*/ 100 w 2482"/>
                <a:gd name="connsiteY122" fmla="*/ 757 h 1552"/>
                <a:gd name="connsiteX123" fmla="*/ 100 w 2482"/>
                <a:gd name="connsiteY123" fmla="*/ 795 h 1552"/>
                <a:gd name="connsiteX124" fmla="*/ 149 w 2482"/>
                <a:gd name="connsiteY124" fmla="*/ 894 h 1552"/>
                <a:gd name="connsiteX125" fmla="*/ 124 w 2482"/>
                <a:gd name="connsiteY125" fmla="*/ 931 h 1552"/>
                <a:gd name="connsiteX126" fmla="*/ 124 w 2482"/>
                <a:gd name="connsiteY126" fmla="*/ 956 h 1552"/>
                <a:gd name="connsiteX127" fmla="*/ 149 w 2482"/>
                <a:gd name="connsiteY127" fmla="*/ 968 h 1552"/>
                <a:gd name="connsiteX128" fmla="*/ 186 w 2482"/>
                <a:gd name="connsiteY128" fmla="*/ 1043 h 1552"/>
                <a:gd name="connsiteX129" fmla="*/ 199 w 2482"/>
                <a:gd name="connsiteY129" fmla="*/ 1080 h 1552"/>
                <a:gd name="connsiteX130" fmla="*/ 211 w 2482"/>
                <a:gd name="connsiteY130" fmla="*/ 1105 h 1552"/>
                <a:gd name="connsiteX131" fmla="*/ 261 w 2482"/>
                <a:gd name="connsiteY131" fmla="*/ 1130 h 1552"/>
                <a:gd name="connsiteX132" fmla="*/ 633 w 2482"/>
                <a:gd name="connsiteY132" fmla="*/ 1167 h 1552"/>
                <a:gd name="connsiteX133" fmla="*/ 658 w 2482"/>
                <a:gd name="connsiteY133" fmla="*/ 1167 h 1552"/>
                <a:gd name="connsiteX134" fmla="*/ 683 w 2482"/>
                <a:gd name="connsiteY134" fmla="*/ 1180 h 1552"/>
                <a:gd name="connsiteX135" fmla="*/ 1204 w 2482"/>
                <a:gd name="connsiteY135" fmla="*/ 1229 h 1552"/>
                <a:gd name="connsiteX136" fmla="*/ 1254 w 2482"/>
                <a:gd name="connsiteY136" fmla="*/ 1242 h 1552"/>
                <a:gd name="connsiteX137" fmla="*/ 1266 w 2482"/>
                <a:gd name="connsiteY137" fmla="*/ 1242 h 1552"/>
                <a:gd name="connsiteX138" fmla="*/ 1291 w 2482"/>
                <a:gd name="connsiteY138" fmla="*/ 1242 h 1552"/>
                <a:gd name="connsiteX139" fmla="*/ 1291 w 2482"/>
                <a:gd name="connsiteY139" fmla="*/ 1254 h 1552"/>
                <a:gd name="connsiteX140" fmla="*/ 1303 w 2482"/>
                <a:gd name="connsiteY140" fmla="*/ 1254 h 1552"/>
                <a:gd name="connsiteX141" fmla="*/ 1440 w 2482"/>
                <a:gd name="connsiteY141" fmla="*/ 1266 h 1552"/>
                <a:gd name="connsiteX142" fmla="*/ 1452 w 2482"/>
                <a:gd name="connsiteY142" fmla="*/ 1266 h 1552"/>
                <a:gd name="connsiteX143" fmla="*/ 1452 w 2482"/>
                <a:gd name="connsiteY143" fmla="*/ 1242 h 1552"/>
                <a:gd name="connsiteX144" fmla="*/ 1465 w 2482"/>
                <a:gd name="connsiteY144" fmla="*/ 1229 h 1552"/>
                <a:gd name="connsiteX145" fmla="*/ 1502 w 2482"/>
                <a:gd name="connsiteY145" fmla="*/ 1217 h 1552"/>
                <a:gd name="connsiteX146" fmla="*/ 1564 w 2482"/>
                <a:gd name="connsiteY146" fmla="*/ 1229 h 1552"/>
                <a:gd name="connsiteX147" fmla="*/ 1564 w 2482"/>
                <a:gd name="connsiteY147" fmla="*/ 1242 h 1552"/>
                <a:gd name="connsiteX148" fmla="*/ 1589 w 2482"/>
                <a:gd name="connsiteY148" fmla="*/ 1254 h 1552"/>
                <a:gd name="connsiteX149" fmla="*/ 1614 w 2482"/>
                <a:gd name="connsiteY149" fmla="*/ 1291 h 1552"/>
                <a:gd name="connsiteX150" fmla="*/ 1614 w 2482"/>
                <a:gd name="connsiteY150" fmla="*/ 1316 h 1552"/>
                <a:gd name="connsiteX151" fmla="*/ 1638 w 2482"/>
                <a:gd name="connsiteY151" fmla="*/ 1316 h 1552"/>
                <a:gd name="connsiteX152" fmla="*/ 1676 w 2482"/>
                <a:gd name="connsiteY152" fmla="*/ 1341 h 1552"/>
                <a:gd name="connsiteX153" fmla="*/ 1688 w 2482"/>
                <a:gd name="connsiteY153" fmla="*/ 1353 h 1552"/>
                <a:gd name="connsiteX154" fmla="*/ 1725 w 2482"/>
                <a:gd name="connsiteY154" fmla="*/ 1341 h 1552"/>
                <a:gd name="connsiteX155" fmla="*/ 1763 w 2482"/>
                <a:gd name="connsiteY155" fmla="*/ 1316 h 1552"/>
                <a:gd name="connsiteX156" fmla="*/ 1812 w 2482"/>
                <a:gd name="connsiteY156" fmla="*/ 1353 h 1552"/>
                <a:gd name="connsiteX157" fmla="*/ 1837 w 2482"/>
                <a:gd name="connsiteY157" fmla="*/ 1403 h 1552"/>
                <a:gd name="connsiteX158" fmla="*/ 1787 w 2482"/>
                <a:gd name="connsiteY158" fmla="*/ 1403 h 1552"/>
                <a:gd name="connsiteX159" fmla="*/ 1775 w 2482"/>
                <a:gd name="connsiteY159" fmla="*/ 1415 h 1552"/>
                <a:gd name="connsiteX160" fmla="*/ 1775 w 2482"/>
                <a:gd name="connsiteY160" fmla="*/ 1477 h 1552"/>
                <a:gd name="connsiteX161" fmla="*/ 1763 w 2482"/>
                <a:gd name="connsiteY161" fmla="*/ 1502 h 1552"/>
                <a:gd name="connsiteX162" fmla="*/ 1750 w 2482"/>
                <a:gd name="connsiteY162" fmla="*/ 1540 h 1552"/>
                <a:gd name="connsiteX163" fmla="*/ 1763 w 2482"/>
                <a:gd name="connsiteY163" fmla="*/ 1552 h 1552"/>
                <a:gd name="connsiteX164" fmla="*/ 1825 w 2482"/>
                <a:gd name="connsiteY164" fmla="*/ 1527 h 1552"/>
                <a:gd name="connsiteX165" fmla="*/ 1862 w 2482"/>
                <a:gd name="connsiteY165" fmla="*/ 1453 h 1552"/>
                <a:gd name="connsiteX166" fmla="*/ 1862 w 2482"/>
                <a:gd name="connsiteY166" fmla="*/ 1465 h 1552"/>
                <a:gd name="connsiteX167" fmla="*/ 1862 w 2482"/>
                <a:gd name="connsiteY167" fmla="*/ 1428 h 1552"/>
                <a:gd name="connsiteX168" fmla="*/ 1887 w 2482"/>
                <a:gd name="connsiteY168" fmla="*/ 1403 h 1552"/>
                <a:gd name="connsiteX169" fmla="*/ 1936 w 2482"/>
                <a:gd name="connsiteY169" fmla="*/ 1403 h 1552"/>
                <a:gd name="connsiteX170" fmla="*/ 1936 w 2482"/>
                <a:gd name="connsiteY170" fmla="*/ 1391 h 1552"/>
                <a:gd name="connsiteX171" fmla="*/ 1949 w 2482"/>
                <a:gd name="connsiteY171" fmla="*/ 1378 h 1552"/>
                <a:gd name="connsiteX172" fmla="*/ 1974 w 2482"/>
                <a:gd name="connsiteY172" fmla="*/ 1366 h 1552"/>
                <a:gd name="connsiteX173" fmla="*/ 1974 w 2482"/>
                <a:gd name="connsiteY173" fmla="*/ 1378 h 1552"/>
                <a:gd name="connsiteX174" fmla="*/ 1986 w 2482"/>
                <a:gd name="connsiteY174" fmla="*/ 1353 h 1552"/>
                <a:gd name="connsiteX175" fmla="*/ 2023 w 2482"/>
                <a:gd name="connsiteY175" fmla="*/ 1316 h 1552"/>
                <a:gd name="connsiteX176" fmla="*/ 2110 w 2482"/>
                <a:gd name="connsiteY176" fmla="*/ 1291 h 1552"/>
                <a:gd name="connsiteX177" fmla="*/ 2135 w 2482"/>
                <a:gd name="connsiteY177" fmla="*/ 1242 h 1552"/>
                <a:gd name="connsiteX178" fmla="*/ 2147 w 2482"/>
                <a:gd name="connsiteY178" fmla="*/ 1217 h 1552"/>
                <a:gd name="connsiteX179" fmla="*/ 2147 w 2482"/>
                <a:gd name="connsiteY179" fmla="*/ 1192 h 1552"/>
                <a:gd name="connsiteX180" fmla="*/ 2160 w 2482"/>
                <a:gd name="connsiteY180" fmla="*/ 1117 h 1552"/>
                <a:gd name="connsiteX181" fmla="*/ 2222 w 2482"/>
                <a:gd name="connsiteY181" fmla="*/ 1117 h 1552"/>
                <a:gd name="connsiteX182" fmla="*/ 2296 w 2482"/>
                <a:gd name="connsiteY182" fmla="*/ 1192 h 1552"/>
                <a:gd name="connsiteX183" fmla="*/ 2321 w 2482"/>
                <a:gd name="connsiteY183" fmla="*/ 1180 h 1552"/>
                <a:gd name="connsiteX184" fmla="*/ 2358 w 2482"/>
                <a:gd name="connsiteY184" fmla="*/ 1130 h 1552"/>
                <a:gd name="connsiteX185" fmla="*/ 2358 w 2482"/>
                <a:gd name="connsiteY185" fmla="*/ 1155 h 1552"/>
                <a:gd name="connsiteX186" fmla="*/ 2346 w 2482"/>
                <a:gd name="connsiteY186" fmla="*/ 1217 h 1552"/>
                <a:gd name="connsiteX187" fmla="*/ 2383 w 2482"/>
                <a:gd name="connsiteY187" fmla="*/ 1242 h 1552"/>
                <a:gd name="connsiteX188" fmla="*/ 2408 w 2482"/>
                <a:gd name="connsiteY188" fmla="*/ 1180 h 1552"/>
                <a:gd name="connsiteX189" fmla="*/ 2433 w 2482"/>
                <a:gd name="connsiteY189" fmla="*/ 1167 h 1552"/>
                <a:gd name="connsiteX190" fmla="*/ 2470 w 2482"/>
                <a:gd name="connsiteY190" fmla="*/ 1117 h 1552"/>
                <a:gd name="connsiteX191" fmla="*/ 2482 w 2482"/>
                <a:gd name="connsiteY191" fmla="*/ 1080 h 1552"/>
                <a:gd name="connsiteX192" fmla="*/ 2458 w 2482"/>
                <a:gd name="connsiteY192"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2172 w 2482"/>
                <a:gd name="connsiteY34" fmla="*/ 559 h 1552"/>
                <a:gd name="connsiteX35" fmla="*/ 2160 w 2482"/>
                <a:gd name="connsiteY35" fmla="*/ 522 h 1552"/>
                <a:gd name="connsiteX36" fmla="*/ 1986 w 2482"/>
                <a:gd name="connsiteY36" fmla="*/ 385 h 1552"/>
                <a:gd name="connsiteX37" fmla="*/ 1986 w 2482"/>
                <a:gd name="connsiteY37" fmla="*/ 447 h 1552"/>
                <a:gd name="connsiteX38" fmla="*/ 1974 w 2482"/>
                <a:gd name="connsiteY38" fmla="*/ 497 h 1552"/>
                <a:gd name="connsiteX39" fmla="*/ 1949 w 2482"/>
                <a:gd name="connsiteY39" fmla="*/ 534 h 1552"/>
                <a:gd name="connsiteX40" fmla="*/ 1924 w 2482"/>
                <a:gd name="connsiteY40" fmla="*/ 522 h 1552"/>
                <a:gd name="connsiteX41" fmla="*/ 1887 w 2482"/>
                <a:gd name="connsiteY41" fmla="*/ 546 h 1552"/>
                <a:gd name="connsiteX42" fmla="*/ 1874 w 2482"/>
                <a:gd name="connsiteY42" fmla="*/ 472 h 1552"/>
                <a:gd name="connsiteX43" fmla="*/ 1849 w 2482"/>
                <a:gd name="connsiteY43" fmla="*/ 422 h 1552"/>
                <a:gd name="connsiteX44" fmla="*/ 1638 w 2482"/>
                <a:gd name="connsiteY44" fmla="*/ 472 h 1552"/>
                <a:gd name="connsiteX45" fmla="*/ 1663 w 2482"/>
                <a:gd name="connsiteY45" fmla="*/ 509 h 1552"/>
                <a:gd name="connsiteX46" fmla="*/ 1663 w 2482"/>
                <a:gd name="connsiteY46" fmla="*/ 559 h 1552"/>
                <a:gd name="connsiteX47" fmla="*/ 1663 w 2482"/>
                <a:gd name="connsiteY47" fmla="*/ 608 h 1552"/>
                <a:gd name="connsiteX48" fmla="*/ 1688 w 2482"/>
                <a:gd name="connsiteY48" fmla="*/ 633 h 1552"/>
                <a:gd name="connsiteX49" fmla="*/ 1738 w 2482"/>
                <a:gd name="connsiteY49" fmla="*/ 695 h 1552"/>
                <a:gd name="connsiteX50" fmla="*/ 1750 w 2482"/>
                <a:gd name="connsiteY50" fmla="*/ 757 h 1552"/>
                <a:gd name="connsiteX51" fmla="*/ 1701 w 2482"/>
                <a:gd name="connsiteY51" fmla="*/ 844 h 1552"/>
                <a:gd name="connsiteX52" fmla="*/ 1713 w 2482"/>
                <a:gd name="connsiteY52" fmla="*/ 869 h 1552"/>
                <a:gd name="connsiteX53" fmla="*/ 1750 w 2482"/>
                <a:gd name="connsiteY53" fmla="*/ 931 h 1552"/>
                <a:gd name="connsiteX54" fmla="*/ 1775 w 2482"/>
                <a:gd name="connsiteY54" fmla="*/ 981 h 1552"/>
                <a:gd name="connsiteX55" fmla="*/ 1750 w 2482"/>
                <a:gd name="connsiteY55" fmla="*/ 1031 h 1552"/>
                <a:gd name="connsiteX56" fmla="*/ 1713 w 2482"/>
                <a:gd name="connsiteY56" fmla="*/ 1031 h 1552"/>
                <a:gd name="connsiteX57" fmla="*/ 1688 w 2482"/>
                <a:gd name="connsiteY57" fmla="*/ 993 h 1552"/>
                <a:gd name="connsiteX58" fmla="*/ 1663 w 2482"/>
                <a:gd name="connsiteY58" fmla="*/ 968 h 1552"/>
                <a:gd name="connsiteX59" fmla="*/ 1638 w 2482"/>
                <a:gd name="connsiteY59" fmla="*/ 919 h 1552"/>
                <a:gd name="connsiteX60" fmla="*/ 1614 w 2482"/>
                <a:gd name="connsiteY60" fmla="*/ 894 h 1552"/>
                <a:gd name="connsiteX61" fmla="*/ 1601 w 2482"/>
                <a:gd name="connsiteY61" fmla="*/ 882 h 1552"/>
                <a:gd name="connsiteX62" fmla="*/ 1527 w 2482"/>
                <a:gd name="connsiteY62" fmla="*/ 882 h 1552"/>
                <a:gd name="connsiteX63" fmla="*/ 1428 w 2482"/>
                <a:gd name="connsiteY63" fmla="*/ 820 h 1552"/>
                <a:gd name="connsiteX64" fmla="*/ 1378 w 2482"/>
                <a:gd name="connsiteY64" fmla="*/ 782 h 1552"/>
                <a:gd name="connsiteX65" fmla="*/ 1316 w 2482"/>
                <a:gd name="connsiteY65" fmla="*/ 770 h 1552"/>
                <a:gd name="connsiteX66" fmla="*/ 1291 w 2482"/>
                <a:gd name="connsiteY66" fmla="*/ 782 h 1552"/>
                <a:gd name="connsiteX67" fmla="*/ 1217 w 2482"/>
                <a:gd name="connsiteY67" fmla="*/ 695 h 1552"/>
                <a:gd name="connsiteX68" fmla="*/ 1192 w 2482"/>
                <a:gd name="connsiteY68" fmla="*/ 695 h 1552"/>
                <a:gd name="connsiteX69" fmla="*/ 1204 w 2482"/>
                <a:gd name="connsiteY69" fmla="*/ 559 h 1552"/>
                <a:gd name="connsiteX70" fmla="*/ 1279 w 2482"/>
                <a:gd name="connsiteY70" fmla="*/ 460 h 1552"/>
                <a:gd name="connsiteX71" fmla="*/ 1291 w 2482"/>
                <a:gd name="connsiteY71" fmla="*/ 422 h 1552"/>
                <a:gd name="connsiteX72" fmla="*/ 1291 w 2482"/>
                <a:gd name="connsiteY72" fmla="*/ 385 h 1552"/>
                <a:gd name="connsiteX73" fmla="*/ 1341 w 2482"/>
                <a:gd name="connsiteY73" fmla="*/ 373 h 1552"/>
                <a:gd name="connsiteX74" fmla="*/ 1353 w 2482"/>
                <a:gd name="connsiteY74" fmla="*/ 348 h 1552"/>
                <a:gd name="connsiteX75" fmla="*/ 1291 w 2482"/>
                <a:gd name="connsiteY75" fmla="*/ 323 h 1552"/>
                <a:gd name="connsiteX76" fmla="*/ 1279 w 2482"/>
                <a:gd name="connsiteY76" fmla="*/ 298 h 1552"/>
                <a:gd name="connsiteX77" fmla="*/ 1341 w 2482"/>
                <a:gd name="connsiteY77" fmla="*/ 311 h 1552"/>
                <a:gd name="connsiteX78" fmla="*/ 1378 w 2482"/>
                <a:gd name="connsiteY78" fmla="*/ 298 h 1552"/>
                <a:gd name="connsiteX79" fmla="*/ 1341 w 2482"/>
                <a:gd name="connsiteY79" fmla="*/ 248 h 1552"/>
                <a:gd name="connsiteX80" fmla="*/ 1403 w 2482"/>
                <a:gd name="connsiteY80" fmla="*/ 248 h 1552"/>
                <a:gd name="connsiteX81" fmla="*/ 1415 w 2482"/>
                <a:gd name="connsiteY81" fmla="*/ 236 h 1552"/>
                <a:gd name="connsiteX82" fmla="*/ 1440 w 2482"/>
                <a:gd name="connsiteY82" fmla="*/ 174 h 1552"/>
                <a:gd name="connsiteX83" fmla="*/ 1428 w 2482"/>
                <a:gd name="connsiteY83" fmla="*/ 124 h 1552"/>
                <a:gd name="connsiteX84" fmla="*/ 1428 w 2482"/>
                <a:gd name="connsiteY84" fmla="*/ 100 h 1552"/>
                <a:gd name="connsiteX85" fmla="*/ 1390 w 2482"/>
                <a:gd name="connsiteY85" fmla="*/ 75 h 1552"/>
                <a:gd name="connsiteX86" fmla="*/ 1341 w 2482"/>
                <a:gd name="connsiteY86" fmla="*/ 62 h 1552"/>
                <a:gd name="connsiteX87" fmla="*/ 1365 w 2482"/>
                <a:gd name="connsiteY87" fmla="*/ 100 h 1552"/>
                <a:gd name="connsiteX88" fmla="*/ 1341 w 2482"/>
                <a:gd name="connsiteY88" fmla="*/ 149 h 1552"/>
                <a:gd name="connsiteX89" fmla="*/ 1328 w 2482"/>
                <a:gd name="connsiteY89" fmla="*/ 211 h 1552"/>
                <a:gd name="connsiteX90" fmla="*/ 1303 w 2482"/>
                <a:gd name="connsiteY90" fmla="*/ 199 h 1552"/>
                <a:gd name="connsiteX91" fmla="*/ 1303 w 2482"/>
                <a:gd name="connsiteY91" fmla="*/ 137 h 1552"/>
                <a:gd name="connsiteX92" fmla="*/ 1279 w 2482"/>
                <a:gd name="connsiteY92" fmla="*/ 124 h 1552"/>
                <a:gd name="connsiteX93" fmla="*/ 1266 w 2482"/>
                <a:gd name="connsiteY93" fmla="*/ 162 h 1552"/>
                <a:gd name="connsiteX94" fmla="*/ 1241 w 2482"/>
                <a:gd name="connsiteY94" fmla="*/ 174 h 1552"/>
                <a:gd name="connsiteX95" fmla="*/ 1241 w 2482"/>
                <a:gd name="connsiteY95" fmla="*/ 112 h 1552"/>
                <a:gd name="connsiteX96" fmla="*/ 1204 w 2482"/>
                <a:gd name="connsiteY96" fmla="*/ 100 h 1552"/>
                <a:gd name="connsiteX97" fmla="*/ 1179 w 2482"/>
                <a:gd name="connsiteY97" fmla="*/ 50 h 1552"/>
                <a:gd name="connsiteX98" fmla="*/ 1179 w 2482"/>
                <a:gd name="connsiteY98" fmla="*/ 13 h 1552"/>
                <a:gd name="connsiteX99" fmla="*/ 1142 w 2482"/>
                <a:gd name="connsiteY99" fmla="*/ 0 h 1552"/>
                <a:gd name="connsiteX100" fmla="*/ 1142 w 2482"/>
                <a:gd name="connsiteY100" fmla="*/ 100 h 1552"/>
                <a:gd name="connsiteX101" fmla="*/ 1179 w 2482"/>
                <a:gd name="connsiteY101" fmla="*/ 149 h 1552"/>
                <a:gd name="connsiteX102" fmla="*/ 1167 w 2482"/>
                <a:gd name="connsiteY102" fmla="*/ 199 h 1552"/>
                <a:gd name="connsiteX103" fmla="*/ 1142 w 2482"/>
                <a:gd name="connsiteY103" fmla="*/ 224 h 1552"/>
                <a:gd name="connsiteX104" fmla="*/ 1130 w 2482"/>
                <a:gd name="connsiteY104" fmla="*/ 186 h 1552"/>
                <a:gd name="connsiteX105" fmla="*/ 1105 w 2482"/>
                <a:gd name="connsiteY105" fmla="*/ 186 h 1552"/>
                <a:gd name="connsiteX106" fmla="*/ 1068 w 2482"/>
                <a:gd name="connsiteY106" fmla="*/ 224 h 1552"/>
                <a:gd name="connsiteX107" fmla="*/ 1030 w 2482"/>
                <a:gd name="connsiteY107" fmla="*/ 211 h 1552"/>
                <a:gd name="connsiteX108" fmla="*/ 956 w 2482"/>
                <a:gd name="connsiteY108" fmla="*/ 186 h 1552"/>
                <a:gd name="connsiteX109" fmla="*/ 857 w 2482"/>
                <a:gd name="connsiteY109" fmla="*/ 224 h 1552"/>
                <a:gd name="connsiteX110" fmla="*/ 795 w 2482"/>
                <a:gd name="connsiteY110" fmla="*/ 186 h 1552"/>
                <a:gd name="connsiteX111" fmla="*/ 720 w 2482"/>
                <a:gd name="connsiteY111" fmla="*/ 174 h 1552"/>
                <a:gd name="connsiteX112" fmla="*/ 0 w 2482"/>
                <a:gd name="connsiteY112" fmla="*/ 286 h 1552"/>
                <a:gd name="connsiteX113" fmla="*/ 0 w 2482"/>
                <a:gd name="connsiteY113" fmla="*/ 311 h 1552"/>
                <a:gd name="connsiteX114" fmla="*/ 37 w 2482"/>
                <a:gd name="connsiteY114" fmla="*/ 323 h 1552"/>
                <a:gd name="connsiteX115" fmla="*/ 37 w 2482"/>
                <a:gd name="connsiteY115" fmla="*/ 397 h 1552"/>
                <a:gd name="connsiteX116" fmla="*/ 112 w 2482"/>
                <a:gd name="connsiteY116" fmla="*/ 410 h 1552"/>
                <a:gd name="connsiteX117" fmla="*/ 100 w 2482"/>
                <a:gd name="connsiteY117" fmla="*/ 472 h 1552"/>
                <a:gd name="connsiteX118" fmla="*/ 124 w 2482"/>
                <a:gd name="connsiteY118" fmla="*/ 633 h 1552"/>
                <a:gd name="connsiteX119" fmla="*/ 149 w 2482"/>
                <a:gd name="connsiteY119" fmla="*/ 671 h 1552"/>
                <a:gd name="connsiteX120" fmla="*/ 100 w 2482"/>
                <a:gd name="connsiteY120" fmla="*/ 720 h 1552"/>
                <a:gd name="connsiteX121" fmla="*/ 100 w 2482"/>
                <a:gd name="connsiteY121" fmla="*/ 757 h 1552"/>
                <a:gd name="connsiteX122" fmla="*/ 100 w 2482"/>
                <a:gd name="connsiteY122" fmla="*/ 795 h 1552"/>
                <a:gd name="connsiteX123" fmla="*/ 149 w 2482"/>
                <a:gd name="connsiteY123" fmla="*/ 894 h 1552"/>
                <a:gd name="connsiteX124" fmla="*/ 124 w 2482"/>
                <a:gd name="connsiteY124" fmla="*/ 931 h 1552"/>
                <a:gd name="connsiteX125" fmla="*/ 124 w 2482"/>
                <a:gd name="connsiteY125" fmla="*/ 956 h 1552"/>
                <a:gd name="connsiteX126" fmla="*/ 149 w 2482"/>
                <a:gd name="connsiteY126" fmla="*/ 968 h 1552"/>
                <a:gd name="connsiteX127" fmla="*/ 186 w 2482"/>
                <a:gd name="connsiteY127" fmla="*/ 1043 h 1552"/>
                <a:gd name="connsiteX128" fmla="*/ 199 w 2482"/>
                <a:gd name="connsiteY128" fmla="*/ 1080 h 1552"/>
                <a:gd name="connsiteX129" fmla="*/ 211 w 2482"/>
                <a:gd name="connsiteY129" fmla="*/ 1105 h 1552"/>
                <a:gd name="connsiteX130" fmla="*/ 261 w 2482"/>
                <a:gd name="connsiteY130" fmla="*/ 1130 h 1552"/>
                <a:gd name="connsiteX131" fmla="*/ 633 w 2482"/>
                <a:gd name="connsiteY131" fmla="*/ 1167 h 1552"/>
                <a:gd name="connsiteX132" fmla="*/ 658 w 2482"/>
                <a:gd name="connsiteY132" fmla="*/ 1167 h 1552"/>
                <a:gd name="connsiteX133" fmla="*/ 683 w 2482"/>
                <a:gd name="connsiteY133" fmla="*/ 1180 h 1552"/>
                <a:gd name="connsiteX134" fmla="*/ 1204 w 2482"/>
                <a:gd name="connsiteY134" fmla="*/ 1229 h 1552"/>
                <a:gd name="connsiteX135" fmla="*/ 1254 w 2482"/>
                <a:gd name="connsiteY135" fmla="*/ 1242 h 1552"/>
                <a:gd name="connsiteX136" fmla="*/ 1266 w 2482"/>
                <a:gd name="connsiteY136" fmla="*/ 1242 h 1552"/>
                <a:gd name="connsiteX137" fmla="*/ 1291 w 2482"/>
                <a:gd name="connsiteY137" fmla="*/ 1242 h 1552"/>
                <a:gd name="connsiteX138" fmla="*/ 1291 w 2482"/>
                <a:gd name="connsiteY138" fmla="*/ 1254 h 1552"/>
                <a:gd name="connsiteX139" fmla="*/ 1303 w 2482"/>
                <a:gd name="connsiteY139" fmla="*/ 1254 h 1552"/>
                <a:gd name="connsiteX140" fmla="*/ 1440 w 2482"/>
                <a:gd name="connsiteY140" fmla="*/ 1266 h 1552"/>
                <a:gd name="connsiteX141" fmla="*/ 1452 w 2482"/>
                <a:gd name="connsiteY141" fmla="*/ 1266 h 1552"/>
                <a:gd name="connsiteX142" fmla="*/ 1452 w 2482"/>
                <a:gd name="connsiteY142" fmla="*/ 1242 h 1552"/>
                <a:gd name="connsiteX143" fmla="*/ 1465 w 2482"/>
                <a:gd name="connsiteY143" fmla="*/ 1229 h 1552"/>
                <a:gd name="connsiteX144" fmla="*/ 1502 w 2482"/>
                <a:gd name="connsiteY144" fmla="*/ 1217 h 1552"/>
                <a:gd name="connsiteX145" fmla="*/ 1564 w 2482"/>
                <a:gd name="connsiteY145" fmla="*/ 1229 h 1552"/>
                <a:gd name="connsiteX146" fmla="*/ 1564 w 2482"/>
                <a:gd name="connsiteY146" fmla="*/ 1242 h 1552"/>
                <a:gd name="connsiteX147" fmla="*/ 1589 w 2482"/>
                <a:gd name="connsiteY147" fmla="*/ 1254 h 1552"/>
                <a:gd name="connsiteX148" fmla="*/ 1614 w 2482"/>
                <a:gd name="connsiteY148" fmla="*/ 1291 h 1552"/>
                <a:gd name="connsiteX149" fmla="*/ 1614 w 2482"/>
                <a:gd name="connsiteY149" fmla="*/ 1316 h 1552"/>
                <a:gd name="connsiteX150" fmla="*/ 1638 w 2482"/>
                <a:gd name="connsiteY150" fmla="*/ 1316 h 1552"/>
                <a:gd name="connsiteX151" fmla="*/ 1676 w 2482"/>
                <a:gd name="connsiteY151" fmla="*/ 1341 h 1552"/>
                <a:gd name="connsiteX152" fmla="*/ 1688 w 2482"/>
                <a:gd name="connsiteY152" fmla="*/ 1353 h 1552"/>
                <a:gd name="connsiteX153" fmla="*/ 1725 w 2482"/>
                <a:gd name="connsiteY153" fmla="*/ 1341 h 1552"/>
                <a:gd name="connsiteX154" fmla="*/ 1763 w 2482"/>
                <a:gd name="connsiteY154" fmla="*/ 1316 h 1552"/>
                <a:gd name="connsiteX155" fmla="*/ 1812 w 2482"/>
                <a:gd name="connsiteY155" fmla="*/ 1353 h 1552"/>
                <a:gd name="connsiteX156" fmla="*/ 1837 w 2482"/>
                <a:gd name="connsiteY156" fmla="*/ 1403 h 1552"/>
                <a:gd name="connsiteX157" fmla="*/ 1787 w 2482"/>
                <a:gd name="connsiteY157" fmla="*/ 1403 h 1552"/>
                <a:gd name="connsiteX158" fmla="*/ 1775 w 2482"/>
                <a:gd name="connsiteY158" fmla="*/ 1415 h 1552"/>
                <a:gd name="connsiteX159" fmla="*/ 1775 w 2482"/>
                <a:gd name="connsiteY159" fmla="*/ 1477 h 1552"/>
                <a:gd name="connsiteX160" fmla="*/ 1763 w 2482"/>
                <a:gd name="connsiteY160" fmla="*/ 1502 h 1552"/>
                <a:gd name="connsiteX161" fmla="*/ 1750 w 2482"/>
                <a:gd name="connsiteY161" fmla="*/ 1540 h 1552"/>
                <a:gd name="connsiteX162" fmla="*/ 1763 w 2482"/>
                <a:gd name="connsiteY162" fmla="*/ 1552 h 1552"/>
                <a:gd name="connsiteX163" fmla="*/ 1825 w 2482"/>
                <a:gd name="connsiteY163" fmla="*/ 1527 h 1552"/>
                <a:gd name="connsiteX164" fmla="*/ 1862 w 2482"/>
                <a:gd name="connsiteY164" fmla="*/ 1453 h 1552"/>
                <a:gd name="connsiteX165" fmla="*/ 1862 w 2482"/>
                <a:gd name="connsiteY165" fmla="*/ 1465 h 1552"/>
                <a:gd name="connsiteX166" fmla="*/ 1862 w 2482"/>
                <a:gd name="connsiteY166" fmla="*/ 1428 h 1552"/>
                <a:gd name="connsiteX167" fmla="*/ 1887 w 2482"/>
                <a:gd name="connsiteY167" fmla="*/ 1403 h 1552"/>
                <a:gd name="connsiteX168" fmla="*/ 1936 w 2482"/>
                <a:gd name="connsiteY168" fmla="*/ 1403 h 1552"/>
                <a:gd name="connsiteX169" fmla="*/ 1936 w 2482"/>
                <a:gd name="connsiteY169" fmla="*/ 1391 h 1552"/>
                <a:gd name="connsiteX170" fmla="*/ 1949 w 2482"/>
                <a:gd name="connsiteY170" fmla="*/ 1378 h 1552"/>
                <a:gd name="connsiteX171" fmla="*/ 1974 w 2482"/>
                <a:gd name="connsiteY171" fmla="*/ 1366 h 1552"/>
                <a:gd name="connsiteX172" fmla="*/ 1974 w 2482"/>
                <a:gd name="connsiteY172" fmla="*/ 1378 h 1552"/>
                <a:gd name="connsiteX173" fmla="*/ 1986 w 2482"/>
                <a:gd name="connsiteY173" fmla="*/ 1353 h 1552"/>
                <a:gd name="connsiteX174" fmla="*/ 2023 w 2482"/>
                <a:gd name="connsiteY174" fmla="*/ 1316 h 1552"/>
                <a:gd name="connsiteX175" fmla="*/ 2110 w 2482"/>
                <a:gd name="connsiteY175" fmla="*/ 1291 h 1552"/>
                <a:gd name="connsiteX176" fmla="*/ 2135 w 2482"/>
                <a:gd name="connsiteY176" fmla="*/ 1242 h 1552"/>
                <a:gd name="connsiteX177" fmla="*/ 2147 w 2482"/>
                <a:gd name="connsiteY177" fmla="*/ 1217 h 1552"/>
                <a:gd name="connsiteX178" fmla="*/ 2147 w 2482"/>
                <a:gd name="connsiteY178" fmla="*/ 1192 h 1552"/>
                <a:gd name="connsiteX179" fmla="*/ 2160 w 2482"/>
                <a:gd name="connsiteY179" fmla="*/ 1117 h 1552"/>
                <a:gd name="connsiteX180" fmla="*/ 2222 w 2482"/>
                <a:gd name="connsiteY180" fmla="*/ 1117 h 1552"/>
                <a:gd name="connsiteX181" fmla="*/ 2296 w 2482"/>
                <a:gd name="connsiteY181" fmla="*/ 1192 h 1552"/>
                <a:gd name="connsiteX182" fmla="*/ 2321 w 2482"/>
                <a:gd name="connsiteY182" fmla="*/ 1180 h 1552"/>
                <a:gd name="connsiteX183" fmla="*/ 2358 w 2482"/>
                <a:gd name="connsiteY183" fmla="*/ 1130 h 1552"/>
                <a:gd name="connsiteX184" fmla="*/ 2358 w 2482"/>
                <a:gd name="connsiteY184" fmla="*/ 1155 h 1552"/>
                <a:gd name="connsiteX185" fmla="*/ 2346 w 2482"/>
                <a:gd name="connsiteY185" fmla="*/ 1217 h 1552"/>
                <a:gd name="connsiteX186" fmla="*/ 2383 w 2482"/>
                <a:gd name="connsiteY186" fmla="*/ 1242 h 1552"/>
                <a:gd name="connsiteX187" fmla="*/ 2408 w 2482"/>
                <a:gd name="connsiteY187" fmla="*/ 1180 h 1552"/>
                <a:gd name="connsiteX188" fmla="*/ 2433 w 2482"/>
                <a:gd name="connsiteY188" fmla="*/ 1167 h 1552"/>
                <a:gd name="connsiteX189" fmla="*/ 2470 w 2482"/>
                <a:gd name="connsiteY189" fmla="*/ 1117 h 1552"/>
                <a:gd name="connsiteX190" fmla="*/ 2482 w 2482"/>
                <a:gd name="connsiteY190" fmla="*/ 1080 h 1552"/>
                <a:gd name="connsiteX191" fmla="*/ 2458 w 2482"/>
                <a:gd name="connsiteY191"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2172 w 2482"/>
                <a:gd name="connsiteY34" fmla="*/ 559 h 1552"/>
                <a:gd name="connsiteX35" fmla="*/ 2160 w 2482"/>
                <a:gd name="connsiteY35" fmla="*/ 522 h 1552"/>
                <a:gd name="connsiteX36" fmla="*/ 1986 w 2482"/>
                <a:gd name="connsiteY36" fmla="*/ 385 h 1552"/>
                <a:gd name="connsiteX37" fmla="*/ 1986 w 2482"/>
                <a:gd name="connsiteY37" fmla="*/ 447 h 1552"/>
                <a:gd name="connsiteX38" fmla="*/ 1974 w 2482"/>
                <a:gd name="connsiteY38" fmla="*/ 497 h 1552"/>
                <a:gd name="connsiteX39" fmla="*/ 1949 w 2482"/>
                <a:gd name="connsiteY39" fmla="*/ 534 h 1552"/>
                <a:gd name="connsiteX40" fmla="*/ 1924 w 2482"/>
                <a:gd name="connsiteY40" fmla="*/ 522 h 1552"/>
                <a:gd name="connsiteX41" fmla="*/ 1887 w 2482"/>
                <a:gd name="connsiteY41" fmla="*/ 546 h 1552"/>
                <a:gd name="connsiteX42" fmla="*/ 1874 w 2482"/>
                <a:gd name="connsiteY42" fmla="*/ 472 h 1552"/>
                <a:gd name="connsiteX43" fmla="*/ 1638 w 2482"/>
                <a:gd name="connsiteY43" fmla="*/ 472 h 1552"/>
                <a:gd name="connsiteX44" fmla="*/ 1663 w 2482"/>
                <a:gd name="connsiteY44" fmla="*/ 509 h 1552"/>
                <a:gd name="connsiteX45" fmla="*/ 1663 w 2482"/>
                <a:gd name="connsiteY45" fmla="*/ 559 h 1552"/>
                <a:gd name="connsiteX46" fmla="*/ 1663 w 2482"/>
                <a:gd name="connsiteY46" fmla="*/ 608 h 1552"/>
                <a:gd name="connsiteX47" fmla="*/ 1688 w 2482"/>
                <a:gd name="connsiteY47" fmla="*/ 633 h 1552"/>
                <a:gd name="connsiteX48" fmla="*/ 1738 w 2482"/>
                <a:gd name="connsiteY48" fmla="*/ 695 h 1552"/>
                <a:gd name="connsiteX49" fmla="*/ 1750 w 2482"/>
                <a:gd name="connsiteY49" fmla="*/ 757 h 1552"/>
                <a:gd name="connsiteX50" fmla="*/ 1701 w 2482"/>
                <a:gd name="connsiteY50" fmla="*/ 844 h 1552"/>
                <a:gd name="connsiteX51" fmla="*/ 1713 w 2482"/>
                <a:gd name="connsiteY51" fmla="*/ 869 h 1552"/>
                <a:gd name="connsiteX52" fmla="*/ 1750 w 2482"/>
                <a:gd name="connsiteY52" fmla="*/ 931 h 1552"/>
                <a:gd name="connsiteX53" fmla="*/ 1775 w 2482"/>
                <a:gd name="connsiteY53" fmla="*/ 981 h 1552"/>
                <a:gd name="connsiteX54" fmla="*/ 1750 w 2482"/>
                <a:gd name="connsiteY54" fmla="*/ 1031 h 1552"/>
                <a:gd name="connsiteX55" fmla="*/ 1713 w 2482"/>
                <a:gd name="connsiteY55" fmla="*/ 1031 h 1552"/>
                <a:gd name="connsiteX56" fmla="*/ 1688 w 2482"/>
                <a:gd name="connsiteY56" fmla="*/ 993 h 1552"/>
                <a:gd name="connsiteX57" fmla="*/ 1663 w 2482"/>
                <a:gd name="connsiteY57" fmla="*/ 968 h 1552"/>
                <a:gd name="connsiteX58" fmla="*/ 1638 w 2482"/>
                <a:gd name="connsiteY58" fmla="*/ 919 h 1552"/>
                <a:gd name="connsiteX59" fmla="*/ 1614 w 2482"/>
                <a:gd name="connsiteY59" fmla="*/ 894 h 1552"/>
                <a:gd name="connsiteX60" fmla="*/ 1601 w 2482"/>
                <a:gd name="connsiteY60" fmla="*/ 882 h 1552"/>
                <a:gd name="connsiteX61" fmla="*/ 1527 w 2482"/>
                <a:gd name="connsiteY61" fmla="*/ 882 h 1552"/>
                <a:gd name="connsiteX62" fmla="*/ 1428 w 2482"/>
                <a:gd name="connsiteY62" fmla="*/ 820 h 1552"/>
                <a:gd name="connsiteX63" fmla="*/ 1378 w 2482"/>
                <a:gd name="connsiteY63" fmla="*/ 782 h 1552"/>
                <a:gd name="connsiteX64" fmla="*/ 1316 w 2482"/>
                <a:gd name="connsiteY64" fmla="*/ 770 h 1552"/>
                <a:gd name="connsiteX65" fmla="*/ 1291 w 2482"/>
                <a:gd name="connsiteY65" fmla="*/ 782 h 1552"/>
                <a:gd name="connsiteX66" fmla="*/ 1217 w 2482"/>
                <a:gd name="connsiteY66" fmla="*/ 695 h 1552"/>
                <a:gd name="connsiteX67" fmla="*/ 1192 w 2482"/>
                <a:gd name="connsiteY67" fmla="*/ 695 h 1552"/>
                <a:gd name="connsiteX68" fmla="*/ 1204 w 2482"/>
                <a:gd name="connsiteY68" fmla="*/ 559 h 1552"/>
                <a:gd name="connsiteX69" fmla="*/ 1279 w 2482"/>
                <a:gd name="connsiteY69" fmla="*/ 460 h 1552"/>
                <a:gd name="connsiteX70" fmla="*/ 1291 w 2482"/>
                <a:gd name="connsiteY70" fmla="*/ 422 h 1552"/>
                <a:gd name="connsiteX71" fmla="*/ 1291 w 2482"/>
                <a:gd name="connsiteY71" fmla="*/ 385 h 1552"/>
                <a:gd name="connsiteX72" fmla="*/ 1341 w 2482"/>
                <a:gd name="connsiteY72" fmla="*/ 373 h 1552"/>
                <a:gd name="connsiteX73" fmla="*/ 1353 w 2482"/>
                <a:gd name="connsiteY73" fmla="*/ 348 h 1552"/>
                <a:gd name="connsiteX74" fmla="*/ 1291 w 2482"/>
                <a:gd name="connsiteY74" fmla="*/ 323 h 1552"/>
                <a:gd name="connsiteX75" fmla="*/ 1279 w 2482"/>
                <a:gd name="connsiteY75" fmla="*/ 298 h 1552"/>
                <a:gd name="connsiteX76" fmla="*/ 1341 w 2482"/>
                <a:gd name="connsiteY76" fmla="*/ 311 h 1552"/>
                <a:gd name="connsiteX77" fmla="*/ 1378 w 2482"/>
                <a:gd name="connsiteY77" fmla="*/ 298 h 1552"/>
                <a:gd name="connsiteX78" fmla="*/ 1341 w 2482"/>
                <a:gd name="connsiteY78" fmla="*/ 248 h 1552"/>
                <a:gd name="connsiteX79" fmla="*/ 1403 w 2482"/>
                <a:gd name="connsiteY79" fmla="*/ 248 h 1552"/>
                <a:gd name="connsiteX80" fmla="*/ 1415 w 2482"/>
                <a:gd name="connsiteY80" fmla="*/ 236 h 1552"/>
                <a:gd name="connsiteX81" fmla="*/ 1440 w 2482"/>
                <a:gd name="connsiteY81" fmla="*/ 174 h 1552"/>
                <a:gd name="connsiteX82" fmla="*/ 1428 w 2482"/>
                <a:gd name="connsiteY82" fmla="*/ 124 h 1552"/>
                <a:gd name="connsiteX83" fmla="*/ 1428 w 2482"/>
                <a:gd name="connsiteY83" fmla="*/ 100 h 1552"/>
                <a:gd name="connsiteX84" fmla="*/ 1390 w 2482"/>
                <a:gd name="connsiteY84" fmla="*/ 75 h 1552"/>
                <a:gd name="connsiteX85" fmla="*/ 1341 w 2482"/>
                <a:gd name="connsiteY85" fmla="*/ 62 h 1552"/>
                <a:gd name="connsiteX86" fmla="*/ 1365 w 2482"/>
                <a:gd name="connsiteY86" fmla="*/ 100 h 1552"/>
                <a:gd name="connsiteX87" fmla="*/ 1341 w 2482"/>
                <a:gd name="connsiteY87" fmla="*/ 149 h 1552"/>
                <a:gd name="connsiteX88" fmla="*/ 1328 w 2482"/>
                <a:gd name="connsiteY88" fmla="*/ 211 h 1552"/>
                <a:gd name="connsiteX89" fmla="*/ 1303 w 2482"/>
                <a:gd name="connsiteY89" fmla="*/ 199 h 1552"/>
                <a:gd name="connsiteX90" fmla="*/ 1303 w 2482"/>
                <a:gd name="connsiteY90" fmla="*/ 137 h 1552"/>
                <a:gd name="connsiteX91" fmla="*/ 1279 w 2482"/>
                <a:gd name="connsiteY91" fmla="*/ 124 h 1552"/>
                <a:gd name="connsiteX92" fmla="*/ 1266 w 2482"/>
                <a:gd name="connsiteY92" fmla="*/ 162 h 1552"/>
                <a:gd name="connsiteX93" fmla="*/ 1241 w 2482"/>
                <a:gd name="connsiteY93" fmla="*/ 174 h 1552"/>
                <a:gd name="connsiteX94" fmla="*/ 1241 w 2482"/>
                <a:gd name="connsiteY94" fmla="*/ 112 h 1552"/>
                <a:gd name="connsiteX95" fmla="*/ 1204 w 2482"/>
                <a:gd name="connsiteY95" fmla="*/ 100 h 1552"/>
                <a:gd name="connsiteX96" fmla="*/ 1179 w 2482"/>
                <a:gd name="connsiteY96" fmla="*/ 50 h 1552"/>
                <a:gd name="connsiteX97" fmla="*/ 1179 w 2482"/>
                <a:gd name="connsiteY97" fmla="*/ 13 h 1552"/>
                <a:gd name="connsiteX98" fmla="*/ 1142 w 2482"/>
                <a:gd name="connsiteY98" fmla="*/ 0 h 1552"/>
                <a:gd name="connsiteX99" fmla="*/ 1142 w 2482"/>
                <a:gd name="connsiteY99" fmla="*/ 100 h 1552"/>
                <a:gd name="connsiteX100" fmla="*/ 1179 w 2482"/>
                <a:gd name="connsiteY100" fmla="*/ 149 h 1552"/>
                <a:gd name="connsiteX101" fmla="*/ 1167 w 2482"/>
                <a:gd name="connsiteY101" fmla="*/ 199 h 1552"/>
                <a:gd name="connsiteX102" fmla="*/ 1142 w 2482"/>
                <a:gd name="connsiteY102" fmla="*/ 224 h 1552"/>
                <a:gd name="connsiteX103" fmla="*/ 1130 w 2482"/>
                <a:gd name="connsiteY103" fmla="*/ 186 h 1552"/>
                <a:gd name="connsiteX104" fmla="*/ 1105 w 2482"/>
                <a:gd name="connsiteY104" fmla="*/ 186 h 1552"/>
                <a:gd name="connsiteX105" fmla="*/ 1068 w 2482"/>
                <a:gd name="connsiteY105" fmla="*/ 224 h 1552"/>
                <a:gd name="connsiteX106" fmla="*/ 1030 w 2482"/>
                <a:gd name="connsiteY106" fmla="*/ 211 h 1552"/>
                <a:gd name="connsiteX107" fmla="*/ 956 w 2482"/>
                <a:gd name="connsiteY107" fmla="*/ 186 h 1552"/>
                <a:gd name="connsiteX108" fmla="*/ 857 w 2482"/>
                <a:gd name="connsiteY108" fmla="*/ 224 h 1552"/>
                <a:gd name="connsiteX109" fmla="*/ 795 w 2482"/>
                <a:gd name="connsiteY109" fmla="*/ 186 h 1552"/>
                <a:gd name="connsiteX110" fmla="*/ 720 w 2482"/>
                <a:gd name="connsiteY110" fmla="*/ 174 h 1552"/>
                <a:gd name="connsiteX111" fmla="*/ 0 w 2482"/>
                <a:gd name="connsiteY111" fmla="*/ 286 h 1552"/>
                <a:gd name="connsiteX112" fmla="*/ 0 w 2482"/>
                <a:gd name="connsiteY112" fmla="*/ 311 h 1552"/>
                <a:gd name="connsiteX113" fmla="*/ 37 w 2482"/>
                <a:gd name="connsiteY113" fmla="*/ 323 h 1552"/>
                <a:gd name="connsiteX114" fmla="*/ 37 w 2482"/>
                <a:gd name="connsiteY114" fmla="*/ 397 h 1552"/>
                <a:gd name="connsiteX115" fmla="*/ 112 w 2482"/>
                <a:gd name="connsiteY115" fmla="*/ 410 h 1552"/>
                <a:gd name="connsiteX116" fmla="*/ 100 w 2482"/>
                <a:gd name="connsiteY116" fmla="*/ 472 h 1552"/>
                <a:gd name="connsiteX117" fmla="*/ 124 w 2482"/>
                <a:gd name="connsiteY117" fmla="*/ 633 h 1552"/>
                <a:gd name="connsiteX118" fmla="*/ 149 w 2482"/>
                <a:gd name="connsiteY118" fmla="*/ 671 h 1552"/>
                <a:gd name="connsiteX119" fmla="*/ 100 w 2482"/>
                <a:gd name="connsiteY119" fmla="*/ 720 h 1552"/>
                <a:gd name="connsiteX120" fmla="*/ 100 w 2482"/>
                <a:gd name="connsiteY120" fmla="*/ 757 h 1552"/>
                <a:gd name="connsiteX121" fmla="*/ 100 w 2482"/>
                <a:gd name="connsiteY121" fmla="*/ 795 h 1552"/>
                <a:gd name="connsiteX122" fmla="*/ 149 w 2482"/>
                <a:gd name="connsiteY122" fmla="*/ 894 h 1552"/>
                <a:gd name="connsiteX123" fmla="*/ 124 w 2482"/>
                <a:gd name="connsiteY123" fmla="*/ 931 h 1552"/>
                <a:gd name="connsiteX124" fmla="*/ 124 w 2482"/>
                <a:gd name="connsiteY124" fmla="*/ 956 h 1552"/>
                <a:gd name="connsiteX125" fmla="*/ 149 w 2482"/>
                <a:gd name="connsiteY125" fmla="*/ 968 h 1552"/>
                <a:gd name="connsiteX126" fmla="*/ 186 w 2482"/>
                <a:gd name="connsiteY126" fmla="*/ 1043 h 1552"/>
                <a:gd name="connsiteX127" fmla="*/ 199 w 2482"/>
                <a:gd name="connsiteY127" fmla="*/ 1080 h 1552"/>
                <a:gd name="connsiteX128" fmla="*/ 211 w 2482"/>
                <a:gd name="connsiteY128" fmla="*/ 1105 h 1552"/>
                <a:gd name="connsiteX129" fmla="*/ 261 w 2482"/>
                <a:gd name="connsiteY129" fmla="*/ 1130 h 1552"/>
                <a:gd name="connsiteX130" fmla="*/ 633 w 2482"/>
                <a:gd name="connsiteY130" fmla="*/ 1167 h 1552"/>
                <a:gd name="connsiteX131" fmla="*/ 658 w 2482"/>
                <a:gd name="connsiteY131" fmla="*/ 1167 h 1552"/>
                <a:gd name="connsiteX132" fmla="*/ 683 w 2482"/>
                <a:gd name="connsiteY132" fmla="*/ 1180 h 1552"/>
                <a:gd name="connsiteX133" fmla="*/ 1204 w 2482"/>
                <a:gd name="connsiteY133" fmla="*/ 1229 h 1552"/>
                <a:gd name="connsiteX134" fmla="*/ 1254 w 2482"/>
                <a:gd name="connsiteY134" fmla="*/ 1242 h 1552"/>
                <a:gd name="connsiteX135" fmla="*/ 1266 w 2482"/>
                <a:gd name="connsiteY135" fmla="*/ 1242 h 1552"/>
                <a:gd name="connsiteX136" fmla="*/ 1291 w 2482"/>
                <a:gd name="connsiteY136" fmla="*/ 1242 h 1552"/>
                <a:gd name="connsiteX137" fmla="*/ 1291 w 2482"/>
                <a:gd name="connsiteY137" fmla="*/ 1254 h 1552"/>
                <a:gd name="connsiteX138" fmla="*/ 1303 w 2482"/>
                <a:gd name="connsiteY138" fmla="*/ 1254 h 1552"/>
                <a:gd name="connsiteX139" fmla="*/ 1440 w 2482"/>
                <a:gd name="connsiteY139" fmla="*/ 1266 h 1552"/>
                <a:gd name="connsiteX140" fmla="*/ 1452 w 2482"/>
                <a:gd name="connsiteY140" fmla="*/ 1266 h 1552"/>
                <a:gd name="connsiteX141" fmla="*/ 1452 w 2482"/>
                <a:gd name="connsiteY141" fmla="*/ 1242 h 1552"/>
                <a:gd name="connsiteX142" fmla="*/ 1465 w 2482"/>
                <a:gd name="connsiteY142" fmla="*/ 1229 h 1552"/>
                <a:gd name="connsiteX143" fmla="*/ 1502 w 2482"/>
                <a:gd name="connsiteY143" fmla="*/ 1217 h 1552"/>
                <a:gd name="connsiteX144" fmla="*/ 1564 w 2482"/>
                <a:gd name="connsiteY144" fmla="*/ 1229 h 1552"/>
                <a:gd name="connsiteX145" fmla="*/ 1564 w 2482"/>
                <a:gd name="connsiteY145" fmla="*/ 1242 h 1552"/>
                <a:gd name="connsiteX146" fmla="*/ 1589 w 2482"/>
                <a:gd name="connsiteY146" fmla="*/ 1254 h 1552"/>
                <a:gd name="connsiteX147" fmla="*/ 1614 w 2482"/>
                <a:gd name="connsiteY147" fmla="*/ 1291 h 1552"/>
                <a:gd name="connsiteX148" fmla="*/ 1614 w 2482"/>
                <a:gd name="connsiteY148" fmla="*/ 1316 h 1552"/>
                <a:gd name="connsiteX149" fmla="*/ 1638 w 2482"/>
                <a:gd name="connsiteY149" fmla="*/ 1316 h 1552"/>
                <a:gd name="connsiteX150" fmla="*/ 1676 w 2482"/>
                <a:gd name="connsiteY150" fmla="*/ 1341 h 1552"/>
                <a:gd name="connsiteX151" fmla="*/ 1688 w 2482"/>
                <a:gd name="connsiteY151" fmla="*/ 1353 h 1552"/>
                <a:gd name="connsiteX152" fmla="*/ 1725 w 2482"/>
                <a:gd name="connsiteY152" fmla="*/ 1341 h 1552"/>
                <a:gd name="connsiteX153" fmla="*/ 1763 w 2482"/>
                <a:gd name="connsiteY153" fmla="*/ 1316 h 1552"/>
                <a:gd name="connsiteX154" fmla="*/ 1812 w 2482"/>
                <a:gd name="connsiteY154" fmla="*/ 1353 h 1552"/>
                <a:gd name="connsiteX155" fmla="*/ 1837 w 2482"/>
                <a:gd name="connsiteY155" fmla="*/ 1403 h 1552"/>
                <a:gd name="connsiteX156" fmla="*/ 1787 w 2482"/>
                <a:gd name="connsiteY156" fmla="*/ 1403 h 1552"/>
                <a:gd name="connsiteX157" fmla="*/ 1775 w 2482"/>
                <a:gd name="connsiteY157" fmla="*/ 1415 h 1552"/>
                <a:gd name="connsiteX158" fmla="*/ 1775 w 2482"/>
                <a:gd name="connsiteY158" fmla="*/ 1477 h 1552"/>
                <a:gd name="connsiteX159" fmla="*/ 1763 w 2482"/>
                <a:gd name="connsiteY159" fmla="*/ 1502 h 1552"/>
                <a:gd name="connsiteX160" fmla="*/ 1750 w 2482"/>
                <a:gd name="connsiteY160" fmla="*/ 1540 h 1552"/>
                <a:gd name="connsiteX161" fmla="*/ 1763 w 2482"/>
                <a:gd name="connsiteY161" fmla="*/ 1552 h 1552"/>
                <a:gd name="connsiteX162" fmla="*/ 1825 w 2482"/>
                <a:gd name="connsiteY162" fmla="*/ 1527 h 1552"/>
                <a:gd name="connsiteX163" fmla="*/ 1862 w 2482"/>
                <a:gd name="connsiteY163" fmla="*/ 1453 h 1552"/>
                <a:gd name="connsiteX164" fmla="*/ 1862 w 2482"/>
                <a:gd name="connsiteY164" fmla="*/ 1465 h 1552"/>
                <a:gd name="connsiteX165" fmla="*/ 1862 w 2482"/>
                <a:gd name="connsiteY165" fmla="*/ 1428 h 1552"/>
                <a:gd name="connsiteX166" fmla="*/ 1887 w 2482"/>
                <a:gd name="connsiteY166" fmla="*/ 1403 h 1552"/>
                <a:gd name="connsiteX167" fmla="*/ 1936 w 2482"/>
                <a:gd name="connsiteY167" fmla="*/ 1403 h 1552"/>
                <a:gd name="connsiteX168" fmla="*/ 1936 w 2482"/>
                <a:gd name="connsiteY168" fmla="*/ 1391 h 1552"/>
                <a:gd name="connsiteX169" fmla="*/ 1949 w 2482"/>
                <a:gd name="connsiteY169" fmla="*/ 1378 h 1552"/>
                <a:gd name="connsiteX170" fmla="*/ 1974 w 2482"/>
                <a:gd name="connsiteY170" fmla="*/ 1366 h 1552"/>
                <a:gd name="connsiteX171" fmla="*/ 1974 w 2482"/>
                <a:gd name="connsiteY171" fmla="*/ 1378 h 1552"/>
                <a:gd name="connsiteX172" fmla="*/ 1986 w 2482"/>
                <a:gd name="connsiteY172" fmla="*/ 1353 h 1552"/>
                <a:gd name="connsiteX173" fmla="*/ 2023 w 2482"/>
                <a:gd name="connsiteY173" fmla="*/ 1316 h 1552"/>
                <a:gd name="connsiteX174" fmla="*/ 2110 w 2482"/>
                <a:gd name="connsiteY174" fmla="*/ 1291 h 1552"/>
                <a:gd name="connsiteX175" fmla="*/ 2135 w 2482"/>
                <a:gd name="connsiteY175" fmla="*/ 1242 h 1552"/>
                <a:gd name="connsiteX176" fmla="*/ 2147 w 2482"/>
                <a:gd name="connsiteY176" fmla="*/ 1217 h 1552"/>
                <a:gd name="connsiteX177" fmla="*/ 2147 w 2482"/>
                <a:gd name="connsiteY177" fmla="*/ 1192 h 1552"/>
                <a:gd name="connsiteX178" fmla="*/ 2160 w 2482"/>
                <a:gd name="connsiteY178" fmla="*/ 1117 h 1552"/>
                <a:gd name="connsiteX179" fmla="*/ 2222 w 2482"/>
                <a:gd name="connsiteY179" fmla="*/ 1117 h 1552"/>
                <a:gd name="connsiteX180" fmla="*/ 2296 w 2482"/>
                <a:gd name="connsiteY180" fmla="*/ 1192 h 1552"/>
                <a:gd name="connsiteX181" fmla="*/ 2321 w 2482"/>
                <a:gd name="connsiteY181" fmla="*/ 1180 h 1552"/>
                <a:gd name="connsiteX182" fmla="*/ 2358 w 2482"/>
                <a:gd name="connsiteY182" fmla="*/ 1130 h 1552"/>
                <a:gd name="connsiteX183" fmla="*/ 2358 w 2482"/>
                <a:gd name="connsiteY183" fmla="*/ 1155 h 1552"/>
                <a:gd name="connsiteX184" fmla="*/ 2346 w 2482"/>
                <a:gd name="connsiteY184" fmla="*/ 1217 h 1552"/>
                <a:gd name="connsiteX185" fmla="*/ 2383 w 2482"/>
                <a:gd name="connsiteY185" fmla="*/ 1242 h 1552"/>
                <a:gd name="connsiteX186" fmla="*/ 2408 w 2482"/>
                <a:gd name="connsiteY186" fmla="*/ 1180 h 1552"/>
                <a:gd name="connsiteX187" fmla="*/ 2433 w 2482"/>
                <a:gd name="connsiteY187" fmla="*/ 1167 h 1552"/>
                <a:gd name="connsiteX188" fmla="*/ 2470 w 2482"/>
                <a:gd name="connsiteY188" fmla="*/ 1117 h 1552"/>
                <a:gd name="connsiteX189" fmla="*/ 2482 w 2482"/>
                <a:gd name="connsiteY189" fmla="*/ 1080 h 1552"/>
                <a:gd name="connsiteX190" fmla="*/ 2458 w 2482"/>
                <a:gd name="connsiteY190"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2172 w 2482"/>
                <a:gd name="connsiteY34" fmla="*/ 559 h 1552"/>
                <a:gd name="connsiteX35" fmla="*/ 2160 w 2482"/>
                <a:gd name="connsiteY35" fmla="*/ 522 h 1552"/>
                <a:gd name="connsiteX36" fmla="*/ 1986 w 2482"/>
                <a:gd name="connsiteY36" fmla="*/ 385 h 1552"/>
                <a:gd name="connsiteX37" fmla="*/ 1986 w 2482"/>
                <a:gd name="connsiteY37" fmla="*/ 447 h 1552"/>
                <a:gd name="connsiteX38" fmla="*/ 1974 w 2482"/>
                <a:gd name="connsiteY38" fmla="*/ 497 h 1552"/>
                <a:gd name="connsiteX39" fmla="*/ 1949 w 2482"/>
                <a:gd name="connsiteY39" fmla="*/ 534 h 1552"/>
                <a:gd name="connsiteX40" fmla="*/ 1924 w 2482"/>
                <a:gd name="connsiteY40" fmla="*/ 522 h 1552"/>
                <a:gd name="connsiteX41" fmla="*/ 1887 w 2482"/>
                <a:gd name="connsiteY41" fmla="*/ 546 h 1552"/>
                <a:gd name="connsiteX42" fmla="*/ 1638 w 2482"/>
                <a:gd name="connsiteY42" fmla="*/ 472 h 1552"/>
                <a:gd name="connsiteX43" fmla="*/ 1663 w 2482"/>
                <a:gd name="connsiteY43" fmla="*/ 509 h 1552"/>
                <a:gd name="connsiteX44" fmla="*/ 1663 w 2482"/>
                <a:gd name="connsiteY44" fmla="*/ 559 h 1552"/>
                <a:gd name="connsiteX45" fmla="*/ 1663 w 2482"/>
                <a:gd name="connsiteY45" fmla="*/ 608 h 1552"/>
                <a:gd name="connsiteX46" fmla="*/ 1688 w 2482"/>
                <a:gd name="connsiteY46" fmla="*/ 633 h 1552"/>
                <a:gd name="connsiteX47" fmla="*/ 1738 w 2482"/>
                <a:gd name="connsiteY47" fmla="*/ 695 h 1552"/>
                <a:gd name="connsiteX48" fmla="*/ 1750 w 2482"/>
                <a:gd name="connsiteY48" fmla="*/ 757 h 1552"/>
                <a:gd name="connsiteX49" fmla="*/ 1701 w 2482"/>
                <a:gd name="connsiteY49" fmla="*/ 844 h 1552"/>
                <a:gd name="connsiteX50" fmla="*/ 1713 w 2482"/>
                <a:gd name="connsiteY50" fmla="*/ 869 h 1552"/>
                <a:gd name="connsiteX51" fmla="*/ 1750 w 2482"/>
                <a:gd name="connsiteY51" fmla="*/ 931 h 1552"/>
                <a:gd name="connsiteX52" fmla="*/ 1775 w 2482"/>
                <a:gd name="connsiteY52" fmla="*/ 981 h 1552"/>
                <a:gd name="connsiteX53" fmla="*/ 1750 w 2482"/>
                <a:gd name="connsiteY53" fmla="*/ 1031 h 1552"/>
                <a:gd name="connsiteX54" fmla="*/ 1713 w 2482"/>
                <a:gd name="connsiteY54" fmla="*/ 1031 h 1552"/>
                <a:gd name="connsiteX55" fmla="*/ 1688 w 2482"/>
                <a:gd name="connsiteY55" fmla="*/ 993 h 1552"/>
                <a:gd name="connsiteX56" fmla="*/ 1663 w 2482"/>
                <a:gd name="connsiteY56" fmla="*/ 968 h 1552"/>
                <a:gd name="connsiteX57" fmla="*/ 1638 w 2482"/>
                <a:gd name="connsiteY57" fmla="*/ 919 h 1552"/>
                <a:gd name="connsiteX58" fmla="*/ 1614 w 2482"/>
                <a:gd name="connsiteY58" fmla="*/ 894 h 1552"/>
                <a:gd name="connsiteX59" fmla="*/ 1601 w 2482"/>
                <a:gd name="connsiteY59" fmla="*/ 882 h 1552"/>
                <a:gd name="connsiteX60" fmla="*/ 1527 w 2482"/>
                <a:gd name="connsiteY60" fmla="*/ 882 h 1552"/>
                <a:gd name="connsiteX61" fmla="*/ 1428 w 2482"/>
                <a:gd name="connsiteY61" fmla="*/ 820 h 1552"/>
                <a:gd name="connsiteX62" fmla="*/ 1378 w 2482"/>
                <a:gd name="connsiteY62" fmla="*/ 782 h 1552"/>
                <a:gd name="connsiteX63" fmla="*/ 1316 w 2482"/>
                <a:gd name="connsiteY63" fmla="*/ 770 h 1552"/>
                <a:gd name="connsiteX64" fmla="*/ 1291 w 2482"/>
                <a:gd name="connsiteY64" fmla="*/ 782 h 1552"/>
                <a:gd name="connsiteX65" fmla="*/ 1217 w 2482"/>
                <a:gd name="connsiteY65" fmla="*/ 695 h 1552"/>
                <a:gd name="connsiteX66" fmla="*/ 1192 w 2482"/>
                <a:gd name="connsiteY66" fmla="*/ 695 h 1552"/>
                <a:gd name="connsiteX67" fmla="*/ 1204 w 2482"/>
                <a:gd name="connsiteY67" fmla="*/ 559 h 1552"/>
                <a:gd name="connsiteX68" fmla="*/ 1279 w 2482"/>
                <a:gd name="connsiteY68" fmla="*/ 460 h 1552"/>
                <a:gd name="connsiteX69" fmla="*/ 1291 w 2482"/>
                <a:gd name="connsiteY69" fmla="*/ 422 h 1552"/>
                <a:gd name="connsiteX70" fmla="*/ 1291 w 2482"/>
                <a:gd name="connsiteY70" fmla="*/ 385 h 1552"/>
                <a:gd name="connsiteX71" fmla="*/ 1341 w 2482"/>
                <a:gd name="connsiteY71" fmla="*/ 373 h 1552"/>
                <a:gd name="connsiteX72" fmla="*/ 1353 w 2482"/>
                <a:gd name="connsiteY72" fmla="*/ 348 h 1552"/>
                <a:gd name="connsiteX73" fmla="*/ 1291 w 2482"/>
                <a:gd name="connsiteY73" fmla="*/ 323 h 1552"/>
                <a:gd name="connsiteX74" fmla="*/ 1279 w 2482"/>
                <a:gd name="connsiteY74" fmla="*/ 298 h 1552"/>
                <a:gd name="connsiteX75" fmla="*/ 1341 w 2482"/>
                <a:gd name="connsiteY75" fmla="*/ 311 h 1552"/>
                <a:gd name="connsiteX76" fmla="*/ 1378 w 2482"/>
                <a:gd name="connsiteY76" fmla="*/ 298 h 1552"/>
                <a:gd name="connsiteX77" fmla="*/ 1341 w 2482"/>
                <a:gd name="connsiteY77" fmla="*/ 248 h 1552"/>
                <a:gd name="connsiteX78" fmla="*/ 1403 w 2482"/>
                <a:gd name="connsiteY78" fmla="*/ 248 h 1552"/>
                <a:gd name="connsiteX79" fmla="*/ 1415 w 2482"/>
                <a:gd name="connsiteY79" fmla="*/ 236 h 1552"/>
                <a:gd name="connsiteX80" fmla="*/ 1440 w 2482"/>
                <a:gd name="connsiteY80" fmla="*/ 174 h 1552"/>
                <a:gd name="connsiteX81" fmla="*/ 1428 w 2482"/>
                <a:gd name="connsiteY81" fmla="*/ 124 h 1552"/>
                <a:gd name="connsiteX82" fmla="*/ 1428 w 2482"/>
                <a:gd name="connsiteY82" fmla="*/ 100 h 1552"/>
                <a:gd name="connsiteX83" fmla="*/ 1390 w 2482"/>
                <a:gd name="connsiteY83" fmla="*/ 75 h 1552"/>
                <a:gd name="connsiteX84" fmla="*/ 1341 w 2482"/>
                <a:gd name="connsiteY84" fmla="*/ 62 h 1552"/>
                <a:gd name="connsiteX85" fmla="*/ 1365 w 2482"/>
                <a:gd name="connsiteY85" fmla="*/ 100 h 1552"/>
                <a:gd name="connsiteX86" fmla="*/ 1341 w 2482"/>
                <a:gd name="connsiteY86" fmla="*/ 149 h 1552"/>
                <a:gd name="connsiteX87" fmla="*/ 1328 w 2482"/>
                <a:gd name="connsiteY87" fmla="*/ 211 h 1552"/>
                <a:gd name="connsiteX88" fmla="*/ 1303 w 2482"/>
                <a:gd name="connsiteY88" fmla="*/ 199 h 1552"/>
                <a:gd name="connsiteX89" fmla="*/ 1303 w 2482"/>
                <a:gd name="connsiteY89" fmla="*/ 137 h 1552"/>
                <a:gd name="connsiteX90" fmla="*/ 1279 w 2482"/>
                <a:gd name="connsiteY90" fmla="*/ 124 h 1552"/>
                <a:gd name="connsiteX91" fmla="*/ 1266 w 2482"/>
                <a:gd name="connsiteY91" fmla="*/ 162 h 1552"/>
                <a:gd name="connsiteX92" fmla="*/ 1241 w 2482"/>
                <a:gd name="connsiteY92" fmla="*/ 174 h 1552"/>
                <a:gd name="connsiteX93" fmla="*/ 1241 w 2482"/>
                <a:gd name="connsiteY93" fmla="*/ 112 h 1552"/>
                <a:gd name="connsiteX94" fmla="*/ 1204 w 2482"/>
                <a:gd name="connsiteY94" fmla="*/ 100 h 1552"/>
                <a:gd name="connsiteX95" fmla="*/ 1179 w 2482"/>
                <a:gd name="connsiteY95" fmla="*/ 50 h 1552"/>
                <a:gd name="connsiteX96" fmla="*/ 1179 w 2482"/>
                <a:gd name="connsiteY96" fmla="*/ 13 h 1552"/>
                <a:gd name="connsiteX97" fmla="*/ 1142 w 2482"/>
                <a:gd name="connsiteY97" fmla="*/ 0 h 1552"/>
                <a:gd name="connsiteX98" fmla="*/ 1142 w 2482"/>
                <a:gd name="connsiteY98" fmla="*/ 100 h 1552"/>
                <a:gd name="connsiteX99" fmla="*/ 1179 w 2482"/>
                <a:gd name="connsiteY99" fmla="*/ 149 h 1552"/>
                <a:gd name="connsiteX100" fmla="*/ 1167 w 2482"/>
                <a:gd name="connsiteY100" fmla="*/ 199 h 1552"/>
                <a:gd name="connsiteX101" fmla="*/ 1142 w 2482"/>
                <a:gd name="connsiteY101" fmla="*/ 224 h 1552"/>
                <a:gd name="connsiteX102" fmla="*/ 1130 w 2482"/>
                <a:gd name="connsiteY102" fmla="*/ 186 h 1552"/>
                <a:gd name="connsiteX103" fmla="*/ 1105 w 2482"/>
                <a:gd name="connsiteY103" fmla="*/ 186 h 1552"/>
                <a:gd name="connsiteX104" fmla="*/ 1068 w 2482"/>
                <a:gd name="connsiteY104" fmla="*/ 224 h 1552"/>
                <a:gd name="connsiteX105" fmla="*/ 1030 w 2482"/>
                <a:gd name="connsiteY105" fmla="*/ 211 h 1552"/>
                <a:gd name="connsiteX106" fmla="*/ 956 w 2482"/>
                <a:gd name="connsiteY106" fmla="*/ 186 h 1552"/>
                <a:gd name="connsiteX107" fmla="*/ 857 w 2482"/>
                <a:gd name="connsiteY107" fmla="*/ 224 h 1552"/>
                <a:gd name="connsiteX108" fmla="*/ 795 w 2482"/>
                <a:gd name="connsiteY108" fmla="*/ 186 h 1552"/>
                <a:gd name="connsiteX109" fmla="*/ 720 w 2482"/>
                <a:gd name="connsiteY109" fmla="*/ 174 h 1552"/>
                <a:gd name="connsiteX110" fmla="*/ 0 w 2482"/>
                <a:gd name="connsiteY110" fmla="*/ 286 h 1552"/>
                <a:gd name="connsiteX111" fmla="*/ 0 w 2482"/>
                <a:gd name="connsiteY111" fmla="*/ 311 h 1552"/>
                <a:gd name="connsiteX112" fmla="*/ 37 w 2482"/>
                <a:gd name="connsiteY112" fmla="*/ 323 h 1552"/>
                <a:gd name="connsiteX113" fmla="*/ 37 w 2482"/>
                <a:gd name="connsiteY113" fmla="*/ 397 h 1552"/>
                <a:gd name="connsiteX114" fmla="*/ 112 w 2482"/>
                <a:gd name="connsiteY114" fmla="*/ 410 h 1552"/>
                <a:gd name="connsiteX115" fmla="*/ 100 w 2482"/>
                <a:gd name="connsiteY115" fmla="*/ 472 h 1552"/>
                <a:gd name="connsiteX116" fmla="*/ 124 w 2482"/>
                <a:gd name="connsiteY116" fmla="*/ 633 h 1552"/>
                <a:gd name="connsiteX117" fmla="*/ 149 w 2482"/>
                <a:gd name="connsiteY117" fmla="*/ 671 h 1552"/>
                <a:gd name="connsiteX118" fmla="*/ 100 w 2482"/>
                <a:gd name="connsiteY118" fmla="*/ 720 h 1552"/>
                <a:gd name="connsiteX119" fmla="*/ 100 w 2482"/>
                <a:gd name="connsiteY119" fmla="*/ 757 h 1552"/>
                <a:gd name="connsiteX120" fmla="*/ 100 w 2482"/>
                <a:gd name="connsiteY120" fmla="*/ 795 h 1552"/>
                <a:gd name="connsiteX121" fmla="*/ 149 w 2482"/>
                <a:gd name="connsiteY121" fmla="*/ 894 h 1552"/>
                <a:gd name="connsiteX122" fmla="*/ 124 w 2482"/>
                <a:gd name="connsiteY122" fmla="*/ 931 h 1552"/>
                <a:gd name="connsiteX123" fmla="*/ 124 w 2482"/>
                <a:gd name="connsiteY123" fmla="*/ 956 h 1552"/>
                <a:gd name="connsiteX124" fmla="*/ 149 w 2482"/>
                <a:gd name="connsiteY124" fmla="*/ 968 h 1552"/>
                <a:gd name="connsiteX125" fmla="*/ 186 w 2482"/>
                <a:gd name="connsiteY125" fmla="*/ 1043 h 1552"/>
                <a:gd name="connsiteX126" fmla="*/ 199 w 2482"/>
                <a:gd name="connsiteY126" fmla="*/ 1080 h 1552"/>
                <a:gd name="connsiteX127" fmla="*/ 211 w 2482"/>
                <a:gd name="connsiteY127" fmla="*/ 1105 h 1552"/>
                <a:gd name="connsiteX128" fmla="*/ 261 w 2482"/>
                <a:gd name="connsiteY128" fmla="*/ 1130 h 1552"/>
                <a:gd name="connsiteX129" fmla="*/ 633 w 2482"/>
                <a:gd name="connsiteY129" fmla="*/ 1167 h 1552"/>
                <a:gd name="connsiteX130" fmla="*/ 658 w 2482"/>
                <a:gd name="connsiteY130" fmla="*/ 1167 h 1552"/>
                <a:gd name="connsiteX131" fmla="*/ 683 w 2482"/>
                <a:gd name="connsiteY131" fmla="*/ 1180 h 1552"/>
                <a:gd name="connsiteX132" fmla="*/ 1204 w 2482"/>
                <a:gd name="connsiteY132" fmla="*/ 1229 h 1552"/>
                <a:gd name="connsiteX133" fmla="*/ 1254 w 2482"/>
                <a:gd name="connsiteY133" fmla="*/ 1242 h 1552"/>
                <a:gd name="connsiteX134" fmla="*/ 1266 w 2482"/>
                <a:gd name="connsiteY134" fmla="*/ 1242 h 1552"/>
                <a:gd name="connsiteX135" fmla="*/ 1291 w 2482"/>
                <a:gd name="connsiteY135" fmla="*/ 1242 h 1552"/>
                <a:gd name="connsiteX136" fmla="*/ 1291 w 2482"/>
                <a:gd name="connsiteY136" fmla="*/ 1254 h 1552"/>
                <a:gd name="connsiteX137" fmla="*/ 1303 w 2482"/>
                <a:gd name="connsiteY137" fmla="*/ 1254 h 1552"/>
                <a:gd name="connsiteX138" fmla="*/ 1440 w 2482"/>
                <a:gd name="connsiteY138" fmla="*/ 1266 h 1552"/>
                <a:gd name="connsiteX139" fmla="*/ 1452 w 2482"/>
                <a:gd name="connsiteY139" fmla="*/ 1266 h 1552"/>
                <a:gd name="connsiteX140" fmla="*/ 1452 w 2482"/>
                <a:gd name="connsiteY140" fmla="*/ 1242 h 1552"/>
                <a:gd name="connsiteX141" fmla="*/ 1465 w 2482"/>
                <a:gd name="connsiteY141" fmla="*/ 1229 h 1552"/>
                <a:gd name="connsiteX142" fmla="*/ 1502 w 2482"/>
                <a:gd name="connsiteY142" fmla="*/ 1217 h 1552"/>
                <a:gd name="connsiteX143" fmla="*/ 1564 w 2482"/>
                <a:gd name="connsiteY143" fmla="*/ 1229 h 1552"/>
                <a:gd name="connsiteX144" fmla="*/ 1564 w 2482"/>
                <a:gd name="connsiteY144" fmla="*/ 1242 h 1552"/>
                <a:gd name="connsiteX145" fmla="*/ 1589 w 2482"/>
                <a:gd name="connsiteY145" fmla="*/ 1254 h 1552"/>
                <a:gd name="connsiteX146" fmla="*/ 1614 w 2482"/>
                <a:gd name="connsiteY146" fmla="*/ 1291 h 1552"/>
                <a:gd name="connsiteX147" fmla="*/ 1614 w 2482"/>
                <a:gd name="connsiteY147" fmla="*/ 1316 h 1552"/>
                <a:gd name="connsiteX148" fmla="*/ 1638 w 2482"/>
                <a:gd name="connsiteY148" fmla="*/ 1316 h 1552"/>
                <a:gd name="connsiteX149" fmla="*/ 1676 w 2482"/>
                <a:gd name="connsiteY149" fmla="*/ 1341 h 1552"/>
                <a:gd name="connsiteX150" fmla="*/ 1688 w 2482"/>
                <a:gd name="connsiteY150" fmla="*/ 1353 h 1552"/>
                <a:gd name="connsiteX151" fmla="*/ 1725 w 2482"/>
                <a:gd name="connsiteY151" fmla="*/ 1341 h 1552"/>
                <a:gd name="connsiteX152" fmla="*/ 1763 w 2482"/>
                <a:gd name="connsiteY152" fmla="*/ 1316 h 1552"/>
                <a:gd name="connsiteX153" fmla="*/ 1812 w 2482"/>
                <a:gd name="connsiteY153" fmla="*/ 1353 h 1552"/>
                <a:gd name="connsiteX154" fmla="*/ 1837 w 2482"/>
                <a:gd name="connsiteY154" fmla="*/ 1403 h 1552"/>
                <a:gd name="connsiteX155" fmla="*/ 1787 w 2482"/>
                <a:gd name="connsiteY155" fmla="*/ 1403 h 1552"/>
                <a:gd name="connsiteX156" fmla="*/ 1775 w 2482"/>
                <a:gd name="connsiteY156" fmla="*/ 1415 h 1552"/>
                <a:gd name="connsiteX157" fmla="*/ 1775 w 2482"/>
                <a:gd name="connsiteY157" fmla="*/ 1477 h 1552"/>
                <a:gd name="connsiteX158" fmla="*/ 1763 w 2482"/>
                <a:gd name="connsiteY158" fmla="*/ 1502 h 1552"/>
                <a:gd name="connsiteX159" fmla="*/ 1750 w 2482"/>
                <a:gd name="connsiteY159" fmla="*/ 1540 h 1552"/>
                <a:gd name="connsiteX160" fmla="*/ 1763 w 2482"/>
                <a:gd name="connsiteY160" fmla="*/ 1552 h 1552"/>
                <a:gd name="connsiteX161" fmla="*/ 1825 w 2482"/>
                <a:gd name="connsiteY161" fmla="*/ 1527 h 1552"/>
                <a:gd name="connsiteX162" fmla="*/ 1862 w 2482"/>
                <a:gd name="connsiteY162" fmla="*/ 1453 h 1552"/>
                <a:gd name="connsiteX163" fmla="*/ 1862 w 2482"/>
                <a:gd name="connsiteY163" fmla="*/ 1465 h 1552"/>
                <a:gd name="connsiteX164" fmla="*/ 1862 w 2482"/>
                <a:gd name="connsiteY164" fmla="*/ 1428 h 1552"/>
                <a:gd name="connsiteX165" fmla="*/ 1887 w 2482"/>
                <a:gd name="connsiteY165" fmla="*/ 1403 h 1552"/>
                <a:gd name="connsiteX166" fmla="*/ 1936 w 2482"/>
                <a:gd name="connsiteY166" fmla="*/ 1403 h 1552"/>
                <a:gd name="connsiteX167" fmla="*/ 1936 w 2482"/>
                <a:gd name="connsiteY167" fmla="*/ 1391 h 1552"/>
                <a:gd name="connsiteX168" fmla="*/ 1949 w 2482"/>
                <a:gd name="connsiteY168" fmla="*/ 1378 h 1552"/>
                <a:gd name="connsiteX169" fmla="*/ 1974 w 2482"/>
                <a:gd name="connsiteY169" fmla="*/ 1366 h 1552"/>
                <a:gd name="connsiteX170" fmla="*/ 1974 w 2482"/>
                <a:gd name="connsiteY170" fmla="*/ 1378 h 1552"/>
                <a:gd name="connsiteX171" fmla="*/ 1986 w 2482"/>
                <a:gd name="connsiteY171" fmla="*/ 1353 h 1552"/>
                <a:gd name="connsiteX172" fmla="*/ 2023 w 2482"/>
                <a:gd name="connsiteY172" fmla="*/ 1316 h 1552"/>
                <a:gd name="connsiteX173" fmla="*/ 2110 w 2482"/>
                <a:gd name="connsiteY173" fmla="*/ 1291 h 1552"/>
                <a:gd name="connsiteX174" fmla="*/ 2135 w 2482"/>
                <a:gd name="connsiteY174" fmla="*/ 1242 h 1552"/>
                <a:gd name="connsiteX175" fmla="*/ 2147 w 2482"/>
                <a:gd name="connsiteY175" fmla="*/ 1217 h 1552"/>
                <a:gd name="connsiteX176" fmla="*/ 2147 w 2482"/>
                <a:gd name="connsiteY176" fmla="*/ 1192 h 1552"/>
                <a:gd name="connsiteX177" fmla="*/ 2160 w 2482"/>
                <a:gd name="connsiteY177" fmla="*/ 1117 h 1552"/>
                <a:gd name="connsiteX178" fmla="*/ 2222 w 2482"/>
                <a:gd name="connsiteY178" fmla="*/ 1117 h 1552"/>
                <a:gd name="connsiteX179" fmla="*/ 2296 w 2482"/>
                <a:gd name="connsiteY179" fmla="*/ 1192 h 1552"/>
                <a:gd name="connsiteX180" fmla="*/ 2321 w 2482"/>
                <a:gd name="connsiteY180" fmla="*/ 1180 h 1552"/>
                <a:gd name="connsiteX181" fmla="*/ 2358 w 2482"/>
                <a:gd name="connsiteY181" fmla="*/ 1130 h 1552"/>
                <a:gd name="connsiteX182" fmla="*/ 2358 w 2482"/>
                <a:gd name="connsiteY182" fmla="*/ 1155 h 1552"/>
                <a:gd name="connsiteX183" fmla="*/ 2346 w 2482"/>
                <a:gd name="connsiteY183" fmla="*/ 1217 h 1552"/>
                <a:gd name="connsiteX184" fmla="*/ 2383 w 2482"/>
                <a:gd name="connsiteY184" fmla="*/ 1242 h 1552"/>
                <a:gd name="connsiteX185" fmla="*/ 2408 w 2482"/>
                <a:gd name="connsiteY185" fmla="*/ 1180 h 1552"/>
                <a:gd name="connsiteX186" fmla="*/ 2433 w 2482"/>
                <a:gd name="connsiteY186" fmla="*/ 1167 h 1552"/>
                <a:gd name="connsiteX187" fmla="*/ 2470 w 2482"/>
                <a:gd name="connsiteY187" fmla="*/ 1117 h 1552"/>
                <a:gd name="connsiteX188" fmla="*/ 2482 w 2482"/>
                <a:gd name="connsiteY188" fmla="*/ 1080 h 1552"/>
                <a:gd name="connsiteX189" fmla="*/ 2458 w 2482"/>
                <a:gd name="connsiteY189"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2172 w 2482"/>
                <a:gd name="connsiteY34" fmla="*/ 559 h 1552"/>
                <a:gd name="connsiteX35" fmla="*/ 2160 w 2482"/>
                <a:gd name="connsiteY35" fmla="*/ 522 h 1552"/>
                <a:gd name="connsiteX36" fmla="*/ 1986 w 2482"/>
                <a:gd name="connsiteY36" fmla="*/ 385 h 1552"/>
                <a:gd name="connsiteX37" fmla="*/ 1986 w 2482"/>
                <a:gd name="connsiteY37" fmla="*/ 447 h 1552"/>
                <a:gd name="connsiteX38" fmla="*/ 1974 w 2482"/>
                <a:gd name="connsiteY38" fmla="*/ 497 h 1552"/>
                <a:gd name="connsiteX39" fmla="*/ 1924 w 2482"/>
                <a:gd name="connsiteY39" fmla="*/ 522 h 1552"/>
                <a:gd name="connsiteX40" fmla="*/ 1887 w 2482"/>
                <a:gd name="connsiteY40" fmla="*/ 546 h 1552"/>
                <a:gd name="connsiteX41" fmla="*/ 1638 w 2482"/>
                <a:gd name="connsiteY41" fmla="*/ 472 h 1552"/>
                <a:gd name="connsiteX42" fmla="*/ 1663 w 2482"/>
                <a:gd name="connsiteY42" fmla="*/ 509 h 1552"/>
                <a:gd name="connsiteX43" fmla="*/ 1663 w 2482"/>
                <a:gd name="connsiteY43" fmla="*/ 559 h 1552"/>
                <a:gd name="connsiteX44" fmla="*/ 1663 w 2482"/>
                <a:gd name="connsiteY44" fmla="*/ 608 h 1552"/>
                <a:gd name="connsiteX45" fmla="*/ 1688 w 2482"/>
                <a:gd name="connsiteY45" fmla="*/ 633 h 1552"/>
                <a:gd name="connsiteX46" fmla="*/ 1738 w 2482"/>
                <a:gd name="connsiteY46" fmla="*/ 695 h 1552"/>
                <a:gd name="connsiteX47" fmla="*/ 1750 w 2482"/>
                <a:gd name="connsiteY47" fmla="*/ 757 h 1552"/>
                <a:gd name="connsiteX48" fmla="*/ 1701 w 2482"/>
                <a:gd name="connsiteY48" fmla="*/ 844 h 1552"/>
                <a:gd name="connsiteX49" fmla="*/ 1713 w 2482"/>
                <a:gd name="connsiteY49" fmla="*/ 869 h 1552"/>
                <a:gd name="connsiteX50" fmla="*/ 1750 w 2482"/>
                <a:gd name="connsiteY50" fmla="*/ 931 h 1552"/>
                <a:gd name="connsiteX51" fmla="*/ 1775 w 2482"/>
                <a:gd name="connsiteY51" fmla="*/ 981 h 1552"/>
                <a:gd name="connsiteX52" fmla="*/ 1750 w 2482"/>
                <a:gd name="connsiteY52" fmla="*/ 1031 h 1552"/>
                <a:gd name="connsiteX53" fmla="*/ 1713 w 2482"/>
                <a:gd name="connsiteY53" fmla="*/ 1031 h 1552"/>
                <a:gd name="connsiteX54" fmla="*/ 1688 w 2482"/>
                <a:gd name="connsiteY54" fmla="*/ 993 h 1552"/>
                <a:gd name="connsiteX55" fmla="*/ 1663 w 2482"/>
                <a:gd name="connsiteY55" fmla="*/ 968 h 1552"/>
                <a:gd name="connsiteX56" fmla="*/ 1638 w 2482"/>
                <a:gd name="connsiteY56" fmla="*/ 919 h 1552"/>
                <a:gd name="connsiteX57" fmla="*/ 1614 w 2482"/>
                <a:gd name="connsiteY57" fmla="*/ 894 h 1552"/>
                <a:gd name="connsiteX58" fmla="*/ 1601 w 2482"/>
                <a:gd name="connsiteY58" fmla="*/ 882 h 1552"/>
                <a:gd name="connsiteX59" fmla="*/ 1527 w 2482"/>
                <a:gd name="connsiteY59" fmla="*/ 882 h 1552"/>
                <a:gd name="connsiteX60" fmla="*/ 1428 w 2482"/>
                <a:gd name="connsiteY60" fmla="*/ 820 h 1552"/>
                <a:gd name="connsiteX61" fmla="*/ 1378 w 2482"/>
                <a:gd name="connsiteY61" fmla="*/ 782 h 1552"/>
                <a:gd name="connsiteX62" fmla="*/ 1316 w 2482"/>
                <a:gd name="connsiteY62" fmla="*/ 770 h 1552"/>
                <a:gd name="connsiteX63" fmla="*/ 1291 w 2482"/>
                <a:gd name="connsiteY63" fmla="*/ 782 h 1552"/>
                <a:gd name="connsiteX64" fmla="*/ 1217 w 2482"/>
                <a:gd name="connsiteY64" fmla="*/ 695 h 1552"/>
                <a:gd name="connsiteX65" fmla="*/ 1192 w 2482"/>
                <a:gd name="connsiteY65" fmla="*/ 695 h 1552"/>
                <a:gd name="connsiteX66" fmla="*/ 1204 w 2482"/>
                <a:gd name="connsiteY66" fmla="*/ 559 h 1552"/>
                <a:gd name="connsiteX67" fmla="*/ 1279 w 2482"/>
                <a:gd name="connsiteY67" fmla="*/ 460 h 1552"/>
                <a:gd name="connsiteX68" fmla="*/ 1291 w 2482"/>
                <a:gd name="connsiteY68" fmla="*/ 422 h 1552"/>
                <a:gd name="connsiteX69" fmla="*/ 1291 w 2482"/>
                <a:gd name="connsiteY69" fmla="*/ 385 h 1552"/>
                <a:gd name="connsiteX70" fmla="*/ 1341 w 2482"/>
                <a:gd name="connsiteY70" fmla="*/ 373 h 1552"/>
                <a:gd name="connsiteX71" fmla="*/ 1353 w 2482"/>
                <a:gd name="connsiteY71" fmla="*/ 348 h 1552"/>
                <a:gd name="connsiteX72" fmla="*/ 1291 w 2482"/>
                <a:gd name="connsiteY72" fmla="*/ 323 h 1552"/>
                <a:gd name="connsiteX73" fmla="*/ 1279 w 2482"/>
                <a:gd name="connsiteY73" fmla="*/ 298 h 1552"/>
                <a:gd name="connsiteX74" fmla="*/ 1341 w 2482"/>
                <a:gd name="connsiteY74" fmla="*/ 311 h 1552"/>
                <a:gd name="connsiteX75" fmla="*/ 1378 w 2482"/>
                <a:gd name="connsiteY75" fmla="*/ 298 h 1552"/>
                <a:gd name="connsiteX76" fmla="*/ 1341 w 2482"/>
                <a:gd name="connsiteY76" fmla="*/ 248 h 1552"/>
                <a:gd name="connsiteX77" fmla="*/ 1403 w 2482"/>
                <a:gd name="connsiteY77" fmla="*/ 248 h 1552"/>
                <a:gd name="connsiteX78" fmla="*/ 1415 w 2482"/>
                <a:gd name="connsiteY78" fmla="*/ 236 h 1552"/>
                <a:gd name="connsiteX79" fmla="*/ 1440 w 2482"/>
                <a:gd name="connsiteY79" fmla="*/ 174 h 1552"/>
                <a:gd name="connsiteX80" fmla="*/ 1428 w 2482"/>
                <a:gd name="connsiteY80" fmla="*/ 124 h 1552"/>
                <a:gd name="connsiteX81" fmla="*/ 1428 w 2482"/>
                <a:gd name="connsiteY81" fmla="*/ 100 h 1552"/>
                <a:gd name="connsiteX82" fmla="*/ 1390 w 2482"/>
                <a:gd name="connsiteY82" fmla="*/ 75 h 1552"/>
                <a:gd name="connsiteX83" fmla="*/ 1341 w 2482"/>
                <a:gd name="connsiteY83" fmla="*/ 62 h 1552"/>
                <a:gd name="connsiteX84" fmla="*/ 1365 w 2482"/>
                <a:gd name="connsiteY84" fmla="*/ 100 h 1552"/>
                <a:gd name="connsiteX85" fmla="*/ 1341 w 2482"/>
                <a:gd name="connsiteY85" fmla="*/ 149 h 1552"/>
                <a:gd name="connsiteX86" fmla="*/ 1328 w 2482"/>
                <a:gd name="connsiteY86" fmla="*/ 211 h 1552"/>
                <a:gd name="connsiteX87" fmla="*/ 1303 w 2482"/>
                <a:gd name="connsiteY87" fmla="*/ 199 h 1552"/>
                <a:gd name="connsiteX88" fmla="*/ 1303 w 2482"/>
                <a:gd name="connsiteY88" fmla="*/ 137 h 1552"/>
                <a:gd name="connsiteX89" fmla="*/ 1279 w 2482"/>
                <a:gd name="connsiteY89" fmla="*/ 124 h 1552"/>
                <a:gd name="connsiteX90" fmla="*/ 1266 w 2482"/>
                <a:gd name="connsiteY90" fmla="*/ 162 h 1552"/>
                <a:gd name="connsiteX91" fmla="*/ 1241 w 2482"/>
                <a:gd name="connsiteY91" fmla="*/ 174 h 1552"/>
                <a:gd name="connsiteX92" fmla="*/ 1241 w 2482"/>
                <a:gd name="connsiteY92" fmla="*/ 112 h 1552"/>
                <a:gd name="connsiteX93" fmla="*/ 1204 w 2482"/>
                <a:gd name="connsiteY93" fmla="*/ 100 h 1552"/>
                <a:gd name="connsiteX94" fmla="*/ 1179 w 2482"/>
                <a:gd name="connsiteY94" fmla="*/ 50 h 1552"/>
                <a:gd name="connsiteX95" fmla="*/ 1179 w 2482"/>
                <a:gd name="connsiteY95" fmla="*/ 13 h 1552"/>
                <a:gd name="connsiteX96" fmla="*/ 1142 w 2482"/>
                <a:gd name="connsiteY96" fmla="*/ 0 h 1552"/>
                <a:gd name="connsiteX97" fmla="*/ 1142 w 2482"/>
                <a:gd name="connsiteY97" fmla="*/ 100 h 1552"/>
                <a:gd name="connsiteX98" fmla="*/ 1179 w 2482"/>
                <a:gd name="connsiteY98" fmla="*/ 149 h 1552"/>
                <a:gd name="connsiteX99" fmla="*/ 1167 w 2482"/>
                <a:gd name="connsiteY99" fmla="*/ 199 h 1552"/>
                <a:gd name="connsiteX100" fmla="*/ 1142 w 2482"/>
                <a:gd name="connsiteY100" fmla="*/ 224 h 1552"/>
                <a:gd name="connsiteX101" fmla="*/ 1130 w 2482"/>
                <a:gd name="connsiteY101" fmla="*/ 186 h 1552"/>
                <a:gd name="connsiteX102" fmla="*/ 1105 w 2482"/>
                <a:gd name="connsiteY102" fmla="*/ 186 h 1552"/>
                <a:gd name="connsiteX103" fmla="*/ 1068 w 2482"/>
                <a:gd name="connsiteY103" fmla="*/ 224 h 1552"/>
                <a:gd name="connsiteX104" fmla="*/ 1030 w 2482"/>
                <a:gd name="connsiteY104" fmla="*/ 211 h 1552"/>
                <a:gd name="connsiteX105" fmla="*/ 956 w 2482"/>
                <a:gd name="connsiteY105" fmla="*/ 186 h 1552"/>
                <a:gd name="connsiteX106" fmla="*/ 857 w 2482"/>
                <a:gd name="connsiteY106" fmla="*/ 224 h 1552"/>
                <a:gd name="connsiteX107" fmla="*/ 795 w 2482"/>
                <a:gd name="connsiteY107" fmla="*/ 186 h 1552"/>
                <a:gd name="connsiteX108" fmla="*/ 720 w 2482"/>
                <a:gd name="connsiteY108" fmla="*/ 174 h 1552"/>
                <a:gd name="connsiteX109" fmla="*/ 0 w 2482"/>
                <a:gd name="connsiteY109" fmla="*/ 286 h 1552"/>
                <a:gd name="connsiteX110" fmla="*/ 0 w 2482"/>
                <a:gd name="connsiteY110" fmla="*/ 311 h 1552"/>
                <a:gd name="connsiteX111" fmla="*/ 37 w 2482"/>
                <a:gd name="connsiteY111" fmla="*/ 323 h 1552"/>
                <a:gd name="connsiteX112" fmla="*/ 37 w 2482"/>
                <a:gd name="connsiteY112" fmla="*/ 397 h 1552"/>
                <a:gd name="connsiteX113" fmla="*/ 112 w 2482"/>
                <a:gd name="connsiteY113" fmla="*/ 410 h 1552"/>
                <a:gd name="connsiteX114" fmla="*/ 100 w 2482"/>
                <a:gd name="connsiteY114" fmla="*/ 472 h 1552"/>
                <a:gd name="connsiteX115" fmla="*/ 124 w 2482"/>
                <a:gd name="connsiteY115" fmla="*/ 633 h 1552"/>
                <a:gd name="connsiteX116" fmla="*/ 149 w 2482"/>
                <a:gd name="connsiteY116" fmla="*/ 671 h 1552"/>
                <a:gd name="connsiteX117" fmla="*/ 100 w 2482"/>
                <a:gd name="connsiteY117" fmla="*/ 720 h 1552"/>
                <a:gd name="connsiteX118" fmla="*/ 100 w 2482"/>
                <a:gd name="connsiteY118" fmla="*/ 757 h 1552"/>
                <a:gd name="connsiteX119" fmla="*/ 100 w 2482"/>
                <a:gd name="connsiteY119" fmla="*/ 795 h 1552"/>
                <a:gd name="connsiteX120" fmla="*/ 149 w 2482"/>
                <a:gd name="connsiteY120" fmla="*/ 894 h 1552"/>
                <a:gd name="connsiteX121" fmla="*/ 124 w 2482"/>
                <a:gd name="connsiteY121" fmla="*/ 931 h 1552"/>
                <a:gd name="connsiteX122" fmla="*/ 124 w 2482"/>
                <a:gd name="connsiteY122" fmla="*/ 956 h 1552"/>
                <a:gd name="connsiteX123" fmla="*/ 149 w 2482"/>
                <a:gd name="connsiteY123" fmla="*/ 968 h 1552"/>
                <a:gd name="connsiteX124" fmla="*/ 186 w 2482"/>
                <a:gd name="connsiteY124" fmla="*/ 1043 h 1552"/>
                <a:gd name="connsiteX125" fmla="*/ 199 w 2482"/>
                <a:gd name="connsiteY125" fmla="*/ 1080 h 1552"/>
                <a:gd name="connsiteX126" fmla="*/ 211 w 2482"/>
                <a:gd name="connsiteY126" fmla="*/ 1105 h 1552"/>
                <a:gd name="connsiteX127" fmla="*/ 261 w 2482"/>
                <a:gd name="connsiteY127" fmla="*/ 1130 h 1552"/>
                <a:gd name="connsiteX128" fmla="*/ 633 w 2482"/>
                <a:gd name="connsiteY128" fmla="*/ 1167 h 1552"/>
                <a:gd name="connsiteX129" fmla="*/ 658 w 2482"/>
                <a:gd name="connsiteY129" fmla="*/ 1167 h 1552"/>
                <a:gd name="connsiteX130" fmla="*/ 683 w 2482"/>
                <a:gd name="connsiteY130" fmla="*/ 1180 h 1552"/>
                <a:gd name="connsiteX131" fmla="*/ 1204 w 2482"/>
                <a:gd name="connsiteY131" fmla="*/ 1229 h 1552"/>
                <a:gd name="connsiteX132" fmla="*/ 1254 w 2482"/>
                <a:gd name="connsiteY132" fmla="*/ 1242 h 1552"/>
                <a:gd name="connsiteX133" fmla="*/ 1266 w 2482"/>
                <a:gd name="connsiteY133" fmla="*/ 1242 h 1552"/>
                <a:gd name="connsiteX134" fmla="*/ 1291 w 2482"/>
                <a:gd name="connsiteY134" fmla="*/ 1242 h 1552"/>
                <a:gd name="connsiteX135" fmla="*/ 1291 w 2482"/>
                <a:gd name="connsiteY135" fmla="*/ 1254 h 1552"/>
                <a:gd name="connsiteX136" fmla="*/ 1303 w 2482"/>
                <a:gd name="connsiteY136" fmla="*/ 1254 h 1552"/>
                <a:gd name="connsiteX137" fmla="*/ 1440 w 2482"/>
                <a:gd name="connsiteY137" fmla="*/ 1266 h 1552"/>
                <a:gd name="connsiteX138" fmla="*/ 1452 w 2482"/>
                <a:gd name="connsiteY138" fmla="*/ 1266 h 1552"/>
                <a:gd name="connsiteX139" fmla="*/ 1452 w 2482"/>
                <a:gd name="connsiteY139" fmla="*/ 1242 h 1552"/>
                <a:gd name="connsiteX140" fmla="*/ 1465 w 2482"/>
                <a:gd name="connsiteY140" fmla="*/ 1229 h 1552"/>
                <a:gd name="connsiteX141" fmla="*/ 1502 w 2482"/>
                <a:gd name="connsiteY141" fmla="*/ 1217 h 1552"/>
                <a:gd name="connsiteX142" fmla="*/ 1564 w 2482"/>
                <a:gd name="connsiteY142" fmla="*/ 1229 h 1552"/>
                <a:gd name="connsiteX143" fmla="*/ 1564 w 2482"/>
                <a:gd name="connsiteY143" fmla="*/ 1242 h 1552"/>
                <a:gd name="connsiteX144" fmla="*/ 1589 w 2482"/>
                <a:gd name="connsiteY144" fmla="*/ 1254 h 1552"/>
                <a:gd name="connsiteX145" fmla="*/ 1614 w 2482"/>
                <a:gd name="connsiteY145" fmla="*/ 1291 h 1552"/>
                <a:gd name="connsiteX146" fmla="*/ 1614 w 2482"/>
                <a:gd name="connsiteY146" fmla="*/ 1316 h 1552"/>
                <a:gd name="connsiteX147" fmla="*/ 1638 w 2482"/>
                <a:gd name="connsiteY147" fmla="*/ 1316 h 1552"/>
                <a:gd name="connsiteX148" fmla="*/ 1676 w 2482"/>
                <a:gd name="connsiteY148" fmla="*/ 1341 h 1552"/>
                <a:gd name="connsiteX149" fmla="*/ 1688 w 2482"/>
                <a:gd name="connsiteY149" fmla="*/ 1353 h 1552"/>
                <a:gd name="connsiteX150" fmla="*/ 1725 w 2482"/>
                <a:gd name="connsiteY150" fmla="*/ 1341 h 1552"/>
                <a:gd name="connsiteX151" fmla="*/ 1763 w 2482"/>
                <a:gd name="connsiteY151" fmla="*/ 1316 h 1552"/>
                <a:gd name="connsiteX152" fmla="*/ 1812 w 2482"/>
                <a:gd name="connsiteY152" fmla="*/ 1353 h 1552"/>
                <a:gd name="connsiteX153" fmla="*/ 1837 w 2482"/>
                <a:gd name="connsiteY153" fmla="*/ 1403 h 1552"/>
                <a:gd name="connsiteX154" fmla="*/ 1787 w 2482"/>
                <a:gd name="connsiteY154" fmla="*/ 1403 h 1552"/>
                <a:gd name="connsiteX155" fmla="*/ 1775 w 2482"/>
                <a:gd name="connsiteY155" fmla="*/ 1415 h 1552"/>
                <a:gd name="connsiteX156" fmla="*/ 1775 w 2482"/>
                <a:gd name="connsiteY156" fmla="*/ 1477 h 1552"/>
                <a:gd name="connsiteX157" fmla="*/ 1763 w 2482"/>
                <a:gd name="connsiteY157" fmla="*/ 1502 h 1552"/>
                <a:gd name="connsiteX158" fmla="*/ 1750 w 2482"/>
                <a:gd name="connsiteY158" fmla="*/ 1540 h 1552"/>
                <a:gd name="connsiteX159" fmla="*/ 1763 w 2482"/>
                <a:gd name="connsiteY159" fmla="*/ 1552 h 1552"/>
                <a:gd name="connsiteX160" fmla="*/ 1825 w 2482"/>
                <a:gd name="connsiteY160" fmla="*/ 1527 h 1552"/>
                <a:gd name="connsiteX161" fmla="*/ 1862 w 2482"/>
                <a:gd name="connsiteY161" fmla="*/ 1453 h 1552"/>
                <a:gd name="connsiteX162" fmla="*/ 1862 w 2482"/>
                <a:gd name="connsiteY162" fmla="*/ 1465 h 1552"/>
                <a:gd name="connsiteX163" fmla="*/ 1862 w 2482"/>
                <a:gd name="connsiteY163" fmla="*/ 1428 h 1552"/>
                <a:gd name="connsiteX164" fmla="*/ 1887 w 2482"/>
                <a:gd name="connsiteY164" fmla="*/ 1403 h 1552"/>
                <a:gd name="connsiteX165" fmla="*/ 1936 w 2482"/>
                <a:gd name="connsiteY165" fmla="*/ 1403 h 1552"/>
                <a:gd name="connsiteX166" fmla="*/ 1936 w 2482"/>
                <a:gd name="connsiteY166" fmla="*/ 1391 h 1552"/>
                <a:gd name="connsiteX167" fmla="*/ 1949 w 2482"/>
                <a:gd name="connsiteY167" fmla="*/ 1378 h 1552"/>
                <a:gd name="connsiteX168" fmla="*/ 1974 w 2482"/>
                <a:gd name="connsiteY168" fmla="*/ 1366 h 1552"/>
                <a:gd name="connsiteX169" fmla="*/ 1974 w 2482"/>
                <a:gd name="connsiteY169" fmla="*/ 1378 h 1552"/>
                <a:gd name="connsiteX170" fmla="*/ 1986 w 2482"/>
                <a:gd name="connsiteY170" fmla="*/ 1353 h 1552"/>
                <a:gd name="connsiteX171" fmla="*/ 2023 w 2482"/>
                <a:gd name="connsiteY171" fmla="*/ 1316 h 1552"/>
                <a:gd name="connsiteX172" fmla="*/ 2110 w 2482"/>
                <a:gd name="connsiteY172" fmla="*/ 1291 h 1552"/>
                <a:gd name="connsiteX173" fmla="*/ 2135 w 2482"/>
                <a:gd name="connsiteY173" fmla="*/ 1242 h 1552"/>
                <a:gd name="connsiteX174" fmla="*/ 2147 w 2482"/>
                <a:gd name="connsiteY174" fmla="*/ 1217 h 1552"/>
                <a:gd name="connsiteX175" fmla="*/ 2147 w 2482"/>
                <a:gd name="connsiteY175" fmla="*/ 1192 h 1552"/>
                <a:gd name="connsiteX176" fmla="*/ 2160 w 2482"/>
                <a:gd name="connsiteY176" fmla="*/ 1117 h 1552"/>
                <a:gd name="connsiteX177" fmla="*/ 2222 w 2482"/>
                <a:gd name="connsiteY177" fmla="*/ 1117 h 1552"/>
                <a:gd name="connsiteX178" fmla="*/ 2296 w 2482"/>
                <a:gd name="connsiteY178" fmla="*/ 1192 h 1552"/>
                <a:gd name="connsiteX179" fmla="*/ 2321 w 2482"/>
                <a:gd name="connsiteY179" fmla="*/ 1180 h 1552"/>
                <a:gd name="connsiteX180" fmla="*/ 2358 w 2482"/>
                <a:gd name="connsiteY180" fmla="*/ 1130 h 1552"/>
                <a:gd name="connsiteX181" fmla="*/ 2358 w 2482"/>
                <a:gd name="connsiteY181" fmla="*/ 1155 h 1552"/>
                <a:gd name="connsiteX182" fmla="*/ 2346 w 2482"/>
                <a:gd name="connsiteY182" fmla="*/ 1217 h 1552"/>
                <a:gd name="connsiteX183" fmla="*/ 2383 w 2482"/>
                <a:gd name="connsiteY183" fmla="*/ 1242 h 1552"/>
                <a:gd name="connsiteX184" fmla="*/ 2408 w 2482"/>
                <a:gd name="connsiteY184" fmla="*/ 1180 h 1552"/>
                <a:gd name="connsiteX185" fmla="*/ 2433 w 2482"/>
                <a:gd name="connsiteY185" fmla="*/ 1167 h 1552"/>
                <a:gd name="connsiteX186" fmla="*/ 2470 w 2482"/>
                <a:gd name="connsiteY186" fmla="*/ 1117 h 1552"/>
                <a:gd name="connsiteX187" fmla="*/ 2482 w 2482"/>
                <a:gd name="connsiteY187" fmla="*/ 1080 h 1552"/>
                <a:gd name="connsiteX188" fmla="*/ 2458 w 2482"/>
                <a:gd name="connsiteY188"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2172 w 2482"/>
                <a:gd name="connsiteY34" fmla="*/ 559 h 1552"/>
                <a:gd name="connsiteX35" fmla="*/ 2160 w 2482"/>
                <a:gd name="connsiteY35" fmla="*/ 522 h 1552"/>
                <a:gd name="connsiteX36" fmla="*/ 1986 w 2482"/>
                <a:gd name="connsiteY36" fmla="*/ 385 h 1552"/>
                <a:gd name="connsiteX37" fmla="*/ 1986 w 2482"/>
                <a:gd name="connsiteY37" fmla="*/ 447 h 1552"/>
                <a:gd name="connsiteX38" fmla="*/ 1924 w 2482"/>
                <a:gd name="connsiteY38" fmla="*/ 522 h 1552"/>
                <a:gd name="connsiteX39" fmla="*/ 1887 w 2482"/>
                <a:gd name="connsiteY39" fmla="*/ 546 h 1552"/>
                <a:gd name="connsiteX40" fmla="*/ 1638 w 2482"/>
                <a:gd name="connsiteY40" fmla="*/ 472 h 1552"/>
                <a:gd name="connsiteX41" fmla="*/ 1663 w 2482"/>
                <a:gd name="connsiteY41" fmla="*/ 509 h 1552"/>
                <a:gd name="connsiteX42" fmla="*/ 1663 w 2482"/>
                <a:gd name="connsiteY42" fmla="*/ 559 h 1552"/>
                <a:gd name="connsiteX43" fmla="*/ 1663 w 2482"/>
                <a:gd name="connsiteY43" fmla="*/ 608 h 1552"/>
                <a:gd name="connsiteX44" fmla="*/ 1688 w 2482"/>
                <a:gd name="connsiteY44" fmla="*/ 633 h 1552"/>
                <a:gd name="connsiteX45" fmla="*/ 1738 w 2482"/>
                <a:gd name="connsiteY45" fmla="*/ 695 h 1552"/>
                <a:gd name="connsiteX46" fmla="*/ 1750 w 2482"/>
                <a:gd name="connsiteY46" fmla="*/ 757 h 1552"/>
                <a:gd name="connsiteX47" fmla="*/ 1701 w 2482"/>
                <a:gd name="connsiteY47" fmla="*/ 844 h 1552"/>
                <a:gd name="connsiteX48" fmla="*/ 1713 w 2482"/>
                <a:gd name="connsiteY48" fmla="*/ 869 h 1552"/>
                <a:gd name="connsiteX49" fmla="*/ 1750 w 2482"/>
                <a:gd name="connsiteY49" fmla="*/ 931 h 1552"/>
                <a:gd name="connsiteX50" fmla="*/ 1775 w 2482"/>
                <a:gd name="connsiteY50" fmla="*/ 981 h 1552"/>
                <a:gd name="connsiteX51" fmla="*/ 1750 w 2482"/>
                <a:gd name="connsiteY51" fmla="*/ 1031 h 1552"/>
                <a:gd name="connsiteX52" fmla="*/ 1713 w 2482"/>
                <a:gd name="connsiteY52" fmla="*/ 1031 h 1552"/>
                <a:gd name="connsiteX53" fmla="*/ 1688 w 2482"/>
                <a:gd name="connsiteY53" fmla="*/ 993 h 1552"/>
                <a:gd name="connsiteX54" fmla="*/ 1663 w 2482"/>
                <a:gd name="connsiteY54" fmla="*/ 968 h 1552"/>
                <a:gd name="connsiteX55" fmla="*/ 1638 w 2482"/>
                <a:gd name="connsiteY55" fmla="*/ 919 h 1552"/>
                <a:gd name="connsiteX56" fmla="*/ 1614 w 2482"/>
                <a:gd name="connsiteY56" fmla="*/ 894 h 1552"/>
                <a:gd name="connsiteX57" fmla="*/ 1601 w 2482"/>
                <a:gd name="connsiteY57" fmla="*/ 882 h 1552"/>
                <a:gd name="connsiteX58" fmla="*/ 1527 w 2482"/>
                <a:gd name="connsiteY58" fmla="*/ 882 h 1552"/>
                <a:gd name="connsiteX59" fmla="*/ 1428 w 2482"/>
                <a:gd name="connsiteY59" fmla="*/ 820 h 1552"/>
                <a:gd name="connsiteX60" fmla="*/ 1378 w 2482"/>
                <a:gd name="connsiteY60" fmla="*/ 782 h 1552"/>
                <a:gd name="connsiteX61" fmla="*/ 1316 w 2482"/>
                <a:gd name="connsiteY61" fmla="*/ 770 h 1552"/>
                <a:gd name="connsiteX62" fmla="*/ 1291 w 2482"/>
                <a:gd name="connsiteY62" fmla="*/ 782 h 1552"/>
                <a:gd name="connsiteX63" fmla="*/ 1217 w 2482"/>
                <a:gd name="connsiteY63" fmla="*/ 695 h 1552"/>
                <a:gd name="connsiteX64" fmla="*/ 1192 w 2482"/>
                <a:gd name="connsiteY64" fmla="*/ 695 h 1552"/>
                <a:gd name="connsiteX65" fmla="*/ 1204 w 2482"/>
                <a:gd name="connsiteY65" fmla="*/ 559 h 1552"/>
                <a:gd name="connsiteX66" fmla="*/ 1279 w 2482"/>
                <a:gd name="connsiteY66" fmla="*/ 460 h 1552"/>
                <a:gd name="connsiteX67" fmla="*/ 1291 w 2482"/>
                <a:gd name="connsiteY67" fmla="*/ 422 h 1552"/>
                <a:gd name="connsiteX68" fmla="*/ 1291 w 2482"/>
                <a:gd name="connsiteY68" fmla="*/ 385 h 1552"/>
                <a:gd name="connsiteX69" fmla="*/ 1341 w 2482"/>
                <a:gd name="connsiteY69" fmla="*/ 373 h 1552"/>
                <a:gd name="connsiteX70" fmla="*/ 1353 w 2482"/>
                <a:gd name="connsiteY70" fmla="*/ 348 h 1552"/>
                <a:gd name="connsiteX71" fmla="*/ 1291 w 2482"/>
                <a:gd name="connsiteY71" fmla="*/ 323 h 1552"/>
                <a:gd name="connsiteX72" fmla="*/ 1279 w 2482"/>
                <a:gd name="connsiteY72" fmla="*/ 298 h 1552"/>
                <a:gd name="connsiteX73" fmla="*/ 1341 w 2482"/>
                <a:gd name="connsiteY73" fmla="*/ 311 h 1552"/>
                <a:gd name="connsiteX74" fmla="*/ 1378 w 2482"/>
                <a:gd name="connsiteY74" fmla="*/ 298 h 1552"/>
                <a:gd name="connsiteX75" fmla="*/ 1341 w 2482"/>
                <a:gd name="connsiteY75" fmla="*/ 248 h 1552"/>
                <a:gd name="connsiteX76" fmla="*/ 1403 w 2482"/>
                <a:gd name="connsiteY76" fmla="*/ 248 h 1552"/>
                <a:gd name="connsiteX77" fmla="*/ 1415 w 2482"/>
                <a:gd name="connsiteY77" fmla="*/ 236 h 1552"/>
                <a:gd name="connsiteX78" fmla="*/ 1440 w 2482"/>
                <a:gd name="connsiteY78" fmla="*/ 174 h 1552"/>
                <a:gd name="connsiteX79" fmla="*/ 1428 w 2482"/>
                <a:gd name="connsiteY79" fmla="*/ 124 h 1552"/>
                <a:gd name="connsiteX80" fmla="*/ 1428 w 2482"/>
                <a:gd name="connsiteY80" fmla="*/ 100 h 1552"/>
                <a:gd name="connsiteX81" fmla="*/ 1390 w 2482"/>
                <a:gd name="connsiteY81" fmla="*/ 75 h 1552"/>
                <a:gd name="connsiteX82" fmla="*/ 1341 w 2482"/>
                <a:gd name="connsiteY82" fmla="*/ 62 h 1552"/>
                <a:gd name="connsiteX83" fmla="*/ 1365 w 2482"/>
                <a:gd name="connsiteY83" fmla="*/ 100 h 1552"/>
                <a:gd name="connsiteX84" fmla="*/ 1341 w 2482"/>
                <a:gd name="connsiteY84" fmla="*/ 149 h 1552"/>
                <a:gd name="connsiteX85" fmla="*/ 1328 w 2482"/>
                <a:gd name="connsiteY85" fmla="*/ 211 h 1552"/>
                <a:gd name="connsiteX86" fmla="*/ 1303 w 2482"/>
                <a:gd name="connsiteY86" fmla="*/ 199 h 1552"/>
                <a:gd name="connsiteX87" fmla="*/ 1303 w 2482"/>
                <a:gd name="connsiteY87" fmla="*/ 137 h 1552"/>
                <a:gd name="connsiteX88" fmla="*/ 1279 w 2482"/>
                <a:gd name="connsiteY88" fmla="*/ 124 h 1552"/>
                <a:gd name="connsiteX89" fmla="*/ 1266 w 2482"/>
                <a:gd name="connsiteY89" fmla="*/ 162 h 1552"/>
                <a:gd name="connsiteX90" fmla="*/ 1241 w 2482"/>
                <a:gd name="connsiteY90" fmla="*/ 174 h 1552"/>
                <a:gd name="connsiteX91" fmla="*/ 1241 w 2482"/>
                <a:gd name="connsiteY91" fmla="*/ 112 h 1552"/>
                <a:gd name="connsiteX92" fmla="*/ 1204 w 2482"/>
                <a:gd name="connsiteY92" fmla="*/ 100 h 1552"/>
                <a:gd name="connsiteX93" fmla="*/ 1179 w 2482"/>
                <a:gd name="connsiteY93" fmla="*/ 50 h 1552"/>
                <a:gd name="connsiteX94" fmla="*/ 1179 w 2482"/>
                <a:gd name="connsiteY94" fmla="*/ 13 h 1552"/>
                <a:gd name="connsiteX95" fmla="*/ 1142 w 2482"/>
                <a:gd name="connsiteY95" fmla="*/ 0 h 1552"/>
                <a:gd name="connsiteX96" fmla="*/ 1142 w 2482"/>
                <a:gd name="connsiteY96" fmla="*/ 100 h 1552"/>
                <a:gd name="connsiteX97" fmla="*/ 1179 w 2482"/>
                <a:gd name="connsiteY97" fmla="*/ 149 h 1552"/>
                <a:gd name="connsiteX98" fmla="*/ 1167 w 2482"/>
                <a:gd name="connsiteY98" fmla="*/ 199 h 1552"/>
                <a:gd name="connsiteX99" fmla="*/ 1142 w 2482"/>
                <a:gd name="connsiteY99" fmla="*/ 224 h 1552"/>
                <a:gd name="connsiteX100" fmla="*/ 1130 w 2482"/>
                <a:gd name="connsiteY100" fmla="*/ 186 h 1552"/>
                <a:gd name="connsiteX101" fmla="*/ 1105 w 2482"/>
                <a:gd name="connsiteY101" fmla="*/ 186 h 1552"/>
                <a:gd name="connsiteX102" fmla="*/ 1068 w 2482"/>
                <a:gd name="connsiteY102" fmla="*/ 224 h 1552"/>
                <a:gd name="connsiteX103" fmla="*/ 1030 w 2482"/>
                <a:gd name="connsiteY103" fmla="*/ 211 h 1552"/>
                <a:gd name="connsiteX104" fmla="*/ 956 w 2482"/>
                <a:gd name="connsiteY104" fmla="*/ 186 h 1552"/>
                <a:gd name="connsiteX105" fmla="*/ 857 w 2482"/>
                <a:gd name="connsiteY105" fmla="*/ 224 h 1552"/>
                <a:gd name="connsiteX106" fmla="*/ 795 w 2482"/>
                <a:gd name="connsiteY106" fmla="*/ 186 h 1552"/>
                <a:gd name="connsiteX107" fmla="*/ 720 w 2482"/>
                <a:gd name="connsiteY107" fmla="*/ 174 h 1552"/>
                <a:gd name="connsiteX108" fmla="*/ 0 w 2482"/>
                <a:gd name="connsiteY108" fmla="*/ 286 h 1552"/>
                <a:gd name="connsiteX109" fmla="*/ 0 w 2482"/>
                <a:gd name="connsiteY109" fmla="*/ 311 h 1552"/>
                <a:gd name="connsiteX110" fmla="*/ 37 w 2482"/>
                <a:gd name="connsiteY110" fmla="*/ 323 h 1552"/>
                <a:gd name="connsiteX111" fmla="*/ 37 w 2482"/>
                <a:gd name="connsiteY111" fmla="*/ 397 h 1552"/>
                <a:gd name="connsiteX112" fmla="*/ 112 w 2482"/>
                <a:gd name="connsiteY112" fmla="*/ 410 h 1552"/>
                <a:gd name="connsiteX113" fmla="*/ 100 w 2482"/>
                <a:gd name="connsiteY113" fmla="*/ 472 h 1552"/>
                <a:gd name="connsiteX114" fmla="*/ 124 w 2482"/>
                <a:gd name="connsiteY114" fmla="*/ 633 h 1552"/>
                <a:gd name="connsiteX115" fmla="*/ 149 w 2482"/>
                <a:gd name="connsiteY115" fmla="*/ 671 h 1552"/>
                <a:gd name="connsiteX116" fmla="*/ 100 w 2482"/>
                <a:gd name="connsiteY116" fmla="*/ 720 h 1552"/>
                <a:gd name="connsiteX117" fmla="*/ 100 w 2482"/>
                <a:gd name="connsiteY117" fmla="*/ 757 h 1552"/>
                <a:gd name="connsiteX118" fmla="*/ 100 w 2482"/>
                <a:gd name="connsiteY118" fmla="*/ 795 h 1552"/>
                <a:gd name="connsiteX119" fmla="*/ 149 w 2482"/>
                <a:gd name="connsiteY119" fmla="*/ 894 h 1552"/>
                <a:gd name="connsiteX120" fmla="*/ 124 w 2482"/>
                <a:gd name="connsiteY120" fmla="*/ 931 h 1552"/>
                <a:gd name="connsiteX121" fmla="*/ 124 w 2482"/>
                <a:gd name="connsiteY121" fmla="*/ 956 h 1552"/>
                <a:gd name="connsiteX122" fmla="*/ 149 w 2482"/>
                <a:gd name="connsiteY122" fmla="*/ 968 h 1552"/>
                <a:gd name="connsiteX123" fmla="*/ 186 w 2482"/>
                <a:gd name="connsiteY123" fmla="*/ 1043 h 1552"/>
                <a:gd name="connsiteX124" fmla="*/ 199 w 2482"/>
                <a:gd name="connsiteY124" fmla="*/ 1080 h 1552"/>
                <a:gd name="connsiteX125" fmla="*/ 211 w 2482"/>
                <a:gd name="connsiteY125" fmla="*/ 1105 h 1552"/>
                <a:gd name="connsiteX126" fmla="*/ 261 w 2482"/>
                <a:gd name="connsiteY126" fmla="*/ 1130 h 1552"/>
                <a:gd name="connsiteX127" fmla="*/ 633 w 2482"/>
                <a:gd name="connsiteY127" fmla="*/ 1167 h 1552"/>
                <a:gd name="connsiteX128" fmla="*/ 658 w 2482"/>
                <a:gd name="connsiteY128" fmla="*/ 1167 h 1552"/>
                <a:gd name="connsiteX129" fmla="*/ 683 w 2482"/>
                <a:gd name="connsiteY129" fmla="*/ 1180 h 1552"/>
                <a:gd name="connsiteX130" fmla="*/ 1204 w 2482"/>
                <a:gd name="connsiteY130" fmla="*/ 1229 h 1552"/>
                <a:gd name="connsiteX131" fmla="*/ 1254 w 2482"/>
                <a:gd name="connsiteY131" fmla="*/ 1242 h 1552"/>
                <a:gd name="connsiteX132" fmla="*/ 1266 w 2482"/>
                <a:gd name="connsiteY132" fmla="*/ 1242 h 1552"/>
                <a:gd name="connsiteX133" fmla="*/ 1291 w 2482"/>
                <a:gd name="connsiteY133" fmla="*/ 1242 h 1552"/>
                <a:gd name="connsiteX134" fmla="*/ 1291 w 2482"/>
                <a:gd name="connsiteY134" fmla="*/ 1254 h 1552"/>
                <a:gd name="connsiteX135" fmla="*/ 1303 w 2482"/>
                <a:gd name="connsiteY135" fmla="*/ 1254 h 1552"/>
                <a:gd name="connsiteX136" fmla="*/ 1440 w 2482"/>
                <a:gd name="connsiteY136" fmla="*/ 1266 h 1552"/>
                <a:gd name="connsiteX137" fmla="*/ 1452 w 2482"/>
                <a:gd name="connsiteY137" fmla="*/ 1266 h 1552"/>
                <a:gd name="connsiteX138" fmla="*/ 1452 w 2482"/>
                <a:gd name="connsiteY138" fmla="*/ 1242 h 1552"/>
                <a:gd name="connsiteX139" fmla="*/ 1465 w 2482"/>
                <a:gd name="connsiteY139" fmla="*/ 1229 h 1552"/>
                <a:gd name="connsiteX140" fmla="*/ 1502 w 2482"/>
                <a:gd name="connsiteY140" fmla="*/ 1217 h 1552"/>
                <a:gd name="connsiteX141" fmla="*/ 1564 w 2482"/>
                <a:gd name="connsiteY141" fmla="*/ 1229 h 1552"/>
                <a:gd name="connsiteX142" fmla="*/ 1564 w 2482"/>
                <a:gd name="connsiteY142" fmla="*/ 1242 h 1552"/>
                <a:gd name="connsiteX143" fmla="*/ 1589 w 2482"/>
                <a:gd name="connsiteY143" fmla="*/ 1254 h 1552"/>
                <a:gd name="connsiteX144" fmla="*/ 1614 w 2482"/>
                <a:gd name="connsiteY144" fmla="*/ 1291 h 1552"/>
                <a:gd name="connsiteX145" fmla="*/ 1614 w 2482"/>
                <a:gd name="connsiteY145" fmla="*/ 1316 h 1552"/>
                <a:gd name="connsiteX146" fmla="*/ 1638 w 2482"/>
                <a:gd name="connsiteY146" fmla="*/ 1316 h 1552"/>
                <a:gd name="connsiteX147" fmla="*/ 1676 w 2482"/>
                <a:gd name="connsiteY147" fmla="*/ 1341 h 1552"/>
                <a:gd name="connsiteX148" fmla="*/ 1688 w 2482"/>
                <a:gd name="connsiteY148" fmla="*/ 1353 h 1552"/>
                <a:gd name="connsiteX149" fmla="*/ 1725 w 2482"/>
                <a:gd name="connsiteY149" fmla="*/ 1341 h 1552"/>
                <a:gd name="connsiteX150" fmla="*/ 1763 w 2482"/>
                <a:gd name="connsiteY150" fmla="*/ 1316 h 1552"/>
                <a:gd name="connsiteX151" fmla="*/ 1812 w 2482"/>
                <a:gd name="connsiteY151" fmla="*/ 1353 h 1552"/>
                <a:gd name="connsiteX152" fmla="*/ 1837 w 2482"/>
                <a:gd name="connsiteY152" fmla="*/ 1403 h 1552"/>
                <a:gd name="connsiteX153" fmla="*/ 1787 w 2482"/>
                <a:gd name="connsiteY153" fmla="*/ 1403 h 1552"/>
                <a:gd name="connsiteX154" fmla="*/ 1775 w 2482"/>
                <a:gd name="connsiteY154" fmla="*/ 1415 h 1552"/>
                <a:gd name="connsiteX155" fmla="*/ 1775 w 2482"/>
                <a:gd name="connsiteY155" fmla="*/ 1477 h 1552"/>
                <a:gd name="connsiteX156" fmla="*/ 1763 w 2482"/>
                <a:gd name="connsiteY156" fmla="*/ 1502 h 1552"/>
                <a:gd name="connsiteX157" fmla="*/ 1750 w 2482"/>
                <a:gd name="connsiteY157" fmla="*/ 1540 h 1552"/>
                <a:gd name="connsiteX158" fmla="*/ 1763 w 2482"/>
                <a:gd name="connsiteY158" fmla="*/ 1552 h 1552"/>
                <a:gd name="connsiteX159" fmla="*/ 1825 w 2482"/>
                <a:gd name="connsiteY159" fmla="*/ 1527 h 1552"/>
                <a:gd name="connsiteX160" fmla="*/ 1862 w 2482"/>
                <a:gd name="connsiteY160" fmla="*/ 1453 h 1552"/>
                <a:gd name="connsiteX161" fmla="*/ 1862 w 2482"/>
                <a:gd name="connsiteY161" fmla="*/ 1465 h 1552"/>
                <a:gd name="connsiteX162" fmla="*/ 1862 w 2482"/>
                <a:gd name="connsiteY162" fmla="*/ 1428 h 1552"/>
                <a:gd name="connsiteX163" fmla="*/ 1887 w 2482"/>
                <a:gd name="connsiteY163" fmla="*/ 1403 h 1552"/>
                <a:gd name="connsiteX164" fmla="*/ 1936 w 2482"/>
                <a:gd name="connsiteY164" fmla="*/ 1403 h 1552"/>
                <a:gd name="connsiteX165" fmla="*/ 1936 w 2482"/>
                <a:gd name="connsiteY165" fmla="*/ 1391 h 1552"/>
                <a:gd name="connsiteX166" fmla="*/ 1949 w 2482"/>
                <a:gd name="connsiteY166" fmla="*/ 1378 h 1552"/>
                <a:gd name="connsiteX167" fmla="*/ 1974 w 2482"/>
                <a:gd name="connsiteY167" fmla="*/ 1366 h 1552"/>
                <a:gd name="connsiteX168" fmla="*/ 1974 w 2482"/>
                <a:gd name="connsiteY168" fmla="*/ 1378 h 1552"/>
                <a:gd name="connsiteX169" fmla="*/ 1986 w 2482"/>
                <a:gd name="connsiteY169" fmla="*/ 1353 h 1552"/>
                <a:gd name="connsiteX170" fmla="*/ 2023 w 2482"/>
                <a:gd name="connsiteY170" fmla="*/ 1316 h 1552"/>
                <a:gd name="connsiteX171" fmla="*/ 2110 w 2482"/>
                <a:gd name="connsiteY171" fmla="*/ 1291 h 1552"/>
                <a:gd name="connsiteX172" fmla="*/ 2135 w 2482"/>
                <a:gd name="connsiteY172" fmla="*/ 1242 h 1552"/>
                <a:gd name="connsiteX173" fmla="*/ 2147 w 2482"/>
                <a:gd name="connsiteY173" fmla="*/ 1217 h 1552"/>
                <a:gd name="connsiteX174" fmla="*/ 2147 w 2482"/>
                <a:gd name="connsiteY174" fmla="*/ 1192 h 1552"/>
                <a:gd name="connsiteX175" fmla="*/ 2160 w 2482"/>
                <a:gd name="connsiteY175" fmla="*/ 1117 h 1552"/>
                <a:gd name="connsiteX176" fmla="*/ 2222 w 2482"/>
                <a:gd name="connsiteY176" fmla="*/ 1117 h 1552"/>
                <a:gd name="connsiteX177" fmla="*/ 2296 w 2482"/>
                <a:gd name="connsiteY177" fmla="*/ 1192 h 1552"/>
                <a:gd name="connsiteX178" fmla="*/ 2321 w 2482"/>
                <a:gd name="connsiteY178" fmla="*/ 1180 h 1552"/>
                <a:gd name="connsiteX179" fmla="*/ 2358 w 2482"/>
                <a:gd name="connsiteY179" fmla="*/ 1130 h 1552"/>
                <a:gd name="connsiteX180" fmla="*/ 2358 w 2482"/>
                <a:gd name="connsiteY180" fmla="*/ 1155 h 1552"/>
                <a:gd name="connsiteX181" fmla="*/ 2346 w 2482"/>
                <a:gd name="connsiteY181" fmla="*/ 1217 h 1552"/>
                <a:gd name="connsiteX182" fmla="*/ 2383 w 2482"/>
                <a:gd name="connsiteY182" fmla="*/ 1242 h 1552"/>
                <a:gd name="connsiteX183" fmla="*/ 2408 w 2482"/>
                <a:gd name="connsiteY183" fmla="*/ 1180 h 1552"/>
                <a:gd name="connsiteX184" fmla="*/ 2433 w 2482"/>
                <a:gd name="connsiteY184" fmla="*/ 1167 h 1552"/>
                <a:gd name="connsiteX185" fmla="*/ 2470 w 2482"/>
                <a:gd name="connsiteY185" fmla="*/ 1117 h 1552"/>
                <a:gd name="connsiteX186" fmla="*/ 2482 w 2482"/>
                <a:gd name="connsiteY186" fmla="*/ 1080 h 1552"/>
                <a:gd name="connsiteX187" fmla="*/ 2458 w 2482"/>
                <a:gd name="connsiteY187"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2160 w 2482"/>
                <a:gd name="connsiteY34" fmla="*/ 522 h 1552"/>
                <a:gd name="connsiteX35" fmla="*/ 1986 w 2482"/>
                <a:gd name="connsiteY35" fmla="*/ 385 h 1552"/>
                <a:gd name="connsiteX36" fmla="*/ 1986 w 2482"/>
                <a:gd name="connsiteY36" fmla="*/ 447 h 1552"/>
                <a:gd name="connsiteX37" fmla="*/ 1924 w 2482"/>
                <a:gd name="connsiteY37" fmla="*/ 522 h 1552"/>
                <a:gd name="connsiteX38" fmla="*/ 1887 w 2482"/>
                <a:gd name="connsiteY38" fmla="*/ 546 h 1552"/>
                <a:gd name="connsiteX39" fmla="*/ 1638 w 2482"/>
                <a:gd name="connsiteY39" fmla="*/ 472 h 1552"/>
                <a:gd name="connsiteX40" fmla="*/ 1663 w 2482"/>
                <a:gd name="connsiteY40" fmla="*/ 509 h 1552"/>
                <a:gd name="connsiteX41" fmla="*/ 1663 w 2482"/>
                <a:gd name="connsiteY41" fmla="*/ 559 h 1552"/>
                <a:gd name="connsiteX42" fmla="*/ 1663 w 2482"/>
                <a:gd name="connsiteY42" fmla="*/ 608 h 1552"/>
                <a:gd name="connsiteX43" fmla="*/ 1688 w 2482"/>
                <a:gd name="connsiteY43" fmla="*/ 633 h 1552"/>
                <a:gd name="connsiteX44" fmla="*/ 1738 w 2482"/>
                <a:gd name="connsiteY44" fmla="*/ 695 h 1552"/>
                <a:gd name="connsiteX45" fmla="*/ 1750 w 2482"/>
                <a:gd name="connsiteY45" fmla="*/ 757 h 1552"/>
                <a:gd name="connsiteX46" fmla="*/ 1701 w 2482"/>
                <a:gd name="connsiteY46" fmla="*/ 844 h 1552"/>
                <a:gd name="connsiteX47" fmla="*/ 1713 w 2482"/>
                <a:gd name="connsiteY47" fmla="*/ 869 h 1552"/>
                <a:gd name="connsiteX48" fmla="*/ 1750 w 2482"/>
                <a:gd name="connsiteY48" fmla="*/ 931 h 1552"/>
                <a:gd name="connsiteX49" fmla="*/ 1775 w 2482"/>
                <a:gd name="connsiteY49" fmla="*/ 981 h 1552"/>
                <a:gd name="connsiteX50" fmla="*/ 1750 w 2482"/>
                <a:gd name="connsiteY50" fmla="*/ 1031 h 1552"/>
                <a:gd name="connsiteX51" fmla="*/ 1713 w 2482"/>
                <a:gd name="connsiteY51" fmla="*/ 1031 h 1552"/>
                <a:gd name="connsiteX52" fmla="*/ 1688 w 2482"/>
                <a:gd name="connsiteY52" fmla="*/ 993 h 1552"/>
                <a:gd name="connsiteX53" fmla="*/ 1663 w 2482"/>
                <a:gd name="connsiteY53" fmla="*/ 968 h 1552"/>
                <a:gd name="connsiteX54" fmla="*/ 1638 w 2482"/>
                <a:gd name="connsiteY54" fmla="*/ 919 h 1552"/>
                <a:gd name="connsiteX55" fmla="*/ 1614 w 2482"/>
                <a:gd name="connsiteY55" fmla="*/ 894 h 1552"/>
                <a:gd name="connsiteX56" fmla="*/ 1601 w 2482"/>
                <a:gd name="connsiteY56" fmla="*/ 882 h 1552"/>
                <a:gd name="connsiteX57" fmla="*/ 1527 w 2482"/>
                <a:gd name="connsiteY57" fmla="*/ 882 h 1552"/>
                <a:gd name="connsiteX58" fmla="*/ 1428 w 2482"/>
                <a:gd name="connsiteY58" fmla="*/ 820 h 1552"/>
                <a:gd name="connsiteX59" fmla="*/ 1378 w 2482"/>
                <a:gd name="connsiteY59" fmla="*/ 782 h 1552"/>
                <a:gd name="connsiteX60" fmla="*/ 1316 w 2482"/>
                <a:gd name="connsiteY60" fmla="*/ 770 h 1552"/>
                <a:gd name="connsiteX61" fmla="*/ 1291 w 2482"/>
                <a:gd name="connsiteY61" fmla="*/ 782 h 1552"/>
                <a:gd name="connsiteX62" fmla="*/ 1217 w 2482"/>
                <a:gd name="connsiteY62" fmla="*/ 695 h 1552"/>
                <a:gd name="connsiteX63" fmla="*/ 1192 w 2482"/>
                <a:gd name="connsiteY63" fmla="*/ 695 h 1552"/>
                <a:gd name="connsiteX64" fmla="*/ 1204 w 2482"/>
                <a:gd name="connsiteY64" fmla="*/ 559 h 1552"/>
                <a:gd name="connsiteX65" fmla="*/ 1279 w 2482"/>
                <a:gd name="connsiteY65" fmla="*/ 460 h 1552"/>
                <a:gd name="connsiteX66" fmla="*/ 1291 w 2482"/>
                <a:gd name="connsiteY66" fmla="*/ 422 h 1552"/>
                <a:gd name="connsiteX67" fmla="*/ 1291 w 2482"/>
                <a:gd name="connsiteY67" fmla="*/ 385 h 1552"/>
                <a:gd name="connsiteX68" fmla="*/ 1341 w 2482"/>
                <a:gd name="connsiteY68" fmla="*/ 373 h 1552"/>
                <a:gd name="connsiteX69" fmla="*/ 1353 w 2482"/>
                <a:gd name="connsiteY69" fmla="*/ 348 h 1552"/>
                <a:gd name="connsiteX70" fmla="*/ 1291 w 2482"/>
                <a:gd name="connsiteY70" fmla="*/ 323 h 1552"/>
                <a:gd name="connsiteX71" fmla="*/ 1279 w 2482"/>
                <a:gd name="connsiteY71" fmla="*/ 298 h 1552"/>
                <a:gd name="connsiteX72" fmla="*/ 1341 w 2482"/>
                <a:gd name="connsiteY72" fmla="*/ 311 h 1552"/>
                <a:gd name="connsiteX73" fmla="*/ 1378 w 2482"/>
                <a:gd name="connsiteY73" fmla="*/ 298 h 1552"/>
                <a:gd name="connsiteX74" fmla="*/ 1341 w 2482"/>
                <a:gd name="connsiteY74" fmla="*/ 248 h 1552"/>
                <a:gd name="connsiteX75" fmla="*/ 1403 w 2482"/>
                <a:gd name="connsiteY75" fmla="*/ 248 h 1552"/>
                <a:gd name="connsiteX76" fmla="*/ 1415 w 2482"/>
                <a:gd name="connsiteY76" fmla="*/ 236 h 1552"/>
                <a:gd name="connsiteX77" fmla="*/ 1440 w 2482"/>
                <a:gd name="connsiteY77" fmla="*/ 174 h 1552"/>
                <a:gd name="connsiteX78" fmla="*/ 1428 w 2482"/>
                <a:gd name="connsiteY78" fmla="*/ 124 h 1552"/>
                <a:gd name="connsiteX79" fmla="*/ 1428 w 2482"/>
                <a:gd name="connsiteY79" fmla="*/ 100 h 1552"/>
                <a:gd name="connsiteX80" fmla="*/ 1390 w 2482"/>
                <a:gd name="connsiteY80" fmla="*/ 75 h 1552"/>
                <a:gd name="connsiteX81" fmla="*/ 1341 w 2482"/>
                <a:gd name="connsiteY81" fmla="*/ 62 h 1552"/>
                <a:gd name="connsiteX82" fmla="*/ 1365 w 2482"/>
                <a:gd name="connsiteY82" fmla="*/ 100 h 1552"/>
                <a:gd name="connsiteX83" fmla="*/ 1341 w 2482"/>
                <a:gd name="connsiteY83" fmla="*/ 149 h 1552"/>
                <a:gd name="connsiteX84" fmla="*/ 1328 w 2482"/>
                <a:gd name="connsiteY84" fmla="*/ 211 h 1552"/>
                <a:gd name="connsiteX85" fmla="*/ 1303 w 2482"/>
                <a:gd name="connsiteY85" fmla="*/ 199 h 1552"/>
                <a:gd name="connsiteX86" fmla="*/ 1303 w 2482"/>
                <a:gd name="connsiteY86" fmla="*/ 137 h 1552"/>
                <a:gd name="connsiteX87" fmla="*/ 1279 w 2482"/>
                <a:gd name="connsiteY87" fmla="*/ 124 h 1552"/>
                <a:gd name="connsiteX88" fmla="*/ 1266 w 2482"/>
                <a:gd name="connsiteY88" fmla="*/ 162 h 1552"/>
                <a:gd name="connsiteX89" fmla="*/ 1241 w 2482"/>
                <a:gd name="connsiteY89" fmla="*/ 174 h 1552"/>
                <a:gd name="connsiteX90" fmla="*/ 1241 w 2482"/>
                <a:gd name="connsiteY90" fmla="*/ 112 h 1552"/>
                <a:gd name="connsiteX91" fmla="*/ 1204 w 2482"/>
                <a:gd name="connsiteY91" fmla="*/ 100 h 1552"/>
                <a:gd name="connsiteX92" fmla="*/ 1179 w 2482"/>
                <a:gd name="connsiteY92" fmla="*/ 50 h 1552"/>
                <a:gd name="connsiteX93" fmla="*/ 1179 w 2482"/>
                <a:gd name="connsiteY93" fmla="*/ 13 h 1552"/>
                <a:gd name="connsiteX94" fmla="*/ 1142 w 2482"/>
                <a:gd name="connsiteY94" fmla="*/ 0 h 1552"/>
                <a:gd name="connsiteX95" fmla="*/ 1142 w 2482"/>
                <a:gd name="connsiteY95" fmla="*/ 100 h 1552"/>
                <a:gd name="connsiteX96" fmla="*/ 1179 w 2482"/>
                <a:gd name="connsiteY96" fmla="*/ 149 h 1552"/>
                <a:gd name="connsiteX97" fmla="*/ 1167 w 2482"/>
                <a:gd name="connsiteY97" fmla="*/ 199 h 1552"/>
                <a:gd name="connsiteX98" fmla="*/ 1142 w 2482"/>
                <a:gd name="connsiteY98" fmla="*/ 224 h 1552"/>
                <a:gd name="connsiteX99" fmla="*/ 1130 w 2482"/>
                <a:gd name="connsiteY99" fmla="*/ 186 h 1552"/>
                <a:gd name="connsiteX100" fmla="*/ 1105 w 2482"/>
                <a:gd name="connsiteY100" fmla="*/ 186 h 1552"/>
                <a:gd name="connsiteX101" fmla="*/ 1068 w 2482"/>
                <a:gd name="connsiteY101" fmla="*/ 224 h 1552"/>
                <a:gd name="connsiteX102" fmla="*/ 1030 w 2482"/>
                <a:gd name="connsiteY102" fmla="*/ 211 h 1552"/>
                <a:gd name="connsiteX103" fmla="*/ 956 w 2482"/>
                <a:gd name="connsiteY103" fmla="*/ 186 h 1552"/>
                <a:gd name="connsiteX104" fmla="*/ 857 w 2482"/>
                <a:gd name="connsiteY104" fmla="*/ 224 h 1552"/>
                <a:gd name="connsiteX105" fmla="*/ 795 w 2482"/>
                <a:gd name="connsiteY105" fmla="*/ 186 h 1552"/>
                <a:gd name="connsiteX106" fmla="*/ 720 w 2482"/>
                <a:gd name="connsiteY106" fmla="*/ 174 h 1552"/>
                <a:gd name="connsiteX107" fmla="*/ 0 w 2482"/>
                <a:gd name="connsiteY107" fmla="*/ 286 h 1552"/>
                <a:gd name="connsiteX108" fmla="*/ 0 w 2482"/>
                <a:gd name="connsiteY108" fmla="*/ 311 h 1552"/>
                <a:gd name="connsiteX109" fmla="*/ 37 w 2482"/>
                <a:gd name="connsiteY109" fmla="*/ 323 h 1552"/>
                <a:gd name="connsiteX110" fmla="*/ 37 w 2482"/>
                <a:gd name="connsiteY110" fmla="*/ 397 h 1552"/>
                <a:gd name="connsiteX111" fmla="*/ 112 w 2482"/>
                <a:gd name="connsiteY111" fmla="*/ 410 h 1552"/>
                <a:gd name="connsiteX112" fmla="*/ 100 w 2482"/>
                <a:gd name="connsiteY112" fmla="*/ 472 h 1552"/>
                <a:gd name="connsiteX113" fmla="*/ 124 w 2482"/>
                <a:gd name="connsiteY113" fmla="*/ 633 h 1552"/>
                <a:gd name="connsiteX114" fmla="*/ 149 w 2482"/>
                <a:gd name="connsiteY114" fmla="*/ 671 h 1552"/>
                <a:gd name="connsiteX115" fmla="*/ 100 w 2482"/>
                <a:gd name="connsiteY115" fmla="*/ 720 h 1552"/>
                <a:gd name="connsiteX116" fmla="*/ 100 w 2482"/>
                <a:gd name="connsiteY116" fmla="*/ 757 h 1552"/>
                <a:gd name="connsiteX117" fmla="*/ 100 w 2482"/>
                <a:gd name="connsiteY117" fmla="*/ 795 h 1552"/>
                <a:gd name="connsiteX118" fmla="*/ 149 w 2482"/>
                <a:gd name="connsiteY118" fmla="*/ 894 h 1552"/>
                <a:gd name="connsiteX119" fmla="*/ 124 w 2482"/>
                <a:gd name="connsiteY119" fmla="*/ 931 h 1552"/>
                <a:gd name="connsiteX120" fmla="*/ 124 w 2482"/>
                <a:gd name="connsiteY120" fmla="*/ 956 h 1552"/>
                <a:gd name="connsiteX121" fmla="*/ 149 w 2482"/>
                <a:gd name="connsiteY121" fmla="*/ 968 h 1552"/>
                <a:gd name="connsiteX122" fmla="*/ 186 w 2482"/>
                <a:gd name="connsiteY122" fmla="*/ 1043 h 1552"/>
                <a:gd name="connsiteX123" fmla="*/ 199 w 2482"/>
                <a:gd name="connsiteY123" fmla="*/ 1080 h 1552"/>
                <a:gd name="connsiteX124" fmla="*/ 211 w 2482"/>
                <a:gd name="connsiteY124" fmla="*/ 1105 h 1552"/>
                <a:gd name="connsiteX125" fmla="*/ 261 w 2482"/>
                <a:gd name="connsiteY125" fmla="*/ 1130 h 1552"/>
                <a:gd name="connsiteX126" fmla="*/ 633 w 2482"/>
                <a:gd name="connsiteY126" fmla="*/ 1167 h 1552"/>
                <a:gd name="connsiteX127" fmla="*/ 658 w 2482"/>
                <a:gd name="connsiteY127" fmla="*/ 1167 h 1552"/>
                <a:gd name="connsiteX128" fmla="*/ 683 w 2482"/>
                <a:gd name="connsiteY128" fmla="*/ 1180 h 1552"/>
                <a:gd name="connsiteX129" fmla="*/ 1204 w 2482"/>
                <a:gd name="connsiteY129" fmla="*/ 1229 h 1552"/>
                <a:gd name="connsiteX130" fmla="*/ 1254 w 2482"/>
                <a:gd name="connsiteY130" fmla="*/ 1242 h 1552"/>
                <a:gd name="connsiteX131" fmla="*/ 1266 w 2482"/>
                <a:gd name="connsiteY131" fmla="*/ 1242 h 1552"/>
                <a:gd name="connsiteX132" fmla="*/ 1291 w 2482"/>
                <a:gd name="connsiteY132" fmla="*/ 1242 h 1552"/>
                <a:gd name="connsiteX133" fmla="*/ 1291 w 2482"/>
                <a:gd name="connsiteY133" fmla="*/ 1254 h 1552"/>
                <a:gd name="connsiteX134" fmla="*/ 1303 w 2482"/>
                <a:gd name="connsiteY134" fmla="*/ 1254 h 1552"/>
                <a:gd name="connsiteX135" fmla="*/ 1440 w 2482"/>
                <a:gd name="connsiteY135" fmla="*/ 1266 h 1552"/>
                <a:gd name="connsiteX136" fmla="*/ 1452 w 2482"/>
                <a:gd name="connsiteY136" fmla="*/ 1266 h 1552"/>
                <a:gd name="connsiteX137" fmla="*/ 1452 w 2482"/>
                <a:gd name="connsiteY137" fmla="*/ 1242 h 1552"/>
                <a:gd name="connsiteX138" fmla="*/ 1465 w 2482"/>
                <a:gd name="connsiteY138" fmla="*/ 1229 h 1552"/>
                <a:gd name="connsiteX139" fmla="*/ 1502 w 2482"/>
                <a:gd name="connsiteY139" fmla="*/ 1217 h 1552"/>
                <a:gd name="connsiteX140" fmla="*/ 1564 w 2482"/>
                <a:gd name="connsiteY140" fmla="*/ 1229 h 1552"/>
                <a:gd name="connsiteX141" fmla="*/ 1564 w 2482"/>
                <a:gd name="connsiteY141" fmla="*/ 1242 h 1552"/>
                <a:gd name="connsiteX142" fmla="*/ 1589 w 2482"/>
                <a:gd name="connsiteY142" fmla="*/ 1254 h 1552"/>
                <a:gd name="connsiteX143" fmla="*/ 1614 w 2482"/>
                <a:gd name="connsiteY143" fmla="*/ 1291 h 1552"/>
                <a:gd name="connsiteX144" fmla="*/ 1614 w 2482"/>
                <a:gd name="connsiteY144" fmla="*/ 1316 h 1552"/>
                <a:gd name="connsiteX145" fmla="*/ 1638 w 2482"/>
                <a:gd name="connsiteY145" fmla="*/ 1316 h 1552"/>
                <a:gd name="connsiteX146" fmla="*/ 1676 w 2482"/>
                <a:gd name="connsiteY146" fmla="*/ 1341 h 1552"/>
                <a:gd name="connsiteX147" fmla="*/ 1688 w 2482"/>
                <a:gd name="connsiteY147" fmla="*/ 1353 h 1552"/>
                <a:gd name="connsiteX148" fmla="*/ 1725 w 2482"/>
                <a:gd name="connsiteY148" fmla="*/ 1341 h 1552"/>
                <a:gd name="connsiteX149" fmla="*/ 1763 w 2482"/>
                <a:gd name="connsiteY149" fmla="*/ 1316 h 1552"/>
                <a:gd name="connsiteX150" fmla="*/ 1812 w 2482"/>
                <a:gd name="connsiteY150" fmla="*/ 1353 h 1552"/>
                <a:gd name="connsiteX151" fmla="*/ 1837 w 2482"/>
                <a:gd name="connsiteY151" fmla="*/ 1403 h 1552"/>
                <a:gd name="connsiteX152" fmla="*/ 1787 w 2482"/>
                <a:gd name="connsiteY152" fmla="*/ 1403 h 1552"/>
                <a:gd name="connsiteX153" fmla="*/ 1775 w 2482"/>
                <a:gd name="connsiteY153" fmla="*/ 1415 h 1552"/>
                <a:gd name="connsiteX154" fmla="*/ 1775 w 2482"/>
                <a:gd name="connsiteY154" fmla="*/ 1477 h 1552"/>
                <a:gd name="connsiteX155" fmla="*/ 1763 w 2482"/>
                <a:gd name="connsiteY155" fmla="*/ 1502 h 1552"/>
                <a:gd name="connsiteX156" fmla="*/ 1750 w 2482"/>
                <a:gd name="connsiteY156" fmla="*/ 1540 h 1552"/>
                <a:gd name="connsiteX157" fmla="*/ 1763 w 2482"/>
                <a:gd name="connsiteY157" fmla="*/ 1552 h 1552"/>
                <a:gd name="connsiteX158" fmla="*/ 1825 w 2482"/>
                <a:gd name="connsiteY158" fmla="*/ 1527 h 1552"/>
                <a:gd name="connsiteX159" fmla="*/ 1862 w 2482"/>
                <a:gd name="connsiteY159" fmla="*/ 1453 h 1552"/>
                <a:gd name="connsiteX160" fmla="*/ 1862 w 2482"/>
                <a:gd name="connsiteY160" fmla="*/ 1465 h 1552"/>
                <a:gd name="connsiteX161" fmla="*/ 1862 w 2482"/>
                <a:gd name="connsiteY161" fmla="*/ 1428 h 1552"/>
                <a:gd name="connsiteX162" fmla="*/ 1887 w 2482"/>
                <a:gd name="connsiteY162" fmla="*/ 1403 h 1552"/>
                <a:gd name="connsiteX163" fmla="*/ 1936 w 2482"/>
                <a:gd name="connsiteY163" fmla="*/ 1403 h 1552"/>
                <a:gd name="connsiteX164" fmla="*/ 1936 w 2482"/>
                <a:gd name="connsiteY164" fmla="*/ 1391 h 1552"/>
                <a:gd name="connsiteX165" fmla="*/ 1949 w 2482"/>
                <a:gd name="connsiteY165" fmla="*/ 1378 h 1552"/>
                <a:gd name="connsiteX166" fmla="*/ 1974 w 2482"/>
                <a:gd name="connsiteY166" fmla="*/ 1366 h 1552"/>
                <a:gd name="connsiteX167" fmla="*/ 1974 w 2482"/>
                <a:gd name="connsiteY167" fmla="*/ 1378 h 1552"/>
                <a:gd name="connsiteX168" fmla="*/ 1986 w 2482"/>
                <a:gd name="connsiteY168" fmla="*/ 1353 h 1552"/>
                <a:gd name="connsiteX169" fmla="*/ 2023 w 2482"/>
                <a:gd name="connsiteY169" fmla="*/ 1316 h 1552"/>
                <a:gd name="connsiteX170" fmla="*/ 2110 w 2482"/>
                <a:gd name="connsiteY170" fmla="*/ 1291 h 1552"/>
                <a:gd name="connsiteX171" fmla="*/ 2135 w 2482"/>
                <a:gd name="connsiteY171" fmla="*/ 1242 h 1552"/>
                <a:gd name="connsiteX172" fmla="*/ 2147 w 2482"/>
                <a:gd name="connsiteY172" fmla="*/ 1217 h 1552"/>
                <a:gd name="connsiteX173" fmla="*/ 2147 w 2482"/>
                <a:gd name="connsiteY173" fmla="*/ 1192 h 1552"/>
                <a:gd name="connsiteX174" fmla="*/ 2160 w 2482"/>
                <a:gd name="connsiteY174" fmla="*/ 1117 h 1552"/>
                <a:gd name="connsiteX175" fmla="*/ 2222 w 2482"/>
                <a:gd name="connsiteY175" fmla="*/ 1117 h 1552"/>
                <a:gd name="connsiteX176" fmla="*/ 2296 w 2482"/>
                <a:gd name="connsiteY176" fmla="*/ 1192 h 1552"/>
                <a:gd name="connsiteX177" fmla="*/ 2321 w 2482"/>
                <a:gd name="connsiteY177" fmla="*/ 1180 h 1552"/>
                <a:gd name="connsiteX178" fmla="*/ 2358 w 2482"/>
                <a:gd name="connsiteY178" fmla="*/ 1130 h 1552"/>
                <a:gd name="connsiteX179" fmla="*/ 2358 w 2482"/>
                <a:gd name="connsiteY179" fmla="*/ 1155 h 1552"/>
                <a:gd name="connsiteX180" fmla="*/ 2346 w 2482"/>
                <a:gd name="connsiteY180" fmla="*/ 1217 h 1552"/>
                <a:gd name="connsiteX181" fmla="*/ 2383 w 2482"/>
                <a:gd name="connsiteY181" fmla="*/ 1242 h 1552"/>
                <a:gd name="connsiteX182" fmla="*/ 2408 w 2482"/>
                <a:gd name="connsiteY182" fmla="*/ 1180 h 1552"/>
                <a:gd name="connsiteX183" fmla="*/ 2433 w 2482"/>
                <a:gd name="connsiteY183" fmla="*/ 1167 h 1552"/>
                <a:gd name="connsiteX184" fmla="*/ 2470 w 2482"/>
                <a:gd name="connsiteY184" fmla="*/ 1117 h 1552"/>
                <a:gd name="connsiteX185" fmla="*/ 2482 w 2482"/>
                <a:gd name="connsiteY185" fmla="*/ 1080 h 1552"/>
                <a:gd name="connsiteX186" fmla="*/ 2458 w 2482"/>
                <a:gd name="connsiteY186"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1986 w 2482"/>
                <a:gd name="connsiteY34" fmla="*/ 385 h 1552"/>
                <a:gd name="connsiteX35" fmla="*/ 1986 w 2482"/>
                <a:gd name="connsiteY35" fmla="*/ 447 h 1552"/>
                <a:gd name="connsiteX36" fmla="*/ 1924 w 2482"/>
                <a:gd name="connsiteY36" fmla="*/ 522 h 1552"/>
                <a:gd name="connsiteX37" fmla="*/ 1887 w 2482"/>
                <a:gd name="connsiteY37" fmla="*/ 546 h 1552"/>
                <a:gd name="connsiteX38" fmla="*/ 1638 w 2482"/>
                <a:gd name="connsiteY38" fmla="*/ 472 h 1552"/>
                <a:gd name="connsiteX39" fmla="*/ 1663 w 2482"/>
                <a:gd name="connsiteY39" fmla="*/ 509 h 1552"/>
                <a:gd name="connsiteX40" fmla="*/ 1663 w 2482"/>
                <a:gd name="connsiteY40" fmla="*/ 559 h 1552"/>
                <a:gd name="connsiteX41" fmla="*/ 1663 w 2482"/>
                <a:gd name="connsiteY41" fmla="*/ 608 h 1552"/>
                <a:gd name="connsiteX42" fmla="*/ 1688 w 2482"/>
                <a:gd name="connsiteY42" fmla="*/ 633 h 1552"/>
                <a:gd name="connsiteX43" fmla="*/ 1738 w 2482"/>
                <a:gd name="connsiteY43" fmla="*/ 695 h 1552"/>
                <a:gd name="connsiteX44" fmla="*/ 1750 w 2482"/>
                <a:gd name="connsiteY44" fmla="*/ 757 h 1552"/>
                <a:gd name="connsiteX45" fmla="*/ 1701 w 2482"/>
                <a:gd name="connsiteY45" fmla="*/ 844 h 1552"/>
                <a:gd name="connsiteX46" fmla="*/ 1713 w 2482"/>
                <a:gd name="connsiteY46" fmla="*/ 869 h 1552"/>
                <a:gd name="connsiteX47" fmla="*/ 1750 w 2482"/>
                <a:gd name="connsiteY47" fmla="*/ 931 h 1552"/>
                <a:gd name="connsiteX48" fmla="*/ 1775 w 2482"/>
                <a:gd name="connsiteY48" fmla="*/ 981 h 1552"/>
                <a:gd name="connsiteX49" fmla="*/ 1750 w 2482"/>
                <a:gd name="connsiteY49" fmla="*/ 1031 h 1552"/>
                <a:gd name="connsiteX50" fmla="*/ 1713 w 2482"/>
                <a:gd name="connsiteY50" fmla="*/ 1031 h 1552"/>
                <a:gd name="connsiteX51" fmla="*/ 1688 w 2482"/>
                <a:gd name="connsiteY51" fmla="*/ 993 h 1552"/>
                <a:gd name="connsiteX52" fmla="*/ 1663 w 2482"/>
                <a:gd name="connsiteY52" fmla="*/ 968 h 1552"/>
                <a:gd name="connsiteX53" fmla="*/ 1638 w 2482"/>
                <a:gd name="connsiteY53" fmla="*/ 919 h 1552"/>
                <a:gd name="connsiteX54" fmla="*/ 1614 w 2482"/>
                <a:gd name="connsiteY54" fmla="*/ 894 h 1552"/>
                <a:gd name="connsiteX55" fmla="*/ 1601 w 2482"/>
                <a:gd name="connsiteY55" fmla="*/ 882 h 1552"/>
                <a:gd name="connsiteX56" fmla="*/ 1527 w 2482"/>
                <a:gd name="connsiteY56" fmla="*/ 882 h 1552"/>
                <a:gd name="connsiteX57" fmla="*/ 1428 w 2482"/>
                <a:gd name="connsiteY57" fmla="*/ 820 h 1552"/>
                <a:gd name="connsiteX58" fmla="*/ 1378 w 2482"/>
                <a:gd name="connsiteY58" fmla="*/ 782 h 1552"/>
                <a:gd name="connsiteX59" fmla="*/ 1316 w 2482"/>
                <a:gd name="connsiteY59" fmla="*/ 770 h 1552"/>
                <a:gd name="connsiteX60" fmla="*/ 1291 w 2482"/>
                <a:gd name="connsiteY60" fmla="*/ 782 h 1552"/>
                <a:gd name="connsiteX61" fmla="*/ 1217 w 2482"/>
                <a:gd name="connsiteY61" fmla="*/ 695 h 1552"/>
                <a:gd name="connsiteX62" fmla="*/ 1192 w 2482"/>
                <a:gd name="connsiteY62" fmla="*/ 695 h 1552"/>
                <a:gd name="connsiteX63" fmla="*/ 1204 w 2482"/>
                <a:gd name="connsiteY63" fmla="*/ 559 h 1552"/>
                <a:gd name="connsiteX64" fmla="*/ 1279 w 2482"/>
                <a:gd name="connsiteY64" fmla="*/ 460 h 1552"/>
                <a:gd name="connsiteX65" fmla="*/ 1291 w 2482"/>
                <a:gd name="connsiteY65" fmla="*/ 422 h 1552"/>
                <a:gd name="connsiteX66" fmla="*/ 1291 w 2482"/>
                <a:gd name="connsiteY66" fmla="*/ 385 h 1552"/>
                <a:gd name="connsiteX67" fmla="*/ 1341 w 2482"/>
                <a:gd name="connsiteY67" fmla="*/ 373 h 1552"/>
                <a:gd name="connsiteX68" fmla="*/ 1353 w 2482"/>
                <a:gd name="connsiteY68" fmla="*/ 348 h 1552"/>
                <a:gd name="connsiteX69" fmla="*/ 1291 w 2482"/>
                <a:gd name="connsiteY69" fmla="*/ 323 h 1552"/>
                <a:gd name="connsiteX70" fmla="*/ 1279 w 2482"/>
                <a:gd name="connsiteY70" fmla="*/ 298 h 1552"/>
                <a:gd name="connsiteX71" fmla="*/ 1341 w 2482"/>
                <a:gd name="connsiteY71" fmla="*/ 311 h 1552"/>
                <a:gd name="connsiteX72" fmla="*/ 1378 w 2482"/>
                <a:gd name="connsiteY72" fmla="*/ 298 h 1552"/>
                <a:gd name="connsiteX73" fmla="*/ 1341 w 2482"/>
                <a:gd name="connsiteY73" fmla="*/ 248 h 1552"/>
                <a:gd name="connsiteX74" fmla="*/ 1403 w 2482"/>
                <a:gd name="connsiteY74" fmla="*/ 248 h 1552"/>
                <a:gd name="connsiteX75" fmla="*/ 1415 w 2482"/>
                <a:gd name="connsiteY75" fmla="*/ 236 h 1552"/>
                <a:gd name="connsiteX76" fmla="*/ 1440 w 2482"/>
                <a:gd name="connsiteY76" fmla="*/ 174 h 1552"/>
                <a:gd name="connsiteX77" fmla="*/ 1428 w 2482"/>
                <a:gd name="connsiteY77" fmla="*/ 124 h 1552"/>
                <a:gd name="connsiteX78" fmla="*/ 1428 w 2482"/>
                <a:gd name="connsiteY78" fmla="*/ 100 h 1552"/>
                <a:gd name="connsiteX79" fmla="*/ 1390 w 2482"/>
                <a:gd name="connsiteY79" fmla="*/ 75 h 1552"/>
                <a:gd name="connsiteX80" fmla="*/ 1341 w 2482"/>
                <a:gd name="connsiteY80" fmla="*/ 62 h 1552"/>
                <a:gd name="connsiteX81" fmla="*/ 1365 w 2482"/>
                <a:gd name="connsiteY81" fmla="*/ 100 h 1552"/>
                <a:gd name="connsiteX82" fmla="*/ 1341 w 2482"/>
                <a:gd name="connsiteY82" fmla="*/ 149 h 1552"/>
                <a:gd name="connsiteX83" fmla="*/ 1328 w 2482"/>
                <a:gd name="connsiteY83" fmla="*/ 211 h 1552"/>
                <a:gd name="connsiteX84" fmla="*/ 1303 w 2482"/>
                <a:gd name="connsiteY84" fmla="*/ 199 h 1552"/>
                <a:gd name="connsiteX85" fmla="*/ 1303 w 2482"/>
                <a:gd name="connsiteY85" fmla="*/ 137 h 1552"/>
                <a:gd name="connsiteX86" fmla="*/ 1279 w 2482"/>
                <a:gd name="connsiteY86" fmla="*/ 124 h 1552"/>
                <a:gd name="connsiteX87" fmla="*/ 1266 w 2482"/>
                <a:gd name="connsiteY87" fmla="*/ 162 h 1552"/>
                <a:gd name="connsiteX88" fmla="*/ 1241 w 2482"/>
                <a:gd name="connsiteY88" fmla="*/ 174 h 1552"/>
                <a:gd name="connsiteX89" fmla="*/ 1241 w 2482"/>
                <a:gd name="connsiteY89" fmla="*/ 112 h 1552"/>
                <a:gd name="connsiteX90" fmla="*/ 1204 w 2482"/>
                <a:gd name="connsiteY90" fmla="*/ 100 h 1552"/>
                <a:gd name="connsiteX91" fmla="*/ 1179 w 2482"/>
                <a:gd name="connsiteY91" fmla="*/ 50 h 1552"/>
                <a:gd name="connsiteX92" fmla="*/ 1179 w 2482"/>
                <a:gd name="connsiteY92" fmla="*/ 13 h 1552"/>
                <a:gd name="connsiteX93" fmla="*/ 1142 w 2482"/>
                <a:gd name="connsiteY93" fmla="*/ 0 h 1552"/>
                <a:gd name="connsiteX94" fmla="*/ 1142 w 2482"/>
                <a:gd name="connsiteY94" fmla="*/ 100 h 1552"/>
                <a:gd name="connsiteX95" fmla="*/ 1179 w 2482"/>
                <a:gd name="connsiteY95" fmla="*/ 149 h 1552"/>
                <a:gd name="connsiteX96" fmla="*/ 1167 w 2482"/>
                <a:gd name="connsiteY96" fmla="*/ 199 h 1552"/>
                <a:gd name="connsiteX97" fmla="*/ 1142 w 2482"/>
                <a:gd name="connsiteY97" fmla="*/ 224 h 1552"/>
                <a:gd name="connsiteX98" fmla="*/ 1130 w 2482"/>
                <a:gd name="connsiteY98" fmla="*/ 186 h 1552"/>
                <a:gd name="connsiteX99" fmla="*/ 1105 w 2482"/>
                <a:gd name="connsiteY99" fmla="*/ 186 h 1552"/>
                <a:gd name="connsiteX100" fmla="*/ 1068 w 2482"/>
                <a:gd name="connsiteY100" fmla="*/ 224 h 1552"/>
                <a:gd name="connsiteX101" fmla="*/ 1030 w 2482"/>
                <a:gd name="connsiteY101" fmla="*/ 211 h 1552"/>
                <a:gd name="connsiteX102" fmla="*/ 956 w 2482"/>
                <a:gd name="connsiteY102" fmla="*/ 186 h 1552"/>
                <a:gd name="connsiteX103" fmla="*/ 857 w 2482"/>
                <a:gd name="connsiteY103" fmla="*/ 224 h 1552"/>
                <a:gd name="connsiteX104" fmla="*/ 795 w 2482"/>
                <a:gd name="connsiteY104" fmla="*/ 186 h 1552"/>
                <a:gd name="connsiteX105" fmla="*/ 720 w 2482"/>
                <a:gd name="connsiteY105" fmla="*/ 174 h 1552"/>
                <a:gd name="connsiteX106" fmla="*/ 0 w 2482"/>
                <a:gd name="connsiteY106" fmla="*/ 286 h 1552"/>
                <a:gd name="connsiteX107" fmla="*/ 0 w 2482"/>
                <a:gd name="connsiteY107" fmla="*/ 311 h 1552"/>
                <a:gd name="connsiteX108" fmla="*/ 37 w 2482"/>
                <a:gd name="connsiteY108" fmla="*/ 323 h 1552"/>
                <a:gd name="connsiteX109" fmla="*/ 37 w 2482"/>
                <a:gd name="connsiteY109" fmla="*/ 397 h 1552"/>
                <a:gd name="connsiteX110" fmla="*/ 112 w 2482"/>
                <a:gd name="connsiteY110" fmla="*/ 410 h 1552"/>
                <a:gd name="connsiteX111" fmla="*/ 100 w 2482"/>
                <a:gd name="connsiteY111" fmla="*/ 472 h 1552"/>
                <a:gd name="connsiteX112" fmla="*/ 124 w 2482"/>
                <a:gd name="connsiteY112" fmla="*/ 633 h 1552"/>
                <a:gd name="connsiteX113" fmla="*/ 149 w 2482"/>
                <a:gd name="connsiteY113" fmla="*/ 671 h 1552"/>
                <a:gd name="connsiteX114" fmla="*/ 100 w 2482"/>
                <a:gd name="connsiteY114" fmla="*/ 720 h 1552"/>
                <a:gd name="connsiteX115" fmla="*/ 100 w 2482"/>
                <a:gd name="connsiteY115" fmla="*/ 757 h 1552"/>
                <a:gd name="connsiteX116" fmla="*/ 100 w 2482"/>
                <a:gd name="connsiteY116" fmla="*/ 795 h 1552"/>
                <a:gd name="connsiteX117" fmla="*/ 149 w 2482"/>
                <a:gd name="connsiteY117" fmla="*/ 894 h 1552"/>
                <a:gd name="connsiteX118" fmla="*/ 124 w 2482"/>
                <a:gd name="connsiteY118" fmla="*/ 931 h 1552"/>
                <a:gd name="connsiteX119" fmla="*/ 124 w 2482"/>
                <a:gd name="connsiteY119" fmla="*/ 956 h 1552"/>
                <a:gd name="connsiteX120" fmla="*/ 149 w 2482"/>
                <a:gd name="connsiteY120" fmla="*/ 968 h 1552"/>
                <a:gd name="connsiteX121" fmla="*/ 186 w 2482"/>
                <a:gd name="connsiteY121" fmla="*/ 1043 h 1552"/>
                <a:gd name="connsiteX122" fmla="*/ 199 w 2482"/>
                <a:gd name="connsiteY122" fmla="*/ 1080 h 1552"/>
                <a:gd name="connsiteX123" fmla="*/ 211 w 2482"/>
                <a:gd name="connsiteY123" fmla="*/ 1105 h 1552"/>
                <a:gd name="connsiteX124" fmla="*/ 261 w 2482"/>
                <a:gd name="connsiteY124" fmla="*/ 1130 h 1552"/>
                <a:gd name="connsiteX125" fmla="*/ 633 w 2482"/>
                <a:gd name="connsiteY125" fmla="*/ 1167 h 1552"/>
                <a:gd name="connsiteX126" fmla="*/ 658 w 2482"/>
                <a:gd name="connsiteY126" fmla="*/ 1167 h 1552"/>
                <a:gd name="connsiteX127" fmla="*/ 683 w 2482"/>
                <a:gd name="connsiteY127" fmla="*/ 1180 h 1552"/>
                <a:gd name="connsiteX128" fmla="*/ 1204 w 2482"/>
                <a:gd name="connsiteY128" fmla="*/ 1229 h 1552"/>
                <a:gd name="connsiteX129" fmla="*/ 1254 w 2482"/>
                <a:gd name="connsiteY129" fmla="*/ 1242 h 1552"/>
                <a:gd name="connsiteX130" fmla="*/ 1266 w 2482"/>
                <a:gd name="connsiteY130" fmla="*/ 1242 h 1552"/>
                <a:gd name="connsiteX131" fmla="*/ 1291 w 2482"/>
                <a:gd name="connsiteY131" fmla="*/ 1242 h 1552"/>
                <a:gd name="connsiteX132" fmla="*/ 1291 w 2482"/>
                <a:gd name="connsiteY132" fmla="*/ 1254 h 1552"/>
                <a:gd name="connsiteX133" fmla="*/ 1303 w 2482"/>
                <a:gd name="connsiteY133" fmla="*/ 1254 h 1552"/>
                <a:gd name="connsiteX134" fmla="*/ 1440 w 2482"/>
                <a:gd name="connsiteY134" fmla="*/ 1266 h 1552"/>
                <a:gd name="connsiteX135" fmla="*/ 1452 w 2482"/>
                <a:gd name="connsiteY135" fmla="*/ 1266 h 1552"/>
                <a:gd name="connsiteX136" fmla="*/ 1452 w 2482"/>
                <a:gd name="connsiteY136" fmla="*/ 1242 h 1552"/>
                <a:gd name="connsiteX137" fmla="*/ 1465 w 2482"/>
                <a:gd name="connsiteY137" fmla="*/ 1229 h 1552"/>
                <a:gd name="connsiteX138" fmla="*/ 1502 w 2482"/>
                <a:gd name="connsiteY138" fmla="*/ 1217 h 1552"/>
                <a:gd name="connsiteX139" fmla="*/ 1564 w 2482"/>
                <a:gd name="connsiteY139" fmla="*/ 1229 h 1552"/>
                <a:gd name="connsiteX140" fmla="*/ 1564 w 2482"/>
                <a:gd name="connsiteY140" fmla="*/ 1242 h 1552"/>
                <a:gd name="connsiteX141" fmla="*/ 1589 w 2482"/>
                <a:gd name="connsiteY141" fmla="*/ 1254 h 1552"/>
                <a:gd name="connsiteX142" fmla="*/ 1614 w 2482"/>
                <a:gd name="connsiteY142" fmla="*/ 1291 h 1552"/>
                <a:gd name="connsiteX143" fmla="*/ 1614 w 2482"/>
                <a:gd name="connsiteY143" fmla="*/ 1316 h 1552"/>
                <a:gd name="connsiteX144" fmla="*/ 1638 w 2482"/>
                <a:gd name="connsiteY144" fmla="*/ 1316 h 1552"/>
                <a:gd name="connsiteX145" fmla="*/ 1676 w 2482"/>
                <a:gd name="connsiteY145" fmla="*/ 1341 h 1552"/>
                <a:gd name="connsiteX146" fmla="*/ 1688 w 2482"/>
                <a:gd name="connsiteY146" fmla="*/ 1353 h 1552"/>
                <a:gd name="connsiteX147" fmla="*/ 1725 w 2482"/>
                <a:gd name="connsiteY147" fmla="*/ 1341 h 1552"/>
                <a:gd name="connsiteX148" fmla="*/ 1763 w 2482"/>
                <a:gd name="connsiteY148" fmla="*/ 1316 h 1552"/>
                <a:gd name="connsiteX149" fmla="*/ 1812 w 2482"/>
                <a:gd name="connsiteY149" fmla="*/ 1353 h 1552"/>
                <a:gd name="connsiteX150" fmla="*/ 1837 w 2482"/>
                <a:gd name="connsiteY150" fmla="*/ 1403 h 1552"/>
                <a:gd name="connsiteX151" fmla="*/ 1787 w 2482"/>
                <a:gd name="connsiteY151" fmla="*/ 1403 h 1552"/>
                <a:gd name="connsiteX152" fmla="*/ 1775 w 2482"/>
                <a:gd name="connsiteY152" fmla="*/ 1415 h 1552"/>
                <a:gd name="connsiteX153" fmla="*/ 1775 w 2482"/>
                <a:gd name="connsiteY153" fmla="*/ 1477 h 1552"/>
                <a:gd name="connsiteX154" fmla="*/ 1763 w 2482"/>
                <a:gd name="connsiteY154" fmla="*/ 1502 h 1552"/>
                <a:gd name="connsiteX155" fmla="*/ 1750 w 2482"/>
                <a:gd name="connsiteY155" fmla="*/ 1540 h 1552"/>
                <a:gd name="connsiteX156" fmla="*/ 1763 w 2482"/>
                <a:gd name="connsiteY156" fmla="*/ 1552 h 1552"/>
                <a:gd name="connsiteX157" fmla="*/ 1825 w 2482"/>
                <a:gd name="connsiteY157" fmla="*/ 1527 h 1552"/>
                <a:gd name="connsiteX158" fmla="*/ 1862 w 2482"/>
                <a:gd name="connsiteY158" fmla="*/ 1453 h 1552"/>
                <a:gd name="connsiteX159" fmla="*/ 1862 w 2482"/>
                <a:gd name="connsiteY159" fmla="*/ 1465 h 1552"/>
                <a:gd name="connsiteX160" fmla="*/ 1862 w 2482"/>
                <a:gd name="connsiteY160" fmla="*/ 1428 h 1552"/>
                <a:gd name="connsiteX161" fmla="*/ 1887 w 2482"/>
                <a:gd name="connsiteY161" fmla="*/ 1403 h 1552"/>
                <a:gd name="connsiteX162" fmla="*/ 1936 w 2482"/>
                <a:gd name="connsiteY162" fmla="*/ 1403 h 1552"/>
                <a:gd name="connsiteX163" fmla="*/ 1936 w 2482"/>
                <a:gd name="connsiteY163" fmla="*/ 1391 h 1552"/>
                <a:gd name="connsiteX164" fmla="*/ 1949 w 2482"/>
                <a:gd name="connsiteY164" fmla="*/ 1378 h 1552"/>
                <a:gd name="connsiteX165" fmla="*/ 1974 w 2482"/>
                <a:gd name="connsiteY165" fmla="*/ 1366 h 1552"/>
                <a:gd name="connsiteX166" fmla="*/ 1974 w 2482"/>
                <a:gd name="connsiteY166" fmla="*/ 1378 h 1552"/>
                <a:gd name="connsiteX167" fmla="*/ 1986 w 2482"/>
                <a:gd name="connsiteY167" fmla="*/ 1353 h 1552"/>
                <a:gd name="connsiteX168" fmla="*/ 2023 w 2482"/>
                <a:gd name="connsiteY168" fmla="*/ 1316 h 1552"/>
                <a:gd name="connsiteX169" fmla="*/ 2110 w 2482"/>
                <a:gd name="connsiteY169" fmla="*/ 1291 h 1552"/>
                <a:gd name="connsiteX170" fmla="*/ 2135 w 2482"/>
                <a:gd name="connsiteY170" fmla="*/ 1242 h 1552"/>
                <a:gd name="connsiteX171" fmla="*/ 2147 w 2482"/>
                <a:gd name="connsiteY171" fmla="*/ 1217 h 1552"/>
                <a:gd name="connsiteX172" fmla="*/ 2147 w 2482"/>
                <a:gd name="connsiteY172" fmla="*/ 1192 h 1552"/>
                <a:gd name="connsiteX173" fmla="*/ 2160 w 2482"/>
                <a:gd name="connsiteY173" fmla="*/ 1117 h 1552"/>
                <a:gd name="connsiteX174" fmla="*/ 2222 w 2482"/>
                <a:gd name="connsiteY174" fmla="*/ 1117 h 1552"/>
                <a:gd name="connsiteX175" fmla="*/ 2296 w 2482"/>
                <a:gd name="connsiteY175" fmla="*/ 1192 h 1552"/>
                <a:gd name="connsiteX176" fmla="*/ 2321 w 2482"/>
                <a:gd name="connsiteY176" fmla="*/ 1180 h 1552"/>
                <a:gd name="connsiteX177" fmla="*/ 2358 w 2482"/>
                <a:gd name="connsiteY177" fmla="*/ 1130 h 1552"/>
                <a:gd name="connsiteX178" fmla="*/ 2358 w 2482"/>
                <a:gd name="connsiteY178" fmla="*/ 1155 h 1552"/>
                <a:gd name="connsiteX179" fmla="*/ 2346 w 2482"/>
                <a:gd name="connsiteY179" fmla="*/ 1217 h 1552"/>
                <a:gd name="connsiteX180" fmla="*/ 2383 w 2482"/>
                <a:gd name="connsiteY180" fmla="*/ 1242 h 1552"/>
                <a:gd name="connsiteX181" fmla="*/ 2408 w 2482"/>
                <a:gd name="connsiteY181" fmla="*/ 1180 h 1552"/>
                <a:gd name="connsiteX182" fmla="*/ 2433 w 2482"/>
                <a:gd name="connsiteY182" fmla="*/ 1167 h 1552"/>
                <a:gd name="connsiteX183" fmla="*/ 2470 w 2482"/>
                <a:gd name="connsiteY183" fmla="*/ 1117 h 1552"/>
                <a:gd name="connsiteX184" fmla="*/ 2482 w 2482"/>
                <a:gd name="connsiteY184" fmla="*/ 1080 h 1552"/>
                <a:gd name="connsiteX185" fmla="*/ 2458 w 2482"/>
                <a:gd name="connsiteY185"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1986 w 2482"/>
                <a:gd name="connsiteY34" fmla="*/ 447 h 1552"/>
                <a:gd name="connsiteX35" fmla="*/ 1924 w 2482"/>
                <a:gd name="connsiteY35" fmla="*/ 522 h 1552"/>
                <a:gd name="connsiteX36" fmla="*/ 1887 w 2482"/>
                <a:gd name="connsiteY36" fmla="*/ 546 h 1552"/>
                <a:gd name="connsiteX37" fmla="*/ 1638 w 2482"/>
                <a:gd name="connsiteY37" fmla="*/ 472 h 1552"/>
                <a:gd name="connsiteX38" fmla="*/ 1663 w 2482"/>
                <a:gd name="connsiteY38" fmla="*/ 509 h 1552"/>
                <a:gd name="connsiteX39" fmla="*/ 1663 w 2482"/>
                <a:gd name="connsiteY39" fmla="*/ 559 h 1552"/>
                <a:gd name="connsiteX40" fmla="*/ 1663 w 2482"/>
                <a:gd name="connsiteY40" fmla="*/ 608 h 1552"/>
                <a:gd name="connsiteX41" fmla="*/ 1688 w 2482"/>
                <a:gd name="connsiteY41" fmla="*/ 633 h 1552"/>
                <a:gd name="connsiteX42" fmla="*/ 1738 w 2482"/>
                <a:gd name="connsiteY42" fmla="*/ 695 h 1552"/>
                <a:gd name="connsiteX43" fmla="*/ 1750 w 2482"/>
                <a:gd name="connsiteY43" fmla="*/ 757 h 1552"/>
                <a:gd name="connsiteX44" fmla="*/ 1701 w 2482"/>
                <a:gd name="connsiteY44" fmla="*/ 844 h 1552"/>
                <a:gd name="connsiteX45" fmla="*/ 1713 w 2482"/>
                <a:gd name="connsiteY45" fmla="*/ 869 h 1552"/>
                <a:gd name="connsiteX46" fmla="*/ 1750 w 2482"/>
                <a:gd name="connsiteY46" fmla="*/ 931 h 1552"/>
                <a:gd name="connsiteX47" fmla="*/ 1775 w 2482"/>
                <a:gd name="connsiteY47" fmla="*/ 981 h 1552"/>
                <a:gd name="connsiteX48" fmla="*/ 1750 w 2482"/>
                <a:gd name="connsiteY48" fmla="*/ 1031 h 1552"/>
                <a:gd name="connsiteX49" fmla="*/ 1713 w 2482"/>
                <a:gd name="connsiteY49" fmla="*/ 1031 h 1552"/>
                <a:gd name="connsiteX50" fmla="*/ 1688 w 2482"/>
                <a:gd name="connsiteY50" fmla="*/ 993 h 1552"/>
                <a:gd name="connsiteX51" fmla="*/ 1663 w 2482"/>
                <a:gd name="connsiteY51" fmla="*/ 968 h 1552"/>
                <a:gd name="connsiteX52" fmla="*/ 1638 w 2482"/>
                <a:gd name="connsiteY52" fmla="*/ 919 h 1552"/>
                <a:gd name="connsiteX53" fmla="*/ 1614 w 2482"/>
                <a:gd name="connsiteY53" fmla="*/ 894 h 1552"/>
                <a:gd name="connsiteX54" fmla="*/ 1601 w 2482"/>
                <a:gd name="connsiteY54" fmla="*/ 882 h 1552"/>
                <a:gd name="connsiteX55" fmla="*/ 1527 w 2482"/>
                <a:gd name="connsiteY55" fmla="*/ 882 h 1552"/>
                <a:gd name="connsiteX56" fmla="*/ 1428 w 2482"/>
                <a:gd name="connsiteY56" fmla="*/ 820 h 1552"/>
                <a:gd name="connsiteX57" fmla="*/ 1378 w 2482"/>
                <a:gd name="connsiteY57" fmla="*/ 782 h 1552"/>
                <a:gd name="connsiteX58" fmla="*/ 1316 w 2482"/>
                <a:gd name="connsiteY58" fmla="*/ 770 h 1552"/>
                <a:gd name="connsiteX59" fmla="*/ 1291 w 2482"/>
                <a:gd name="connsiteY59" fmla="*/ 782 h 1552"/>
                <a:gd name="connsiteX60" fmla="*/ 1217 w 2482"/>
                <a:gd name="connsiteY60" fmla="*/ 695 h 1552"/>
                <a:gd name="connsiteX61" fmla="*/ 1192 w 2482"/>
                <a:gd name="connsiteY61" fmla="*/ 695 h 1552"/>
                <a:gd name="connsiteX62" fmla="*/ 1204 w 2482"/>
                <a:gd name="connsiteY62" fmla="*/ 559 h 1552"/>
                <a:gd name="connsiteX63" fmla="*/ 1279 w 2482"/>
                <a:gd name="connsiteY63" fmla="*/ 460 h 1552"/>
                <a:gd name="connsiteX64" fmla="*/ 1291 w 2482"/>
                <a:gd name="connsiteY64" fmla="*/ 422 h 1552"/>
                <a:gd name="connsiteX65" fmla="*/ 1291 w 2482"/>
                <a:gd name="connsiteY65" fmla="*/ 385 h 1552"/>
                <a:gd name="connsiteX66" fmla="*/ 1341 w 2482"/>
                <a:gd name="connsiteY66" fmla="*/ 373 h 1552"/>
                <a:gd name="connsiteX67" fmla="*/ 1353 w 2482"/>
                <a:gd name="connsiteY67" fmla="*/ 348 h 1552"/>
                <a:gd name="connsiteX68" fmla="*/ 1291 w 2482"/>
                <a:gd name="connsiteY68" fmla="*/ 323 h 1552"/>
                <a:gd name="connsiteX69" fmla="*/ 1279 w 2482"/>
                <a:gd name="connsiteY69" fmla="*/ 298 h 1552"/>
                <a:gd name="connsiteX70" fmla="*/ 1341 w 2482"/>
                <a:gd name="connsiteY70" fmla="*/ 311 h 1552"/>
                <a:gd name="connsiteX71" fmla="*/ 1378 w 2482"/>
                <a:gd name="connsiteY71" fmla="*/ 298 h 1552"/>
                <a:gd name="connsiteX72" fmla="*/ 1341 w 2482"/>
                <a:gd name="connsiteY72" fmla="*/ 248 h 1552"/>
                <a:gd name="connsiteX73" fmla="*/ 1403 w 2482"/>
                <a:gd name="connsiteY73" fmla="*/ 248 h 1552"/>
                <a:gd name="connsiteX74" fmla="*/ 1415 w 2482"/>
                <a:gd name="connsiteY74" fmla="*/ 236 h 1552"/>
                <a:gd name="connsiteX75" fmla="*/ 1440 w 2482"/>
                <a:gd name="connsiteY75" fmla="*/ 174 h 1552"/>
                <a:gd name="connsiteX76" fmla="*/ 1428 w 2482"/>
                <a:gd name="connsiteY76" fmla="*/ 124 h 1552"/>
                <a:gd name="connsiteX77" fmla="*/ 1428 w 2482"/>
                <a:gd name="connsiteY77" fmla="*/ 100 h 1552"/>
                <a:gd name="connsiteX78" fmla="*/ 1390 w 2482"/>
                <a:gd name="connsiteY78" fmla="*/ 75 h 1552"/>
                <a:gd name="connsiteX79" fmla="*/ 1341 w 2482"/>
                <a:gd name="connsiteY79" fmla="*/ 62 h 1552"/>
                <a:gd name="connsiteX80" fmla="*/ 1365 w 2482"/>
                <a:gd name="connsiteY80" fmla="*/ 100 h 1552"/>
                <a:gd name="connsiteX81" fmla="*/ 1341 w 2482"/>
                <a:gd name="connsiteY81" fmla="*/ 149 h 1552"/>
                <a:gd name="connsiteX82" fmla="*/ 1328 w 2482"/>
                <a:gd name="connsiteY82" fmla="*/ 211 h 1552"/>
                <a:gd name="connsiteX83" fmla="*/ 1303 w 2482"/>
                <a:gd name="connsiteY83" fmla="*/ 199 h 1552"/>
                <a:gd name="connsiteX84" fmla="*/ 1303 w 2482"/>
                <a:gd name="connsiteY84" fmla="*/ 137 h 1552"/>
                <a:gd name="connsiteX85" fmla="*/ 1279 w 2482"/>
                <a:gd name="connsiteY85" fmla="*/ 124 h 1552"/>
                <a:gd name="connsiteX86" fmla="*/ 1266 w 2482"/>
                <a:gd name="connsiteY86" fmla="*/ 162 h 1552"/>
                <a:gd name="connsiteX87" fmla="*/ 1241 w 2482"/>
                <a:gd name="connsiteY87" fmla="*/ 174 h 1552"/>
                <a:gd name="connsiteX88" fmla="*/ 1241 w 2482"/>
                <a:gd name="connsiteY88" fmla="*/ 112 h 1552"/>
                <a:gd name="connsiteX89" fmla="*/ 1204 w 2482"/>
                <a:gd name="connsiteY89" fmla="*/ 100 h 1552"/>
                <a:gd name="connsiteX90" fmla="*/ 1179 w 2482"/>
                <a:gd name="connsiteY90" fmla="*/ 50 h 1552"/>
                <a:gd name="connsiteX91" fmla="*/ 1179 w 2482"/>
                <a:gd name="connsiteY91" fmla="*/ 13 h 1552"/>
                <a:gd name="connsiteX92" fmla="*/ 1142 w 2482"/>
                <a:gd name="connsiteY92" fmla="*/ 0 h 1552"/>
                <a:gd name="connsiteX93" fmla="*/ 1142 w 2482"/>
                <a:gd name="connsiteY93" fmla="*/ 100 h 1552"/>
                <a:gd name="connsiteX94" fmla="*/ 1179 w 2482"/>
                <a:gd name="connsiteY94" fmla="*/ 149 h 1552"/>
                <a:gd name="connsiteX95" fmla="*/ 1167 w 2482"/>
                <a:gd name="connsiteY95" fmla="*/ 199 h 1552"/>
                <a:gd name="connsiteX96" fmla="*/ 1142 w 2482"/>
                <a:gd name="connsiteY96" fmla="*/ 224 h 1552"/>
                <a:gd name="connsiteX97" fmla="*/ 1130 w 2482"/>
                <a:gd name="connsiteY97" fmla="*/ 186 h 1552"/>
                <a:gd name="connsiteX98" fmla="*/ 1105 w 2482"/>
                <a:gd name="connsiteY98" fmla="*/ 186 h 1552"/>
                <a:gd name="connsiteX99" fmla="*/ 1068 w 2482"/>
                <a:gd name="connsiteY99" fmla="*/ 224 h 1552"/>
                <a:gd name="connsiteX100" fmla="*/ 1030 w 2482"/>
                <a:gd name="connsiteY100" fmla="*/ 211 h 1552"/>
                <a:gd name="connsiteX101" fmla="*/ 956 w 2482"/>
                <a:gd name="connsiteY101" fmla="*/ 186 h 1552"/>
                <a:gd name="connsiteX102" fmla="*/ 857 w 2482"/>
                <a:gd name="connsiteY102" fmla="*/ 224 h 1552"/>
                <a:gd name="connsiteX103" fmla="*/ 795 w 2482"/>
                <a:gd name="connsiteY103" fmla="*/ 186 h 1552"/>
                <a:gd name="connsiteX104" fmla="*/ 720 w 2482"/>
                <a:gd name="connsiteY104" fmla="*/ 174 h 1552"/>
                <a:gd name="connsiteX105" fmla="*/ 0 w 2482"/>
                <a:gd name="connsiteY105" fmla="*/ 286 h 1552"/>
                <a:gd name="connsiteX106" fmla="*/ 0 w 2482"/>
                <a:gd name="connsiteY106" fmla="*/ 311 h 1552"/>
                <a:gd name="connsiteX107" fmla="*/ 37 w 2482"/>
                <a:gd name="connsiteY107" fmla="*/ 323 h 1552"/>
                <a:gd name="connsiteX108" fmla="*/ 37 w 2482"/>
                <a:gd name="connsiteY108" fmla="*/ 397 h 1552"/>
                <a:gd name="connsiteX109" fmla="*/ 112 w 2482"/>
                <a:gd name="connsiteY109" fmla="*/ 410 h 1552"/>
                <a:gd name="connsiteX110" fmla="*/ 100 w 2482"/>
                <a:gd name="connsiteY110" fmla="*/ 472 h 1552"/>
                <a:gd name="connsiteX111" fmla="*/ 124 w 2482"/>
                <a:gd name="connsiteY111" fmla="*/ 633 h 1552"/>
                <a:gd name="connsiteX112" fmla="*/ 149 w 2482"/>
                <a:gd name="connsiteY112" fmla="*/ 671 h 1552"/>
                <a:gd name="connsiteX113" fmla="*/ 100 w 2482"/>
                <a:gd name="connsiteY113" fmla="*/ 720 h 1552"/>
                <a:gd name="connsiteX114" fmla="*/ 100 w 2482"/>
                <a:gd name="connsiteY114" fmla="*/ 757 h 1552"/>
                <a:gd name="connsiteX115" fmla="*/ 100 w 2482"/>
                <a:gd name="connsiteY115" fmla="*/ 795 h 1552"/>
                <a:gd name="connsiteX116" fmla="*/ 149 w 2482"/>
                <a:gd name="connsiteY116" fmla="*/ 894 h 1552"/>
                <a:gd name="connsiteX117" fmla="*/ 124 w 2482"/>
                <a:gd name="connsiteY117" fmla="*/ 931 h 1552"/>
                <a:gd name="connsiteX118" fmla="*/ 124 w 2482"/>
                <a:gd name="connsiteY118" fmla="*/ 956 h 1552"/>
                <a:gd name="connsiteX119" fmla="*/ 149 w 2482"/>
                <a:gd name="connsiteY119" fmla="*/ 968 h 1552"/>
                <a:gd name="connsiteX120" fmla="*/ 186 w 2482"/>
                <a:gd name="connsiteY120" fmla="*/ 1043 h 1552"/>
                <a:gd name="connsiteX121" fmla="*/ 199 w 2482"/>
                <a:gd name="connsiteY121" fmla="*/ 1080 h 1552"/>
                <a:gd name="connsiteX122" fmla="*/ 211 w 2482"/>
                <a:gd name="connsiteY122" fmla="*/ 1105 h 1552"/>
                <a:gd name="connsiteX123" fmla="*/ 261 w 2482"/>
                <a:gd name="connsiteY123" fmla="*/ 1130 h 1552"/>
                <a:gd name="connsiteX124" fmla="*/ 633 w 2482"/>
                <a:gd name="connsiteY124" fmla="*/ 1167 h 1552"/>
                <a:gd name="connsiteX125" fmla="*/ 658 w 2482"/>
                <a:gd name="connsiteY125" fmla="*/ 1167 h 1552"/>
                <a:gd name="connsiteX126" fmla="*/ 683 w 2482"/>
                <a:gd name="connsiteY126" fmla="*/ 1180 h 1552"/>
                <a:gd name="connsiteX127" fmla="*/ 1204 w 2482"/>
                <a:gd name="connsiteY127" fmla="*/ 1229 h 1552"/>
                <a:gd name="connsiteX128" fmla="*/ 1254 w 2482"/>
                <a:gd name="connsiteY128" fmla="*/ 1242 h 1552"/>
                <a:gd name="connsiteX129" fmla="*/ 1266 w 2482"/>
                <a:gd name="connsiteY129" fmla="*/ 1242 h 1552"/>
                <a:gd name="connsiteX130" fmla="*/ 1291 w 2482"/>
                <a:gd name="connsiteY130" fmla="*/ 1242 h 1552"/>
                <a:gd name="connsiteX131" fmla="*/ 1291 w 2482"/>
                <a:gd name="connsiteY131" fmla="*/ 1254 h 1552"/>
                <a:gd name="connsiteX132" fmla="*/ 1303 w 2482"/>
                <a:gd name="connsiteY132" fmla="*/ 1254 h 1552"/>
                <a:gd name="connsiteX133" fmla="*/ 1440 w 2482"/>
                <a:gd name="connsiteY133" fmla="*/ 1266 h 1552"/>
                <a:gd name="connsiteX134" fmla="*/ 1452 w 2482"/>
                <a:gd name="connsiteY134" fmla="*/ 1266 h 1552"/>
                <a:gd name="connsiteX135" fmla="*/ 1452 w 2482"/>
                <a:gd name="connsiteY135" fmla="*/ 1242 h 1552"/>
                <a:gd name="connsiteX136" fmla="*/ 1465 w 2482"/>
                <a:gd name="connsiteY136" fmla="*/ 1229 h 1552"/>
                <a:gd name="connsiteX137" fmla="*/ 1502 w 2482"/>
                <a:gd name="connsiteY137" fmla="*/ 1217 h 1552"/>
                <a:gd name="connsiteX138" fmla="*/ 1564 w 2482"/>
                <a:gd name="connsiteY138" fmla="*/ 1229 h 1552"/>
                <a:gd name="connsiteX139" fmla="*/ 1564 w 2482"/>
                <a:gd name="connsiteY139" fmla="*/ 1242 h 1552"/>
                <a:gd name="connsiteX140" fmla="*/ 1589 w 2482"/>
                <a:gd name="connsiteY140" fmla="*/ 1254 h 1552"/>
                <a:gd name="connsiteX141" fmla="*/ 1614 w 2482"/>
                <a:gd name="connsiteY141" fmla="*/ 1291 h 1552"/>
                <a:gd name="connsiteX142" fmla="*/ 1614 w 2482"/>
                <a:gd name="connsiteY142" fmla="*/ 1316 h 1552"/>
                <a:gd name="connsiteX143" fmla="*/ 1638 w 2482"/>
                <a:gd name="connsiteY143" fmla="*/ 1316 h 1552"/>
                <a:gd name="connsiteX144" fmla="*/ 1676 w 2482"/>
                <a:gd name="connsiteY144" fmla="*/ 1341 h 1552"/>
                <a:gd name="connsiteX145" fmla="*/ 1688 w 2482"/>
                <a:gd name="connsiteY145" fmla="*/ 1353 h 1552"/>
                <a:gd name="connsiteX146" fmla="*/ 1725 w 2482"/>
                <a:gd name="connsiteY146" fmla="*/ 1341 h 1552"/>
                <a:gd name="connsiteX147" fmla="*/ 1763 w 2482"/>
                <a:gd name="connsiteY147" fmla="*/ 1316 h 1552"/>
                <a:gd name="connsiteX148" fmla="*/ 1812 w 2482"/>
                <a:gd name="connsiteY148" fmla="*/ 1353 h 1552"/>
                <a:gd name="connsiteX149" fmla="*/ 1837 w 2482"/>
                <a:gd name="connsiteY149" fmla="*/ 1403 h 1552"/>
                <a:gd name="connsiteX150" fmla="*/ 1787 w 2482"/>
                <a:gd name="connsiteY150" fmla="*/ 1403 h 1552"/>
                <a:gd name="connsiteX151" fmla="*/ 1775 w 2482"/>
                <a:gd name="connsiteY151" fmla="*/ 1415 h 1552"/>
                <a:gd name="connsiteX152" fmla="*/ 1775 w 2482"/>
                <a:gd name="connsiteY152" fmla="*/ 1477 h 1552"/>
                <a:gd name="connsiteX153" fmla="*/ 1763 w 2482"/>
                <a:gd name="connsiteY153" fmla="*/ 1502 h 1552"/>
                <a:gd name="connsiteX154" fmla="*/ 1750 w 2482"/>
                <a:gd name="connsiteY154" fmla="*/ 1540 h 1552"/>
                <a:gd name="connsiteX155" fmla="*/ 1763 w 2482"/>
                <a:gd name="connsiteY155" fmla="*/ 1552 h 1552"/>
                <a:gd name="connsiteX156" fmla="*/ 1825 w 2482"/>
                <a:gd name="connsiteY156" fmla="*/ 1527 h 1552"/>
                <a:gd name="connsiteX157" fmla="*/ 1862 w 2482"/>
                <a:gd name="connsiteY157" fmla="*/ 1453 h 1552"/>
                <a:gd name="connsiteX158" fmla="*/ 1862 w 2482"/>
                <a:gd name="connsiteY158" fmla="*/ 1465 h 1552"/>
                <a:gd name="connsiteX159" fmla="*/ 1862 w 2482"/>
                <a:gd name="connsiteY159" fmla="*/ 1428 h 1552"/>
                <a:gd name="connsiteX160" fmla="*/ 1887 w 2482"/>
                <a:gd name="connsiteY160" fmla="*/ 1403 h 1552"/>
                <a:gd name="connsiteX161" fmla="*/ 1936 w 2482"/>
                <a:gd name="connsiteY161" fmla="*/ 1403 h 1552"/>
                <a:gd name="connsiteX162" fmla="*/ 1936 w 2482"/>
                <a:gd name="connsiteY162" fmla="*/ 1391 h 1552"/>
                <a:gd name="connsiteX163" fmla="*/ 1949 w 2482"/>
                <a:gd name="connsiteY163" fmla="*/ 1378 h 1552"/>
                <a:gd name="connsiteX164" fmla="*/ 1974 w 2482"/>
                <a:gd name="connsiteY164" fmla="*/ 1366 h 1552"/>
                <a:gd name="connsiteX165" fmla="*/ 1974 w 2482"/>
                <a:gd name="connsiteY165" fmla="*/ 1378 h 1552"/>
                <a:gd name="connsiteX166" fmla="*/ 1986 w 2482"/>
                <a:gd name="connsiteY166" fmla="*/ 1353 h 1552"/>
                <a:gd name="connsiteX167" fmla="*/ 2023 w 2482"/>
                <a:gd name="connsiteY167" fmla="*/ 1316 h 1552"/>
                <a:gd name="connsiteX168" fmla="*/ 2110 w 2482"/>
                <a:gd name="connsiteY168" fmla="*/ 1291 h 1552"/>
                <a:gd name="connsiteX169" fmla="*/ 2135 w 2482"/>
                <a:gd name="connsiteY169" fmla="*/ 1242 h 1552"/>
                <a:gd name="connsiteX170" fmla="*/ 2147 w 2482"/>
                <a:gd name="connsiteY170" fmla="*/ 1217 h 1552"/>
                <a:gd name="connsiteX171" fmla="*/ 2147 w 2482"/>
                <a:gd name="connsiteY171" fmla="*/ 1192 h 1552"/>
                <a:gd name="connsiteX172" fmla="*/ 2160 w 2482"/>
                <a:gd name="connsiteY172" fmla="*/ 1117 h 1552"/>
                <a:gd name="connsiteX173" fmla="*/ 2222 w 2482"/>
                <a:gd name="connsiteY173" fmla="*/ 1117 h 1552"/>
                <a:gd name="connsiteX174" fmla="*/ 2296 w 2482"/>
                <a:gd name="connsiteY174" fmla="*/ 1192 h 1552"/>
                <a:gd name="connsiteX175" fmla="*/ 2321 w 2482"/>
                <a:gd name="connsiteY175" fmla="*/ 1180 h 1552"/>
                <a:gd name="connsiteX176" fmla="*/ 2358 w 2482"/>
                <a:gd name="connsiteY176" fmla="*/ 1130 h 1552"/>
                <a:gd name="connsiteX177" fmla="*/ 2358 w 2482"/>
                <a:gd name="connsiteY177" fmla="*/ 1155 h 1552"/>
                <a:gd name="connsiteX178" fmla="*/ 2346 w 2482"/>
                <a:gd name="connsiteY178" fmla="*/ 1217 h 1552"/>
                <a:gd name="connsiteX179" fmla="*/ 2383 w 2482"/>
                <a:gd name="connsiteY179" fmla="*/ 1242 h 1552"/>
                <a:gd name="connsiteX180" fmla="*/ 2408 w 2482"/>
                <a:gd name="connsiteY180" fmla="*/ 1180 h 1552"/>
                <a:gd name="connsiteX181" fmla="*/ 2433 w 2482"/>
                <a:gd name="connsiteY181" fmla="*/ 1167 h 1552"/>
                <a:gd name="connsiteX182" fmla="*/ 2470 w 2482"/>
                <a:gd name="connsiteY182" fmla="*/ 1117 h 1552"/>
                <a:gd name="connsiteX183" fmla="*/ 2482 w 2482"/>
                <a:gd name="connsiteY183" fmla="*/ 1080 h 1552"/>
                <a:gd name="connsiteX184" fmla="*/ 2458 w 2482"/>
                <a:gd name="connsiteY184"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1924 w 2482"/>
                <a:gd name="connsiteY34" fmla="*/ 522 h 1552"/>
                <a:gd name="connsiteX35" fmla="*/ 1887 w 2482"/>
                <a:gd name="connsiteY35" fmla="*/ 546 h 1552"/>
                <a:gd name="connsiteX36" fmla="*/ 1638 w 2482"/>
                <a:gd name="connsiteY36" fmla="*/ 472 h 1552"/>
                <a:gd name="connsiteX37" fmla="*/ 1663 w 2482"/>
                <a:gd name="connsiteY37" fmla="*/ 509 h 1552"/>
                <a:gd name="connsiteX38" fmla="*/ 1663 w 2482"/>
                <a:gd name="connsiteY38" fmla="*/ 559 h 1552"/>
                <a:gd name="connsiteX39" fmla="*/ 1663 w 2482"/>
                <a:gd name="connsiteY39" fmla="*/ 608 h 1552"/>
                <a:gd name="connsiteX40" fmla="*/ 1688 w 2482"/>
                <a:gd name="connsiteY40" fmla="*/ 633 h 1552"/>
                <a:gd name="connsiteX41" fmla="*/ 1738 w 2482"/>
                <a:gd name="connsiteY41" fmla="*/ 695 h 1552"/>
                <a:gd name="connsiteX42" fmla="*/ 1750 w 2482"/>
                <a:gd name="connsiteY42" fmla="*/ 757 h 1552"/>
                <a:gd name="connsiteX43" fmla="*/ 1701 w 2482"/>
                <a:gd name="connsiteY43" fmla="*/ 844 h 1552"/>
                <a:gd name="connsiteX44" fmla="*/ 1713 w 2482"/>
                <a:gd name="connsiteY44" fmla="*/ 869 h 1552"/>
                <a:gd name="connsiteX45" fmla="*/ 1750 w 2482"/>
                <a:gd name="connsiteY45" fmla="*/ 931 h 1552"/>
                <a:gd name="connsiteX46" fmla="*/ 1775 w 2482"/>
                <a:gd name="connsiteY46" fmla="*/ 981 h 1552"/>
                <a:gd name="connsiteX47" fmla="*/ 1750 w 2482"/>
                <a:gd name="connsiteY47" fmla="*/ 1031 h 1552"/>
                <a:gd name="connsiteX48" fmla="*/ 1713 w 2482"/>
                <a:gd name="connsiteY48" fmla="*/ 1031 h 1552"/>
                <a:gd name="connsiteX49" fmla="*/ 1688 w 2482"/>
                <a:gd name="connsiteY49" fmla="*/ 993 h 1552"/>
                <a:gd name="connsiteX50" fmla="*/ 1663 w 2482"/>
                <a:gd name="connsiteY50" fmla="*/ 968 h 1552"/>
                <a:gd name="connsiteX51" fmla="*/ 1638 w 2482"/>
                <a:gd name="connsiteY51" fmla="*/ 919 h 1552"/>
                <a:gd name="connsiteX52" fmla="*/ 1614 w 2482"/>
                <a:gd name="connsiteY52" fmla="*/ 894 h 1552"/>
                <a:gd name="connsiteX53" fmla="*/ 1601 w 2482"/>
                <a:gd name="connsiteY53" fmla="*/ 882 h 1552"/>
                <a:gd name="connsiteX54" fmla="*/ 1527 w 2482"/>
                <a:gd name="connsiteY54" fmla="*/ 882 h 1552"/>
                <a:gd name="connsiteX55" fmla="*/ 1428 w 2482"/>
                <a:gd name="connsiteY55" fmla="*/ 820 h 1552"/>
                <a:gd name="connsiteX56" fmla="*/ 1378 w 2482"/>
                <a:gd name="connsiteY56" fmla="*/ 782 h 1552"/>
                <a:gd name="connsiteX57" fmla="*/ 1316 w 2482"/>
                <a:gd name="connsiteY57" fmla="*/ 770 h 1552"/>
                <a:gd name="connsiteX58" fmla="*/ 1291 w 2482"/>
                <a:gd name="connsiteY58" fmla="*/ 782 h 1552"/>
                <a:gd name="connsiteX59" fmla="*/ 1217 w 2482"/>
                <a:gd name="connsiteY59" fmla="*/ 695 h 1552"/>
                <a:gd name="connsiteX60" fmla="*/ 1192 w 2482"/>
                <a:gd name="connsiteY60" fmla="*/ 695 h 1552"/>
                <a:gd name="connsiteX61" fmla="*/ 1204 w 2482"/>
                <a:gd name="connsiteY61" fmla="*/ 559 h 1552"/>
                <a:gd name="connsiteX62" fmla="*/ 1279 w 2482"/>
                <a:gd name="connsiteY62" fmla="*/ 460 h 1552"/>
                <a:gd name="connsiteX63" fmla="*/ 1291 w 2482"/>
                <a:gd name="connsiteY63" fmla="*/ 422 h 1552"/>
                <a:gd name="connsiteX64" fmla="*/ 1291 w 2482"/>
                <a:gd name="connsiteY64" fmla="*/ 385 h 1552"/>
                <a:gd name="connsiteX65" fmla="*/ 1341 w 2482"/>
                <a:gd name="connsiteY65" fmla="*/ 373 h 1552"/>
                <a:gd name="connsiteX66" fmla="*/ 1353 w 2482"/>
                <a:gd name="connsiteY66" fmla="*/ 348 h 1552"/>
                <a:gd name="connsiteX67" fmla="*/ 1291 w 2482"/>
                <a:gd name="connsiteY67" fmla="*/ 323 h 1552"/>
                <a:gd name="connsiteX68" fmla="*/ 1279 w 2482"/>
                <a:gd name="connsiteY68" fmla="*/ 298 h 1552"/>
                <a:gd name="connsiteX69" fmla="*/ 1341 w 2482"/>
                <a:gd name="connsiteY69" fmla="*/ 311 h 1552"/>
                <a:gd name="connsiteX70" fmla="*/ 1378 w 2482"/>
                <a:gd name="connsiteY70" fmla="*/ 298 h 1552"/>
                <a:gd name="connsiteX71" fmla="*/ 1341 w 2482"/>
                <a:gd name="connsiteY71" fmla="*/ 248 h 1552"/>
                <a:gd name="connsiteX72" fmla="*/ 1403 w 2482"/>
                <a:gd name="connsiteY72" fmla="*/ 248 h 1552"/>
                <a:gd name="connsiteX73" fmla="*/ 1415 w 2482"/>
                <a:gd name="connsiteY73" fmla="*/ 236 h 1552"/>
                <a:gd name="connsiteX74" fmla="*/ 1440 w 2482"/>
                <a:gd name="connsiteY74" fmla="*/ 174 h 1552"/>
                <a:gd name="connsiteX75" fmla="*/ 1428 w 2482"/>
                <a:gd name="connsiteY75" fmla="*/ 124 h 1552"/>
                <a:gd name="connsiteX76" fmla="*/ 1428 w 2482"/>
                <a:gd name="connsiteY76" fmla="*/ 100 h 1552"/>
                <a:gd name="connsiteX77" fmla="*/ 1390 w 2482"/>
                <a:gd name="connsiteY77" fmla="*/ 75 h 1552"/>
                <a:gd name="connsiteX78" fmla="*/ 1341 w 2482"/>
                <a:gd name="connsiteY78" fmla="*/ 62 h 1552"/>
                <a:gd name="connsiteX79" fmla="*/ 1365 w 2482"/>
                <a:gd name="connsiteY79" fmla="*/ 100 h 1552"/>
                <a:gd name="connsiteX80" fmla="*/ 1341 w 2482"/>
                <a:gd name="connsiteY80" fmla="*/ 149 h 1552"/>
                <a:gd name="connsiteX81" fmla="*/ 1328 w 2482"/>
                <a:gd name="connsiteY81" fmla="*/ 211 h 1552"/>
                <a:gd name="connsiteX82" fmla="*/ 1303 w 2482"/>
                <a:gd name="connsiteY82" fmla="*/ 199 h 1552"/>
                <a:gd name="connsiteX83" fmla="*/ 1303 w 2482"/>
                <a:gd name="connsiteY83" fmla="*/ 137 h 1552"/>
                <a:gd name="connsiteX84" fmla="*/ 1279 w 2482"/>
                <a:gd name="connsiteY84" fmla="*/ 124 h 1552"/>
                <a:gd name="connsiteX85" fmla="*/ 1266 w 2482"/>
                <a:gd name="connsiteY85" fmla="*/ 162 h 1552"/>
                <a:gd name="connsiteX86" fmla="*/ 1241 w 2482"/>
                <a:gd name="connsiteY86" fmla="*/ 174 h 1552"/>
                <a:gd name="connsiteX87" fmla="*/ 1241 w 2482"/>
                <a:gd name="connsiteY87" fmla="*/ 112 h 1552"/>
                <a:gd name="connsiteX88" fmla="*/ 1204 w 2482"/>
                <a:gd name="connsiteY88" fmla="*/ 100 h 1552"/>
                <a:gd name="connsiteX89" fmla="*/ 1179 w 2482"/>
                <a:gd name="connsiteY89" fmla="*/ 50 h 1552"/>
                <a:gd name="connsiteX90" fmla="*/ 1179 w 2482"/>
                <a:gd name="connsiteY90" fmla="*/ 13 h 1552"/>
                <a:gd name="connsiteX91" fmla="*/ 1142 w 2482"/>
                <a:gd name="connsiteY91" fmla="*/ 0 h 1552"/>
                <a:gd name="connsiteX92" fmla="*/ 1142 w 2482"/>
                <a:gd name="connsiteY92" fmla="*/ 100 h 1552"/>
                <a:gd name="connsiteX93" fmla="*/ 1179 w 2482"/>
                <a:gd name="connsiteY93" fmla="*/ 149 h 1552"/>
                <a:gd name="connsiteX94" fmla="*/ 1167 w 2482"/>
                <a:gd name="connsiteY94" fmla="*/ 199 h 1552"/>
                <a:gd name="connsiteX95" fmla="*/ 1142 w 2482"/>
                <a:gd name="connsiteY95" fmla="*/ 224 h 1552"/>
                <a:gd name="connsiteX96" fmla="*/ 1130 w 2482"/>
                <a:gd name="connsiteY96" fmla="*/ 186 h 1552"/>
                <a:gd name="connsiteX97" fmla="*/ 1105 w 2482"/>
                <a:gd name="connsiteY97" fmla="*/ 186 h 1552"/>
                <a:gd name="connsiteX98" fmla="*/ 1068 w 2482"/>
                <a:gd name="connsiteY98" fmla="*/ 224 h 1552"/>
                <a:gd name="connsiteX99" fmla="*/ 1030 w 2482"/>
                <a:gd name="connsiteY99" fmla="*/ 211 h 1552"/>
                <a:gd name="connsiteX100" fmla="*/ 956 w 2482"/>
                <a:gd name="connsiteY100" fmla="*/ 186 h 1552"/>
                <a:gd name="connsiteX101" fmla="*/ 857 w 2482"/>
                <a:gd name="connsiteY101" fmla="*/ 224 h 1552"/>
                <a:gd name="connsiteX102" fmla="*/ 795 w 2482"/>
                <a:gd name="connsiteY102" fmla="*/ 186 h 1552"/>
                <a:gd name="connsiteX103" fmla="*/ 720 w 2482"/>
                <a:gd name="connsiteY103" fmla="*/ 174 h 1552"/>
                <a:gd name="connsiteX104" fmla="*/ 0 w 2482"/>
                <a:gd name="connsiteY104" fmla="*/ 286 h 1552"/>
                <a:gd name="connsiteX105" fmla="*/ 0 w 2482"/>
                <a:gd name="connsiteY105" fmla="*/ 311 h 1552"/>
                <a:gd name="connsiteX106" fmla="*/ 37 w 2482"/>
                <a:gd name="connsiteY106" fmla="*/ 323 h 1552"/>
                <a:gd name="connsiteX107" fmla="*/ 37 w 2482"/>
                <a:gd name="connsiteY107" fmla="*/ 397 h 1552"/>
                <a:gd name="connsiteX108" fmla="*/ 112 w 2482"/>
                <a:gd name="connsiteY108" fmla="*/ 410 h 1552"/>
                <a:gd name="connsiteX109" fmla="*/ 100 w 2482"/>
                <a:gd name="connsiteY109" fmla="*/ 472 h 1552"/>
                <a:gd name="connsiteX110" fmla="*/ 124 w 2482"/>
                <a:gd name="connsiteY110" fmla="*/ 633 h 1552"/>
                <a:gd name="connsiteX111" fmla="*/ 149 w 2482"/>
                <a:gd name="connsiteY111" fmla="*/ 671 h 1552"/>
                <a:gd name="connsiteX112" fmla="*/ 100 w 2482"/>
                <a:gd name="connsiteY112" fmla="*/ 720 h 1552"/>
                <a:gd name="connsiteX113" fmla="*/ 100 w 2482"/>
                <a:gd name="connsiteY113" fmla="*/ 757 h 1552"/>
                <a:gd name="connsiteX114" fmla="*/ 100 w 2482"/>
                <a:gd name="connsiteY114" fmla="*/ 795 h 1552"/>
                <a:gd name="connsiteX115" fmla="*/ 149 w 2482"/>
                <a:gd name="connsiteY115" fmla="*/ 894 h 1552"/>
                <a:gd name="connsiteX116" fmla="*/ 124 w 2482"/>
                <a:gd name="connsiteY116" fmla="*/ 931 h 1552"/>
                <a:gd name="connsiteX117" fmla="*/ 124 w 2482"/>
                <a:gd name="connsiteY117" fmla="*/ 956 h 1552"/>
                <a:gd name="connsiteX118" fmla="*/ 149 w 2482"/>
                <a:gd name="connsiteY118" fmla="*/ 968 h 1552"/>
                <a:gd name="connsiteX119" fmla="*/ 186 w 2482"/>
                <a:gd name="connsiteY119" fmla="*/ 1043 h 1552"/>
                <a:gd name="connsiteX120" fmla="*/ 199 w 2482"/>
                <a:gd name="connsiteY120" fmla="*/ 1080 h 1552"/>
                <a:gd name="connsiteX121" fmla="*/ 211 w 2482"/>
                <a:gd name="connsiteY121" fmla="*/ 1105 h 1552"/>
                <a:gd name="connsiteX122" fmla="*/ 261 w 2482"/>
                <a:gd name="connsiteY122" fmla="*/ 1130 h 1552"/>
                <a:gd name="connsiteX123" fmla="*/ 633 w 2482"/>
                <a:gd name="connsiteY123" fmla="*/ 1167 h 1552"/>
                <a:gd name="connsiteX124" fmla="*/ 658 w 2482"/>
                <a:gd name="connsiteY124" fmla="*/ 1167 h 1552"/>
                <a:gd name="connsiteX125" fmla="*/ 683 w 2482"/>
                <a:gd name="connsiteY125" fmla="*/ 1180 h 1552"/>
                <a:gd name="connsiteX126" fmla="*/ 1204 w 2482"/>
                <a:gd name="connsiteY126" fmla="*/ 1229 h 1552"/>
                <a:gd name="connsiteX127" fmla="*/ 1254 w 2482"/>
                <a:gd name="connsiteY127" fmla="*/ 1242 h 1552"/>
                <a:gd name="connsiteX128" fmla="*/ 1266 w 2482"/>
                <a:gd name="connsiteY128" fmla="*/ 1242 h 1552"/>
                <a:gd name="connsiteX129" fmla="*/ 1291 w 2482"/>
                <a:gd name="connsiteY129" fmla="*/ 1242 h 1552"/>
                <a:gd name="connsiteX130" fmla="*/ 1291 w 2482"/>
                <a:gd name="connsiteY130" fmla="*/ 1254 h 1552"/>
                <a:gd name="connsiteX131" fmla="*/ 1303 w 2482"/>
                <a:gd name="connsiteY131" fmla="*/ 1254 h 1552"/>
                <a:gd name="connsiteX132" fmla="*/ 1440 w 2482"/>
                <a:gd name="connsiteY132" fmla="*/ 1266 h 1552"/>
                <a:gd name="connsiteX133" fmla="*/ 1452 w 2482"/>
                <a:gd name="connsiteY133" fmla="*/ 1266 h 1552"/>
                <a:gd name="connsiteX134" fmla="*/ 1452 w 2482"/>
                <a:gd name="connsiteY134" fmla="*/ 1242 h 1552"/>
                <a:gd name="connsiteX135" fmla="*/ 1465 w 2482"/>
                <a:gd name="connsiteY135" fmla="*/ 1229 h 1552"/>
                <a:gd name="connsiteX136" fmla="*/ 1502 w 2482"/>
                <a:gd name="connsiteY136" fmla="*/ 1217 h 1552"/>
                <a:gd name="connsiteX137" fmla="*/ 1564 w 2482"/>
                <a:gd name="connsiteY137" fmla="*/ 1229 h 1552"/>
                <a:gd name="connsiteX138" fmla="*/ 1564 w 2482"/>
                <a:gd name="connsiteY138" fmla="*/ 1242 h 1552"/>
                <a:gd name="connsiteX139" fmla="*/ 1589 w 2482"/>
                <a:gd name="connsiteY139" fmla="*/ 1254 h 1552"/>
                <a:gd name="connsiteX140" fmla="*/ 1614 w 2482"/>
                <a:gd name="connsiteY140" fmla="*/ 1291 h 1552"/>
                <a:gd name="connsiteX141" fmla="*/ 1614 w 2482"/>
                <a:gd name="connsiteY141" fmla="*/ 1316 h 1552"/>
                <a:gd name="connsiteX142" fmla="*/ 1638 w 2482"/>
                <a:gd name="connsiteY142" fmla="*/ 1316 h 1552"/>
                <a:gd name="connsiteX143" fmla="*/ 1676 w 2482"/>
                <a:gd name="connsiteY143" fmla="*/ 1341 h 1552"/>
                <a:gd name="connsiteX144" fmla="*/ 1688 w 2482"/>
                <a:gd name="connsiteY144" fmla="*/ 1353 h 1552"/>
                <a:gd name="connsiteX145" fmla="*/ 1725 w 2482"/>
                <a:gd name="connsiteY145" fmla="*/ 1341 h 1552"/>
                <a:gd name="connsiteX146" fmla="*/ 1763 w 2482"/>
                <a:gd name="connsiteY146" fmla="*/ 1316 h 1552"/>
                <a:gd name="connsiteX147" fmla="*/ 1812 w 2482"/>
                <a:gd name="connsiteY147" fmla="*/ 1353 h 1552"/>
                <a:gd name="connsiteX148" fmla="*/ 1837 w 2482"/>
                <a:gd name="connsiteY148" fmla="*/ 1403 h 1552"/>
                <a:gd name="connsiteX149" fmla="*/ 1787 w 2482"/>
                <a:gd name="connsiteY149" fmla="*/ 1403 h 1552"/>
                <a:gd name="connsiteX150" fmla="*/ 1775 w 2482"/>
                <a:gd name="connsiteY150" fmla="*/ 1415 h 1552"/>
                <a:gd name="connsiteX151" fmla="*/ 1775 w 2482"/>
                <a:gd name="connsiteY151" fmla="*/ 1477 h 1552"/>
                <a:gd name="connsiteX152" fmla="*/ 1763 w 2482"/>
                <a:gd name="connsiteY152" fmla="*/ 1502 h 1552"/>
                <a:gd name="connsiteX153" fmla="*/ 1750 w 2482"/>
                <a:gd name="connsiteY153" fmla="*/ 1540 h 1552"/>
                <a:gd name="connsiteX154" fmla="*/ 1763 w 2482"/>
                <a:gd name="connsiteY154" fmla="*/ 1552 h 1552"/>
                <a:gd name="connsiteX155" fmla="*/ 1825 w 2482"/>
                <a:gd name="connsiteY155" fmla="*/ 1527 h 1552"/>
                <a:gd name="connsiteX156" fmla="*/ 1862 w 2482"/>
                <a:gd name="connsiteY156" fmla="*/ 1453 h 1552"/>
                <a:gd name="connsiteX157" fmla="*/ 1862 w 2482"/>
                <a:gd name="connsiteY157" fmla="*/ 1465 h 1552"/>
                <a:gd name="connsiteX158" fmla="*/ 1862 w 2482"/>
                <a:gd name="connsiteY158" fmla="*/ 1428 h 1552"/>
                <a:gd name="connsiteX159" fmla="*/ 1887 w 2482"/>
                <a:gd name="connsiteY159" fmla="*/ 1403 h 1552"/>
                <a:gd name="connsiteX160" fmla="*/ 1936 w 2482"/>
                <a:gd name="connsiteY160" fmla="*/ 1403 h 1552"/>
                <a:gd name="connsiteX161" fmla="*/ 1936 w 2482"/>
                <a:gd name="connsiteY161" fmla="*/ 1391 h 1552"/>
                <a:gd name="connsiteX162" fmla="*/ 1949 w 2482"/>
                <a:gd name="connsiteY162" fmla="*/ 1378 h 1552"/>
                <a:gd name="connsiteX163" fmla="*/ 1974 w 2482"/>
                <a:gd name="connsiteY163" fmla="*/ 1366 h 1552"/>
                <a:gd name="connsiteX164" fmla="*/ 1974 w 2482"/>
                <a:gd name="connsiteY164" fmla="*/ 1378 h 1552"/>
                <a:gd name="connsiteX165" fmla="*/ 1986 w 2482"/>
                <a:gd name="connsiteY165" fmla="*/ 1353 h 1552"/>
                <a:gd name="connsiteX166" fmla="*/ 2023 w 2482"/>
                <a:gd name="connsiteY166" fmla="*/ 1316 h 1552"/>
                <a:gd name="connsiteX167" fmla="*/ 2110 w 2482"/>
                <a:gd name="connsiteY167" fmla="*/ 1291 h 1552"/>
                <a:gd name="connsiteX168" fmla="*/ 2135 w 2482"/>
                <a:gd name="connsiteY168" fmla="*/ 1242 h 1552"/>
                <a:gd name="connsiteX169" fmla="*/ 2147 w 2482"/>
                <a:gd name="connsiteY169" fmla="*/ 1217 h 1552"/>
                <a:gd name="connsiteX170" fmla="*/ 2147 w 2482"/>
                <a:gd name="connsiteY170" fmla="*/ 1192 h 1552"/>
                <a:gd name="connsiteX171" fmla="*/ 2160 w 2482"/>
                <a:gd name="connsiteY171" fmla="*/ 1117 h 1552"/>
                <a:gd name="connsiteX172" fmla="*/ 2222 w 2482"/>
                <a:gd name="connsiteY172" fmla="*/ 1117 h 1552"/>
                <a:gd name="connsiteX173" fmla="*/ 2296 w 2482"/>
                <a:gd name="connsiteY173" fmla="*/ 1192 h 1552"/>
                <a:gd name="connsiteX174" fmla="*/ 2321 w 2482"/>
                <a:gd name="connsiteY174" fmla="*/ 1180 h 1552"/>
                <a:gd name="connsiteX175" fmla="*/ 2358 w 2482"/>
                <a:gd name="connsiteY175" fmla="*/ 1130 h 1552"/>
                <a:gd name="connsiteX176" fmla="*/ 2358 w 2482"/>
                <a:gd name="connsiteY176" fmla="*/ 1155 h 1552"/>
                <a:gd name="connsiteX177" fmla="*/ 2346 w 2482"/>
                <a:gd name="connsiteY177" fmla="*/ 1217 h 1552"/>
                <a:gd name="connsiteX178" fmla="*/ 2383 w 2482"/>
                <a:gd name="connsiteY178" fmla="*/ 1242 h 1552"/>
                <a:gd name="connsiteX179" fmla="*/ 2408 w 2482"/>
                <a:gd name="connsiteY179" fmla="*/ 1180 h 1552"/>
                <a:gd name="connsiteX180" fmla="*/ 2433 w 2482"/>
                <a:gd name="connsiteY180" fmla="*/ 1167 h 1552"/>
                <a:gd name="connsiteX181" fmla="*/ 2470 w 2482"/>
                <a:gd name="connsiteY181" fmla="*/ 1117 h 1552"/>
                <a:gd name="connsiteX182" fmla="*/ 2482 w 2482"/>
                <a:gd name="connsiteY182" fmla="*/ 1080 h 1552"/>
                <a:gd name="connsiteX183" fmla="*/ 2458 w 2482"/>
                <a:gd name="connsiteY183"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1887 w 2482"/>
                <a:gd name="connsiteY34" fmla="*/ 546 h 1552"/>
                <a:gd name="connsiteX35" fmla="*/ 1638 w 2482"/>
                <a:gd name="connsiteY35" fmla="*/ 472 h 1552"/>
                <a:gd name="connsiteX36" fmla="*/ 1663 w 2482"/>
                <a:gd name="connsiteY36" fmla="*/ 509 h 1552"/>
                <a:gd name="connsiteX37" fmla="*/ 1663 w 2482"/>
                <a:gd name="connsiteY37" fmla="*/ 559 h 1552"/>
                <a:gd name="connsiteX38" fmla="*/ 1663 w 2482"/>
                <a:gd name="connsiteY38" fmla="*/ 608 h 1552"/>
                <a:gd name="connsiteX39" fmla="*/ 1688 w 2482"/>
                <a:gd name="connsiteY39" fmla="*/ 633 h 1552"/>
                <a:gd name="connsiteX40" fmla="*/ 1738 w 2482"/>
                <a:gd name="connsiteY40" fmla="*/ 695 h 1552"/>
                <a:gd name="connsiteX41" fmla="*/ 1750 w 2482"/>
                <a:gd name="connsiteY41" fmla="*/ 757 h 1552"/>
                <a:gd name="connsiteX42" fmla="*/ 1701 w 2482"/>
                <a:gd name="connsiteY42" fmla="*/ 844 h 1552"/>
                <a:gd name="connsiteX43" fmla="*/ 1713 w 2482"/>
                <a:gd name="connsiteY43" fmla="*/ 869 h 1552"/>
                <a:gd name="connsiteX44" fmla="*/ 1750 w 2482"/>
                <a:gd name="connsiteY44" fmla="*/ 931 h 1552"/>
                <a:gd name="connsiteX45" fmla="*/ 1775 w 2482"/>
                <a:gd name="connsiteY45" fmla="*/ 981 h 1552"/>
                <a:gd name="connsiteX46" fmla="*/ 1750 w 2482"/>
                <a:gd name="connsiteY46" fmla="*/ 1031 h 1552"/>
                <a:gd name="connsiteX47" fmla="*/ 1713 w 2482"/>
                <a:gd name="connsiteY47" fmla="*/ 1031 h 1552"/>
                <a:gd name="connsiteX48" fmla="*/ 1688 w 2482"/>
                <a:gd name="connsiteY48" fmla="*/ 993 h 1552"/>
                <a:gd name="connsiteX49" fmla="*/ 1663 w 2482"/>
                <a:gd name="connsiteY49" fmla="*/ 968 h 1552"/>
                <a:gd name="connsiteX50" fmla="*/ 1638 w 2482"/>
                <a:gd name="connsiteY50" fmla="*/ 919 h 1552"/>
                <a:gd name="connsiteX51" fmla="*/ 1614 w 2482"/>
                <a:gd name="connsiteY51" fmla="*/ 894 h 1552"/>
                <a:gd name="connsiteX52" fmla="*/ 1601 w 2482"/>
                <a:gd name="connsiteY52" fmla="*/ 882 h 1552"/>
                <a:gd name="connsiteX53" fmla="*/ 1527 w 2482"/>
                <a:gd name="connsiteY53" fmla="*/ 882 h 1552"/>
                <a:gd name="connsiteX54" fmla="*/ 1428 w 2482"/>
                <a:gd name="connsiteY54" fmla="*/ 820 h 1552"/>
                <a:gd name="connsiteX55" fmla="*/ 1378 w 2482"/>
                <a:gd name="connsiteY55" fmla="*/ 782 h 1552"/>
                <a:gd name="connsiteX56" fmla="*/ 1316 w 2482"/>
                <a:gd name="connsiteY56" fmla="*/ 770 h 1552"/>
                <a:gd name="connsiteX57" fmla="*/ 1291 w 2482"/>
                <a:gd name="connsiteY57" fmla="*/ 782 h 1552"/>
                <a:gd name="connsiteX58" fmla="*/ 1217 w 2482"/>
                <a:gd name="connsiteY58" fmla="*/ 695 h 1552"/>
                <a:gd name="connsiteX59" fmla="*/ 1192 w 2482"/>
                <a:gd name="connsiteY59" fmla="*/ 695 h 1552"/>
                <a:gd name="connsiteX60" fmla="*/ 1204 w 2482"/>
                <a:gd name="connsiteY60" fmla="*/ 559 h 1552"/>
                <a:gd name="connsiteX61" fmla="*/ 1279 w 2482"/>
                <a:gd name="connsiteY61" fmla="*/ 460 h 1552"/>
                <a:gd name="connsiteX62" fmla="*/ 1291 w 2482"/>
                <a:gd name="connsiteY62" fmla="*/ 422 h 1552"/>
                <a:gd name="connsiteX63" fmla="*/ 1291 w 2482"/>
                <a:gd name="connsiteY63" fmla="*/ 385 h 1552"/>
                <a:gd name="connsiteX64" fmla="*/ 1341 w 2482"/>
                <a:gd name="connsiteY64" fmla="*/ 373 h 1552"/>
                <a:gd name="connsiteX65" fmla="*/ 1353 w 2482"/>
                <a:gd name="connsiteY65" fmla="*/ 348 h 1552"/>
                <a:gd name="connsiteX66" fmla="*/ 1291 w 2482"/>
                <a:gd name="connsiteY66" fmla="*/ 323 h 1552"/>
                <a:gd name="connsiteX67" fmla="*/ 1279 w 2482"/>
                <a:gd name="connsiteY67" fmla="*/ 298 h 1552"/>
                <a:gd name="connsiteX68" fmla="*/ 1341 w 2482"/>
                <a:gd name="connsiteY68" fmla="*/ 311 h 1552"/>
                <a:gd name="connsiteX69" fmla="*/ 1378 w 2482"/>
                <a:gd name="connsiteY69" fmla="*/ 298 h 1552"/>
                <a:gd name="connsiteX70" fmla="*/ 1341 w 2482"/>
                <a:gd name="connsiteY70" fmla="*/ 248 h 1552"/>
                <a:gd name="connsiteX71" fmla="*/ 1403 w 2482"/>
                <a:gd name="connsiteY71" fmla="*/ 248 h 1552"/>
                <a:gd name="connsiteX72" fmla="*/ 1415 w 2482"/>
                <a:gd name="connsiteY72" fmla="*/ 236 h 1552"/>
                <a:gd name="connsiteX73" fmla="*/ 1440 w 2482"/>
                <a:gd name="connsiteY73" fmla="*/ 174 h 1552"/>
                <a:gd name="connsiteX74" fmla="*/ 1428 w 2482"/>
                <a:gd name="connsiteY74" fmla="*/ 124 h 1552"/>
                <a:gd name="connsiteX75" fmla="*/ 1428 w 2482"/>
                <a:gd name="connsiteY75" fmla="*/ 100 h 1552"/>
                <a:gd name="connsiteX76" fmla="*/ 1390 w 2482"/>
                <a:gd name="connsiteY76" fmla="*/ 75 h 1552"/>
                <a:gd name="connsiteX77" fmla="*/ 1341 w 2482"/>
                <a:gd name="connsiteY77" fmla="*/ 62 h 1552"/>
                <a:gd name="connsiteX78" fmla="*/ 1365 w 2482"/>
                <a:gd name="connsiteY78" fmla="*/ 100 h 1552"/>
                <a:gd name="connsiteX79" fmla="*/ 1341 w 2482"/>
                <a:gd name="connsiteY79" fmla="*/ 149 h 1552"/>
                <a:gd name="connsiteX80" fmla="*/ 1328 w 2482"/>
                <a:gd name="connsiteY80" fmla="*/ 211 h 1552"/>
                <a:gd name="connsiteX81" fmla="*/ 1303 w 2482"/>
                <a:gd name="connsiteY81" fmla="*/ 199 h 1552"/>
                <a:gd name="connsiteX82" fmla="*/ 1303 w 2482"/>
                <a:gd name="connsiteY82" fmla="*/ 137 h 1552"/>
                <a:gd name="connsiteX83" fmla="*/ 1279 w 2482"/>
                <a:gd name="connsiteY83" fmla="*/ 124 h 1552"/>
                <a:gd name="connsiteX84" fmla="*/ 1266 w 2482"/>
                <a:gd name="connsiteY84" fmla="*/ 162 h 1552"/>
                <a:gd name="connsiteX85" fmla="*/ 1241 w 2482"/>
                <a:gd name="connsiteY85" fmla="*/ 174 h 1552"/>
                <a:gd name="connsiteX86" fmla="*/ 1241 w 2482"/>
                <a:gd name="connsiteY86" fmla="*/ 112 h 1552"/>
                <a:gd name="connsiteX87" fmla="*/ 1204 w 2482"/>
                <a:gd name="connsiteY87" fmla="*/ 100 h 1552"/>
                <a:gd name="connsiteX88" fmla="*/ 1179 w 2482"/>
                <a:gd name="connsiteY88" fmla="*/ 50 h 1552"/>
                <a:gd name="connsiteX89" fmla="*/ 1179 w 2482"/>
                <a:gd name="connsiteY89" fmla="*/ 13 h 1552"/>
                <a:gd name="connsiteX90" fmla="*/ 1142 w 2482"/>
                <a:gd name="connsiteY90" fmla="*/ 0 h 1552"/>
                <a:gd name="connsiteX91" fmla="*/ 1142 w 2482"/>
                <a:gd name="connsiteY91" fmla="*/ 100 h 1552"/>
                <a:gd name="connsiteX92" fmla="*/ 1179 w 2482"/>
                <a:gd name="connsiteY92" fmla="*/ 149 h 1552"/>
                <a:gd name="connsiteX93" fmla="*/ 1167 w 2482"/>
                <a:gd name="connsiteY93" fmla="*/ 199 h 1552"/>
                <a:gd name="connsiteX94" fmla="*/ 1142 w 2482"/>
                <a:gd name="connsiteY94" fmla="*/ 224 h 1552"/>
                <a:gd name="connsiteX95" fmla="*/ 1130 w 2482"/>
                <a:gd name="connsiteY95" fmla="*/ 186 h 1552"/>
                <a:gd name="connsiteX96" fmla="*/ 1105 w 2482"/>
                <a:gd name="connsiteY96" fmla="*/ 186 h 1552"/>
                <a:gd name="connsiteX97" fmla="*/ 1068 w 2482"/>
                <a:gd name="connsiteY97" fmla="*/ 224 h 1552"/>
                <a:gd name="connsiteX98" fmla="*/ 1030 w 2482"/>
                <a:gd name="connsiteY98" fmla="*/ 211 h 1552"/>
                <a:gd name="connsiteX99" fmla="*/ 956 w 2482"/>
                <a:gd name="connsiteY99" fmla="*/ 186 h 1552"/>
                <a:gd name="connsiteX100" fmla="*/ 857 w 2482"/>
                <a:gd name="connsiteY100" fmla="*/ 224 h 1552"/>
                <a:gd name="connsiteX101" fmla="*/ 795 w 2482"/>
                <a:gd name="connsiteY101" fmla="*/ 186 h 1552"/>
                <a:gd name="connsiteX102" fmla="*/ 720 w 2482"/>
                <a:gd name="connsiteY102" fmla="*/ 174 h 1552"/>
                <a:gd name="connsiteX103" fmla="*/ 0 w 2482"/>
                <a:gd name="connsiteY103" fmla="*/ 286 h 1552"/>
                <a:gd name="connsiteX104" fmla="*/ 0 w 2482"/>
                <a:gd name="connsiteY104" fmla="*/ 311 h 1552"/>
                <a:gd name="connsiteX105" fmla="*/ 37 w 2482"/>
                <a:gd name="connsiteY105" fmla="*/ 323 h 1552"/>
                <a:gd name="connsiteX106" fmla="*/ 37 w 2482"/>
                <a:gd name="connsiteY106" fmla="*/ 397 h 1552"/>
                <a:gd name="connsiteX107" fmla="*/ 112 w 2482"/>
                <a:gd name="connsiteY107" fmla="*/ 410 h 1552"/>
                <a:gd name="connsiteX108" fmla="*/ 100 w 2482"/>
                <a:gd name="connsiteY108" fmla="*/ 472 h 1552"/>
                <a:gd name="connsiteX109" fmla="*/ 124 w 2482"/>
                <a:gd name="connsiteY109" fmla="*/ 633 h 1552"/>
                <a:gd name="connsiteX110" fmla="*/ 149 w 2482"/>
                <a:gd name="connsiteY110" fmla="*/ 671 h 1552"/>
                <a:gd name="connsiteX111" fmla="*/ 100 w 2482"/>
                <a:gd name="connsiteY111" fmla="*/ 720 h 1552"/>
                <a:gd name="connsiteX112" fmla="*/ 100 w 2482"/>
                <a:gd name="connsiteY112" fmla="*/ 757 h 1552"/>
                <a:gd name="connsiteX113" fmla="*/ 100 w 2482"/>
                <a:gd name="connsiteY113" fmla="*/ 795 h 1552"/>
                <a:gd name="connsiteX114" fmla="*/ 149 w 2482"/>
                <a:gd name="connsiteY114" fmla="*/ 894 h 1552"/>
                <a:gd name="connsiteX115" fmla="*/ 124 w 2482"/>
                <a:gd name="connsiteY115" fmla="*/ 931 h 1552"/>
                <a:gd name="connsiteX116" fmla="*/ 124 w 2482"/>
                <a:gd name="connsiteY116" fmla="*/ 956 h 1552"/>
                <a:gd name="connsiteX117" fmla="*/ 149 w 2482"/>
                <a:gd name="connsiteY117" fmla="*/ 968 h 1552"/>
                <a:gd name="connsiteX118" fmla="*/ 186 w 2482"/>
                <a:gd name="connsiteY118" fmla="*/ 1043 h 1552"/>
                <a:gd name="connsiteX119" fmla="*/ 199 w 2482"/>
                <a:gd name="connsiteY119" fmla="*/ 1080 h 1552"/>
                <a:gd name="connsiteX120" fmla="*/ 211 w 2482"/>
                <a:gd name="connsiteY120" fmla="*/ 1105 h 1552"/>
                <a:gd name="connsiteX121" fmla="*/ 261 w 2482"/>
                <a:gd name="connsiteY121" fmla="*/ 1130 h 1552"/>
                <a:gd name="connsiteX122" fmla="*/ 633 w 2482"/>
                <a:gd name="connsiteY122" fmla="*/ 1167 h 1552"/>
                <a:gd name="connsiteX123" fmla="*/ 658 w 2482"/>
                <a:gd name="connsiteY123" fmla="*/ 1167 h 1552"/>
                <a:gd name="connsiteX124" fmla="*/ 683 w 2482"/>
                <a:gd name="connsiteY124" fmla="*/ 1180 h 1552"/>
                <a:gd name="connsiteX125" fmla="*/ 1204 w 2482"/>
                <a:gd name="connsiteY125" fmla="*/ 1229 h 1552"/>
                <a:gd name="connsiteX126" fmla="*/ 1254 w 2482"/>
                <a:gd name="connsiteY126" fmla="*/ 1242 h 1552"/>
                <a:gd name="connsiteX127" fmla="*/ 1266 w 2482"/>
                <a:gd name="connsiteY127" fmla="*/ 1242 h 1552"/>
                <a:gd name="connsiteX128" fmla="*/ 1291 w 2482"/>
                <a:gd name="connsiteY128" fmla="*/ 1242 h 1552"/>
                <a:gd name="connsiteX129" fmla="*/ 1291 w 2482"/>
                <a:gd name="connsiteY129" fmla="*/ 1254 h 1552"/>
                <a:gd name="connsiteX130" fmla="*/ 1303 w 2482"/>
                <a:gd name="connsiteY130" fmla="*/ 1254 h 1552"/>
                <a:gd name="connsiteX131" fmla="*/ 1440 w 2482"/>
                <a:gd name="connsiteY131" fmla="*/ 1266 h 1552"/>
                <a:gd name="connsiteX132" fmla="*/ 1452 w 2482"/>
                <a:gd name="connsiteY132" fmla="*/ 1266 h 1552"/>
                <a:gd name="connsiteX133" fmla="*/ 1452 w 2482"/>
                <a:gd name="connsiteY133" fmla="*/ 1242 h 1552"/>
                <a:gd name="connsiteX134" fmla="*/ 1465 w 2482"/>
                <a:gd name="connsiteY134" fmla="*/ 1229 h 1552"/>
                <a:gd name="connsiteX135" fmla="*/ 1502 w 2482"/>
                <a:gd name="connsiteY135" fmla="*/ 1217 h 1552"/>
                <a:gd name="connsiteX136" fmla="*/ 1564 w 2482"/>
                <a:gd name="connsiteY136" fmla="*/ 1229 h 1552"/>
                <a:gd name="connsiteX137" fmla="*/ 1564 w 2482"/>
                <a:gd name="connsiteY137" fmla="*/ 1242 h 1552"/>
                <a:gd name="connsiteX138" fmla="*/ 1589 w 2482"/>
                <a:gd name="connsiteY138" fmla="*/ 1254 h 1552"/>
                <a:gd name="connsiteX139" fmla="*/ 1614 w 2482"/>
                <a:gd name="connsiteY139" fmla="*/ 1291 h 1552"/>
                <a:gd name="connsiteX140" fmla="*/ 1614 w 2482"/>
                <a:gd name="connsiteY140" fmla="*/ 1316 h 1552"/>
                <a:gd name="connsiteX141" fmla="*/ 1638 w 2482"/>
                <a:gd name="connsiteY141" fmla="*/ 1316 h 1552"/>
                <a:gd name="connsiteX142" fmla="*/ 1676 w 2482"/>
                <a:gd name="connsiteY142" fmla="*/ 1341 h 1552"/>
                <a:gd name="connsiteX143" fmla="*/ 1688 w 2482"/>
                <a:gd name="connsiteY143" fmla="*/ 1353 h 1552"/>
                <a:gd name="connsiteX144" fmla="*/ 1725 w 2482"/>
                <a:gd name="connsiteY144" fmla="*/ 1341 h 1552"/>
                <a:gd name="connsiteX145" fmla="*/ 1763 w 2482"/>
                <a:gd name="connsiteY145" fmla="*/ 1316 h 1552"/>
                <a:gd name="connsiteX146" fmla="*/ 1812 w 2482"/>
                <a:gd name="connsiteY146" fmla="*/ 1353 h 1552"/>
                <a:gd name="connsiteX147" fmla="*/ 1837 w 2482"/>
                <a:gd name="connsiteY147" fmla="*/ 1403 h 1552"/>
                <a:gd name="connsiteX148" fmla="*/ 1787 w 2482"/>
                <a:gd name="connsiteY148" fmla="*/ 1403 h 1552"/>
                <a:gd name="connsiteX149" fmla="*/ 1775 w 2482"/>
                <a:gd name="connsiteY149" fmla="*/ 1415 h 1552"/>
                <a:gd name="connsiteX150" fmla="*/ 1775 w 2482"/>
                <a:gd name="connsiteY150" fmla="*/ 1477 h 1552"/>
                <a:gd name="connsiteX151" fmla="*/ 1763 w 2482"/>
                <a:gd name="connsiteY151" fmla="*/ 1502 h 1552"/>
                <a:gd name="connsiteX152" fmla="*/ 1750 w 2482"/>
                <a:gd name="connsiteY152" fmla="*/ 1540 h 1552"/>
                <a:gd name="connsiteX153" fmla="*/ 1763 w 2482"/>
                <a:gd name="connsiteY153" fmla="*/ 1552 h 1552"/>
                <a:gd name="connsiteX154" fmla="*/ 1825 w 2482"/>
                <a:gd name="connsiteY154" fmla="*/ 1527 h 1552"/>
                <a:gd name="connsiteX155" fmla="*/ 1862 w 2482"/>
                <a:gd name="connsiteY155" fmla="*/ 1453 h 1552"/>
                <a:gd name="connsiteX156" fmla="*/ 1862 w 2482"/>
                <a:gd name="connsiteY156" fmla="*/ 1465 h 1552"/>
                <a:gd name="connsiteX157" fmla="*/ 1862 w 2482"/>
                <a:gd name="connsiteY157" fmla="*/ 1428 h 1552"/>
                <a:gd name="connsiteX158" fmla="*/ 1887 w 2482"/>
                <a:gd name="connsiteY158" fmla="*/ 1403 h 1552"/>
                <a:gd name="connsiteX159" fmla="*/ 1936 w 2482"/>
                <a:gd name="connsiteY159" fmla="*/ 1403 h 1552"/>
                <a:gd name="connsiteX160" fmla="*/ 1936 w 2482"/>
                <a:gd name="connsiteY160" fmla="*/ 1391 h 1552"/>
                <a:gd name="connsiteX161" fmla="*/ 1949 w 2482"/>
                <a:gd name="connsiteY161" fmla="*/ 1378 h 1552"/>
                <a:gd name="connsiteX162" fmla="*/ 1974 w 2482"/>
                <a:gd name="connsiteY162" fmla="*/ 1366 h 1552"/>
                <a:gd name="connsiteX163" fmla="*/ 1974 w 2482"/>
                <a:gd name="connsiteY163" fmla="*/ 1378 h 1552"/>
                <a:gd name="connsiteX164" fmla="*/ 1986 w 2482"/>
                <a:gd name="connsiteY164" fmla="*/ 1353 h 1552"/>
                <a:gd name="connsiteX165" fmla="*/ 2023 w 2482"/>
                <a:gd name="connsiteY165" fmla="*/ 1316 h 1552"/>
                <a:gd name="connsiteX166" fmla="*/ 2110 w 2482"/>
                <a:gd name="connsiteY166" fmla="*/ 1291 h 1552"/>
                <a:gd name="connsiteX167" fmla="*/ 2135 w 2482"/>
                <a:gd name="connsiteY167" fmla="*/ 1242 h 1552"/>
                <a:gd name="connsiteX168" fmla="*/ 2147 w 2482"/>
                <a:gd name="connsiteY168" fmla="*/ 1217 h 1552"/>
                <a:gd name="connsiteX169" fmla="*/ 2147 w 2482"/>
                <a:gd name="connsiteY169" fmla="*/ 1192 h 1552"/>
                <a:gd name="connsiteX170" fmla="*/ 2160 w 2482"/>
                <a:gd name="connsiteY170" fmla="*/ 1117 h 1552"/>
                <a:gd name="connsiteX171" fmla="*/ 2222 w 2482"/>
                <a:gd name="connsiteY171" fmla="*/ 1117 h 1552"/>
                <a:gd name="connsiteX172" fmla="*/ 2296 w 2482"/>
                <a:gd name="connsiteY172" fmla="*/ 1192 h 1552"/>
                <a:gd name="connsiteX173" fmla="*/ 2321 w 2482"/>
                <a:gd name="connsiteY173" fmla="*/ 1180 h 1552"/>
                <a:gd name="connsiteX174" fmla="*/ 2358 w 2482"/>
                <a:gd name="connsiteY174" fmla="*/ 1130 h 1552"/>
                <a:gd name="connsiteX175" fmla="*/ 2358 w 2482"/>
                <a:gd name="connsiteY175" fmla="*/ 1155 h 1552"/>
                <a:gd name="connsiteX176" fmla="*/ 2346 w 2482"/>
                <a:gd name="connsiteY176" fmla="*/ 1217 h 1552"/>
                <a:gd name="connsiteX177" fmla="*/ 2383 w 2482"/>
                <a:gd name="connsiteY177" fmla="*/ 1242 h 1552"/>
                <a:gd name="connsiteX178" fmla="*/ 2408 w 2482"/>
                <a:gd name="connsiteY178" fmla="*/ 1180 h 1552"/>
                <a:gd name="connsiteX179" fmla="*/ 2433 w 2482"/>
                <a:gd name="connsiteY179" fmla="*/ 1167 h 1552"/>
                <a:gd name="connsiteX180" fmla="*/ 2470 w 2482"/>
                <a:gd name="connsiteY180" fmla="*/ 1117 h 1552"/>
                <a:gd name="connsiteX181" fmla="*/ 2482 w 2482"/>
                <a:gd name="connsiteY181" fmla="*/ 1080 h 1552"/>
                <a:gd name="connsiteX182" fmla="*/ 2458 w 2482"/>
                <a:gd name="connsiteY182"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1638 w 2482"/>
                <a:gd name="connsiteY34" fmla="*/ 472 h 1552"/>
                <a:gd name="connsiteX35" fmla="*/ 1663 w 2482"/>
                <a:gd name="connsiteY35" fmla="*/ 509 h 1552"/>
                <a:gd name="connsiteX36" fmla="*/ 1663 w 2482"/>
                <a:gd name="connsiteY36" fmla="*/ 559 h 1552"/>
                <a:gd name="connsiteX37" fmla="*/ 1663 w 2482"/>
                <a:gd name="connsiteY37" fmla="*/ 608 h 1552"/>
                <a:gd name="connsiteX38" fmla="*/ 1688 w 2482"/>
                <a:gd name="connsiteY38" fmla="*/ 633 h 1552"/>
                <a:gd name="connsiteX39" fmla="*/ 1738 w 2482"/>
                <a:gd name="connsiteY39" fmla="*/ 695 h 1552"/>
                <a:gd name="connsiteX40" fmla="*/ 1750 w 2482"/>
                <a:gd name="connsiteY40" fmla="*/ 757 h 1552"/>
                <a:gd name="connsiteX41" fmla="*/ 1701 w 2482"/>
                <a:gd name="connsiteY41" fmla="*/ 844 h 1552"/>
                <a:gd name="connsiteX42" fmla="*/ 1713 w 2482"/>
                <a:gd name="connsiteY42" fmla="*/ 869 h 1552"/>
                <a:gd name="connsiteX43" fmla="*/ 1750 w 2482"/>
                <a:gd name="connsiteY43" fmla="*/ 931 h 1552"/>
                <a:gd name="connsiteX44" fmla="*/ 1775 w 2482"/>
                <a:gd name="connsiteY44" fmla="*/ 981 h 1552"/>
                <a:gd name="connsiteX45" fmla="*/ 1750 w 2482"/>
                <a:gd name="connsiteY45" fmla="*/ 1031 h 1552"/>
                <a:gd name="connsiteX46" fmla="*/ 1713 w 2482"/>
                <a:gd name="connsiteY46" fmla="*/ 1031 h 1552"/>
                <a:gd name="connsiteX47" fmla="*/ 1688 w 2482"/>
                <a:gd name="connsiteY47" fmla="*/ 993 h 1552"/>
                <a:gd name="connsiteX48" fmla="*/ 1663 w 2482"/>
                <a:gd name="connsiteY48" fmla="*/ 968 h 1552"/>
                <a:gd name="connsiteX49" fmla="*/ 1638 w 2482"/>
                <a:gd name="connsiteY49" fmla="*/ 919 h 1552"/>
                <a:gd name="connsiteX50" fmla="*/ 1614 w 2482"/>
                <a:gd name="connsiteY50" fmla="*/ 894 h 1552"/>
                <a:gd name="connsiteX51" fmla="*/ 1601 w 2482"/>
                <a:gd name="connsiteY51" fmla="*/ 882 h 1552"/>
                <a:gd name="connsiteX52" fmla="*/ 1527 w 2482"/>
                <a:gd name="connsiteY52" fmla="*/ 882 h 1552"/>
                <a:gd name="connsiteX53" fmla="*/ 1428 w 2482"/>
                <a:gd name="connsiteY53" fmla="*/ 820 h 1552"/>
                <a:gd name="connsiteX54" fmla="*/ 1378 w 2482"/>
                <a:gd name="connsiteY54" fmla="*/ 782 h 1552"/>
                <a:gd name="connsiteX55" fmla="*/ 1316 w 2482"/>
                <a:gd name="connsiteY55" fmla="*/ 770 h 1552"/>
                <a:gd name="connsiteX56" fmla="*/ 1291 w 2482"/>
                <a:gd name="connsiteY56" fmla="*/ 782 h 1552"/>
                <a:gd name="connsiteX57" fmla="*/ 1217 w 2482"/>
                <a:gd name="connsiteY57" fmla="*/ 695 h 1552"/>
                <a:gd name="connsiteX58" fmla="*/ 1192 w 2482"/>
                <a:gd name="connsiteY58" fmla="*/ 695 h 1552"/>
                <a:gd name="connsiteX59" fmla="*/ 1204 w 2482"/>
                <a:gd name="connsiteY59" fmla="*/ 559 h 1552"/>
                <a:gd name="connsiteX60" fmla="*/ 1279 w 2482"/>
                <a:gd name="connsiteY60" fmla="*/ 460 h 1552"/>
                <a:gd name="connsiteX61" fmla="*/ 1291 w 2482"/>
                <a:gd name="connsiteY61" fmla="*/ 422 h 1552"/>
                <a:gd name="connsiteX62" fmla="*/ 1291 w 2482"/>
                <a:gd name="connsiteY62" fmla="*/ 385 h 1552"/>
                <a:gd name="connsiteX63" fmla="*/ 1341 w 2482"/>
                <a:gd name="connsiteY63" fmla="*/ 373 h 1552"/>
                <a:gd name="connsiteX64" fmla="*/ 1353 w 2482"/>
                <a:gd name="connsiteY64" fmla="*/ 348 h 1552"/>
                <a:gd name="connsiteX65" fmla="*/ 1291 w 2482"/>
                <a:gd name="connsiteY65" fmla="*/ 323 h 1552"/>
                <a:gd name="connsiteX66" fmla="*/ 1279 w 2482"/>
                <a:gd name="connsiteY66" fmla="*/ 298 h 1552"/>
                <a:gd name="connsiteX67" fmla="*/ 1341 w 2482"/>
                <a:gd name="connsiteY67" fmla="*/ 311 h 1552"/>
                <a:gd name="connsiteX68" fmla="*/ 1378 w 2482"/>
                <a:gd name="connsiteY68" fmla="*/ 298 h 1552"/>
                <a:gd name="connsiteX69" fmla="*/ 1341 w 2482"/>
                <a:gd name="connsiteY69" fmla="*/ 248 h 1552"/>
                <a:gd name="connsiteX70" fmla="*/ 1403 w 2482"/>
                <a:gd name="connsiteY70" fmla="*/ 248 h 1552"/>
                <a:gd name="connsiteX71" fmla="*/ 1415 w 2482"/>
                <a:gd name="connsiteY71" fmla="*/ 236 h 1552"/>
                <a:gd name="connsiteX72" fmla="*/ 1440 w 2482"/>
                <a:gd name="connsiteY72" fmla="*/ 174 h 1552"/>
                <a:gd name="connsiteX73" fmla="*/ 1428 w 2482"/>
                <a:gd name="connsiteY73" fmla="*/ 124 h 1552"/>
                <a:gd name="connsiteX74" fmla="*/ 1428 w 2482"/>
                <a:gd name="connsiteY74" fmla="*/ 100 h 1552"/>
                <a:gd name="connsiteX75" fmla="*/ 1390 w 2482"/>
                <a:gd name="connsiteY75" fmla="*/ 75 h 1552"/>
                <a:gd name="connsiteX76" fmla="*/ 1341 w 2482"/>
                <a:gd name="connsiteY76" fmla="*/ 62 h 1552"/>
                <a:gd name="connsiteX77" fmla="*/ 1365 w 2482"/>
                <a:gd name="connsiteY77" fmla="*/ 100 h 1552"/>
                <a:gd name="connsiteX78" fmla="*/ 1341 w 2482"/>
                <a:gd name="connsiteY78" fmla="*/ 149 h 1552"/>
                <a:gd name="connsiteX79" fmla="*/ 1328 w 2482"/>
                <a:gd name="connsiteY79" fmla="*/ 211 h 1552"/>
                <a:gd name="connsiteX80" fmla="*/ 1303 w 2482"/>
                <a:gd name="connsiteY80" fmla="*/ 199 h 1552"/>
                <a:gd name="connsiteX81" fmla="*/ 1303 w 2482"/>
                <a:gd name="connsiteY81" fmla="*/ 137 h 1552"/>
                <a:gd name="connsiteX82" fmla="*/ 1279 w 2482"/>
                <a:gd name="connsiteY82" fmla="*/ 124 h 1552"/>
                <a:gd name="connsiteX83" fmla="*/ 1266 w 2482"/>
                <a:gd name="connsiteY83" fmla="*/ 162 h 1552"/>
                <a:gd name="connsiteX84" fmla="*/ 1241 w 2482"/>
                <a:gd name="connsiteY84" fmla="*/ 174 h 1552"/>
                <a:gd name="connsiteX85" fmla="*/ 1241 w 2482"/>
                <a:gd name="connsiteY85" fmla="*/ 112 h 1552"/>
                <a:gd name="connsiteX86" fmla="*/ 1204 w 2482"/>
                <a:gd name="connsiteY86" fmla="*/ 100 h 1552"/>
                <a:gd name="connsiteX87" fmla="*/ 1179 w 2482"/>
                <a:gd name="connsiteY87" fmla="*/ 50 h 1552"/>
                <a:gd name="connsiteX88" fmla="*/ 1179 w 2482"/>
                <a:gd name="connsiteY88" fmla="*/ 13 h 1552"/>
                <a:gd name="connsiteX89" fmla="*/ 1142 w 2482"/>
                <a:gd name="connsiteY89" fmla="*/ 0 h 1552"/>
                <a:gd name="connsiteX90" fmla="*/ 1142 w 2482"/>
                <a:gd name="connsiteY90" fmla="*/ 100 h 1552"/>
                <a:gd name="connsiteX91" fmla="*/ 1179 w 2482"/>
                <a:gd name="connsiteY91" fmla="*/ 149 h 1552"/>
                <a:gd name="connsiteX92" fmla="*/ 1167 w 2482"/>
                <a:gd name="connsiteY92" fmla="*/ 199 h 1552"/>
                <a:gd name="connsiteX93" fmla="*/ 1142 w 2482"/>
                <a:gd name="connsiteY93" fmla="*/ 224 h 1552"/>
                <a:gd name="connsiteX94" fmla="*/ 1130 w 2482"/>
                <a:gd name="connsiteY94" fmla="*/ 186 h 1552"/>
                <a:gd name="connsiteX95" fmla="*/ 1105 w 2482"/>
                <a:gd name="connsiteY95" fmla="*/ 186 h 1552"/>
                <a:gd name="connsiteX96" fmla="*/ 1068 w 2482"/>
                <a:gd name="connsiteY96" fmla="*/ 224 h 1552"/>
                <a:gd name="connsiteX97" fmla="*/ 1030 w 2482"/>
                <a:gd name="connsiteY97" fmla="*/ 211 h 1552"/>
                <a:gd name="connsiteX98" fmla="*/ 956 w 2482"/>
                <a:gd name="connsiteY98" fmla="*/ 186 h 1552"/>
                <a:gd name="connsiteX99" fmla="*/ 857 w 2482"/>
                <a:gd name="connsiteY99" fmla="*/ 224 h 1552"/>
                <a:gd name="connsiteX100" fmla="*/ 795 w 2482"/>
                <a:gd name="connsiteY100" fmla="*/ 186 h 1552"/>
                <a:gd name="connsiteX101" fmla="*/ 720 w 2482"/>
                <a:gd name="connsiteY101" fmla="*/ 174 h 1552"/>
                <a:gd name="connsiteX102" fmla="*/ 0 w 2482"/>
                <a:gd name="connsiteY102" fmla="*/ 286 h 1552"/>
                <a:gd name="connsiteX103" fmla="*/ 0 w 2482"/>
                <a:gd name="connsiteY103" fmla="*/ 311 h 1552"/>
                <a:gd name="connsiteX104" fmla="*/ 37 w 2482"/>
                <a:gd name="connsiteY104" fmla="*/ 323 h 1552"/>
                <a:gd name="connsiteX105" fmla="*/ 37 w 2482"/>
                <a:gd name="connsiteY105" fmla="*/ 397 h 1552"/>
                <a:gd name="connsiteX106" fmla="*/ 112 w 2482"/>
                <a:gd name="connsiteY106" fmla="*/ 410 h 1552"/>
                <a:gd name="connsiteX107" fmla="*/ 100 w 2482"/>
                <a:gd name="connsiteY107" fmla="*/ 472 h 1552"/>
                <a:gd name="connsiteX108" fmla="*/ 124 w 2482"/>
                <a:gd name="connsiteY108" fmla="*/ 633 h 1552"/>
                <a:gd name="connsiteX109" fmla="*/ 149 w 2482"/>
                <a:gd name="connsiteY109" fmla="*/ 671 h 1552"/>
                <a:gd name="connsiteX110" fmla="*/ 100 w 2482"/>
                <a:gd name="connsiteY110" fmla="*/ 720 h 1552"/>
                <a:gd name="connsiteX111" fmla="*/ 100 w 2482"/>
                <a:gd name="connsiteY111" fmla="*/ 757 h 1552"/>
                <a:gd name="connsiteX112" fmla="*/ 100 w 2482"/>
                <a:gd name="connsiteY112" fmla="*/ 795 h 1552"/>
                <a:gd name="connsiteX113" fmla="*/ 149 w 2482"/>
                <a:gd name="connsiteY113" fmla="*/ 894 h 1552"/>
                <a:gd name="connsiteX114" fmla="*/ 124 w 2482"/>
                <a:gd name="connsiteY114" fmla="*/ 931 h 1552"/>
                <a:gd name="connsiteX115" fmla="*/ 124 w 2482"/>
                <a:gd name="connsiteY115" fmla="*/ 956 h 1552"/>
                <a:gd name="connsiteX116" fmla="*/ 149 w 2482"/>
                <a:gd name="connsiteY116" fmla="*/ 968 h 1552"/>
                <a:gd name="connsiteX117" fmla="*/ 186 w 2482"/>
                <a:gd name="connsiteY117" fmla="*/ 1043 h 1552"/>
                <a:gd name="connsiteX118" fmla="*/ 199 w 2482"/>
                <a:gd name="connsiteY118" fmla="*/ 1080 h 1552"/>
                <a:gd name="connsiteX119" fmla="*/ 211 w 2482"/>
                <a:gd name="connsiteY119" fmla="*/ 1105 h 1552"/>
                <a:gd name="connsiteX120" fmla="*/ 261 w 2482"/>
                <a:gd name="connsiteY120" fmla="*/ 1130 h 1552"/>
                <a:gd name="connsiteX121" fmla="*/ 633 w 2482"/>
                <a:gd name="connsiteY121" fmla="*/ 1167 h 1552"/>
                <a:gd name="connsiteX122" fmla="*/ 658 w 2482"/>
                <a:gd name="connsiteY122" fmla="*/ 1167 h 1552"/>
                <a:gd name="connsiteX123" fmla="*/ 683 w 2482"/>
                <a:gd name="connsiteY123" fmla="*/ 1180 h 1552"/>
                <a:gd name="connsiteX124" fmla="*/ 1204 w 2482"/>
                <a:gd name="connsiteY124" fmla="*/ 1229 h 1552"/>
                <a:gd name="connsiteX125" fmla="*/ 1254 w 2482"/>
                <a:gd name="connsiteY125" fmla="*/ 1242 h 1552"/>
                <a:gd name="connsiteX126" fmla="*/ 1266 w 2482"/>
                <a:gd name="connsiteY126" fmla="*/ 1242 h 1552"/>
                <a:gd name="connsiteX127" fmla="*/ 1291 w 2482"/>
                <a:gd name="connsiteY127" fmla="*/ 1242 h 1552"/>
                <a:gd name="connsiteX128" fmla="*/ 1291 w 2482"/>
                <a:gd name="connsiteY128" fmla="*/ 1254 h 1552"/>
                <a:gd name="connsiteX129" fmla="*/ 1303 w 2482"/>
                <a:gd name="connsiteY129" fmla="*/ 1254 h 1552"/>
                <a:gd name="connsiteX130" fmla="*/ 1440 w 2482"/>
                <a:gd name="connsiteY130" fmla="*/ 1266 h 1552"/>
                <a:gd name="connsiteX131" fmla="*/ 1452 w 2482"/>
                <a:gd name="connsiteY131" fmla="*/ 1266 h 1552"/>
                <a:gd name="connsiteX132" fmla="*/ 1452 w 2482"/>
                <a:gd name="connsiteY132" fmla="*/ 1242 h 1552"/>
                <a:gd name="connsiteX133" fmla="*/ 1465 w 2482"/>
                <a:gd name="connsiteY133" fmla="*/ 1229 h 1552"/>
                <a:gd name="connsiteX134" fmla="*/ 1502 w 2482"/>
                <a:gd name="connsiteY134" fmla="*/ 1217 h 1552"/>
                <a:gd name="connsiteX135" fmla="*/ 1564 w 2482"/>
                <a:gd name="connsiteY135" fmla="*/ 1229 h 1552"/>
                <a:gd name="connsiteX136" fmla="*/ 1564 w 2482"/>
                <a:gd name="connsiteY136" fmla="*/ 1242 h 1552"/>
                <a:gd name="connsiteX137" fmla="*/ 1589 w 2482"/>
                <a:gd name="connsiteY137" fmla="*/ 1254 h 1552"/>
                <a:gd name="connsiteX138" fmla="*/ 1614 w 2482"/>
                <a:gd name="connsiteY138" fmla="*/ 1291 h 1552"/>
                <a:gd name="connsiteX139" fmla="*/ 1614 w 2482"/>
                <a:gd name="connsiteY139" fmla="*/ 1316 h 1552"/>
                <a:gd name="connsiteX140" fmla="*/ 1638 w 2482"/>
                <a:gd name="connsiteY140" fmla="*/ 1316 h 1552"/>
                <a:gd name="connsiteX141" fmla="*/ 1676 w 2482"/>
                <a:gd name="connsiteY141" fmla="*/ 1341 h 1552"/>
                <a:gd name="connsiteX142" fmla="*/ 1688 w 2482"/>
                <a:gd name="connsiteY142" fmla="*/ 1353 h 1552"/>
                <a:gd name="connsiteX143" fmla="*/ 1725 w 2482"/>
                <a:gd name="connsiteY143" fmla="*/ 1341 h 1552"/>
                <a:gd name="connsiteX144" fmla="*/ 1763 w 2482"/>
                <a:gd name="connsiteY144" fmla="*/ 1316 h 1552"/>
                <a:gd name="connsiteX145" fmla="*/ 1812 w 2482"/>
                <a:gd name="connsiteY145" fmla="*/ 1353 h 1552"/>
                <a:gd name="connsiteX146" fmla="*/ 1837 w 2482"/>
                <a:gd name="connsiteY146" fmla="*/ 1403 h 1552"/>
                <a:gd name="connsiteX147" fmla="*/ 1787 w 2482"/>
                <a:gd name="connsiteY147" fmla="*/ 1403 h 1552"/>
                <a:gd name="connsiteX148" fmla="*/ 1775 w 2482"/>
                <a:gd name="connsiteY148" fmla="*/ 1415 h 1552"/>
                <a:gd name="connsiteX149" fmla="*/ 1775 w 2482"/>
                <a:gd name="connsiteY149" fmla="*/ 1477 h 1552"/>
                <a:gd name="connsiteX150" fmla="*/ 1763 w 2482"/>
                <a:gd name="connsiteY150" fmla="*/ 1502 h 1552"/>
                <a:gd name="connsiteX151" fmla="*/ 1750 w 2482"/>
                <a:gd name="connsiteY151" fmla="*/ 1540 h 1552"/>
                <a:gd name="connsiteX152" fmla="*/ 1763 w 2482"/>
                <a:gd name="connsiteY152" fmla="*/ 1552 h 1552"/>
                <a:gd name="connsiteX153" fmla="*/ 1825 w 2482"/>
                <a:gd name="connsiteY153" fmla="*/ 1527 h 1552"/>
                <a:gd name="connsiteX154" fmla="*/ 1862 w 2482"/>
                <a:gd name="connsiteY154" fmla="*/ 1453 h 1552"/>
                <a:gd name="connsiteX155" fmla="*/ 1862 w 2482"/>
                <a:gd name="connsiteY155" fmla="*/ 1465 h 1552"/>
                <a:gd name="connsiteX156" fmla="*/ 1862 w 2482"/>
                <a:gd name="connsiteY156" fmla="*/ 1428 h 1552"/>
                <a:gd name="connsiteX157" fmla="*/ 1887 w 2482"/>
                <a:gd name="connsiteY157" fmla="*/ 1403 h 1552"/>
                <a:gd name="connsiteX158" fmla="*/ 1936 w 2482"/>
                <a:gd name="connsiteY158" fmla="*/ 1403 h 1552"/>
                <a:gd name="connsiteX159" fmla="*/ 1936 w 2482"/>
                <a:gd name="connsiteY159" fmla="*/ 1391 h 1552"/>
                <a:gd name="connsiteX160" fmla="*/ 1949 w 2482"/>
                <a:gd name="connsiteY160" fmla="*/ 1378 h 1552"/>
                <a:gd name="connsiteX161" fmla="*/ 1974 w 2482"/>
                <a:gd name="connsiteY161" fmla="*/ 1366 h 1552"/>
                <a:gd name="connsiteX162" fmla="*/ 1974 w 2482"/>
                <a:gd name="connsiteY162" fmla="*/ 1378 h 1552"/>
                <a:gd name="connsiteX163" fmla="*/ 1986 w 2482"/>
                <a:gd name="connsiteY163" fmla="*/ 1353 h 1552"/>
                <a:gd name="connsiteX164" fmla="*/ 2023 w 2482"/>
                <a:gd name="connsiteY164" fmla="*/ 1316 h 1552"/>
                <a:gd name="connsiteX165" fmla="*/ 2110 w 2482"/>
                <a:gd name="connsiteY165" fmla="*/ 1291 h 1552"/>
                <a:gd name="connsiteX166" fmla="*/ 2135 w 2482"/>
                <a:gd name="connsiteY166" fmla="*/ 1242 h 1552"/>
                <a:gd name="connsiteX167" fmla="*/ 2147 w 2482"/>
                <a:gd name="connsiteY167" fmla="*/ 1217 h 1552"/>
                <a:gd name="connsiteX168" fmla="*/ 2147 w 2482"/>
                <a:gd name="connsiteY168" fmla="*/ 1192 h 1552"/>
                <a:gd name="connsiteX169" fmla="*/ 2160 w 2482"/>
                <a:gd name="connsiteY169" fmla="*/ 1117 h 1552"/>
                <a:gd name="connsiteX170" fmla="*/ 2222 w 2482"/>
                <a:gd name="connsiteY170" fmla="*/ 1117 h 1552"/>
                <a:gd name="connsiteX171" fmla="*/ 2296 w 2482"/>
                <a:gd name="connsiteY171" fmla="*/ 1192 h 1552"/>
                <a:gd name="connsiteX172" fmla="*/ 2321 w 2482"/>
                <a:gd name="connsiteY172" fmla="*/ 1180 h 1552"/>
                <a:gd name="connsiteX173" fmla="*/ 2358 w 2482"/>
                <a:gd name="connsiteY173" fmla="*/ 1130 h 1552"/>
                <a:gd name="connsiteX174" fmla="*/ 2358 w 2482"/>
                <a:gd name="connsiteY174" fmla="*/ 1155 h 1552"/>
                <a:gd name="connsiteX175" fmla="*/ 2346 w 2482"/>
                <a:gd name="connsiteY175" fmla="*/ 1217 h 1552"/>
                <a:gd name="connsiteX176" fmla="*/ 2383 w 2482"/>
                <a:gd name="connsiteY176" fmla="*/ 1242 h 1552"/>
                <a:gd name="connsiteX177" fmla="*/ 2408 w 2482"/>
                <a:gd name="connsiteY177" fmla="*/ 1180 h 1552"/>
                <a:gd name="connsiteX178" fmla="*/ 2433 w 2482"/>
                <a:gd name="connsiteY178" fmla="*/ 1167 h 1552"/>
                <a:gd name="connsiteX179" fmla="*/ 2470 w 2482"/>
                <a:gd name="connsiteY179" fmla="*/ 1117 h 1552"/>
                <a:gd name="connsiteX180" fmla="*/ 2482 w 2482"/>
                <a:gd name="connsiteY180" fmla="*/ 1080 h 1552"/>
                <a:gd name="connsiteX181" fmla="*/ 2458 w 2482"/>
                <a:gd name="connsiteY181"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1663 w 2482"/>
                <a:gd name="connsiteY34" fmla="*/ 509 h 1552"/>
                <a:gd name="connsiteX35" fmla="*/ 1663 w 2482"/>
                <a:gd name="connsiteY35" fmla="*/ 559 h 1552"/>
                <a:gd name="connsiteX36" fmla="*/ 1663 w 2482"/>
                <a:gd name="connsiteY36" fmla="*/ 608 h 1552"/>
                <a:gd name="connsiteX37" fmla="*/ 1688 w 2482"/>
                <a:gd name="connsiteY37" fmla="*/ 633 h 1552"/>
                <a:gd name="connsiteX38" fmla="*/ 1738 w 2482"/>
                <a:gd name="connsiteY38" fmla="*/ 695 h 1552"/>
                <a:gd name="connsiteX39" fmla="*/ 1750 w 2482"/>
                <a:gd name="connsiteY39" fmla="*/ 757 h 1552"/>
                <a:gd name="connsiteX40" fmla="*/ 1701 w 2482"/>
                <a:gd name="connsiteY40" fmla="*/ 844 h 1552"/>
                <a:gd name="connsiteX41" fmla="*/ 1713 w 2482"/>
                <a:gd name="connsiteY41" fmla="*/ 869 h 1552"/>
                <a:gd name="connsiteX42" fmla="*/ 1750 w 2482"/>
                <a:gd name="connsiteY42" fmla="*/ 931 h 1552"/>
                <a:gd name="connsiteX43" fmla="*/ 1775 w 2482"/>
                <a:gd name="connsiteY43" fmla="*/ 981 h 1552"/>
                <a:gd name="connsiteX44" fmla="*/ 1750 w 2482"/>
                <a:gd name="connsiteY44" fmla="*/ 1031 h 1552"/>
                <a:gd name="connsiteX45" fmla="*/ 1713 w 2482"/>
                <a:gd name="connsiteY45" fmla="*/ 1031 h 1552"/>
                <a:gd name="connsiteX46" fmla="*/ 1688 w 2482"/>
                <a:gd name="connsiteY46" fmla="*/ 993 h 1552"/>
                <a:gd name="connsiteX47" fmla="*/ 1663 w 2482"/>
                <a:gd name="connsiteY47" fmla="*/ 968 h 1552"/>
                <a:gd name="connsiteX48" fmla="*/ 1638 w 2482"/>
                <a:gd name="connsiteY48" fmla="*/ 919 h 1552"/>
                <a:gd name="connsiteX49" fmla="*/ 1614 w 2482"/>
                <a:gd name="connsiteY49" fmla="*/ 894 h 1552"/>
                <a:gd name="connsiteX50" fmla="*/ 1601 w 2482"/>
                <a:gd name="connsiteY50" fmla="*/ 882 h 1552"/>
                <a:gd name="connsiteX51" fmla="*/ 1527 w 2482"/>
                <a:gd name="connsiteY51" fmla="*/ 882 h 1552"/>
                <a:gd name="connsiteX52" fmla="*/ 1428 w 2482"/>
                <a:gd name="connsiteY52" fmla="*/ 820 h 1552"/>
                <a:gd name="connsiteX53" fmla="*/ 1378 w 2482"/>
                <a:gd name="connsiteY53" fmla="*/ 782 h 1552"/>
                <a:gd name="connsiteX54" fmla="*/ 1316 w 2482"/>
                <a:gd name="connsiteY54" fmla="*/ 770 h 1552"/>
                <a:gd name="connsiteX55" fmla="*/ 1291 w 2482"/>
                <a:gd name="connsiteY55" fmla="*/ 782 h 1552"/>
                <a:gd name="connsiteX56" fmla="*/ 1217 w 2482"/>
                <a:gd name="connsiteY56" fmla="*/ 695 h 1552"/>
                <a:gd name="connsiteX57" fmla="*/ 1192 w 2482"/>
                <a:gd name="connsiteY57" fmla="*/ 695 h 1552"/>
                <a:gd name="connsiteX58" fmla="*/ 1204 w 2482"/>
                <a:gd name="connsiteY58" fmla="*/ 559 h 1552"/>
                <a:gd name="connsiteX59" fmla="*/ 1279 w 2482"/>
                <a:gd name="connsiteY59" fmla="*/ 460 h 1552"/>
                <a:gd name="connsiteX60" fmla="*/ 1291 w 2482"/>
                <a:gd name="connsiteY60" fmla="*/ 422 h 1552"/>
                <a:gd name="connsiteX61" fmla="*/ 1291 w 2482"/>
                <a:gd name="connsiteY61" fmla="*/ 385 h 1552"/>
                <a:gd name="connsiteX62" fmla="*/ 1341 w 2482"/>
                <a:gd name="connsiteY62" fmla="*/ 373 h 1552"/>
                <a:gd name="connsiteX63" fmla="*/ 1353 w 2482"/>
                <a:gd name="connsiteY63" fmla="*/ 348 h 1552"/>
                <a:gd name="connsiteX64" fmla="*/ 1291 w 2482"/>
                <a:gd name="connsiteY64" fmla="*/ 323 h 1552"/>
                <a:gd name="connsiteX65" fmla="*/ 1279 w 2482"/>
                <a:gd name="connsiteY65" fmla="*/ 298 h 1552"/>
                <a:gd name="connsiteX66" fmla="*/ 1341 w 2482"/>
                <a:gd name="connsiteY66" fmla="*/ 311 h 1552"/>
                <a:gd name="connsiteX67" fmla="*/ 1378 w 2482"/>
                <a:gd name="connsiteY67" fmla="*/ 298 h 1552"/>
                <a:gd name="connsiteX68" fmla="*/ 1341 w 2482"/>
                <a:gd name="connsiteY68" fmla="*/ 248 h 1552"/>
                <a:gd name="connsiteX69" fmla="*/ 1403 w 2482"/>
                <a:gd name="connsiteY69" fmla="*/ 248 h 1552"/>
                <a:gd name="connsiteX70" fmla="*/ 1415 w 2482"/>
                <a:gd name="connsiteY70" fmla="*/ 236 h 1552"/>
                <a:gd name="connsiteX71" fmla="*/ 1440 w 2482"/>
                <a:gd name="connsiteY71" fmla="*/ 174 h 1552"/>
                <a:gd name="connsiteX72" fmla="*/ 1428 w 2482"/>
                <a:gd name="connsiteY72" fmla="*/ 124 h 1552"/>
                <a:gd name="connsiteX73" fmla="*/ 1428 w 2482"/>
                <a:gd name="connsiteY73" fmla="*/ 100 h 1552"/>
                <a:gd name="connsiteX74" fmla="*/ 1390 w 2482"/>
                <a:gd name="connsiteY74" fmla="*/ 75 h 1552"/>
                <a:gd name="connsiteX75" fmla="*/ 1341 w 2482"/>
                <a:gd name="connsiteY75" fmla="*/ 62 h 1552"/>
                <a:gd name="connsiteX76" fmla="*/ 1365 w 2482"/>
                <a:gd name="connsiteY76" fmla="*/ 100 h 1552"/>
                <a:gd name="connsiteX77" fmla="*/ 1341 w 2482"/>
                <a:gd name="connsiteY77" fmla="*/ 149 h 1552"/>
                <a:gd name="connsiteX78" fmla="*/ 1328 w 2482"/>
                <a:gd name="connsiteY78" fmla="*/ 211 h 1552"/>
                <a:gd name="connsiteX79" fmla="*/ 1303 w 2482"/>
                <a:gd name="connsiteY79" fmla="*/ 199 h 1552"/>
                <a:gd name="connsiteX80" fmla="*/ 1303 w 2482"/>
                <a:gd name="connsiteY80" fmla="*/ 137 h 1552"/>
                <a:gd name="connsiteX81" fmla="*/ 1279 w 2482"/>
                <a:gd name="connsiteY81" fmla="*/ 124 h 1552"/>
                <a:gd name="connsiteX82" fmla="*/ 1266 w 2482"/>
                <a:gd name="connsiteY82" fmla="*/ 162 h 1552"/>
                <a:gd name="connsiteX83" fmla="*/ 1241 w 2482"/>
                <a:gd name="connsiteY83" fmla="*/ 174 h 1552"/>
                <a:gd name="connsiteX84" fmla="*/ 1241 w 2482"/>
                <a:gd name="connsiteY84" fmla="*/ 112 h 1552"/>
                <a:gd name="connsiteX85" fmla="*/ 1204 w 2482"/>
                <a:gd name="connsiteY85" fmla="*/ 100 h 1552"/>
                <a:gd name="connsiteX86" fmla="*/ 1179 w 2482"/>
                <a:gd name="connsiteY86" fmla="*/ 50 h 1552"/>
                <a:gd name="connsiteX87" fmla="*/ 1179 w 2482"/>
                <a:gd name="connsiteY87" fmla="*/ 13 h 1552"/>
                <a:gd name="connsiteX88" fmla="*/ 1142 w 2482"/>
                <a:gd name="connsiteY88" fmla="*/ 0 h 1552"/>
                <a:gd name="connsiteX89" fmla="*/ 1142 w 2482"/>
                <a:gd name="connsiteY89" fmla="*/ 100 h 1552"/>
                <a:gd name="connsiteX90" fmla="*/ 1179 w 2482"/>
                <a:gd name="connsiteY90" fmla="*/ 149 h 1552"/>
                <a:gd name="connsiteX91" fmla="*/ 1167 w 2482"/>
                <a:gd name="connsiteY91" fmla="*/ 199 h 1552"/>
                <a:gd name="connsiteX92" fmla="*/ 1142 w 2482"/>
                <a:gd name="connsiteY92" fmla="*/ 224 h 1552"/>
                <a:gd name="connsiteX93" fmla="*/ 1130 w 2482"/>
                <a:gd name="connsiteY93" fmla="*/ 186 h 1552"/>
                <a:gd name="connsiteX94" fmla="*/ 1105 w 2482"/>
                <a:gd name="connsiteY94" fmla="*/ 186 h 1552"/>
                <a:gd name="connsiteX95" fmla="*/ 1068 w 2482"/>
                <a:gd name="connsiteY95" fmla="*/ 224 h 1552"/>
                <a:gd name="connsiteX96" fmla="*/ 1030 w 2482"/>
                <a:gd name="connsiteY96" fmla="*/ 211 h 1552"/>
                <a:gd name="connsiteX97" fmla="*/ 956 w 2482"/>
                <a:gd name="connsiteY97" fmla="*/ 186 h 1552"/>
                <a:gd name="connsiteX98" fmla="*/ 857 w 2482"/>
                <a:gd name="connsiteY98" fmla="*/ 224 h 1552"/>
                <a:gd name="connsiteX99" fmla="*/ 795 w 2482"/>
                <a:gd name="connsiteY99" fmla="*/ 186 h 1552"/>
                <a:gd name="connsiteX100" fmla="*/ 720 w 2482"/>
                <a:gd name="connsiteY100" fmla="*/ 174 h 1552"/>
                <a:gd name="connsiteX101" fmla="*/ 0 w 2482"/>
                <a:gd name="connsiteY101" fmla="*/ 286 h 1552"/>
                <a:gd name="connsiteX102" fmla="*/ 0 w 2482"/>
                <a:gd name="connsiteY102" fmla="*/ 311 h 1552"/>
                <a:gd name="connsiteX103" fmla="*/ 37 w 2482"/>
                <a:gd name="connsiteY103" fmla="*/ 323 h 1552"/>
                <a:gd name="connsiteX104" fmla="*/ 37 w 2482"/>
                <a:gd name="connsiteY104" fmla="*/ 397 h 1552"/>
                <a:gd name="connsiteX105" fmla="*/ 112 w 2482"/>
                <a:gd name="connsiteY105" fmla="*/ 410 h 1552"/>
                <a:gd name="connsiteX106" fmla="*/ 100 w 2482"/>
                <a:gd name="connsiteY106" fmla="*/ 472 h 1552"/>
                <a:gd name="connsiteX107" fmla="*/ 124 w 2482"/>
                <a:gd name="connsiteY107" fmla="*/ 633 h 1552"/>
                <a:gd name="connsiteX108" fmla="*/ 149 w 2482"/>
                <a:gd name="connsiteY108" fmla="*/ 671 h 1552"/>
                <a:gd name="connsiteX109" fmla="*/ 100 w 2482"/>
                <a:gd name="connsiteY109" fmla="*/ 720 h 1552"/>
                <a:gd name="connsiteX110" fmla="*/ 100 w 2482"/>
                <a:gd name="connsiteY110" fmla="*/ 757 h 1552"/>
                <a:gd name="connsiteX111" fmla="*/ 100 w 2482"/>
                <a:gd name="connsiteY111" fmla="*/ 795 h 1552"/>
                <a:gd name="connsiteX112" fmla="*/ 149 w 2482"/>
                <a:gd name="connsiteY112" fmla="*/ 894 h 1552"/>
                <a:gd name="connsiteX113" fmla="*/ 124 w 2482"/>
                <a:gd name="connsiteY113" fmla="*/ 931 h 1552"/>
                <a:gd name="connsiteX114" fmla="*/ 124 w 2482"/>
                <a:gd name="connsiteY114" fmla="*/ 956 h 1552"/>
                <a:gd name="connsiteX115" fmla="*/ 149 w 2482"/>
                <a:gd name="connsiteY115" fmla="*/ 968 h 1552"/>
                <a:gd name="connsiteX116" fmla="*/ 186 w 2482"/>
                <a:gd name="connsiteY116" fmla="*/ 1043 h 1552"/>
                <a:gd name="connsiteX117" fmla="*/ 199 w 2482"/>
                <a:gd name="connsiteY117" fmla="*/ 1080 h 1552"/>
                <a:gd name="connsiteX118" fmla="*/ 211 w 2482"/>
                <a:gd name="connsiteY118" fmla="*/ 1105 h 1552"/>
                <a:gd name="connsiteX119" fmla="*/ 261 w 2482"/>
                <a:gd name="connsiteY119" fmla="*/ 1130 h 1552"/>
                <a:gd name="connsiteX120" fmla="*/ 633 w 2482"/>
                <a:gd name="connsiteY120" fmla="*/ 1167 h 1552"/>
                <a:gd name="connsiteX121" fmla="*/ 658 w 2482"/>
                <a:gd name="connsiteY121" fmla="*/ 1167 h 1552"/>
                <a:gd name="connsiteX122" fmla="*/ 683 w 2482"/>
                <a:gd name="connsiteY122" fmla="*/ 1180 h 1552"/>
                <a:gd name="connsiteX123" fmla="*/ 1204 w 2482"/>
                <a:gd name="connsiteY123" fmla="*/ 1229 h 1552"/>
                <a:gd name="connsiteX124" fmla="*/ 1254 w 2482"/>
                <a:gd name="connsiteY124" fmla="*/ 1242 h 1552"/>
                <a:gd name="connsiteX125" fmla="*/ 1266 w 2482"/>
                <a:gd name="connsiteY125" fmla="*/ 1242 h 1552"/>
                <a:gd name="connsiteX126" fmla="*/ 1291 w 2482"/>
                <a:gd name="connsiteY126" fmla="*/ 1242 h 1552"/>
                <a:gd name="connsiteX127" fmla="*/ 1291 w 2482"/>
                <a:gd name="connsiteY127" fmla="*/ 1254 h 1552"/>
                <a:gd name="connsiteX128" fmla="*/ 1303 w 2482"/>
                <a:gd name="connsiteY128" fmla="*/ 1254 h 1552"/>
                <a:gd name="connsiteX129" fmla="*/ 1440 w 2482"/>
                <a:gd name="connsiteY129" fmla="*/ 1266 h 1552"/>
                <a:gd name="connsiteX130" fmla="*/ 1452 w 2482"/>
                <a:gd name="connsiteY130" fmla="*/ 1266 h 1552"/>
                <a:gd name="connsiteX131" fmla="*/ 1452 w 2482"/>
                <a:gd name="connsiteY131" fmla="*/ 1242 h 1552"/>
                <a:gd name="connsiteX132" fmla="*/ 1465 w 2482"/>
                <a:gd name="connsiteY132" fmla="*/ 1229 h 1552"/>
                <a:gd name="connsiteX133" fmla="*/ 1502 w 2482"/>
                <a:gd name="connsiteY133" fmla="*/ 1217 h 1552"/>
                <a:gd name="connsiteX134" fmla="*/ 1564 w 2482"/>
                <a:gd name="connsiteY134" fmla="*/ 1229 h 1552"/>
                <a:gd name="connsiteX135" fmla="*/ 1564 w 2482"/>
                <a:gd name="connsiteY135" fmla="*/ 1242 h 1552"/>
                <a:gd name="connsiteX136" fmla="*/ 1589 w 2482"/>
                <a:gd name="connsiteY136" fmla="*/ 1254 h 1552"/>
                <a:gd name="connsiteX137" fmla="*/ 1614 w 2482"/>
                <a:gd name="connsiteY137" fmla="*/ 1291 h 1552"/>
                <a:gd name="connsiteX138" fmla="*/ 1614 w 2482"/>
                <a:gd name="connsiteY138" fmla="*/ 1316 h 1552"/>
                <a:gd name="connsiteX139" fmla="*/ 1638 w 2482"/>
                <a:gd name="connsiteY139" fmla="*/ 1316 h 1552"/>
                <a:gd name="connsiteX140" fmla="*/ 1676 w 2482"/>
                <a:gd name="connsiteY140" fmla="*/ 1341 h 1552"/>
                <a:gd name="connsiteX141" fmla="*/ 1688 w 2482"/>
                <a:gd name="connsiteY141" fmla="*/ 1353 h 1552"/>
                <a:gd name="connsiteX142" fmla="*/ 1725 w 2482"/>
                <a:gd name="connsiteY142" fmla="*/ 1341 h 1552"/>
                <a:gd name="connsiteX143" fmla="*/ 1763 w 2482"/>
                <a:gd name="connsiteY143" fmla="*/ 1316 h 1552"/>
                <a:gd name="connsiteX144" fmla="*/ 1812 w 2482"/>
                <a:gd name="connsiteY144" fmla="*/ 1353 h 1552"/>
                <a:gd name="connsiteX145" fmla="*/ 1837 w 2482"/>
                <a:gd name="connsiteY145" fmla="*/ 1403 h 1552"/>
                <a:gd name="connsiteX146" fmla="*/ 1787 w 2482"/>
                <a:gd name="connsiteY146" fmla="*/ 1403 h 1552"/>
                <a:gd name="connsiteX147" fmla="*/ 1775 w 2482"/>
                <a:gd name="connsiteY147" fmla="*/ 1415 h 1552"/>
                <a:gd name="connsiteX148" fmla="*/ 1775 w 2482"/>
                <a:gd name="connsiteY148" fmla="*/ 1477 h 1552"/>
                <a:gd name="connsiteX149" fmla="*/ 1763 w 2482"/>
                <a:gd name="connsiteY149" fmla="*/ 1502 h 1552"/>
                <a:gd name="connsiteX150" fmla="*/ 1750 w 2482"/>
                <a:gd name="connsiteY150" fmla="*/ 1540 h 1552"/>
                <a:gd name="connsiteX151" fmla="*/ 1763 w 2482"/>
                <a:gd name="connsiteY151" fmla="*/ 1552 h 1552"/>
                <a:gd name="connsiteX152" fmla="*/ 1825 w 2482"/>
                <a:gd name="connsiteY152" fmla="*/ 1527 h 1552"/>
                <a:gd name="connsiteX153" fmla="*/ 1862 w 2482"/>
                <a:gd name="connsiteY153" fmla="*/ 1453 h 1552"/>
                <a:gd name="connsiteX154" fmla="*/ 1862 w 2482"/>
                <a:gd name="connsiteY154" fmla="*/ 1465 h 1552"/>
                <a:gd name="connsiteX155" fmla="*/ 1862 w 2482"/>
                <a:gd name="connsiteY155" fmla="*/ 1428 h 1552"/>
                <a:gd name="connsiteX156" fmla="*/ 1887 w 2482"/>
                <a:gd name="connsiteY156" fmla="*/ 1403 h 1552"/>
                <a:gd name="connsiteX157" fmla="*/ 1936 w 2482"/>
                <a:gd name="connsiteY157" fmla="*/ 1403 h 1552"/>
                <a:gd name="connsiteX158" fmla="*/ 1936 w 2482"/>
                <a:gd name="connsiteY158" fmla="*/ 1391 h 1552"/>
                <a:gd name="connsiteX159" fmla="*/ 1949 w 2482"/>
                <a:gd name="connsiteY159" fmla="*/ 1378 h 1552"/>
                <a:gd name="connsiteX160" fmla="*/ 1974 w 2482"/>
                <a:gd name="connsiteY160" fmla="*/ 1366 h 1552"/>
                <a:gd name="connsiteX161" fmla="*/ 1974 w 2482"/>
                <a:gd name="connsiteY161" fmla="*/ 1378 h 1552"/>
                <a:gd name="connsiteX162" fmla="*/ 1986 w 2482"/>
                <a:gd name="connsiteY162" fmla="*/ 1353 h 1552"/>
                <a:gd name="connsiteX163" fmla="*/ 2023 w 2482"/>
                <a:gd name="connsiteY163" fmla="*/ 1316 h 1552"/>
                <a:gd name="connsiteX164" fmla="*/ 2110 w 2482"/>
                <a:gd name="connsiteY164" fmla="*/ 1291 h 1552"/>
                <a:gd name="connsiteX165" fmla="*/ 2135 w 2482"/>
                <a:gd name="connsiteY165" fmla="*/ 1242 h 1552"/>
                <a:gd name="connsiteX166" fmla="*/ 2147 w 2482"/>
                <a:gd name="connsiteY166" fmla="*/ 1217 h 1552"/>
                <a:gd name="connsiteX167" fmla="*/ 2147 w 2482"/>
                <a:gd name="connsiteY167" fmla="*/ 1192 h 1552"/>
                <a:gd name="connsiteX168" fmla="*/ 2160 w 2482"/>
                <a:gd name="connsiteY168" fmla="*/ 1117 h 1552"/>
                <a:gd name="connsiteX169" fmla="*/ 2222 w 2482"/>
                <a:gd name="connsiteY169" fmla="*/ 1117 h 1552"/>
                <a:gd name="connsiteX170" fmla="*/ 2296 w 2482"/>
                <a:gd name="connsiteY170" fmla="*/ 1192 h 1552"/>
                <a:gd name="connsiteX171" fmla="*/ 2321 w 2482"/>
                <a:gd name="connsiteY171" fmla="*/ 1180 h 1552"/>
                <a:gd name="connsiteX172" fmla="*/ 2358 w 2482"/>
                <a:gd name="connsiteY172" fmla="*/ 1130 h 1552"/>
                <a:gd name="connsiteX173" fmla="*/ 2358 w 2482"/>
                <a:gd name="connsiteY173" fmla="*/ 1155 h 1552"/>
                <a:gd name="connsiteX174" fmla="*/ 2346 w 2482"/>
                <a:gd name="connsiteY174" fmla="*/ 1217 h 1552"/>
                <a:gd name="connsiteX175" fmla="*/ 2383 w 2482"/>
                <a:gd name="connsiteY175" fmla="*/ 1242 h 1552"/>
                <a:gd name="connsiteX176" fmla="*/ 2408 w 2482"/>
                <a:gd name="connsiteY176" fmla="*/ 1180 h 1552"/>
                <a:gd name="connsiteX177" fmla="*/ 2433 w 2482"/>
                <a:gd name="connsiteY177" fmla="*/ 1167 h 1552"/>
                <a:gd name="connsiteX178" fmla="*/ 2470 w 2482"/>
                <a:gd name="connsiteY178" fmla="*/ 1117 h 1552"/>
                <a:gd name="connsiteX179" fmla="*/ 2482 w 2482"/>
                <a:gd name="connsiteY179" fmla="*/ 1080 h 1552"/>
                <a:gd name="connsiteX180" fmla="*/ 2458 w 2482"/>
                <a:gd name="connsiteY180"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1663 w 2482"/>
                <a:gd name="connsiteY34" fmla="*/ 559 h 1552"/>
                <a:gd name="connsiteX35" fmla="*/ 1663 w 2482"/>
                <a:gd name="connsiteY35" fmla="*/ 608 h 1552"/>
                <a:gd name="connsiteX36" fmla="*/ 1688 w 2482"/>
                <a:gd name="connsiteY36" fmla="*/ 633 h 1552"/>
                <a:gd name="connsiteX37" fmla="*/ 1738 w 2482"/>
                <a:gd name="connsiteY37" fmla="*/ 695 h 1552"/>
                <a:gd name="connsiteX38" fmla="*/ 1750 w 2482"/>
                <a:gd name="connsiteY38" fmla="*/ 757 h 1552"/>
                <a:gd name="connsiteX39" fmla="*/ 1701 w 2482"/>
                <a:gd name="connsiteY39" fmla="*/ 844 h 1552"/>
                <a:gd name="connsiteX40" fmla="*/ 1713 w 2482"/>
                <a:gd name="connsiteY40" fmla="*/ 869 h 1552"/>
                <a:gd name="connsiteX41" fmla="*/ 1750 w 2482"/>
                <a:gd name="connsiteY41" fmla="*/ 931 h 1552"/>
                <a:gd name="connsiteX42" fmla="*/ 1775 w 2482"/>
                <a:gd name="connsiteY42" fmla="*/ 981 h 1552"/>
                <a:gd name="connsiteX43" fmla="*/ 1750 w 2482"/>
                <a:gd name="connsiteY43" fmla="*/ 1031 h 1552"/>
                <a:gd name="connsiteX44" fmla="*/ 1713 w 2482"/>
                <a:gd name="connsiteY44" fmla="*/ 1031 h 1552"/>
                <a:gd name="connsiteX45" fmla="*/ 1688 w 2482"/>
                <a:gd name="connsiteY45" fmla="*/ 993 h 1552"/>
                <a:gd name="connsiteX46" fmla="*/ 1663 w 2482"/>
                <a:gd name="connsiteY46" fmla="*/ 968 h 1552"/>
                <a:gd name="connsiteX47" fmla="*/ 1638 w 2482"/>
                <a:gd name="connsiteY47" fmla="*/ 919 h 1552"/>
                <a:gd name="connsiteX48" fmla="*/ 1614 w 2482"/>
                <a:gd name="connsiteY48" fmla="*/ 894 h 1552"/>
                <a:gd name="connsiteX49" fmla="*/ 1601 w 2482"/>
                <a:gd name="connsiteY49" fmla="*/ 882 h 1552"/>
                <a:gd name="connsiteX50" fmla="*/ 1527 w 2482"/>
                <a:gd name="connsiteY50" fmla="*/ 882 h 1552"/>
                <a:gd name="connsiteX51" fmla="*/ 1428 w 2482"/>
                <a:gd name="connsiteY51" fmla="*/ 820 h 1552"/>
                <a:gd name="connsiteX52" fmla="*/ 1378 w 2482"/>
                <a:gd name="connsiteY52" fmla="*/ 782 h 1552"/>
                <a:gd name="connsiteX53" fmla="*/ 1316 w 2482"/>
                <a:gd name="connsiteY53" fmla="*/ 770 h 1552"/>
                <a:gd name="connsiteX54" fmla="*/ 1291 w 2482"/>
                <a:gd name="connsiteY54" fmla="*/ 782 h 1552"/>
                <a:gd name="connsiteX55" fmla="*/ 1217 w 2482"/>
                <a:gd name="connsiteY55" fmla="*/ 695 h 1552"/>
                <a:gd name="connsiteX56" fmla="*/ 1192 w 2482"/>
                <a:gd name="connsiteY56" fmla="*/ 695 h 1552"/>
                <a:gd name="connsiteX57" fmla="*/ 1204 w 2482"/>
                <a:gd name="connsiteY57" fmla="*/ 559 h 1552"/>
                <a:gd name="connsiteX58" fmla="*/ 1279 w 2482"/>
                <a:gd name="connsiteY58" fmla="*/ 460 h 1552"/>
                <a:gd name="connsiteX59" fmla="*/ 1291 w 2482"/>
                <a:gd name="connsiteY59" fmla="*/ 422 h 1552"/>
                <a:gd name="connsiteX60" fmla="*/ 1291 w 2482"/>
                <a:gd name="connsiteY60" fmla="*/ 385 h 1552"/>
                <a:gd name="connsiteX61" fmla="*/ 1341 w 2482"/>
                <a:gd name="connsiteY61" fmla="*/ 373 h 1552"/>
                <a:gd name="connsiteX62" fmla="*/ 1353 w 2482"/>
                <a:gd name="connsiteY62" fmla="*/ 348 h 1552"/>
                <a:gd name="connsiteX63" fmla="*/ 1291 w 2482"/>
                <a:gd name="connsiteY63" fmla="*/ 323 h 1552"/>
                <a:gd name="connsiteX64" fmla="*/ 1279 w 2482"/>
                <a:gd name="connsiteY64" fmla="*/ 298 h 1552"/>
                <a:gd name="connsiteX65" fmla="*/ 1341 w 2482"/>
                <a:gd name="connsiteY65" fmla="*/ 311 h 1552"/>
                <a:gd name="connsiteX66" fmla="*/ 1378 w 2482"/>
                <a:gd name="connsiteY66" fmla="*/ 298 h 1552"/>
                <a:gd name="connsiteX67" fmla="*/ 1341 w 2482"/>
                <a:gd name="connsiteY67" fmla="*/ 248 h 1552"/>
                <a:gd name="connsiteX68" fmla="*/ 1403 w 2482"/>
                <a:gd name="connsiteY68" fmla="*/ 248 h 1552"/>
                <a:gd name="connsiteX69" fmla="*/ 1415 w 2482"/>
                <a:gd name="connsiteY69" fmla="*/ 236 h 1552"/>
                <a:gd name="connsiteX70" fmla="*/ 1440 w 2482"/>
                <a:gd name="connsiteY70" fmla="*/ 174 h 1552"/>
                <a:gd name="connsiteX71" fmla="*/ 1428 w 2482"/>
                <a:gd name="connsiteY71" fmla="*/ 124 h 1552"/>
                <a:gd name="connsiteX72" fmla="*/ 1428 w 2482"/>
                <a:gd name="connsiteY72" fmla="*/ 100 h 1552"/>
                <a:gd name="connsiteX73" fmla="*/ 1390 w 2482"/>
                <a:gd name="connsiteY73" fmla="*/ 75 h 1552"/>
                <a:gd name="connsiteX74" fmla="*/ 1341 w 2482"/>
                <a:gd name="connsiteY74" fmla="*/ 62 h 1552"/>
                <a:gd name="connsiteX75" fmla="*/ 1365 w 2482"/>
                <a:gd name="connsiteY75" fmla="*/ 100 h 1552"/>
                <a:gd name="connsiteX76" fmla="*/ 1341 w 2482"/>
                <a:gd name="connsiteY76" fmla="*/ 149 h 1552"/>
                <a:gd name="connsiteX77" fmla="*/ 1328 w 2482"/>
                <a:gd name="connsiteY77" fmla="*/ 211 h 1552"/>
                <a:gd name="connsiteX78" fmla="*/ 1303 w 2482"/>
                <a:gd name="connsiteY78" fmla="*/ 199 h 1552"/>
                <a:gd name="connsiteX79" fmla="*/ 1303 w 2482"/>
                <a:gd name="connsiteY79" fmla="*/ 137 h 1552"/>
                <a:gd name="connsiteX80" fmla="*/ 1279 w 2482"/>
                <a:gd name="connsiteY80" fmla="*/ 124 h 1552"/>
                <a:gd name="connsiteX81" fmla="*/ 1266 w 2482"/>
                <a:gd name="connsiteY81" fmla="*/ 162 h 1552"/>
                <a:gd name="connsiteX82" fmla="*/ 1241 w 2482"/>
                <a:gd name="connsiteY82" fmla="*/ 174 h 1552"/>
                <a:gd name="connsiteX83" fmla="*/ 1241 w 2482"/>
                <a:gd name="connsiteY83" fmla="*/ 112 h 1552"/>
                <a:gd name="connsiteX84" fmla="*/ 1204 w 2482"/>
                <a:gd name="connsiteY84" fmla="*/ 100 h 1552"/>
                <a:gd name="connsiteX85" fmla="*/ 1179 w 2482"/>
                <a:gd name="connsiteY85" fmla="*/ 50 h 1552"/>
                <a:gd name="connsiteX86" fmla="*/ 1179 w 2482"/>
                <a:gd name="connsiteY86" fmla="*/ 13 h 1552"/>
                <a:gd name="connsiteX87" fmla="*/ 1142 w 2482"/>
                <a:gd name="connsiteY87" fmla="*/ 0 h 1552"/>
                <a:gd name="connsiteX88" fmla="*/ 1142 w 2482"/>
                <a:gd name="connsiteY88" fmla="*/ 100 h 1552"/>
                <a:gd name="connsiteX89" fmla="*/ 1179 w 2482"/>
                <a:gd name="connsiteY89" fmla="*/ 149 h 1552"/>
                <a:gd name="connsiteX90" fmla="*/ 1167 w 2482"/>
                <a:gd name="connsiteY90" fmla="*/ 199 h 1552"/>
                <a:gd name="connsiteX91" fmla="*/ 1142 w 2482"/>
                <a:gd name="connsiteY91" fmla="*/ 224 h 1552"/>
                <a:gd name="connsiteX92" fmla="*/ 1130 w 2482"/>
                <a:gd name="connsiteY92" fmla="*/ 186 h 1552"/>
                <a:gd name="connsiteX93" fmla="*/ 1105 w 2482"/>
                <a:gd name="connsiteY93" fmla="*/ 186 h 1552"/>
                <a:gd name="connsiteX94" fmla="*/ 1068 w 2482"/>
                <a:gd name="connsiteY94" fmla="*/ 224 h 1552"/>
                <a:gd name="connsiteX95" fmla="*/ 1030 w 2482"/>
                <a:gd name="connsiteY95" fmla="*/ 211 h 1552"/>
                <a:gd name="connsiteX96" fmla="*/ 956 w 2482"/>
                <a:gd name="connsiteY96" fmla="*/ 186 h 1552"/>
                <a:gd name="connsiteX97" fmla="*/ 857 w 2482"/>
                <a:gd name="connsiteY97" fmla="*/ 224 h 1552"/>
                <a:gd name="connsiteX98" fmla="*/ 795 w 2482"/>
                <a:gd name="connsiteY98" fmla="*/ 186 h 1552"/>
                <a:gd name="connsiteX99" fmla="*/ 720 w 2482"/>
                <a:gd name="connsiteY99" fmla="*/ 174 h 1552"/>
                <a:gd name="connsiteX100" fmla="*/ 0 w 2482"/>
                <a:gd name="connsiteY100" fmla="*/ 286 h 1552"/>
                <a:gd name="connsiteX101" fmla="*/ 0 w 2482"/>
                <a:gd name="connsiteY101" fmla="*/ 311 h 1552"/>
                <a:gd name="connsiteX102" fmla="*/ 37 w 2482"/>
                <a:gd name="connsiteY102" fmla="*/ 323 h 1552"/>
                <a:gd name="connsiteX103" fmla="*/ 37 w 2482"/>
                <a:gd name="connsiteY103" fmla="*/ 397 h 1552"/>
                <a:gd name="connsiteX104" fmla="*/ 112 w 2482"/>
                <a:gd name="connsiteY104" fmla="*/ 410 h 1552"/>
                <a:gd name="connsiteX105" fmla="*/ 100 w 2482"/>
                <a:gd name="connsiteY105" fmla="*/ 472 h 1552"/>
                <a:gd name="connsiteX106" fmla="*/ 124 w 2482"/>
                <a:gd name="connsiteY106" fmla="*/ 633 h 1552"/>
                <a:gd name="connsiteX107" fmla="*/ 149 w 2482"/>
                <a:gd name="connsiteY107" fmla="*/ 671 h 1552"/>
                <a:gd name="connsiteX108" fmla="*/ 100 w 2482"/>
                <a:gd name="connsiteY108" fmla="*/ 720 h 1552"/>
                <a:gd name="connsiteX109" fmla="*/ 100 w 2482"/>
                <a:gd name="connsiteY109" fmla="*/ 757 h 1552"/>
                <a:gd name="connsiteX110" fmla="*/ 100 w 2482"/>
                <a:gd name="connsiteY110" fmla="*/ 795 h 1552"/>
                <a:gd name="connsiteX111" fmla="*/ 149 w 2482"/>
                <a:gd name="connsiteY111" fmla="*/ 894 h 1552"/>
                <a:gd name="connsiteX112" fmla="*/ 124 w 2482"/>
                <a:gd name="connsiteY112" fmla="*/ 931 h 1552"/>
                <a:gd name="connsiteX113" fmla="*/ 124 w 2482"/>
                <a:gd name="connsiteY113" fmla="*/ 956 h 1552"/>
                <a:gd name="connsiteX114" fmla="*/ 149 w 2482"/>
                <a:gd name="connsiteY114" fmla="*/ 968 h 1552"/>
                <a:gd name="connsiteX115" fmla="*/ 186 w 2482"/>
                <a:gd name="connsiteY115" fmla="*/ 1043 h 1552"/>
                <a:gd name="connsiteX116" fmla="*/ 199 w 2482"/>
                <a:gd name="connsiteY116" fmla="*/ 1080 h 1552"/>
                <a:gd name="connsiteX117" fmla="*/ 211 w 2482"/>
                <a:gd name="connsiteY117" fmla="*/ 1105 h 1552"/>
                <a:gd name="connsiteX118" fmla="*/ 261 w 2482"/>
                <a:gd name="connsiteY118" fmla="*/ 1130 h 1552"/>
                <a:gd name="connsiteX119" fmla="*/ 633 w 2482"/>
                <a:gd name="connsiteY119" fmla="*/ 1167 h 1552"/>
                <a:gd name="connsiteX120" fmla="*/ 658 w 2482"/>
                <a:gd name="connsiteY120" fmla="*/ 1167 h 1552"/>
                <a:gd name="connsiteX121" fmla="*/ 683 w 2482"/>
                <a:gd name="connsiteY121" fmla="*/ 1180 h 1552"/>
                <a:gd name="connsiteX122" fmla="*/ 1204 w 2482"/>
                <a:gd name="connsiteY122" fmla="*/ 1229 h 1552"/>
                <a:gd name="connsiteX123" fmla="*/ 1254 w 2482"/>
                <a:gd name="connsiteY123" fmla="*/ 1242 h 1552"/>
                <a:gd name="connsiteX124" fmla="*/ 1266 w 2482"/>
                <a:gd name="connsiteY124" fmla="*/ 1242 h 1552"/>
                <a:gd name="connsiteX125" fmla="*/ 1291 w 2482"/>
                <a:gd name="connsiteY125" fmla="*/ 1242 h 1552"/>
                <a:gd name="connsiteX126" fmla="*/ 1291 w 2482"/>
                <a:gd name="connsiteY126" fmla="*/ 1254 h 1552"/>
                <a:gd name="connsiteX127" fmla="*/ 1303 w 2482"/>
                <a:gd name="connsiteY127" fmla="*/ 1254 h 1552"/>
                <a:gd name="connsiteX128" fmla="*/ 1440 w 2482"/>
                <a:gd name="connsiteY128" fmla="*/ 1266 h 1552"/>
                <a:gd name="connsiteX129" fmla="*/ 1452 w 2482"/>
                <a:gd name="connsiteY129" fmla="*/ 1266 h 1552"/>
                <a:gd name="connsiteX130" fmla="*/ 1452 w 2482"/>
                <a:gd name="connsiteY130" fmla="*/ 1242 h 1552"/>
                <a:gd name="connsiteX131" fmla="*/ 1465 w 2482"/>
                <a:gd name="connsiteY131" fmla="*/ 1229 h 1552"/>
                <a:gd name="connsiteX132" fmla="*/ 1502 w 2482"/>
                <a:gd name="connsiteY132" fmla="*/ 1217 h 1552"/>
                <a:gd name="connsiteX133" fmla="*/ 1564 w 2482"/>
                <a:gd name="connsiteY133" fmla="*/ 1229 h 1552"/>
                <a:gd name="connsiteX134" fmla="*/ 1564 w 2482"/>
                <a:gd name="connsiteY134" fmla="*/ 1242 h 1552"/>
                <a:gd name="connsiteX135" fmla="*/ 1589 w 2482"/>
                <a:gd name="connsiteY135" fmla="*/ 1254 h 1552"/>
                <a:gd name="connsiteX136" fmla="*/ 1614 w 2482"/>
                <a:gd name="connsiteY136" fmla="*/ 1291 h 1552"/>
                <a:gd name="connsiteX137" fmla="*/ 1614 w 2482"/>
                <a:gd name="connsiteY137" fmla="*/ 1316 h 1552"/>
                <a:gd name="connsiteX138" fmla="*/ 1638 w 2482"/>
                <a:gd name="connsiteY138" fmla="*/ 1316 h 1552"/>
                <a:gd name="connsiteX139" fmla="*/ 1676 w 2482"/>
                <a:gd name="connsiteY139" fmla="*/ 1341 h 1552"/>
                <a:gd name="connsiteX140" fmla="*/ 1688 w 2482"/>
                <a:gd name="connsiteY140" fmla="*/ 1353 h 1552"/>
                <a:gd name="connsiteX141" fmla="*/ 1725 w 2482"/>
                <a:gd name="connsiteY141" fmla="*/ 1341 h 1552"/>
                <a:gd name="connsiteX142" fmla="*/ 1763 w 2482"/>
                <a:gd name="connsiteY142" fmla="*/ 1316 h 1552"/>
                <a:gd name="connsiteX143" fmla="*/ 1812 w 2482"/>
                <a:gd name="connsiteY143" fmla="*/ 1353 h 1552"/>
                <a:gd name="connsiteX144" fmla="*/ 1837 w 2482"/>
                <a:gd name="connsiteY144" fmla="*/ 1403 h 1552"/>
                <a:gd name="connsiteX145" fmla="*/ 1787 w 2482"/>
                <a:gd name="connsiteY145" fmla="*/ 1403 h 1552"/>
                <a:gd name="connsiteX146" fmla="*/ 1775 w 2482"/>
                <a:gd name="connsiteY146" fmla="*/ 1415 h 1552"/>
                <a:gd name="connsiteX147" fmla="*/ 1775 w 2482"/>
                <a:gd name="connsiteY147" fmla="*/ 1477 h 1552"/>
                <a:gd name="connsiteX148" fmla="*/ 1763 w 2482"/>
                <a:gd name="connsiteY148" fmla="*/ 1502 h 1552"/>
                <a:gd name="connsiteX149" fmla="*/ 1750 w 2482"/>
                <a:gd name="connsiteY149" fmla="*/ 1540 h 1552"/>
                <a:gd name="connsiteX150" fmla="*/ 1763 w 2482"/>
                <a:gd name="connsiteY150" fmla="*/ 1552 h 1552"/>
                <a:gd name="connsiteX151" fmla="*/ 1825 w 2482"/>
                <a:gd name="connsiteY151" fmla="*/ 1527 h 1552"/>
                <a:gd name="connsiteX152" fmla="*/ 1862 w 2482"/>
                <a:gd name="connsiteY152" fmla="*/ 1453 h 1552"/>
                <a:gd name="connsiteX153" fmla="*/ 1862 w 2482"/>
                <a:gd name="connsiteY153" fmla="*/ 1465 h 1552"/>
                <a:gd name="connsiteX154" fmla="*/ 1862 w 2482"/>
                <a:gd name="connsiteY154" fmla="*/ 1428 h 1552"/>
                <a:gd name="connsiteX155" fmla="*/ 1887 w 2482"/>
                <a:gd name="connsiteY155" fmla="*/ 1403 h 1552"/>
                <a:gd name="connsiteX156" fmla="*/ 1936 w 2482"/>
                <a:gd name="connsiteY156" fmla="*/ 1403 h 1552"/>
                <a:gd name="connsiteX157" fmla="*/ 1936 w 2482"/>
                <a:gd name="connsiteY157" fmla="*/ 1391 h 1552"/>
                <a:gd name="connsiteX158" fmla="*/ 1949 w 2482"/>
                <a:gd name="connsiteY158" fmla="*/ 1378 h 1552"/>
                <a:gd name="connsiteX159" fmla="*/ 1974 w 2482"/>
                <a:gd name="connsiteY159" fmla="*/ 1366 h 1552"/>
                <a:gd name="connsiteX160" fmla="*/ 1974 w 2482"/>
                <a:gd name="connsiteY160" fmla="*/ 1378 h 1552"/>
                <a:gd name="connsiteX161" fmla="*/ 1986 w 2482"/>
                <a:gd name="connsiteY161" fmla="*/ 1353 h 1552"/>
                <a:gd name="connsiteX162" fmla="*/ 2023 w 2482"/>
                <a:gd name="connsiteY162" fmla="*/ 1316 h 1552"/>
                <a:gd name="connsiteX163" fmla="*/ 2110 w 2482"/>
                <a:gd name="connsiteY163" fmla="*/ 1291 h 1552"/>
                <a:gd name="connsiteX164" fmla="*/ 2135 w 2482"/>
                <a:gd name="connsiteY164" fmla="*/ 1242 h 1552"/>
                <a:gd name="connsiteX165" fmla="*/ 2147 w 2482"/>
                <a:gd name="connsiteY165" fmla="*/ 1217 h 1552"/>
                <a:gd name="connsiteX166" fmla="*/ 2147 w 2482"/>
                <a:gd name="connsiteY166" fmla="*/ 1192 h 1552"/>
                <a:gd name="connsiteX167" fmla="*/ 2160 w 2482"/>
                <a:gd name="connsiteY167" fmla="*/ 1117 h 1552"/>
                <a:gd name="connsiteX168" fmla="*/ 2222 w 2482"/>
                <a:gd name="connsiteY168" fmla="*/ 1117 h 1552"/>
                <a:gd name="connsiteX169" fmla="*/ 2296 w 2482"/>
                <a:gd name="connsiteY169" fmla="*/ 1192 h 1552"/>
                <a:gd name="connsiteX170" fmla="*/ 2321 w 2482"/>
                <a:gd name="connsiteY170" fmla="*/ 1180 h 1552"/>
                <a:gd name="connsiteX171" fmla="*/ 2358 w 2482"/>
                <a:gd name="connsiteY171" fmla="*/ 1130 h 1552"/>
                <a:gd name="connsiteX172" fmla="*/ 2358 w 2482"/>
                <a:gd name="connsiteY172" fmla="*/ 1155 h 1552"/>
                <a:gd name="connsiteX173" fmla="*/ 2346 w 2482"/>
                <a:gd name="connsiteY173" fmla="*/ 1217 h 1552"/>
                <a:gd name="connsiteX174" fmla="*/ 2383 w 2482"/>
                <a:gd name="connsiteY174" fmla="*/ 1242 h 1552"/>
                <a:gd name="connsiteX175" fmla="*/ 2408 w 2482"/>
                <a:gd name="connsiteY175" fmla="*/ 1180 h 1552"/>
                <a:gd name="connsiteX176" fmla="*/ 2433 w 2482"/>
                <a:gd name="connsiteY176" fmla="*/ 1167 h 1552"/>
                <a:gd name="connsiteX177" fmla="*/ 2470 w 2482"/>
                <a:gd name="connsiteY177" fmla="*/ 1117 h 1552"/>
                <a:gd name="connsiteX178" fmla="*/ 2482 w 2482"/>
                <a:gd name="connsiteY178" fmla="*/ 1080 h 1552"/>
                <a:gd name="connsiteX179" fmla="*/ 2458 w 2482"/>
                <a:gd name="connsiteY179"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1663 w 2482"/>
                <a:gd name="connsiteY34" fmla="*/ 608 h 1552"/>
                <a:gd name="connsiteX35" fmla="*/ 1688 w 2482"/>
                <a:gd name="connsiteY35" fmla="*/ 633 h 1552"/>
                <a:gd name="connsiteX36" fmla="*/ 1738 w 2482"/>
                <a:gd name="connsiteY36" fmla="*/ 695 h 1552"/>
                <a:gd name="connsiteX37" fmla="*/ 1750 w 2482"/>
                <a:gd name="connsiteY37" fmla="*/ 757 h 1552"/>
                <a:gd name="connsiteX38" fmla="*/ 1701 w 2482"/>
                <a:gd name="connsiteY38" fmla="*/ 844 h 1552"/>
                <a:gd name="connsiteX39" fmla="*/ 1713 w 2482"/>
                <a:gd name="connsiteY39" fmla="*/ 869 h 1552"/>
                <a:gd name="connsiteX40" fmla="*/ 1750 w 2482"/>
                <a:gd name="connsiteY40" fmla="*/ 931 h 1552"/>
                <a:gd name="connsiteX41" fmla="*/ 1775 w 2482"/>
                <a:gd name="connsiteY41" fmla="*/ 981 h 1552"/>
                <a:gd name="connsiteX42" fmla="*/ 1750 w 2482"/>
                <a:gd name="connsiteY42" fmla="*/ 1031 h 1552"/>
                <a:gd name="connsiteX43" fmla="*/ 1713 w 2482"/>
                <a:gd name="connsiteY43" fmla="*/ 1031 h 1552"/>
                <a:gd name="connsiteX44" fmla="*/ 1688 w 2482"/>
                <a:gd name="connsiteY44" fmla="*/ 993 h 1552"/>
                <a:gd name="connsiteX45" fmla="*/ 1663 w 2482"/>
                <a:gd name="connsiteY45" fmla="*/ 968 h 1552"/>
                <a:gd name="connsiteX46" fmla="*/ 1638 w 2482"/>
                <a:gd name="connsiteY46" fmla="*/ 919 h 1552"/>
                <a:gd name="connsiteX47" fmla="*/ 1614 w 2482"/>
                <a:gd name="connsiteY47" fmla="*/ 894 h 1552"/>
                <a:gd name="connsiteX48" fmla="*/ 1601 w 2482"/>
                <a:gd name="connsiteY48" fmla="*/ 882 h 1552"/>
                <a:gd name="connsiteX49" fmla="*/ 1527 w 2482"/>
                <a:gd name="connsiteY49" fmla="*/ 882 h 1552"/>
                <a:gd name="connsiteX50" fmla="*/ 1428 w 2482"/>
                <a:gd name="connsiteY50" fmla="*/ 820 h 1552"/>
                <a:gd name="connsiteX51" fmla="*/ 1378 w 2482"/>
                <a:gd name="connsiteY51" fmla="*/ 782 h 1552"/>
                <a:gd name="connsiteX52" fmla="*/ 1316 w 2482"/>
                <a:gd name="connsiteY52" fmla="*/ 770 h 1552"/>
                <a:gd name="connsiteX53" fmla="*/ 1291 w 2482"/>
                <a:gd name="connsiteY53" fmla="*/ 782 h 1552"/>
                <a:gd name="connsiteX54" fmla="*/ 1217 w 2482"/>
                <a:gd name="connsiteY54" fmla="*/ 695 h 1552"/>
                <a:gd name="connsiteX55" fmla="*/ 1192 w 2482"/>
                <a:gd name="connsiteY55" fmla="*/ 695 h 1552"/>
                <a:gd name="connsiteX56" fmla="*/ 1204 w 2482"/>
                <a:gd name="connsiteY56" fmla="*/ 559 h 1552"/>
                <a:gd name="connsiteX57" fmla="*/ 1279 w 2482"/>
                <a:gd name="connsiteY57" fmla="*/ 460 h 1552"/>
                <a:gd name="connsiteX58" fmla="*/ 1291 w 2482"/>
                <a:gd name="connsiteY58" fmla="*/ 422 h 1552"/>
                <a:gd name="connsiteX59" fmla="*/ 1291 w 2482"/>
                <a:gd name="connsiteY59" fmla="*/ 385 h 1552"/>
                <a:gd name="connsiteX60" fmla="*/ 1341 w 2482"/>
                <a:gd name="connsiteY60" fmla="*/ 373 h 1552"/>
                <a:gd name="connsiteX61" fmla="*/ 1353 w 2482"/>
                <a:gd name="connsiteY61" fmla="*/ 348 h 1552"/>
                <a:gd name="connsiteX62" fmla="*/ 1291 w 2482"/>
                <a:gd name="connsiteY62" fmla="*/ 323 h 1552"/>
                <a:gd name="connsiteX63" fmla="*/ 1279 w 2482"/>
                <a:gd name="connsiteY63" fmla="*/ 298 h 1552"/>
                <a:gd name="connsiteX64" fmla="*/ 1341 w 2482"/>
                <a:gd name="connsiteY64" fmla="*/ 311 h 1552"/>
                <a:gd name="connsiteX65" fmla="*/ 1378 w 2482"/>
                <a:gd name="connsiteY65" fmla="*/ 298 h 1552"/>
                <a:gd name="connsiteX66" fmla="*/ 1341 w 2482"/>
                <a:gd name="connsiteY66" fmla="*/ 248 h 1552"/>
                <a:gd name="connsiteX67" fmla="*/ 1403 w 2482"/>
                <a:gd name="connsiteY67" fmla="*/ 248 h 1552"/>
                <a:gd name="connsiteX68" fmla="*/ 1415 w 2482"/>
                <a:gd name="connsiteY68" fmla="*/ 236 h 1552"/>
                <a:gd name="connsiteX69" fmla="*/ 1440 w 2482"/>
                <a:gd name="connsiteY69" fmla="*/ 174 h 1552"/>
                <a:gd name="connsiteX70" fmla="*/ 1428 w 2482"/>
                <a:gd name="connsiteY70" fmla="*/ 124 h 1552"/>
                <a:gd name="connsiteX71" fmla="*/ 1428 w 2482"/>
                <a:gd name="connsiteY71" fmla="*/ 100 h 1552"/>
                <a:gd name="connsiteX72" fmla="*/ 1390 w 2482"/>
                <a:gd name="connsiteY72" fmla="*/ 75 h 1552"/>
                <a:gd name="connsiteX73" fmla="*/ 1341 w 2482"/>
                <a:gd name="connsiteY73" fmla="*/ 62 h 1552"/>
                <a:gd name="connsiteX74" fmla="*/ 1365 w 2482"/>
                <a:gd name="connsiteY74" fmla="*/ 100 h 1552"/>
                <a:gd name="connsiteX75" fmla="*/ 1341 w 2482"/>
                <a:gd name="connsiteY75" fmla="*/ 149 h 1552"/>
                <a:gd name="connsiteX76" fmla="*/ 1328 w 2482"/>
                <a:gd name="connsiteY76" fmla="*/ 211 h 1552"/>
                <a:gd name="connsiteX77" fmla="*/ 1303 w 2482"/>
                <a:gd name="connsiteY77" fmla="*/ 199 h 1552"/>
                <a:gd name="connsiteX78" fmla="*/ 1303 w 2482"/>
                <a:gd name="connsiteY78" fmla="*/ 137 h 1552"/>
                <a:gd name="connsiteX79" fmla="*/ 1279 w 2482"/>
                <a:gd name="connsiteY79" fmla="*/ 124 h 1552"/>
                <a:gd name="connsiteX80" fmla="*/ 1266 w 2482"/>
                <a:gd name="connsiteY80" fmla="*/ 162 h 1552"/>
                <a:gd name="connsiteX81" fmla="*/ 1241 w 2482"/>
                <a:gd name="connsiteY81" fmla="*/ 174 h 1552"/>
                <a:gd name="connsiteX82" fmla="*/ 1241 w 2482"/>
                <a:gd name="connsiteY82" fmla="*/ 112 h 1552"/>
                <a:gd name="connsiteX83" fmla="*/ 1204 w 2482"/>
                <a:gd name="connsiteY83" fmla="*/ 100 h 1552"/>
                <a:gd name="connsiteX84" fmla="*/ 1179 w 2482"/>
                <a:gd name="connsiteY84" fmla="*/ 50 h 1552"/>
                <a:gd name="connsiteX85" fmla="*/ 1179 w 2482"/>
                <a:gd name="connsiteY85" fmla="*/ 13 h 1552"/>
                <a:gd name="connsiteX86" fmla="*/ 1142 w 2482"/>
                <a:gd name="connsiteY86" fmla="*/ 0 h 1552"/>
                <a:gd name="connsiteX87" fmla="*/ 1142 w 2482"/>
                <a:gd name="connsiteY87" fmla="*/ 100 h 1552"/>
                <a:gd name="connsiteX88" fmla="*/ 1179 w 2482"/>
                <a:gd name="connsiteY88" fmla="*/ 149 h 1552"/>
                <a:gd name="connsiteX89" fmla="*/ 1167 w 2482"/>
                <a:gd name="connsiteY89" fmla="*/ 199 h 1552"/>
                <a:gd name="connsiteX90" fmla="*/ 1142 w 2482"/>
                <a:gd name="connsiteY90" fmla="*/ 224 h 1552"/>
                <a:gd name="connsiteX91" fmla="*/ 1130 w 2482"/>
                <a:gd name="connsiteY91" fmla="*/ 186 h 1552"/>
                <a:gd name="connsiteX92" fmla="*/ 1105 w 2482"/>
                <a:gd name="connsiteY92" fmla="*/ 186 h 1552"/>
                <a:gd name="connsiteX93" fmla="*/ 1068 w 2482"/>
                <a:gd name="connsiteY93" fmla="*/ 224 h 1552"/>
                <a:gd name="connsiteX94" fmla="*/ 1030 w 2482"/>
                <a:gd name="connsiteY94" fmla="*/ 211 h 1552"/>
                <a:gd name="connsiteX95" fmla="*/ 956 w 2482"/>
                <a:gd name="connsiteY95" fmla="*/ 186 h 1552"/>
                <a:gd name="connsiteX96" fmla="*/ 857 w 2482"/>
                <a:gd name="connsiteY96" fmla="*/ 224 h 1552"/>
                <a:gd name="connsiteX97" fmla="*/ 795 w 2482"/>
                <a:gd name="connsiteY97" fmla="*/ 186 h 1552"/>
                <a:gd name="connsiteX98" fmla="*/ 720 w 2482"/>
                <a:gd name="connsiteY98" fmla="*/ 174 h 1552"/>
                <a:gd name="connsiteX99" fmla="*/ 0 w 2482"/>
                <a:gd name="connsiteY99" fmla="*/ 286 h 1552"/>
                <a:gd name="connsiteX100" fmla="*/ 0 w 2482"/>
                <a:gd name="connsiteY100" fmla="*/ 311 h 1552"/>
                <a:gd name="connsiteX101" fmla="*/ 37 w 2482"/>
                <a:gd name="connsiteY101" fmla="*/ 323 h 1552"/>
                <a:gd name="connsiteX102" fmla="*/ 37 w 2482"/>
                <a:gd name="connsiteY102" fmla="*/ 397 h 1552"/>
                <a:gd name="connsiteX103" fmla="*/ 112 w 2482"/>
                <a:gd name="connsiteY103" fmla="*/ 410 h 1552"/>
                <a:gd name="connsiteX104" fmla="*/ 100 w 2482"/>
                <a:gd name="connsiteY104" fmla="*/ 472 h 1552"/>
                <a:gd name="connsiteX105" fmla="*/ 124 w 2482"/>
                <a:gd name="connsiteY105" fmla="*/ 633 h 1552"/>
                <a:gd name="connsiteX106" fmla="*/ 149 w 2482"/>
                <a:gd name="connsiteY106" fmla="*/ 671 h 1552"/>
                <a:gd name="connsiteX107" fmla="*/ 100 w 2482"/>
                <a:gd name="connsiteY107" fmla="*/ 720 h 1552"/>
                <a:gd name="connsiteX108" fmla="*/ 100 w 2482"/>
                <a:gd name="connsiteY108" fmla="*/ 757 h 1552"/>
                <a:gd name="connsiteX109" fmla="*/ 100 w 2482"/>
                <a:gd name="connsiteY109" fmla="*/ 795 h 1552"/>
                <a:gd name="connsiteX110" fmla="*/ 149 w 2482"/>
                <a:gd name="connsiteY110" fmla="*/ 894 h 1552"/>
                <a:gd name="connsiteX111" fmla="*/ 124 w 2482"/>
                <a:gd name="connsiteY111" fmla="*/ 931 h 1552"/>
                <a:gd name="connsiteX112" fmla="*/ 124 w 2482"/>
                <a:gd name="connsiteY112" fmla="*/ 956 h 1552"/>
                <a:gd name="connsiteX113" fmla="*/ 149 w 2482"/>
                <a:gd name="connsiteY113" fmla="*/ 968 h 1552"/>
                <a:gd name="connsiteX114" fmla="*/ 186 w 2482"/>
                <a:gd name="connsiteY114" fmla="*/ 1043 h 1552"/>
                <a:gd name="connsiteX115" fmla="*/ 199 w 2482"/>
                <a:gd name="connsiteY115" fmla="*/ 1080 h 1552"/>
                <a:gd name="connsiteX116" fmla="*/ 211 w 2482"/>
                <a:gd name="connsiteY116" fmla="*/ 1105 h 1552"/>
                <a:gd name="connsiteX117" fmla="*/ 261 w 2482"/>
                <a:gd name="connsiteY117" fmla="*/ 1130 h 1552"/>
                <a:gd name="connsiteX118" fmla="*/ 633 w 2482"/>
                <a:gd name="connsiteY118" fmla="*/ 1167 h 1552"/>
                <a:gd name="connsiteX119" fmla="*/ 658 w 2482"/>
                <a:gd name="connsiteY119" fmla="*/ 1167 h 1552"/>
                <a:gd name="connsiteX120" fmla="*/ 683 w 2482"/>
                <a:gd name="connsiteY120" fmla="*/ 1180 h 1552"/>
                <a:gd name="connsiteX121" fmla="*/ 1204 w 2482"/>
                <a:gd name="connsiteY121" fmla="*/ 1229 h 1552"/>
                <a:gd name="connsiteX122" fmla="*/ 1254 w 2482"/>
                <a:gd name="connsiteY122" fmla="*/ 1242 h 1552"/>
                <a:gd name="connsiteX123" fmla="*/ 1266 w 2482"/>
                <a:gd name="connsiteY123" fmla="*/ 1242 h 1552"/>
                <a:gd name="connsiteX124" fmla="*/ 1291 w 2482"/>
                <a:gd name="connsiteY124" fmla="*/ 1242 h 1552"/>
                <a:gd name="connsiteX125" fmla="*/ 1291 w 2482"/>
                <a:gd name="connsiteY125" fmla="*/ 1254 h 1552"/>
                <a:gd name="connsiteX126" fmla="*/ 1303 w 2482"/>
                <a:gd name="connsiteY126" fmla="*/ 1254 h 1552"/>
                <a:gd name="connsiteX127" fmla="*/ 1440 w 2482"/>
                <a:gd name="connsiteY127" fmla="*/ 1266 h 1552"/>
                <a:gd name="connsiteX128" fmla="*/ 1452 w 2482"/>
                <a:gd name="connsiteY128" fmla="*/ 1266 h 1552"/>
                <a:gd name="connsiteX129" fmla="*/ 1452 w 2482"/>
                <a:gd name="connsiteY129" fmla="*/ 1242 h 1552"/>
                <a:gd name="connsiteX130" fmla="*/ 1465 w 2482"/>
                <a:gd name="connsiteY130" fmla="*/ 1229 h 1552"/>
                <a:gd name="connsiteX131" fmla="*/ 1502 w 2482"/>
                <a:gd name="connsiteY131" fmla="*/ 1217 h 1552"/>
                <a:gd name="connsiteX132" fmla="*/ 1564 w 2482"/>
                <a:gd name="connsiteY132" fmla="*/ 1229 h 1552"/>
                <a:gd name="connsiteX133" fmla="*/ 1564 w 2482"/>
                <a:gd name="connsiteY133" fmla="*/ 1242 h 1552"/>
                <a:gd name="connsiteX134" fmla="*/ 1589 w 2482"/>
                <a:gd name="connsiteY134" fmla="*/ 1254 h 1552"/>
                <a:gd name="connsiteX135" fmla="*/ 1614 w 2482"/>
                <a:gd name="connsiteY135" fmla="*/ 1291 h 1552"/>
                <a:gd name="connsiteX136" fmla="*/ 1614 w 2482"/>
                <a:gd name="connsiteY136" fmla="*/ 1316 h 1552"/>
                <a:gd name="connsiteX137" fmla="*/ 1638 w 2482"/>
                <a:gd name="connsiteY137" fmla="*/ 1316 h 1552"/>
                <a:gd name="connsiteX138" fmla="*/ 1676 w 2482"/>
                <a:gd name="connsiteY138" fmla="*/ 1341 h 1552"/>
                <a:gd name="connsiteX139" fmla="*/ 1688 w 2482"/>
                <a:gd name="connsiteY139" fmla="*/ 1353 h 1552"/>
                <a:gd name="connsiteX140" fmla="*/ 1725 w 2482"/>
                <a:gd name="connsiteY140" fmla="*/ 1341 h 1552"/>
                <a:gd name="connsiteX141" fmla="*/ 1763 w 2482"/>
                <a:gd name="connsiteY141" fmla="*/ 1316 h 1552"/>
                <a:gd name="connsiteX142" fmla="*/ 1812 w 2482"/>
                <a:gd name="connsiteY142" fmla="*/ 1353 h 1552"/>
                <a:gd name="connsiteX143" fmla="*/ 1837 w 2482"/>
                <a:gd name="connsiteY143" fmla="*/ 1403 h 1552"/>
                <a:gd name="connsiteX144" fmla="*/ 1787 w 2482"/>
                <a:gd name="connsiteY144" fmla="*/ 1403 h 1552"/>
                <a:gd name="connsiteX145" fmla="*/ 1775 w 2482"/>
                <a:gd name="connsiteY145" fmla="*/ 1415 h 1552"/>
                <a:gd name="connsiteX146" fmla="*/ 1775 w 2482"/>
                <a:gd name="connsiteY146" fmla="*/ 1477 h 1552"/>
                <a:gd name="connsiteX147" fmla="*/ 1763 w 2482"/>
                <a:gd name="connsiteY147" fmla="*/ 1502 h 1552"/>
                <a:gd name="connsiteX148" fmla="*/ 1750 w 2482"/>
                <a:gd name="connsiteY148" fmla="*/ 1540 h 1552"/>
                <a:gd name="connsiteX149" fmla="*/ 1763 w 2482"/>
                <a:gd name="connsiteY149" fmla="*/ 1552 h 1552"/>
                <a:gd name="connsiteX150" fmla="*/ 1825 w 2482"/>
                <a:gd name="connsiteY150" fmla="*/ 1527 h 1552"/>
                <a:gd name="connsiteX151" fmla="*/ 1862 w 2482"/>
                <a:gd name="connsiteY151" fmla="*/ 1453 h 1552"/>
                <a:gd name="connsiteX152" fmla="*/ 1862 w 2482"/>
                <a:gd name="connsiteY152" fmla="*/ 1465 h 1552"/>
                <a:gd name="connsiteX153" fmla="*/ 1862 w 2482"/>
                <a:gd name="connsiteY153" fmla="*/ 1428 h 1552"/>
                <a:gd name="connsiteX154" fmla="*/ 1887 w 2482"/>
                <a:gd name="connsiteY154" fmla="*/ 1403 h 1552"/>
                <a:gd name="connsiteX155" fmla="*/ 1936 w 2482"/>
                <a:gd name="connsiteY155" fmla="*/ 1403 h 1552"/>
                <a:gd name="connsiteX156" fmla="*/ 1936 w 2482"/>
                <a:gd name="connsiteY156" fmla="*/ 1391 h 1552"/>
                <a:gd name="connsiteX157" fmla="*/ 1949 w 2482"/>
                <a:gd name="connsiteY157" fmla="*/ 1378 h 1552"/>
                <a:gd name="connsiteX158" fmla="*/ 1974 w 2482"/>
                <a:gd name="connsiteY158" fmla="*/ 1366 h 1552"/>
                <a:gd name="connsiteX159" fmla="*/ 1974 w 2482"/>
                <a:gd name="connsiteY159" fmla="*/ 1378 h 1552"/>
                <a:gd name="connsiteX160" fmla="*/ 1986 w 2482"/>
                <a:gd name="connsiteY160" fmla="*/ 1353 h 1552"/>
                <a:gd name="connsiteX161" fmla="*/ 2023 w 2482"/>
                <a:gd name="connsiteY161" fmla="*/ 1316 h 1552"/>
                <a:gd name="connsiteX162" fmla="*/ 2110 w 2482"/>
                <a:gd name="connsiteY162" fmla="*/ 1291 h 1552"/>
                <a:gd name="connsiteX163" fmla="*/ 2135 w 2482"/>
                <a:gd name="connsiteY163" fmla="*/ 1242 h 1552"/>
                <a:gd name="connsiteX164" fmla="*/ 2147 w 2482"/>
                <a:gd name="connsiteY164" fmla="*/ 1217 h 1552"/>
                <a:gd name="connsiteX165" fmla="*/ 2147 w 2482"/>
                <a:gd name="connsiteY165" fmla="*/ 1192 h 1552"/>
                <a:gd name="connsiteX166" fmla="*/ 2160 w 2482"/>
                <a:gd name="connsiteY166" fmla="*/ 1117 h 1552"/>
                <a:gd name="connsiteX167" fmla="*/ 2222 w 2482"/>
                <a:gd name="connsiteY167" fmla="*/ 1117 h 1552"/>
                <a:gd name="connsiteX168" fmla="*/ 2296 w 2482"/>
                <a:gd name="connsiteY168" fmla="*/ 1192 h 1552"/>
                <a:gd name="connsiteX169" fmla="*/ 2321 w 2482"/>
                <a:gd name="connsiteY169" fmla="*/ 1180 h 1552"/>
                <a:gd name="connsiteX170" fmla="*/ 2358 w 2482"/>
                <a:gd name="connsiteY170" fmla="*/ 1130 h 1552"/>
                <a:gd name="connsiteX171" fmla="*/ 2358 w 2482"/>
                <a:gd name="connsiteY171" fmla="*/ 1155 h 1552"/>
                <a:gd name="connsiteX172" fmla="*/ 2346 w 2482"/>
                <a:gd name="connsiteY172" fmla="*/ 1217 h 1552"/>
                <a:gd name="connsiteX173" fmla="*/ 2383 w 2482"/>
                <a:gd name="connsiteY173" fmla="*/ 1242 h 1552"/>
                <a:gd name="connsiteX174" fmla="*/ 2408 w 2482"/>
                <a:gd name="connsiteY174" fmla="*/ 1180 h 1552"/>
                <a:gd name="connsiteX175" fmla="*/ 2433 w 2482"/>
                <a:gd name="connsiteY175" fmla="*/ 1167 h 1552"/>
                <a:gd name="connsiteX176" fmla="*/ 2470 w 2482"/>
                <a:gd name="connsiteY176" fmla="*/ 1117 h 1552"/>
                <a:gd name="connsiteX177" fmla="*/ 2482 w 2482"/>
                <a:gd name="connsiteY177" fmla="*/ 1080 h 1552"/>
                <a:gd name="connsiteX178" fmla="*/ 2458 w 2482"/>
                <a:gd name="connsiteY178"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1688 w 2482"/>
                <a:gd name="connsiteY34" fmla="*/ 633 h 1552"/>
                <a:gd name="connsiteX35" fmla="*/ 1738 w 2482"/>
                <a:gd name="connsiteY35" fmla="*/ 695 h 1552"/>
                <a:gd name="connsiteX36" fmla="*/ 1750 w 2482"/>
                <a:gd name="connsiteY36" fmla="*/ 757 h 1552"/>
                <a:gd name="connsiteX37" fmla="*/ 1701 w 2482"/>
                <a:gd name="connsiteY37" fmla="*/ 844 h 1552"/>
                <a:gd name="connsiteX38" fmla="*/ 1713 w 2482"/>
                <a:gd name="connsiteY38" fmla="*/ 869 h 1552"/>
                <a:gd name="connsiteX39" fmla="*/ 1750 w 2482"/>
                <a:gd name="connsiteY39" fmla="*/ 931 h 1552"/>
                <a:gd name="connsiteX40" fmla="*/ 1775 w 2482"/>
                <a:gd name="connsiteY40" fmla="*/ 981 h 1552"/>
                <a:gd name="connsiteX41" fmla="*/ 1750 w 2482"/>
                <a:gd name="connsiteY41" fmla="*/ 1031 h 1552"/>
                <a:gd name="connsiteX42" fmla="*/ 1713 w 2482"/>
                <a:gd name="connsiteY42" fmla="*/ 1031 h 1552"/>
                <a:gd name="connsiteX43" fmla="*/ 1688 w 2482"/>
                <a:gd name="connsiteY43" fmla="*/ 993 h 1552"/>
                <a:gd name="connsiteX44" fmla="*/ 1663 w 2482"/>
                <a:gd name="connsiteY44" fmla="*/ 968 h 1552"/>
                <a:gd name="connsiteX45" fmla="*/ 1638 w 2482"/>
                <a:gd name="connsiteY45" fmla="*/ 919 h 1552"/>
                <a:gd name="connsiteX46" fmla="*/ 1614 w 2482"/>
                <a:gd name="connsiteY46" fmla="*/ 894 h 1552"/>
                <a:gd name="connsiteX47" fmla="*/ 1601 w 2482"/>
                <a:gd name="connsiteY47" fmla="*/ 882 h 1552"/>
                <a:gd name="connsiteX48" fmla="*/ 1527 w 2482"/>
                <a:gd name="connsiteY48" fmla="*/ 882 h 1552"/>
                <a:gd name="connsiteX49" fmla="*/ 1428 w 2482"/>
                <a:gd name="connsiteY49" fmla="*/ 820 h 1552"/>
                <a:gd name="connsiteX50" fmla="*/ 1378 w 2482"/>
                <a:gd name="connsiteY50" fmla="*/ 782 h 1552"/>
                <a:gd name="connsiteX51" fmla="*/ 1316 w 2482"/>
                <a:gd name="connsiteY51" fmla="*/ 770 h 1552"/>
                <a:gd name="connsiteX52" fmla="*/ 1291 w 2482"/>
                <a:gd name="connsiteY52" fmla="*/ 782 h 1552"/>
                <a:gd name="connsiteX53" fmla="*/ 1217 w 2482"/>
                <a:gd name="connsiteY53" fmla="*/ 695 h 1552"/>
                <a:gd name="connsiteX54" fmla="*/ 1192 w 2482"/>
                <a:gd name="connsiteY54" fmla="*/ 695 h 1552"/>
                <a:gd name="connsiteX55" fmla="*/ 1204 w 2482"/>
                <a:gd name="connsiteY55" fmla="*/ 559 h 1552"/>
                <a:gd name="connsiteX56" fmla="*/ 1279 w 2482"/>
                <a:gd name="connsiteY56" fmla="*/ 460 h 1552"/>
                <a:gd name="connsiteX57" fmla="*/ 1291 w 2482"/>
                <a:gd name="connsiteY57" fmla="*/ 422 h 1552"/>
                <a:gd name="connsiteX58" fmla="*/ 1291 w 2482"/>
                <a:gd name="connsiteY58" fmla="*/ 385 h 1552"/>
                <a:gd name="connsiteX59" fmla="*/ 1341 w 2482"/>
                <a:gd name="connsiteY59" fmla="*/ 373 h 1552"/>
                <a:gd name="connsiteX60" fmla="*/ 1353 w 2482"/>
                <a:gd name="connsiteY60" fmla="*/ 348 h 1552"/>
                <a:gd name="connsiteX61" fmla="*/ 1291 w 2482"/>
                <a:gd name="connsiteY61" fmla="*/ 323 h 1552"/>
                <a:gd name="connsiteX62" fmla="*/ 1279 w 2482"/>
                <a:gd name="connsiteY62" fmla="*/ 298 h 1552"/>
                <a:gd name="connsiteX63" fmla="*/ 1341 w 2482"/>
                <a:gd name="connsiteY63" fmla="*/ 311 h 1552"/>
                <a:gd name="connsiteX64" fmla="*/ 1378 w 2482"/>
                <a:gd name="connsiteY64" fmla="*/ 298 h 1552"/>
                <a:gd name="connsiteX65" fmla="*/ 1341 w 2482"/>
                <a:gd name="connsiteY65" fmla="*/ 248 h 1552"/>
                <a:gd name="connsiteX66" fmla="*/ 1403 w 2482"/>
                <a:gd name="connsiteY66" fmla="*/ 248 h 1552"/>
                <a:gd name="connsiteX67" fmla="*/ 1415 w 2482"/>
                <a:gd name="connsiteY67" fmla="*/ 236 h 1552"/>
                <a:gd name="connsiteX68" fmla="*/ 1440 w 2482"/>
                <a:gd name="connsiteY68" fmla="*/ 174 h 1552"/>
                <a:gd name="connsiteX69" fmla="*/ 1428 w 2482"/>
                <a:gd name="connsiteY69" fmla="*/ 124 h 1552"/>
                <a:gd name="connsiteX70" fmla="*/ 1428 w 2482"/>
                <a:gd name="connsiteY70" fmla="*/ 100 h 1552"/>
                <a:gd name="connsiteX71" fmla="*/ 1390 w 2482"/>
                <a:gd name="connsiteY71" fmla="*/ 75 h 1552"/>
                <a:gd name="connsiteX72" fmla="*/ 1341 w 2482"/>
                <a:gd name="connsiteY72" fmla="*/ 62 h 1552"/>
                <a:gd name="connsiteX73" fmla="*/ 1365 w 2482"/>
                <a:gd name="connsiteY73" fmla="*/ 100 h 1552"/>
                <a:gd name="connsiteX74" fmla="*/ 1341 w 2482"/>
                <a:gd name="connsiteY74" fmla="*/ 149 h 1552"/>
                <a:gd name="connsiteX75" fmla="*/ 1328 w 2482"/>
                <a:gd name="connsiteY75" fmla="*/ 211 h 1552"/>
                <a:gd name="connsiteX76" fmla="*/ 1303 w 2482"/>
                <a:gd name="connsiteY76" fmla="*/ 199 h 1552"/>
                <a:gd name="connsiteX77" fmla="*/ 1303 w 2482"/>
                <a:gd name="connsiteY77" fmla="*/ 137 h 1552"/>
                <a:gd name="connsiteX78" fmla="*/ 1279 w 2482"/>
                <a:gd name="connsiteY78" fmla="*/ 124 h 1552"/>
                <a:gd name="connsiteX79" fmla="*/ 1266 w 2482"/>
                <a:gd name="connsiteY79" fmla="*/ 162 h 1552"/>
                <a:gd name="connsiteX80" fmla="*/ 1241 w 2482"/>
                <a:gd name="connsiteY80" fmla="*/ 174 h 1552"/>
                <a:gd name="connsiteX81" fmla="*/ 1241 w 2482"/>
                <a:gd name="connsiteY81" fmla="*/ 112 h 1552"/>
                <a:gd name="connsiteX82" fmla="*/ 1204 w 2482"/>
                <a:gd name="connsiteY82" fmla="*/ 100 h 1552"/>
                <a:gd name="connsiteX83" fmla="*/ 1179 w 2482"/>
                <a:gd name="connsiteY83" fmla="*/ 50 h 1552"/>
                <a:gd name="connsiteX84" fmla="*/ 1179 w 2482"/>
                <a:gd name="connsiteY84" fmla="*/ 13 h 1552"/>
                <a:gd name="connsiteX85" fmla="*/ 1142 w 2482"/>
                <a:gd name="connsiteY85" fmla="*/ 0 h 1552"/>
                <a:gd name="connsiteX86" fmla="*/ 1142 w 2482"/>
                <a:gd name="connsiteY86" fmla="*/ 100 h 1552"/>
                <a:gd name="connsiteX87" fmla="*/ 1179 w 2482"/>
                <a:gd name="connsiteY87" fmla="*/ 149 h 1552"/>
                <a:gd name="connsiteX88" fmla="*/ 1167 w 2482"/>
                <a:gd name="connsiteY88" fmla="*/ 199 h 1552"/>
                <a:gd name="connsiteX89" fmla="*/ 1142 w 2482"/>
                <a:gd name="connsiteY89" fmla="*/ 224 h 1552"/>
                <a:gd name="connsiteX90" fmla="*/ 1130 w 2482"/>
                <a:gd name="connsiteY90" fmla="*/ 186 h 1552"/>
                <a:gd name="connsiteX91" fmla="*/ 1105 w 2482"/>
                <a:gd name="connsiteY91" fmla="*/ 186 h 1552"/>
                <a:gd name="connsiteX92" fmla="*/ 1068 w 2482"/>
                <a:gd name="connsiteY92" fmla="*/ 224 h 1552"/>
                <a:gd name="connsiteX93" fmla="*/ 1030 w 2482"/>
                <a:gd name="connsiteY93" fmla="*/ 211 h 1552"/>
                <a:gd name="connsiteX94" fmla="*/ 956 w 2482"/>
                <a:gd name="connsiteY94" fmla="*/ 186 h 1552"/>
                <a:gd name="connsiteX95" fmla="*/ 857 w 2482"/>
                <a:gd name="connsiteY95" fmla="*/ 224 h 1552"/>
                <a:gd name="connsiteX96" fmla="*/ 795 w 2482"/>
                <a:gd name="connsiteY96" fmla="*/ 186 h 1552"/>
                <a:gd name="connsiteX97" fmla="*/ 720 w 2482"/>
                <a:gd name="connsiteY97" fmla="*/ 174 h 1552"/>
                <a:gd name="connsiteX98" fmla="*/ 0 w 2482"/>
                <a:gd name="connsiteY98" fmla="*/ 286 h 1552"/>
                <a:gd name="connsiteX99" fmla="*/ 0 w 2482"/>
                <a:gd name="connsiteY99" fmla="*/ 311 h 1552"/>
                <a:gd name="connsiteX100" fmla="*/ 37 w 2482"/>
                <a:gd name="connsiteY100" fmla="*/ 323 h 1552"/>
                <a:gd name="connsiteX101" fmla="*/ 37 w 2482"/>
                <a:gd name="connsiteY101" fmla="*/ 397 h 1552"/>
                <a:gd name="connsiteX102" fmla="*/ 112 w 2482"/>
                <a:gd name="connsiteY102" fmla="*/ 410 h 1552"/>
                <a:gd name="connsiteX103" fmla="*/ 100 w 2482"/>
                <a:gd name="connsiteY103" fmla="*/ 472 h 1552"/>
                <a:gd name="connsiteX104" fmla="*/ 124 w 2482"/>
                <a:gd name="connsiteY104" fmla="*/ 633 h 1552"/>
                <a:gd name="connsiteX105" fmla="*/ 149 w 2482"/>
                <a:gd name="connsiteY105" fmla="*/ 671 h 1552"/>
                <a:gd name="connsiteX106" fmla="*/ 100 w 2482"/>
                <a:gd name="connsiteY106" fmla="*/ 720 h 1552"/>
                <a:gd name="connsiteX107" fmla="*/ 100 w 2482"/>
                <a:gd name="connsiteY107" fmla="*/ 757 h 1552"/>
                <a:gd name="connsiteX108" fmla="*/ 100 w 2482"/>
                <a:gd name="connsiteY108" fmla="*/ 795 h 1552"/>
                <a:gd name="connsiteX109" fmla="*/ 149 w 2482"/>
                <a:gd name="connsiteY109" fmla="*/ 894 h 1552"/>
                <a:gd name="connsiteX110" fmla="*/ 124 w 2482"/>
                <a:gd name="connsiteY110" fmla="*/ 931 h 1552"/>
                <a:gd name="connsiteX111" fmla="*/ 124 w 2482"/>
                <a:gd name="connsiteY111" fmla="*/ 956 h 1552"/>
                <a:gd name="connsiteX112" fmla="*/ 149 w 2482"/>
                <a:gd name="connsiteY112" fmla="*/ 968 h 1552"/>
                <a:gd name="connsiteX113" fmla="*/ 186 w 2482"/>
                <a:gd name="connsiteY113" fmla="*/ 1043 h 1552"/>
                <a:gd name="connsiteX114" fmla="*/ 199 w 2482"/>
                <a:gd name="connsiteY114" fmla="*/ 1080 h 1552"/>
                <a:gd name="connsiteX115" fmla="*/ 211 w 2482"/>
                <a:gd name="connsiteY115" fmla="*/ 1105 h 1552"/>
                <a:gd name="connsiteX116" fmla="*/ 261 w 2482"/>
                <a:gd name="connsiteY116" fmla="*/ 1130 h 1552"/>
                <a:gd name="connsiteX117" fmla="*/ 633 w 2482"/>
                <a:gd name="connsiteY117" fmla="*/ 1167 h 1552"/>
                <a:gd name="connsiteX118" fmla="*/ 658 w 2482"/>
                <a:gd name="connsiteY118" fmla="*/ 1167 h 1552"/>
                <a:gd name="connsiteX119" fmla="*/ 683 w 2482"/>
                <a:gd name="connsiteY119" fmla="*/ 1180 h 1552"/>
                <a:gd name="connsiteX120" fmla="*/ 1204 w 2482"/>
                <a:gd name="connsiteY120" fmla="*/ 1229 h 1552"/>
                <a:gd name="connsiteX121" fmla="*/ 1254 w 2482"/>
                <a:gd name="connsiteY121" fmla="*/ 1242 h 1552"/>
                <a:gd name="connsiteX122" fmla="*/ 1266 w 2482"/>
                <a:gd name="connsiteY122" fmla="*/ 1242 h 1552"/>
                <a:gd name="connsiteX123" fmla="*/ 1291 w 2482"/>
                <a:gd name="connsiteY123" fmla="*/ 1242 h 1552"/>
                <a:gd name="connsiteX124" fmla="*/ 1291 w 2482"/>
                <a:gd name="connsiteY124" fmla="*/ 1254 h 1552"/>
                <a:gd name="connsiteX125" fmla="*/ 1303 w 2482"/>
                <a:gd name="connsiteY125" fmla="*/ 1254 h 1552"/>
                <a:gd name="connsiteX126" fmla="*/ 1440 w 2482"/>
                <a:gd name="connsiteY126" fmla="*/ 1266 h 1552"/>
                <a:gd name="connsiteX127" fmla="*/ 1452 w 2482"/>
                <a:gd name="connsiteY127" fmla="*/ 1266 h 1552"/>
                <a:gd name="connsiteX128" fmla="*/ 1452 w 2482"/>
                <a:gd name="connsiteY128" fmla="*/ 1242 h 1552"/>
                <a:gd name="connsiteX129" fmla="*/ 1465 w 2482"/>
                <a:gd name="connsiteY129" fmla="*/ 1229 h 1552"/>
                <a:gd name="connsiteX130" fmla="*/ 1502 w 2482"/>
                <a:gd name="connsiteY130" fmla="*/ 1217 h 1552"/>
                <a:gd name="connsiteX131" fmla="*/ 1564 w 2482"/>
                <a:gd name="connsiteY131" fmla="*/ 1229 h 1552"/>
                <a:gd name="connsiteX132" fmla="*/ 1564 w 2482"/>
                <a:gd name="connsiteY132" fmla="*/ 1242 h 1552"/>
                <a:gd name="connsiteX133" fmla="*/ 1589 w 2482"/>
                <a:gd name="connsiteY133" fmla="*/ 1254 h 1552"/>
                <a:gd name="connsiteX134" fmla="*/ 1614 w 2482"/>
                <a:gd name="connsiteY134" fmla="*/ 1291 h 1552"/>
                <a:gd name="connsiteX135" fmla="*/ 1614 w 2482"/>
                <a:gd name="connsiteY135" fmla="*/ 1316 h 1552"/>
                <a:gd name="connsiteX136" fmla="*/ 1638 w 2482"/>
                <a:gd name="connsiteY136" fmla="*/ 1316 h 1552"/>
                <a:gd name="connsiteX137" fmla="*/ 1676 w 2482"/>
                <a:gd name="connsiteY137" fmla="*/ 1341 h 1552"/>
                <a:gd name="connsiteX138" fmla="*/ 1688 w 2482"/>
                <a:gd name="connsiteY138" fmla="*/ 1353 h 1552"/>
                <a:gd name="connsiteX139" fmla="*/ 1725 w 2482"/>
                <a:gd name="connsiteY139" fmla="*/ 1341 h 1552"/>
                <a:gd name="connsiteX140" fmla="*/ 1763 w 2482"/>
                <a:gd name="connsiteY140" fmla="*/ 1316 h 1552"/>
                <a:gd name="connsiteX141" fmla="*/ 1812 w 2482"/>
                <a:gd name="connsiteY141" fmla="*/ 1353 h 1552"/>
                <a:gd name="connsiteX142" fmla="*/ 1837 w 2482"/>
                <a:gd name="connsiteY142" fmla="*/ 1403 h 1552"/>
                <a:gd name="connsiteX143" fmla="*/ 1787 w 2482"/>
                <a:gd name="connsiteY143" fmla="*/ 1403 h 1552"/>
                <a:gd name="connsiteX144" fmla="*/ 1775 w 2482"/>
                <a:gd name="connsiteY144" fmla="*/ 1415 h 1552"/>
                <a:gd name="connsiteX145" fmla="*/ 1775 w 2482"/>
                <a:gd name="connsiteY145" fmla="*/ 1477 h 1552"/>
                <a:gd name="connsiteX146" fmla="*/ 1763 w 2482"/>
                <a:gd name="connsiteY146" fmla="*/ 1502 h 1552"/>
                <a:gd name="connsiteX147" fmla="*/ 1750 w 2482"/>
                <a:gd name="connsiteY147" fmla="*/ 1540 h 1552"/>
                <a:gd name="connsiteX148" fmla="*/ 1763 w 2482"/>
                <a:gd name="connsiteY148" fmla="*/ 1552 h 1552"/>
                <a:gd name="connsiteX149" fmla="*/ 1825 w 2482"/>
                <a:gd name="connsiteY149" fmla="*/ 1527 h 1552"/>
                <a:gd name="connsiteX150" fmla="*/ 1862 w 2482"/>
                <a:gd name="connsiteY150" fmla="*/ 1453 h 1552"/>
                <a:gd name="connsiteX151" fmla="*/ 1862 w 2482"/>
                <a:gd name="connsiteY151" fmla="*/ 1465 h 1552"/>
                <a:gd name="connsiteX152" fmla="*/ 1862 w 2482"/>
                <a:gd name="connsiteY152" fmla="*/ 1428 h 1552"/>
                <a:gd name="connsiteX153" fmla="*/ 1887 w 2482"/>
                <a:gd name="connsiteY153" fmla="*/ 1403 h 1552"/>
                <a:gd name="connsiteX154" fmla="*/ 1936 w 2482"/>
                <a:gd name="connsiteY154" fmla="*/ 1403 h 1552"/>
                <a:gd name="connsiteX155" fmla="*/ 1936 w 2482"/>
                <a:gd name="connsiteY155" fmla="*/ 1391 h 1552"/>
                <a:gd name="connsiteX156" fmla="*/ 1949 w 2482"/>
                <a:gd name="connsiteY156" fmla="*/ 1378 h 1552"/>
                <a:gd name="connsiteX157" fmla="*/ 1974 w 2482"/>
                <a:gd name="connsiteY157" fmla="*/ 1366 h 1552"/>
                <a:gd name="connsiteX158" fmla="*/ 1974 w 2482"/>
                <a:gd name="connsiteY158" fmla="*/ 1378 h 1552"/>
                <a:gd name="connsiteX159" fmla="*/ 1986 w 2482"/>
                <a:gd name="connsiteY159" fmla="*/ 1353 h 1552"/>
                <a:gd name="connsiteX160" fmla="*/ 2023 w 2482"/>
                <a:gd name="connsiteY160" fmla="*/ 1316 h 1552"/>
                <a:gd name="connsiteX161" fmla="*/ 2110 w 2482"/>
                <a:gd name="connsiteY161" fmla="*/ 1291 h 1552"/>
                <a:gd name="connsiteX162" fmla="*/ 2135 w 2482"/>
                <a:gd name="connsiteY162" fmla="*/ 1242 h 1552"/>
                <a:gd name="connsiteX163" fmla="*/ 2147 w 2482"/>
                <a:gd name="connsiteY163" fmla="*/ 1217 h 1552"/>
                <a:gd name="connsiteX164" fmla="*/ 2147 w 2482"/>
                <a:gd name="connsiteY164" fmla="*/ 1192 h 1552"/>
                <a:gd name="connsiteX165" fmla="*/ 2160 w 2482"/>
                <a:gd name="connsiteY165" fmla="*/ 1117 h 1552"/>
                <a:gd name="connsiteX166" fmla="*/ 2222 w 2482"/>
                <a:gd name="connsiteY166" fmla="*/ 1117 h 1552"/>
                <a:gd name="connsiteX167" fmla="*/ 2296 w 2482"/>
                <a:gd name="connsiteY167" fmla="*/ 1192 h 1552"/>
                <a:gd name="connsiteX168" fmla="*/ 2321 w 2482"/>
                <a:gd name="connsiteY168" fmla="*/ 1180 h 1552"/>
                <a:gd name="connsiteX169" fmla="*/ 2358 w 2482"/>
                <a:gd name="connsiteY169" fmla="*/ 1130 h 1552"/>
                <a:gd name="connsiteX170" fmla="*/ 2358 w 2482"/>
                <a:gd name="connsiteY170" fmla="*/ 1155 h 1552"/>
                <a:gd name="connsiteX171" fmla="*/ 2346 w 2482"/>
                <a:gd name="connsiteY171" fmla="*/ 1217 h 1552"/>
                <a:gd name="connsiteX172" fmla="*/ 2383 w 2482"/>
                <a:gd name="connsiteY172" fmla="*/ 1242 h 1552"/>
                <a:gd name="connsiteX173" fmla="*/ 2408 w 2482"/>
                <a:gd name="connsiteY173" fmla="*/ 1180 h 1552"/>
                <a:gd name="connsiteX174" fmla="*/ 2433 w 2482"/>
                <a:gd name="connsiteY174" fmla="*/ 1167 h 1552"/>
                <a:gd name="connsiteX175" fmla="*/ 2470 w 2482"/>
                <a:gd name="connsiteY175" fmla="*/ 1117 h 1552"/>
                <a:gd name="connsiteX176" fmla="*/ 2482 w 2482"/>
                <a:gd name="connsiteY176" fmla="*/ 1080 h 1552"/>
                <a:gd name="connsiteX177" fmla="*/ 2458 w 2482"/>
                <a:gd name="connsiteY177"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321 w 2482"/>
                <a:gd name="connsiteY30" fmla="*/ 559 h 1552"/>
                <a:gd name="connsiteX31" fmla="*/ 2271 w 2482"/>
                <a:gd name="connsiteY31" fmla="*/ 584 h 1552"/>
                <a:gd name="connsiteX32" fmla="*/ 2234 w 2482"/>
                <a:gd name="connsiteY32" fmla="*/ 584 h 1552"/>
                <a:gd name="connsiteX33" fmla="*/ 2209 w 2482"/>
                <a:gd name="connsiteY33" fmla="*/ 559 h 1552"/>
                <a:gd name="connsiteX34" fmla="*/ 1738 w 2482"/>
                <a:gd name="connsiteY34" fmla="*/ 695 h 1552"/>
                <a:gd name="connsiteX35" fmla="*/ 1750 w 2482"/>
                <a:gd name="connsiteY35" fmla="*/ 757 h 1552"/>
                <a:gd name="connsiteX36" fmla="*/ 1701 w 2482"/>
                <a:gd name="connsiteY36" fmla="*/ 844 h 1552"/>
                <a:gd name="connsiteX37" fmla="*/ 1713 w 2482"/>
                <a:gd name="connsiteY37" fmla="*/ 869 h 1552"/>
                <a:gd name="connsiteX38" fmla="*/ 1750 w 2482"/>
                <a:gd name="connsiteY38" fmla="*/ 931 h 1552"/>
                <a:gd name="connsiteX39" fmla="*/ 1775 w 2482"/>
                <a:gd name="connsiteY39" fmla="*/ 981 h 1552"/>
                <a:gd name="connsiteX40" fmla="*/ 1750 w 2482"/>
                <a:gd name="connsiteY40" fmla="*/ 1031 h 1552"/>
                <a:gd name="connsiteX41" fmla="*/ 1713 w 2482"/>
                <a:gd name="connsiteY41" fmla="*/ 1031 h 1552"/>
                <a:gd name="connsiteX42" fmla="*/ 1688 w 2482"/>
                <a:gd name="connsiteY42" fmla="*/ 993 h 1552"/>
                <a:gd name="connsiteX43" fmla="*/ 1663 w 2482"/>
                <a:gd name="connsiteY43" fmla="*/ 968 h 1552"/>
                <a:gd name="connsiteX44" fmla="*/ 1638 w 2482"/>
                <a:gd name="connsiteY44" fmla="*/ 919 h 1552"/>
                <a:gd name="connsiteX45" fmla="*/ 1614 w 2482"/>
                <a:gd name="connsiteY45" fmla="*/ 894 h 1552"/>
                <a:gd name="connsiteX46" fmla="*/ 1601 w 2482"/>
                <a:gd name="connsiteY46" fmla="*/ 882 h 1552"/>
                <a:gd name="connsiteX47" fmla="*/ 1527 w 2482"/>
                <a:gd name="connsiteY47" fmla="*/ 882 h 1552"/>
                <a:gd name="connsiteX48" fmla="*/ 1428 w 2482"/>
                <a:gd name="connsiteY48" fmla="*/ 820 h 1552"/>
                <a:gd name="connsiteX49" fmla="*/ 1378 w 2482"/>
                <a:gd name="connsiteY49" fmla="*/ 782 h 1552"/>
                <a:gd name="connsiteX50" fmla="*/ 1316 w 2482"/>
                <a:gd name="connsiteY50" fmla="*/ 770 h 1552"/>
                <a:gd name="connsiteX51" fmla="*/ 1291 w 2482"/>
                <a:gd name="connsiteY51" fmla="*/ 782 h 1552"/>
                <a:gd name="connsiteX52" fmla="*/ 1217 w 2482"/>
                <a:gd name="connsiteY52" fmla="*/ 695 h 1552"/>
                <a:gd name="connsiteX53" fmla="*/ 1192 w 2482"/>
                <a:gd name="connsiteY53" fmla="*/ 695 h 1552"/>
                <a:gd name="connsiteX54" fmla="*/ 1204 w 2482"/>
                <a:gd name="connsiteY54" fmla="*/ 559 h 1552"/>
                <a:gd name="connsiteX55" fmla="*/ 1279 w 2482"/>
                <a:gd name="connsiteY55" fmla="*/ 460 h 1552"/>
                <a:gd name="connsiteX56" fmla="*/ 1291 w 2482"/>
                <a:gd name="connsiteY56" fmla="*/ 422 h 1552"/>
                <a:gd name="connsiteX57" fmla="*/ 1291 w 2482"/>
                <a:gd name="connsiteY57" fmla="*/ 385 h 1552"/>
                <a:gd name="connsiteX58" fmla="*/ 1341 w 2482"/>
                <a:gd name="connsiteY58" fmla="*/ 373 h 1552"/>
                <a:gd name="connsiteX59" fmla="*/ 1353 w 2482"/>
                <a:gd name="connsiteY59" fmla="*/ 348 h 1552"/>
                <a:gd name="connsiteX60" fmla="*/ 1291 w 2482"/>
                <a:gd name="connsiteY60" fmla="*/ 323 h 1552"/>
                <a:gd name="connsiteX61" fmla="*/ 1279 w 2482"/>
                <a:gd name="connsiteY61" fmla="*/ 298 h 1552"/>
                <a:gd name="connsiteX62" fmla="*/ 1341 w 2482"/>
                <a:gd name="connsiteY62" fmla="*/ 311 h 1552"/>
                <a:gd name="connsiteX63" fmla="*/ 1378 w 2482"/>
                <a:gd name="connsiteY63" fmla="*/ 298 h 1552"/>
                <a:gd name="connsiteX64" fmla="*/ 1341 w 2482"/>
                <a:gd name="connsiteY64" fmla="*/ 248 h 1552"/>
                <a:gd name="connsiteX65" fmla="*/ 1403 w 2482"/>
                <a:gd name="connsiteY65" fmla="*/ 248 h 1552"/>
                <a:gd name="connsiteX66" fmla="*/ 1415 w 2482"/>
                <a:gd name="connsiteY66" fmla="*/ 236 h 1552"/>
                <a:gd name="connsiteX67" fmla="*/ 1440 w 2482"/>
                <a:gd name="connsiteY67" fmla="*/ 174 h 1552"/>
                <a:gd name="connsiteX68" fmla="*/ 1428 w 2482"/>
                <a:gd name="connsiteY68" fmla="*/ 124 h 1552"/>
                <a:gd name="connsiteX69" fmla="*/ 1428 w 2482"/>
                <a:gd name="connsiteY69" fmla="*/ 100 h 1552"/>
                <a:gd name="connsiteX70" fmla="*/ 1390 w 2482"/>
                <a:gd name="connsiteY70" fmla="*/ 75 h 1552"/>
                <a:gd name="connsiteX71" fmla="*/ 1341 w 2482"/>
                <a:gd name="connsiteY71" fmla="*/ 62 h 1552"/>
                <a:gd name="connsiteX72" fmla="*/ 1365 w 2482"/>
                <a:gd name="connsiteY72" fmla="*/ 100 h 1552"/>
                <a:gd name="connsiteX73" fmla="*/ 1341 w 2482"/>
                <a:gd name="connsiteY73" fmla="*/ 149 h 1552"/>
                <a:gd name="connsiteX74" fmla="*/ 1328 w 2482"/>
                <a:gd name="connsiteY74" fmla="*/ 211 h 1552"/>
                <a:gd name="connsiteX75" fmla="*/ 1303 w 2482"/>
                <a:gd name="connsiteY75" fmla="*/ 199 h 1552"/>
                <a:gd name="connsiteX76" fmla="*/ 1303 w 2482"/>
                <a:gd name="connsiteY76" fmla="*/ 137 h 1552"/>
                <a:gd name="connsiteX77" fmla="*/ 1279 w 2482"/>
                <a:gd name="connsiteY77" fmla="*/ 124 h 1552"/>
                <a:gd name="connsiteX78" fmla="*/ 1266 w 2482"/>
                <a:gd name="connsiteY78" fmla="*/ 162 h 1552"/>
                <a:gd name="connsiteX79" fmla="*/ 1241 w 2482"/>
                <a:gd name="connsiteY79" fmla="*/ 174 h 1552"/>
                <a:gd name="connsiteX80" fmla="*/ 1241 w 2482"/>
                <a:gd name="connsiteY80" fmla="*/ 112 h 1552"/>
                <a:gd name="connsiteX81" fmla="*/ 1204 w 2482"/>
                <a:gd name="connsiteY81" fmla="*/ 100 h 1552"/>
                <a:gd name="connsiteX82" fmla="*/ 1179 w 2482"/>
                <a:gd name="connsiteY82" fmla="*/ 50 h 1552"/>
                <a:gd name="connsiteX83" fmla="*/ 1179 w 2482"/>
                <a:gd name="connsiteY83" fmla="*/ 13 h 1552"/>
                <a:gd name="connsiteX84" fmla="*/ 1142 w 2482"/>
                <a:gd name="connsiteY84" fmla="*/ 0 h 1552"/>
                <a:gd name="connsiteX85" fmla="*/ 1142 w 2482"/>
                <a:gd name="connsiteY85" fmla="*/ 100 h 1552"/>
                <a:gd name="connsiteX86" fmla="*/ 1179 w 2482"/>
                <a:gd name="connsiteY86" fmla="*/ 149 h 1552"/>
                <a:gd name="connsiteX87" fmla="*/ 1167 w 2482"/>
                <a:gd name="connsiteY87" fmla="*/ 199 h 1552"/>
                <a:gd name="connsiteX88" fmla="*/ 1142 w 2482"/>
                <a:gd name="connsiteY88" fmla="*/ 224 h 1552"/>
                <a:gd name="connsiteX89" fmla="*/ 1130 w 2482"/>
                <a:gd name="connsiteY89" fmla="*/ 186 h 1552"/>
                <a:gd name="connsiteX90" fmla="*/ 1105 w 2482"/>
                <a:gd name="connsiteY90" fmla="*/ 186 h 1552"/>
                <a:gd name="connsiteX91" fmla="*/ 1068 w 2482"/>
                <a:gd name="connsiteY91" fmla="*/ 224 h 1552"/>
                <a:gd name="connsiteX92" fmla="*/ 1030 w 2482"/>
                <a:gd name="connsiteY92" fmla="*/ 211 h 1552"/>
                <a:gd name="connsiteX93" fmla="*/ 956 w 2482"/>
                <a:gd name="connsiteY93" fmla="*/ 186 h 1552"/>
                <a:gd name="connsiteX94" fmla="*/ 857 w 2482"/>
                <a:gd name="connsiteY94" fmla="*/ 224 h 1552"/>
                <a:gd name="connsiteX95" fmla="*/ 795 w 2482"/>
                <a:gd name="connsiteY95" fmla="*/ 186 h 1552"/>
                <a:gd name="connsiteX96" fmla="*/ 720 w 2482"/>
                <a:gd name="connsiteY96" fmla="*/ 174 h 1552"/>
                <a:gd name="connsiteX97" fmla="*/ 0 w 2482"/>
                <a:gd name="connsiteY97" fmla="*/ 286 h 1552"/>
                <a:gd name="connsiteX98" fmla="*/ 0 w 2482"/>
                <a:gd name="connsiteY98" fmla="*/ 311 h 1552"/>
                <a:gd name="connsiteX99" fmla="*/ 37 w 2482"/>
                <a:gd name="connsiteY99" fmla="*/ 323 h 1552"/>
                <a:gd name="connsiteX100" fmla="*/ 37 w 2482"/>
                <a:gd name="connsiteY100" fmla="*/ 397 h 1552"/>
                <a:gd name="connsiteX101" fmla="*/ 112 w 2482"/>
                <a:gd name="connsiteY101" fmla="*/ 410 h 1552"/>
                <a:gd name="connsiteX102" fmla="*/ 100 w 2482"/>
                <a:gd name="connsiteY102" fmla="*/ 472 h 1552"/>
                <a:gd name="connsiteX103" fmla="*/ 124 w 2482"/>
                <a:gd name="connsiteY103" fmla="*/ 633 h 1552"/>
                <a:gd name="connsiteX104" fmla="*/ 149 w 2482"/>
                <a:gd name="connsiteY104" fmla="*/ 671 h 1552"/>
                <a:gd name="connsiteX105" fmla="*/ 100 w 2482"/>
                <a:gd name="connsiteY105" fmla="*/ 720 h 1552"/>
                <a:gd name="connsiteX106" fmla="*/ 100 w 2482"/>
                <a:gd name="connsiteY106" fmla="*/ 757 h 1552"/>
                <a:gd name="connsiteX107" fmla="*/ 100 w 2482"/>
                <a:gd name="connsiteY107" fmla="*/ 795 h 1552"/>
                <a:gd name="connsiteX108" fmla="*/ 149 w 2482"/>
                <a:gd name="connsiteY108" fmla="*/ 894 h 1552"/>
                <a:gd name="connsiteX109" fmla="*/ 124 w 2482"/>
                <a:gd name="connsiteY109" fmla="*/ 931 h 1552"/>
                <a:gd name="connsiteX110" fmla="*/ 124 w 2482"/>
                <a:gd name="connsiteY110" fmla="*/ 956 h 1552"/>
                <a:gd name="connsiteX111" fmla="*/ 149 w 2482"/>
                <a:gd name="connsiteY111" fmla="*/ 968 h 1552"/>
                <a:gd name="connsiteX112" fmla="*/ 186 w 2482"/>
                <a:gd name="connsiteY112" fmla="*/ 1043 h 1552"/>
                <a:gd name="connsiteX113" fmla="*/ 199 w 2482"/>
                <a:gd name="connsiteY113" fmla="*/ 1080 h 1552"/>
                <a:gd name="connsiteX114" fmla="*/ 211 w 2482"/>
                <a:gd name="connsiteY114" fmla="*/ 1105 h 1552"/>
                <a:gd name="connsiteX115" fmla="*/ 261 w 2482"/>
                <a:gd name="connsiteY115" fmla="*/ 1130 h 1552"/>
                <a:gd name="connsiteX116" fmla="*/ 633 w 2482"/>
                <a:gd name="connsiteY116" fmla="*/ 1167 h 1552"/>
                <a:gd name="connsiteX117" fmla="*/ 658 w 2482"/>
                <a:gd name="connsiteY117" fmla="*/ 1167 h 1552"/>
                <a:gd name="connsiteX118" fmla="*/ 683 w 2482"/>
                <a:gd name="connsiteY118" fmla="*/ 1180 h 1552"/>
                <a:gd name="connsiteX119" fmla="*/ 1204 w 2482"/>
                <a:gd name="connsiteY119" fmla="*/ 1229 h 1552"/>
                <a:gd name="connsiteX120" fmla="*/ 1254 w 2482"/>
                <a:gd name="connsiteY120" fmla="*/ 1242 h 1552"/>
                <a:gd name="connsiteX121" fmla="*/ 1266 w 2482"/>
                <a:gd name="connsiteY121" fmla="*/ 1242 h 1552"/>
                <a:gd name="connsiteX122" fmla="*/ 1291 w 2482"/>
                <a:gd name="connsiteY122" fmla="*/ 1242 h 1552"/>
                <a:gd name="connsiteX123" fmla="*/ 1291 w 2482"/>
                <a:gd name="connsiteY123" fmla="*/ 1254 h 1552"/>
                <a:gd name="connsiteX124" fmla="*/ 1303 w 2482"/>
                <a:gd name="connsiteY124" fmla="*/ 1254 h 1552"/>
                <a:gd name="connsiteX125" fmla="*/ 1440 w 2482"/>
                <a:gd name="connsiteY125" fmla="*/ 1266 h 1552"/>
                <a:gd name="connsiteX126" fmla="*/ 1452 w 2482"/>
                <a:gd name="connsiteY126" fmla="*/ 1266 h 1552"/>
                <a:gd name="connsiteX127" fmla="*/ 1452 w 2482"/>
                <a:gd name="connsiteY127" fmla="*/ 1242 h 1552"/>
                <a:gd name="connsiteX128" fmla="*/ 1465 w 2482"/>
                <a:gd name="connsiteY128" fmla="*/ 1229 h 1552"/>
                <a:gd name="connsiteX129" fmla="*/ 1502 w 2482"/>
                <a:gd name="connsiteY129" fmla="*/ 1217 h 1552"/>
                <a:gd name="connsiteX130" fmla="*/ 1564 w 2482"/>
                <a:gd name="connsiteY130" fmla="*/ 1229 h 1552"/>
                <a:gd name="connsiteX131" fmla="*/ 1564 w 2482"/>
                <a:gd name="connsiteY131" fmla="*/ 1242 h 1552"/>
                <a:gd name="connsiteX132" fmla="*/ 1589 w 2482"/>
                <a:gd name="connsiteY132" fmla="*/ 1254 h 1552"/>
                <a:gd name="connsiteX133" fmla="*/ 1614 w 2482"/>
                <a:gd name="connsiteY133" fmla="*/ 1291 h 1552"/>
                <a:gd name="connsiteX134" fmla="*/ 1614 w 2482"/>
                <a:gd name="connsiteY134" fmla="*/ 1316 h 1552"/>
                <a:gd name="connsiteX135" fmla="*/ 1638 w 2482"/>
                <a:gd name="connsiteY135" fmla="*/ 1316 h 1552"/>
                <a:gd name="connsiteX136" fmla="*/ 1676 w 2482"/>
                <a:gd name="connsiteY136" fmla="*/ 1341 h 1552"/>
                <a:gd name="connsiteX137" fmla="*/ 1688 w 2482"/>
                <a:gd name="connsiteY137" fmla="*/ 1353 h 1552"/>
                <a:gd name="connsiteX138" fmla="*/ 1725 w 2482"/>
                <a:gd name="connsiteY138" fmla="*/ 1341 h 1552"/>
                <a:gd name="connsiteX139" fmla="*/ 1763 w 2482"/>
                <a:gd name="connsiteY139" fmla="*/ 1316 h 1552"/>
                <a:gd name="connsiteX140" fmla="*/ 1812 w 2482"/>
                <a:gd name="connsiteY140" fmla="*/ 1353 h 1552"/>
                <a:gd name="connsiteX141" fmla="*/ 1837 w 2482"/>
                <a:gd name="connsiteY141" fmla="*/ 1403 h 1552"/>
                <a:gd name="connsiteX142" fmla="*/ 1787 w 2482"/>
                <a:gd name="connsiteY142" fmla="*/ 1403 h 1552"/>
                <a:gd name="connsiteX143" fmla="*/ 1775 w 2482"/>
                <a:gd name="connsiteY143" fmla="*/ 1415 h 1552"/>
                <a:gd name="connsiteX144" fmla="*/ 1775 w 2482"/>
                <a:gd name="connsiteY144" fmla="*/ 1477 h 1552"/>
                <a:gd name="connsiteX145" fmla="*/ 1763 w 2482"/>
                <a:gd name="connsiteY145" fmla="*/ 1502 h 1552"/>
                <a:gd name="connsiteX146" fmla="*/ 1750 w 2482"/>
                <a:gd name="connsiteY146" fmla="*/ 1540 h 1552"/>
                <a:gd name="connsiteX147" fmla="*/ 1763 w 2482"/>
                <a:gd name="connsiteY147" fmla="*/ 1552 h 1552"/>
                <a:gd name="connsiteX148" fmla="*/ 1825 w 2482"/>
                <a:gd name="connsiteY148" fmla="*/ 1527 h 1552"/>
                <a:gd name="connsiteX149" fmla="*/ 1862 w 2482"/>
                <a:gd name="connsiteY149" fmla="*/ 1453 h 1552"/>
                <a:gd name="connsiteX150" fmla="*/ 1862 w 2482"/>
                <a:gd name="connsiteY150" fmla="*/ 1465 h 1552"/>
                <a:gd name="connsiteX151" fmla="*/ 1862 w 2482"/>
                <a:gd name="connsiteY151" fmla="*/ 1428 h 1552"/>
                <a:gd name="connsiteX152" fmla="*/ 1887 w 2482"/>
                <a:gd name="connsiteY152" fmla="*/ 1403 h 1552"/>
                <a:gd name="connsiteX153" fmla="*/ 1936 w 2482"/>
                <a:gd name="connsiteY153" fmla="*/ 1403 h 1552"/>
                <a:gd name="connsiteX154" fmla="*/ 1936 w 2482"/>
                <a:gd name="connsiteY154" fmla="*/ 1391 h 1552"/>
                <a:gd name="connsiteX155" fmla="*/ 1949 w 2482"/>
                <a:gd name="connsiteY155" fmla="*/ 1378 h 1552"/>
                <a:gd name="connsiteX156" fmla="*/ 1974 w 2482"/>
                <a:gd name="connsiteY156" fmla="*/ 1366 h 1552"/>
                <a:gd name="connsiteX157" fmla="*/ 1974 w 2482"/>
                <a:gd name="connsiteY157" fmla="*/ 1378 h 1552"/>
                <a:gd name="connsiteX158" fmla="*/ 1986 w 2482"/>
                <a:gd name="connsiteY158" fmla="*/ 1353 h 1552"/>
                <a:gd name="connsiteX159" fmla="*/ 2023 w 2482"/>
                <a:gd name="connsiteY159" fmla="*/ 1316 h 1552"/>
                <a:gd name="connsiteX160" fmla="*/ 2110 w 2482"/>
                <a:gd name="connsiteY160" fmla="*/ 1291 h 1552"/>
                <a:gd name="connsiteX161" fmla="*/ 2135 w 2482"/>
                <a:gd name="connsiteY161" fmla="*/ 1242 h 1552"/>
                <a:gd name="connsiteX162" fmla="*/ 2147 w 2482"/>
                <a:gd name="connsiteY162" fmla="*/ 1217 h 1552"/>
                <a:gd name="connsiteX163" fmla="*/ 2147 w 2482"/>
                <a:gd name="connsiteY163" fmla="*/ 1192 h 1552"/>
                <a:gd name="connsiteX164" fmla="*/ 2160 w 2482"/>
                <a:gd name="connsiteY164" fmla="*/ 1117 h 1552"/>
                <a:gd name="connsiteX165" fmla="*/ 2222 w 2482"/>
                <a:gd name="connsiteY165" fmla="*/ 1117 h 1552"/>
                <a:gd name="connsiteX166" fmla="*/ 2296 w 2482"/>
                <a:gd name="connsiteY166" fmla="*/ 1192 h 1552"/>
                <a:gd name="connsiteX167" fmla="*/ 2321 w 2482"/>
                <a:gd name="connsiteY167" fmla="*/ 1180 h 1552"/>
                <a:gd name="connsiteX168" fmla="*/ 2358 w 2482"/>
                <a:gd name="connsiteY168" fmla="*/ 1130 h 1552"/>
                <a:gd name="connsiteX169" fmla="*/ 2358 w 2482"/>
                <a:gd name="connsiteY169" fmla="*/ 1155 h 1552"/>
                <a:gd name="connsiteX170" fmla="*/ 2346 w 2482"/>
                <a:gd name="connsiteY170" fmla="*/ 1217 h 1552"/>
                <a:gd name="connsiteX171" fmla="*/ 2383 w 2482"/>
                <a:gd name="connsiteY171" fmla="*/ 1242 h 1552"/>
                <a:gd name="connsiteX172" fmla="*/ 2408 w 2482"/>
                <a:gd name="connsiteY172" fmla="*/ 1180 h 1552"/>
                <a:gd name="connsiteX173" fmla="*/ 2433 w 2482"/>
                <a:gd name="connsiteY173" fmla="*/ 1167 h 1552"/>
                <a:gd name="connsiteX174" fmla="*/ 2470 w 2482"/>
                <a:gd name="connsiteY174" fmla="*/ 1117 h 1552"/>
                <a:gd name="connsiteX175" fmla="*/ 2482 w 2482"/>
                <a:gd name="connsiteY175" fmla="*/ 1080 h 1552"/>
                <a:gd name="connsiteX176" fmla="*/ 2458 w 2482"/>
                <a:gd name="connsiteY176"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271 w 2482"/>
                <a:gd name="connsiteY30" fmla="*/ 584 h 1552"/>
                <a:gd name="connsiteX31" fmla="*/ 2234 w 2482"/>
                <a:gd name="connsiteY31" fmla="*/ 584 h 1552"/>
                <a:gd name="connsiteX32" fmla="*/ 2209 w 2482"/>
                <a:gd name="connsiteY32" fmla="*/ 559 h 1552"/>
                <a:gd name="connsiteX33" fmla="*/ 1738 w 2482"/>
                <a:gd name="connsiteY33" fmla="*/ 695 h 1552"/>
                <a:gd name="connsiteX34" fmla="*/ 1750 w 2482"/>
                <a:gd name="connsiteY34" fmla="*/ 757 h 1552"/>
                <a:gd name="connsiteX35" fmla="*/ 1701 w 2482"/>
                <a:gd name="connsiteY35" fmla="*/ 844 h 1552"/>
                <a:gd name="connsiteX36" fmla="*/ 1713 w 2482"/>
                <a:gd name="connsiteY36" fmla="*/ 869 h 1552"/>
                <a:gd name="connsiteX37" fmla="*/ 1750 w 2482"/>
                <a:gd name="connsiteY37" fmla="*/ 931 h 1552"/>
                <a:gd name="connsiteX38" fmla="*/ 1775 w 2482"/>
                <a:gd name="connsiteY38" fmla="*/ 981 h 1552"/>
                <a:gd name="connsiteX39" fmla="*/ 1750 w 2482"/>
                <a:gd name="connsiteY39" fmla="*/ 1031 h 1552"/>
                <a:gd name="connsiteX40" fmla="*/ 1713 w 2482"/>
                <a:gd name="connsiteY40" fmla="*/ 1031 h 1552"/>
                <a:gd name="connsiteX41" fmla="*/ 1688 w 2482"/>
                <a:gd name="connsiteY41" fmla="*/ 993 h 1552"/>
                <a:gd name="connsiteX42" fmla="*/ 1663 w 2482"/>
                <a:gd name="connsiteY42" fmla="*/ 968 h 1552"/>
                <a:gd name="connsiteX43" fmla="*/ 1638 w 2482"/>
                <a:gd name="connsiteY43" fmla="*/ 919 h 1552"/>
                <a:gd name="connsiteX44" fmla="*/ 1614 w 2482"/>
                <a:gd name="connsiteY44" fmla="*/ 894 h 1552"/>
                <a:gd name="connsiteX45" fmla="*/ 1601 w 2482"/>
                <a:gd name="connsiteY45" fmla="*/ 882 h 1552"/>
                <a:gd name="connsiteX46" fmla="*/ 1527 w 2482"/>
                <a:gd name="connsiteY46" fmla="*/ 882 h 1552"/>
                <a:gd name="connsiteX47" fmla="*/ 1428 w 2482"/>
                <a:gd name="connsiteY47" fmla="*/ 820 h 1552"/>
                <a:gd name="connsiteX48" fmla="*/ 1378 w 2482"/>
                <a:gd name="connsiteY48" fmla="*/ 782 h 1552"/>
                <a:gd name="connsiteX49" fmla="*/ 1316 w 2482"/>
                <a:gd name="connsiteY49" fmla="*/ 770 h 1552"/>
                <a:gd name="connsiteX50" fmla="*/ 1291 w 2482"/>
                <a:gd name="connsiteY50" fmla="*/ 782 h 1552"/>
                <a:gd name="connsiteX51" fmla="*/ 1217 w 2482"/>
                <a:gd name="connsiteY51" fmla="*/ 695 h 1552"/>
                <a:gd name="connsiteX52" fmla="*/ 1192 w 2482"/>
                <a:gd name="connsiteY52" fmla="*/ 695 h 1552"/>
                <a:gd name="connsiteX53" fmla="*/ 1204 w 2482"/>
                <a:gd name="connsiteY53" fmla="*/ 559 h 1552"/>
                <a:gd name="connsiteX54" fmla="*/ 1279 w 2482"/>
                <a:gd name="connsiteY54" fmla="*/ 460 h 1552"/>
                <a:gd name="connsiteX55" fmla="*/ 1291 w 2482"/>
                <a:gd name="connsiteY55" fmla="*/ 422 h 1552"/>
                <a:gd name="connsiteX56" fmla="*/ 1291 w 2482"/>
                <a:gd name="connsiteY56" fmla="*/ 385 h 1552"/>
                <a:gd name="connsiteX57" fmla="*/ 1341 w 2482"/>
                <a:gd name="connsiteY57" fmla="*/ 373 h 1552"/>
                <a:gd name="connsiteX58" fmla="*/ 1353 w 2482"/>
                <a:gd name="connsiteY58" fmla="*/ 348 h 1552"/>
                <a:gd name="connsiteX59" fmla="*/ 1291 w 2482"/>
                <a:gd name="connsiteY59" fmla="*/ 323 h 1552"/>
                <a:gd name="connsiteX60" fmla="*/ 1279 w 2482"/>
                <a:gd name="connsiteY60" fmla="*/ 298 h 1552"/>
                <a:gd name="connsiteX61" fmla="*/ 1341 w 2482"/>
                <a:gd name="connsiteY61" fmla="*/ 311 h 1552"/>
                <a:gd name="connsiteX62" fmla="*/ 1378 w 2482"/>
                <a:gd name="connsiteY62" fmla="*/ 298 h 1552"/>
                <a:gd name="connsiteX63" fmla="*/ 1341 w 2482"/>
                <a:gd name="connsiteY63" fmla="*/ 248 h 1552"/>
                <a:gd name="connsiteX64" fmla="*/ 1403 w 2482"/>
                <a:gd name="connsiteY64" fmla="*/ 248 h 1552"/>
                <a:gd name="connsiteX65" fmla="*/ 1415 w 2482"/>
                <a:gd name="connsiteY65" fmla="*/ 236 h 1552"/>
                <a:gd name="connsiteX66" fmla="*/ 1440 w 2482"/>
                <a:gd name="connsiteY66" fmla="*/ 174 h 1552"/>
                <a:gd name="connsiteX67" fmla="*/ 1428 w 2482"/>
                <a:gd name="connsiteY67" fmla="*/ 124 h 1552"/>
                <a:gd name="connsiteX68" fmla="*/ 1428 w 2482"/>
                <a:gd name="connsiteY68" fmla="*/ 100 h 1552"/>
                <a:gd name="connsiteX69" fmla="*/ 1390 w 2482"/>
                <a:gd name="connsiteY69" fmla="*/ 75 h 1552"/>
                <a:gd name="connsiteX70" fmla="*/ 1341 w 2482"/>
                <a:gd name="connsiteY70" fmla="*/ 62 h 1552"/>
                <a:gd name="connsiteX71" fmla="*/ 1365 w 2482"/>
                <a:gd name="connsiteY71" fmla="*/ 100 h 1552"/>
                <a:gd name="connsiteX72" fmla="*/ 1341 w 2482"/>
                <a:gd name="connsiteY72" fmla="*/ 149 h 1552"/>
                <a:gd name="connsiteX73" fmla="*/ 1328 w 2482"/>
                <a:gd name="connsiteY73" fmla="*/ 211 h 1552"/>
                <a:gd name="connsiteX74" fmla="*/ 1303 w 2482"/>
                <a:gd name="connsiteY74" fmla="*/ 199 h 1552"/>
                <a:gd name="connsiteX75" fmla="*/ 1303 w 2482"/>
                <a:gd name="connsiteY75" fmla="*/ 137 h 1552"/>
                <a:gd name="connsiteX76" fmla="*/ 1279 w 2482"/>
                <a:gd name="connsiteY76" fmla="*/ 124 h 1552"/>
                <a:gd name="connsiteX77" fmla="*/ 1266 w 2482"/>
                <a:gd name="connsiteY77" fmla="*/ 162 h 1552"/>
                <a:gd name="connsiteX78" fmla="*/ 1241 w 2482"/>
                <a:gd name="connsiteY78" fmla="*/ 174 h 1552"/>
                <a:gd name="connsiteX79" fmla="*/ 1241 w 2482"/>
                <a:gd name="connsiteY79" fmla="*/ 112 h 1552"/>
                <a:gd name="connsiteX80" fmla="*/ 1204 w 2482"/>
                <a:gd name="connsiteY80" fmla="*/ 100 h 1552"/>
                <a:gd name="connsiteX81" fmla="*/ 1179 w 2482"/>
                <a:gd name="connsiteY81" fmla="*/ 50 h 1552"/>
                <a:gd name="connsiteX82" fmla="*/ 1179 w 2482"/>
                <a:gd name="connsiteY82" fmla="*/ 13 h 1552"/>
                <a:gd name="connsiteX83" fmla="*/ 1142 w 2482"/>
                <a:gd name="connsiteY83" fmla="*/ 0 h 1552"/>
                <a:gd name="connsiteX84" fmla="*/ 1142 w 2482"/>
                <a:gd name="connsiteY84" fmla="*/ 100 h 1552"/>
                <a:gd name="connsiteX85" fmla="*/ 1179 w 2482"/>
                <a:gd name="connsiteY85" fmla="*/ 149 h 1552"/>
                <a:gd name="connsiteX86" fmla="*/ 1167 w 2482"/>
                <a:gd name="connsiteY86" fmla="*/ 199 h 1552"/>
                <a:gd name="connsiteX87" fmla="*/ 1142 w 2482"/>
                <a:gd name="connsiteY87" fmla="*/ 224 h 1552"/>
                <a:gd name="connsiteX88" fmla="*/ 1130 w 2482"/>
                <a:gd name="connsiteY88" fmla="*/ 186 h 1552"/>
                <a:gd name="connsiteX89" fmla="*/ 1105 w 2482"/>
                <a:gd name="connsiteY89" fmla="*/ 186 h 1552"/>
                <a:gd name="connsiteX90" fmla="*/ 1068 w 2482"/>
                <a:gd name="connsiteY90" fmla="*/ 224 h 1552"/>
                <a:gd name="connsiteX91" fmla="*/ 1030 w 2482"/>
                <a:gd name="connsiteY91" fmla="*/ 211 h 1552"/>
                <a:gd name="connsiteX92" fmla="*/ 956 w 2482"/>
                <a:gd name="connsiteY92" fmla="*/ 186 h 1552"/>
                <a:gd name="connsiteX93" fmla="*/ 857 w 2482"/>
                <a:gd name="connsiteY93" fmla="*/ 224 h 1552"/>
                <a:gd name="connsiteX94" fmla="*/ 795 w 2482"/>
                <a:gd name="connsiteY94" fmla="*/ 186 h 1552"/>
                <a:gd name="connsiteX95" fmla="*/ 720 w 2482"/>
                <a:gd name="connsiteY95" fmla="*/ 174 h 1552"/>
                <a:gd name="connsiteX96" fmla="*/ 0 w 2482"/>
                <a:gd name="connsiteY96" fmla="*/ 286 h 1552"/>
                <a:gd name="connsiteX97" fmla="*/ 0 w 2482"/>
                <a:gd name="connsiteY97" fmla="*/ 311 h 1552"/>
                <a:gd name="connsiteX98" fmla="*/ 37 w 2482"/>
                <a:gd name="connsiteY98" fmla="*/ 323 h 1552"/>
                <a:gd name="connsiteX99" fmla="*/ 37 w 2482"/>
                <a:gd name="connsiteY99" fmla="*/ 397 h 1552"/>
                <a:gd name="connsiteX100" fmla="*/ 112 w 2482"/>
                <a:gd name="connsiteY100" fmla="*/ 410 h 1552"/>
                <a:gd name="connsiteX101" fmla="*/ 100 w 2482"/>
                <a:gd name="connsiteY101" fmla="*/ 472 h 1552"/>
                <a:gd name="connsiteX102" fmla="*/ 124 w 2482"/>
                <a:gd name="connsiteY102" fmla="*/ 633 h 1552"/>
                <a:gd name="connsiteX103" fmla="*/ 149 w 2482"/>
                <a:gd name="connsiteY103" fmla="*/ 671 h 1552"/>
                <a:gd name="connsiteX104" fmla="*/ 100 w 2482"/>
                <a:gd name="connsiteY104" fmla="*/ 720 h 1552"/>
                <a:gd name="connsiteX105" fmla="*/ 100 w 2482"/>
                <a:gd name="connsiteY105" fmla="*/ 757 h 1552"/>
                <a:gd name="connsiteX106" fmla="*/ 100 w 2482"/>
                <a:gd name="connsiteY106" fmla="*/ 795 h 1552"/>
                <a:gd name="connsiteX107" fmla="*/ 149 w 2482"/>
                <a:gd name="connsiteY107" fmla="*/ 894 h 1552"/>
                <a:gd name="connsiteX108" fmla="*/ 124 w 2482"/>
                <a:gd name="connsiteY108" fmla="*/ 931 h 1552"/>
                <a:gd name="connsiteX109" fmla="*/ 124 w 2482"/>
                <a:gd name="connsiteY109" fmla="*/ 956 h 1552"/>
                <a:gd name="connsiteX110" fmla="*/ 149 w 2482"/>
                <a:gd name="connsiteY110" fmla="*/ 968 h 1552"/>
                <a:gd name="connsiteX111" fmla="*/ 186 w 2482"/>
                <a:gd name="connsiteY111" fmla="*/ 1043 h 1552"/>
                <a:gd name="connsiteX112" fmla="*/ 199 w 2482"/>
                <a:gd name="connsiteY112" fmla="*/ 1080 h 1552"/>
                <a:gd name="connsiteX113" fmla="*/ 211 w 2482"/>
                <a:gd name="connsiteY113" fmla="*/ 1105 h 1552"/>
                <a:gd name="connsiteX114" fmla="*/ 261 w 2482"/>
                <a:gd name="connsiteY114" fmla="*/ 1130 h 1552"/>
                <a:gd name="connsiteX115" fmla="*/ 633 w 2482"/>
                <a:gd name="connsiteY115" fmla="*/ 1167 h 1552"/>
                <a:gd name="connsiteX116" fmla="*/ 658 w 2482"/>
                <a:gd name="connsiteY116" fmla="*/ 1167 h 1552"/>
                <a:gd name="connsiteX117" fmla="*/ 683 w 2482"/>
                <a:gd name="connsiteY117" fmla="*/ 1180 h 1552"/>
                <a:gd name="connsiteX118" fmla="*/ 1204 w 2482"/>
                <a:gd name="connsiteY118" fmla="*/ 1229 h 1552"/>
                <a:gd name="connsiteX119" fmla="*/ 1254 w 2482"/>
                <a:gd name="connsiteY119" fmla="*/ 1242 h 1552"/>
                <a:gd name="connsiteX120" fmla="*/ 1266 w 2482"/>
                <a:gd name="connsiteY120" fmla="*/ 1242 h 1552"/>
                <a:gd name="connsiteX121" fmla="*/ 1291 w 2482"/>
                <a:gd name="connsiteY121" fmla="*/ 1242 h 1552"/>
                <a:gd name="connsiteX122" fmla="*/ 1291 w 2482"/>
                <a:gd name="connsiteY122" fmla="*/ 1254 h 1552"/>
                <a:gd name="connsiteX123" fmla="*/ 1303 w 2482"/>
                <a:gd name="connsiteY123" fmla="*/ 1254 h 1552"/>
                <a:gd name="connsiteX124" fmla="*/ 1440 w 2482"/>
                <a:gd name="connsiteY124" fmla="*/ 1266 h 1552"/>
                <a:gd name="connsiteX125" fmla="*/ 1452 w 2482"/>
                <a:gd name="connsiteY125" fmla="*/ 1266 h 1552"/>
                <a:gd name="connsiteX126" fmla="*/ 1452 w 2482"/>
                <a:gd name="connsiteY126" fmla="*/ 1242 h 1552"/>
                <a:gd name="connsiteX127" fmla="*/ 1465 w 2482"/>
                <a:gd name="connsiteY127" fmla="*/ 1229 h 1552"/>
                <a:gd name="connsiteX128" fmla="*/ 1502 w 2482"/>
                <a:gd name="connsiteY128" fmla="*/ 1217 h 1552"/>
                <a:gd name="connsiteX129" fmla="*/ 1564 w 2482"/>
                <a:gd name="connsiteY129" fmla="*/ 1229 h 1552"/>
                <a:gd name="connsiteX130" fmla="*/ 1564 w 2482"/>
                <a:gd name="connsiteY130" fmla="*/ 1242 h 1552"/>
                <a:gd name="connsiteX131" fmla="*/ 1589 w 2482"/>
                <a:gd name="connsiteY131" fmla="*/ 1254 h 1552"/>
                <a:gd name="connsiteX132" fmla="*/ 1614 w 2482"/>
                <a:gd name="connsiteY132" fmla="*/ 1291 h 1552"/>
                <a:gd name="connsiteX133" fmla="*/ 1614 w 2482"/>
                <a:gd name="connsiteY133" fmla="*/ 1316 h 1552"/>
                <a:gd name="connsiteX134" fmla="*/ 1638 w 2482"/>
                <a:gd name="connsiteY134" fmla="*/ 1316 h 1552"/>
                <a:gd name="connsiteX135" fmla="*/ 1676 w 2482"/>
                <a:gd name="connsiteY135" fmla="*/ 1341 h 1552"/>
                <a:gd name="connsiteX136" fmla="*/ 1688 w 2482"/>
                <a:gd name="connsiteY136" fmla="*/ 1353 h 1552"/>
                <a:gd name="connsiteX137" fmla="*/ 1725 w 2482"/>
                <a:gd name="connsiteY137" fmla="*/ 1341 h 1552"/>
                <a:gd name="connsiteX138" fmla="*/ 1763 w 2482"/>
                <a:gd name="connsiteY138" fmla="*/ 1316 h 1552"/>
                <a:gd name="connsiteX139" fmla="*/ 1812 w 2482"/>
                <a:gd name="connsiteY139" fmla="*/ 1353 h 1552"/>
                <a:gd name="connsiteX140" fmla="*/ 1837 w 2482"/>
                <a:gd name="connsiteY140" fmla="*/ 1403 h 1552"/>
                <a:gd name="connsiteX141" fmla="*/ 1787 w 2482"/>
                <a:gd name="connsiteY141" fmla="*/ 1403 h 1552"/>
                <a:gd name="connsiteX142" fmla="*/ 1775 w 2482"/>
                <a:gd name="connsiteY142" fmla="*/ 1415 h 1552"/>
                <a:gd name="connsiteX143" fmla="*/ 1775 w 2482"/>
                <a:gd name="connsiteY143" fmla="*/ 1477 h 1552"/>
                <a:gd name="connsiteX144" fmla="*/ 1763 w 2482"/>
                <a:gd name="connsiteY144" fmla="*/ 1502 h 1552"/>
                <a:gd name="connsiteX145" fmla="*/ 1750 w 2482"/>
                <a:gd name="connsiteY145" fmla="*/ 1540 h 1552"/>
                <a:gd name="connsiteX146" fmla="*/ 1763 w 2482"/>
                <a:gd name="connsiteY146" fmla="*/ 1552 h 1552"/>
                <a:gd name="connsiteX147" fmla="*/ 1825 w 2482"/>
                <a:gd name="connsiteY147" fmla="*/ 1527 h 1552"/>
                <a:gd name="connsiteX148" fmla="*/ 1862 w 2482"/>
                <a:gd name="connsiteY148" fmla="*/ 1453 h 1552"/>
                <a:gd name="connsiteX149" fmla="*/ 1862 w 2482"/>
                <a:gd name="connsiteY149" fmla="*/ 1465 h 1552"/>
                <a:gd name="connsiteX150" fmla="*/ 1862 w 2482"/>
                <a:gd name="connsiteY150" fmla="*/ 1428 h 1552"/>
                <a:gd name="connsiteX151" fmla="*/ 1887 w 2482"/>
                <a:gd name="connsiteY151" fmla="*/ 1403 h 1552"/>
                <a:gd name="connsiteX152" fmla="*/ 1936 w 2482"/>
                <a:gd name="connsiteY152" fmla="*/ 1403 h 1552"/>
                <a:gd name="connsiteX153" fmla="*/ 1936 w 2482"/>
                <a:gd name="connsiteY153" fmla="*/ 1391 h 1552"/>
                <a:gd name="connsiteX154" fmla="*/ 1949 w 2482"/>
                <a:gd name="connsiteY154" fmla="*/ 1378 h 1552"/>
                <a:gd name="connsiteX155" fmla="*/ 1974 w 2482"/>
                <a:gd name="connsiteY155" fmla="*/ 1366 h 1552"/>
                <a:gd name="connsiteX156" fmla="*/ 1974 w 2482"/>
                <a:gd name="connsiteY156" fmla="*/ 1378 h 1552"/>
                <a:gd name="connsiteX157" fmla="*/ 1986 w 2482"/>
                <a:gd name="connsiteY157" fmla="*/ 1353 h 1552"/>
                <a:gd name="connsiteX158" fmla="*/ 2023 w 2482"/>
                <a:gd name="connsiteY158" fmla="*/ 1316 h 1552"/>
                <a:gd name="connsiteX159" fmla="*/ 2110 w 2482"/>
                <a:gd name="connsiteY159" fmla="*/ 1291 h 1552"/>
                <a:gd name="connsiteX160" fmla="*/ 2135 w 2482"/>
                <a:gd name="connsiteY160" fmla="*/ 1242 h 1552"/>
                <a:gd name="connsiteX161" fmla="*/ 2147 w 2482"/>
                <a:gd name="connsiteY161" fmla="*/ 1217 h 1552"/>
                <a:gd name="connsiteX162" fmla="*/ 2147 w 2482"/>
                <a:gd name="connsiteY162" fmla="*/ 1192 h 1552"/>
                <a:gd name="connsiteX163" fmla="*/ 2160 w 2482"/>
                <a:gd name="connsiteY163" fmla="*/ 1117 h 1552"/>
                <a:gd name="connsiteX164" fmla="*/ 2222 w 2482"/>
                <a:gd name="connsiteY164" fmla="*/ 1117 h 1552"/>
                <a:gd name="connsiteX165" fmla="*/ 2296 w 2482"/>
                <a:gd name="connsiteY165" fmla="*/ 1192 h 1552"/>
                <a:gd name="connsiteX166" fmla="*/ 2321 w 2482"/>
                <a:gd name="connsiteY166" fmla="*/ 1180 h 1552"/>
                <a:gd name="connsiteX167" fmla="*/ 2358 w 2482"/>
                <a:gd name="connsiteY167" fmla="*/ 1130 h 1552"/>
                <a:gd name="connsiteX168" fmla="*/ 2358 w 2482"/>
                <a:gd name="connsiteY168" fmla="*/ 1155 h 1552"/>
                <a:gd name="connsiteX169" fmla="*/ 2346 w 2482"/>
                <a:gd name="connsiteY169" fmla="*/ 1217 h 1552"/>
                <a:gd name="connsiteX170" fmla="*/ 2383 w 2482"/>
                <a:gd name="connsiteY170" fmla="*/ 1242 h 1552"/>
                <a:gd name="connsiteX171" fmla="*/ 2408 w 2482"/>
                <a:gd name="connsiteY171" fmla="*/ 1180 h 1552"/>
                <a:gd name="connsiteX172" fmla="*/ 2433 w 2482"/>
                <a:gd name="connsiteY172" fmla="*/ 1167 h 1552"/>
                <a:gd name="connsiteX173" fmla="*/ 2470 w 2482"/>
                <a:gd name="connsiteY173" fmla="*/ 1117 h 1552"/>
                <a:gd name="connsiteX174" fmla="*/ 2482 w 2482"/>
                <a:gd name="connsiteY174" fmla="*/ 1080 h 1552"/>
                <a:gd name="connsiteX175" fmla="*/ 2458 w 2482"/>
                <a:gd name="connsiteY175"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271 w 2482"/>
                <a:gd name="connsiteY30" fmla="*/ 584 h 1552"/>
                <a:gd name="connsiteX31" fmla="*/ 2234 w 2482"/>
                <a:gd name="connsiteY31" fmla="*/ 584 h 1552"/>
                <a:gd name="connsiteX32" fmla="*/ 1738 w 2482"/>
                <a:gd name="connsiteY32" fmla="*/ 695 h 1552"/>
                <a:gd name="connsiteX33" fmla="*/ 1750 w 2482"/>
                <a:gd name="connsiteY33" fmla="*/ 757 h 1552"/>
                <a:gd name="connsiteX34" fmla="*/ 1701 w 2482"/>
                <a:gd name="connsiteY34" fmla="*/ 844 h 1552"/>
                <a:gd name="connsiteX35" fmla="*/ 1713 w 2482"/>
                <a:gd name="connsiteY35" fmla="*/ 869 h 1552"/>
                <a:gd name="connsiteX36" fmla="*/ 1750 w 2482"/>
                <a:gd name="connsiteY36" fmla="*/ 931 h 1552"/>
                <a:gd name="connsiteX37" fmla="*/ 1775 w 2482"/>
                <a:gd name="connsiteY37" fmla="*/ 981 h 1552"/>
                <a:gd name="connsiteX38" fmla="*/ 1750 w 2482"/>
                <a:gd name="connsiteY38" fmla="*/ 1031 h 1552"/>
                <a:gd name="connsiteX39" fmla="*/ 1713 w 2482"/>
                <a:gd name="connsiteY39" fmla="*/ 1031 h 1552"/>
                <a:gd name="connsiteX40" fmla="*/ 1688 w 2482"/>
                <a:gd name="connsiteY40" fmla="*/ 993 h 1552"/>
                <a:gd name="connsiteX41" fmla="*/ 1663 w 2482"/>
                <a:gd name="connsiteY41" fmla="*/ 968 h 1552"/>
                <a:gd name="connsiteX42" fmla="*/ 1638 w 2482"/>
                <a:gd name="connsiteY42" fmla="*/ 919 h 1552"/>
                <a:gd name="connsiteX43" fmla="*/ 1614 w 2482"/>
                <a:gd name="connsiteY43" fmla="*/ 894 h 1552"/>
                <a:gd name="connsiteX44" fmla="*/ 1601 w 2482"/>
                <a:gd name="connsiteY44" fmla="*/ 882 h 1552"/>
                <a:gd name="connsiteX45" fmla="*/ 1527 w 2482"/>
                <a:gd name="connsiteY45" fmla="*/ 882 h 1552"/>
                <a:gd name="connsiteX46" fmla="*/ 1428 w 2482"/>
                <a:gd name="connsiteY46" fmla="*/ 820 h 1552"/>
                <a:gd name="connsiteX47" fmla="*/ 1378 w 2482"/>
                <a:gd name="connsiteY47" fmla="*/ 782 h 1552"/>
                <a:gd name="connsiteX48" fmla="*/ 1316 w 2482"/>
                <a:gd name="connsiteY48" fmla="*/ 770 h 1552"/>
                <a:gd name="connsiteX49" fmla="*/ 1291 w 2482"/>
                <a:gd name="connsiteY49" fmla="*/ 782 h 1552"/>
                <a:gd name="connsiteX50" fmla="*/ 1217 w 2482"/>
                <a:gd name="connsiteY50" fmla="*/ 695 h 1552"/>
                <a:gd name="connsiteX51" fmla="*/ 1192 w 2482"/>
                <a:gd name="connsiteY51" fmla="*/ 695 h 1552"/>
                <a:gd name="connsiteX52" fmla="*/ 1204 w 2482"/>
                <a:gd name="connsiteY52" fmla="*/ 559 h 1552"/>
                <a:gd name="connsiteX53" fmla="*/ 1279 w 2482"/>
                <a:gd name="connsiteY53" fmla="*/ 460 h 1552"/>
                <a:gd name="connsiteX54" fmla="*/ 1291 w 2482"/>
                <a:gd name="connsiteY54" fmla="*/ 422 h 1552"/>
                <a:gd name="connsiteX55" fmla="*/ 1291 w 2482"/>
                <a:gd name="connsiteY55" fmla="*/ 385 h 1552"/>
                <a:gd name="connsiteX56" fmla="*/ 1341 w 2482"/>
                <a:gd name="connsiteY56" fmla="*/ 373 h 1552"/>
                <a:gd name="connsiteX57" fmla="*/ 1353 w 2482"/>
                <a:gd name="connsiteY57" fmla="*/ 348 h 1552"/>
                <a:gd name="connsiteX58" fmla="*/ 1291 w 2482"/>
                <a:gd name="connsiteY58" fmla="*/ 323 h 1552"/>
                <a:gd name="connsiteX59" fmla="*/ 1279 w 2482"/>
                <a:gd name="connsiteY59" fmla="*/ 298 h 1552"/>
                <a:gd name="connsiteX60" fmla="*/ 1341 w 2482"/>
                <a:gd name="connsiteY60" fmla="*/ 311 h 1552"/>
                <a:gd name="connsiteX61" fmla="*/ 1378 w 2482"/>
                <a:gd name="connsiteY61" fmla="*/ 298 h 1552"/>
                <a:gd name="connsiteX62" fmla="*/ 1341 w 2482"/>
                <a:gd name="connsiteY62" fmla="*/ 248 h 1552"/>
                <a:gd name="connsiteX63" fmla="*/ 1403 w 2482"/>
                <a:gd name="connsiteY63" fmla="*/ 248 h 1552"/>
                <a:gd name="connsiteX64" fmla="*/ 1415 w 2482"/>
                <a:gd name="connsiteY64" fmla="*/ 236 h 1552"/>
                <a:gd name="connsiteX65" fmla="*/ 1440 w 2482"/>
                <a:gd name="connsiteY65" fmla="*/ 174 h 1552"/>
                <a:gd name="connsiteX66" fmla="*/ 1428 w 2482"/>
                <a:gd name="connsiteY66" fmla="*/ 124 h 1552"/>
                <a:gd name="connsiteX67" fmla="*/ 1428 w 2482"/>
                <a:gd name="connsiteY67" fmla="*/ 100 h 1552"/>
                <a:gd name="connsiteX68" fmla="*/ 1390 w 2482"/>
                <a:gd name="connsiteY68" fmla="*/ 75 h 1552"/>
                <a:gd name="connsiteX69" fmla="*/ 1341 w 2482"/>
                <a:gd name="connsiteY69" fmla="*/ 62 h 1552"/>
                <a:gd name="connsiteX70" fmla="*/ 1365 w 2482"/>
                <a:gd name="connsiteY70" fmla="*/ 100 h 1552"/>
                <a:gd name="connsiteX71" fmla="*/ 1341 w 2482"/>
                <a:gd name="connsiteY71" fmla="*/ 149 h 1552"/>
                <a:gd name="connsiteX72" fmla="*/ 1328 w 2482"/>
                <a:gd name="connsiteY72" fmla="*/ 211 h 1552"/>
                <a:gd name="connsiteX73" fmla="*/ 1303 w 2482"/>
                <a:gd name="connsiteY73" fmla="*/ 199 h 1552"/>
                <a:gd name="connsiteX74" fmla="*/ 1303 w 2482"/>
                <a:gd name="connsiteY74" fmla="*/ 137 h 1552"/>
                <a:gd name="connsiteX75" fmla="*/ 1279 w 2482"/>
                <a:gd name="connsiteY75" fmla="*/ 124 h 1552"/>
                <a:gd name="connsiteX76" fmla="*/ 1266 w 2482"/>
                <a:gd name="connsiteY76" fmla="*/ 162 h 1552"/>
                <a:gd name="connsiteX77" fmla="*/ 1241 w 2482"/>
                <a:gd name="connsiteY77" fmla="*/ 174 h 1552"/>
                <a:gd name="connsiteX78" fmla="*/ 1241 w 2482"/>
                <a:gd name="connsiteY78" fmla="*/ 112 h 1552"/>
                <a:gd name="connsiteX79" fmla="*/ 1204 w 2482"/>
                <a:gd name="connsiteY79" fmla="*/ 100 h 1552"/>
                <a:gd name="connsiteX80" fmla="*/ 1179 w 2482"/>
                <a:gd name="connsiteY80" fmla="*/ 50 h 1552"/>
                <a:gd name="connsiteX81" fmla="*/ 1179 w 2482"/>
                <a:gd name="connsiteY81" fmla="*/ 13 h 1552"/>
                <a:gd name="connsiteX82" fmla="*/ 1142 w 2482"/>
                <a:gd name="connsiteY82" fmla="*/ 0 h 1552"/>
                <a:gd name="connsiteX83" fmla="*/ 1142 w 2482"/>
                <a:gd name="connsiteY83" fmla="*/ 100 h 1552"/>
                <a:gd name="connsiteX84" fmla="*/ 1179 w 2482"/>
                <a:gd name="connsiteY84" fmla="*/ 149 h 1552"/>
                <a:gd name="connsiteX85" fmla="*/ 1167 w 2482"/>
                <a:gd name="connsiteY85" fmla="*/ 199 h 1552"/>
                <a:gd name="connsiteX86" fmla="*/ 1142 w 2482"/>
                <a:gd name="connsiteY86" fmla="*/ 224 h 1552"/>
                <a:gd name="connsiteX87" fmla="*/ 1130 w 2482"/>
                <a:gd name="connsiteY87" fmla="*/ 186 h 1552"/>
                <a:gd name="connsiteX88" fmla="*/ 1105 w 2482"/>
                <a:gd name="connsiteY88" fmla="*/ 186 h 1552"/>
                <a:gd name="connsiteX89" fmla="*/ 1068 w 2482"/>
                <a:gd name="connsiteY89" fmla="*/ 224 h 1552"/>
                <a:gd name="connsiteX90" fmla="*/ 1030 w 2482"/>
                <a:gd name="connsiteY90" fmla="*/ 211 h 1552"/>
                <a:gd name="connsiteX91" fmla="*/ 956 w 2482"/>
                <a:gd name="connsiteY91" fmla="*/ 186 h 1552"/>
                <a:gd name="connsiteX92" fmla="*/ 857 w 2482"/>
                <a:gd name="connsiteY92" fmla="*/ 224 h 1552"/>
                <a:gd name="connsiteX93" fmla="*/ 795 w 2482"/>
                <a:gd name="connsiteY93" fmla="*/ 186 h 1552"/>
                <a:gd name="connsiteX94" fmla="*/ 720 w 2482"/>
                <a:gd name="connsiteY94" fmla="*/ 174 h 1552"/>
                <a:gd name="connsiteX95" fmla="*/ 0 w 2482"/>
                <a:gd name="connsiteY95" fmla="*/ 286 h 1552"/>
                <a:gd name="connsiteX96" fmla="*/ 0 w 2482"/>
                <a:gd name="connsiteY96" fmla="*/ 311 h 1552"/>
                <a:gd name="connsiteX97" fmla="*/ 37 w 2482"/>
                <a:gd name="connsiteY97" fmla="*/ 323 h 1552"/>
                <a:gd name="connsiteX98" fmla="*/ 37 w 2482"/>
                <a:gd name="connsiteY98" fmla="*/ 397 h 1552"/>
                <a:gd name="connsiteX99" fmla="*/ 112 w 2482"/>
                <a:gd name="connsiteY99" fmla="*/ 410 h 1552"/>
                <a:gd name="connsiteX100" fmla="*/ 100 w 2482"/>
                <a:gd name="connsiteY100" fmla="*/ 472 h 1552"/>
                <a:gd name="connsiteX101" fmla="*/ 124 w 2482"/>
                <a:gd name="connsiteY101" fmla="*/ 633 h 1552"/>
                <a:gd name="connsiteX102" fmla="*/ 149 w 2482"/>
                <a:gd name="connsiteY102" fmla="*/ 671 h 1552"/>
                <a:gd name="connsiteX103" fmla="*/ 100 w 2482"/>
                <a:gd name="connsiteY103" fmla="*/ 720 h 1552"/>
                <a:gd name="connsiteX104" fmla="*/ 100 w 2482"/>
                <a:gd name="connsiteY104" fmla="*/ 757 h 1552"/>
                <a:gd name="connsiteX105" fmla="*/ 100 w 2482"/>
                <a:gd name="connsiteY105" fmla="*/ 795 h 1552"/>
                <a:gd name="connsiteX106" fmla="*/ 149 w 2482"/>
                <a:gd name="connsiteY106" fmla="*/ 894 h 1552"/>
                <a:gd name="connsiteX107" fmla="*/ 124 w 2482"/>
                <a:gd name="connsiteY107" fmla="*/ 931 h 1552"/>
                <a:gd name="connsiteX108" fmla="*/ 124 w 2482"/>
                <a:gd name="connsiteY108" fmla="*/ 956 h 1552"/>
                <a:gd name="connsiteX109" fmla="*/ 149 w 2482"/>
                <a:gd name="connsiteY109" fmla="*/ 968 h 1552"/>
                <a:gd name="connsiteX110" fmla="*/ 186 w 2482"/>
                <a:gd name="connsiteY110" fmla="*/ 1043 h 1552"/>
                <a:gd name="connsiteX111" fmla="*/ 199 w 2482"/>
                <a:gd name="connsiteY111" fmla="*/ 1080 h 1552"/>
                <a:gd name="connsiteX112" fmla="*/ 211 w 2482"/>
                <a:gd name="connsiteY112" fmla="*/ 1105 h 1552"/>
                <a:gd name="connsiteX113" fmla="*/ 261 w 2482"/>
                <a:gd name="connsiteY113" fmla="*/ 1130 h 1552"/>
                <a:gd name="connsiteX114" fmla="*/ 633 w 2482"/>
                <a:gd name="connsiteY114" fmla="*/ 1167 h 1552"/>
                <a:gd name="connsiteX115" fmla="*/ 658 w 2482"/>
                <a:gd name="connsiteY115" fmla="*/ 1167 h 1552"/>
                <a:gd name="connsiteX116" fmla="*/ 683 w 2482"/>
                <a:gd name="connsiteY116" fmla="*/ 1180 h 1552"/>
                <a:gd name="connsiteX117" fmla="*/ 1204 w 2482"/>
                <a:gd name="connsiteY117" fmla="*/ 1229 h 1552"/>
                <a:gd name="connsiteX118" fmla="*/ 1254 w 2482"/>
                <a:gd name="connsiteY118" fmla="*/ 1242 h 1552"/>
                <a:gd name="connsiteX119" fmla="*/ 1266 w 2482"/>
                <a:gd name="connsiteY119" fmla="*/ 1242 h 1552"/>
                <a:gd name="connsiteX120" fmla="*/ 1291 w 2482"/>
                <a:gd name="connsiteY120" fmla="*/ 1242 h 1552"/>
                <a:gd name="connsiteX121" fmla="*/ 1291 w 2482"/>
                <a:gd name="connsiteY121" fmla="*/ 1254 h 1552"/>
                <a:gd name="connsiteX122" fmla="*/ 1303 w 2482"/>
                <a:gd name="connsiteY122" fmla="*/ 1254 h 1552"/>
                <a:gd name="connsiteX123" fmla="*/ 1440 w 2482"/>
                <a:gd name="connsiteY123" fmla="*/ 1266 h 1552"/>
                <a:gd name="connsiteX124" fmla="*/ 1452 w 2482"/>
                <a:gd name="connsiteY124" fmla="*/ 1266 h 1552"/>
                <a:gd name="connsiteX125" fmla="*/ 1452 w 2482"/>
                <a:gd name="connsiteY125" fmla="*/ 1242 h 1552"/>
                <a:gd name="connsiteX126" fmla="*/ 1465 w 2482"/>
                <a:gd name="connsiteY126" fmla="*/ 1229 h 1552"/>
                <a:gd name="connsiteX127" fmla="*/ 1502 w 2482"/>
                <a:gd name="connsiteY127" fmla="*/ 1217 h 1552"/>
                <a:gd name="connsiteX128" fmla="*/ 1564 w 2482"/>
                <a:gd name="connsiteY128" fmla="*/ 1229 h 1552"/>
                <a:gd name="connsiteX129" fmla="*/ 1564 w 2482"/>
                <a:gd name="connsiteY129" fmla="*/ 1242 h 1552"/>
                <a:gd name="connsiteX130" fmla="*/ 1589 w 2482"/>
                <a:gd name="connsiteY130" fmla="*/ 1254 h 1552"/>
                <a:gd name="connsiteX131" fmla="*/ 1614 w 2482"/>
                <a:gd name="connsiteY131" fmla="*/ 1291 h 1552"/>
                <a:gd name="connsiteX132" fmla="*/ 1614 w 2482"/>
                <a:gd name="connsiteY132" fmla="*/ 1316 h 1552"/>
                <a:gd name="connsiteX133" fmla="*/ 1638 w 2482"/>
                <a:gd name="connsiteY133" fmla="*/ 1316 h 1552"/>
                <a:gd name="connsiteX134" fmla="*/ 1676 w 2482"/>
                <a:gd name="connsiteY134" fmla="*/ 1341 h 1552"/>
                <a:gd name="connsiteX135" fmla="*/ 1688 w 2482"/>
                <a:gd name="connsiteY135" fmla="*/ 1353 h 1552"/>
                <a:gd name="connsiteX136" fmla="*/ 1725 w 2482"/>
                <a:gd name="connsiteY136" fmla="*/ 1341 h 1552"/>
                <a:gd name="connsiteX137" fmla="*/ 1763 w 2482"/>
                <a:gd name="connsiteY137" fmla="*/ 1316 h 1552"/>
                <a:gd name="connsiteX138" fmla="*/ 1812 w 2482"/>
                <a:gd name="connsiteY138" fmla="*/ 1353 h 1552"/>
                <a:gd name="connsiteX139" fmla="*/ 1837 w 2482"/>
                <a:gd name="connsiteY139" fmla="*/ 1403 h 1552"/>
                <a:gd name="connsiteX140" fmla="*/ 1787 w 2482"/>
                <a:gd name="connsiteY140" fmla="*/ 1403 h 1552"/>
                <a:gd name="connsiteX141" fmla="*/ 1775 w 2482"/>
                <a:gd name="connsiteY141" fmla="*/ 1415 h 1552"/>
                <a:gd name="connsiteX142" fmla="*/ 1775 w 2482"/>
                <a:gd name="connsiteY142" fmla="*/ 1477 h 1552"/>
                <a:gd name="connsiteX143" fmla="*/ 1763 w 2482"/>
                <a:gd name="connsiteY143" fmla="*/ 1502 h 1552"/>
                <a:gd name="connsiteX144" fmla="*/ 1750 w 2482"/>
                <a:gd name="connsiteY144" fmla="*/ 1540 h 1552"/>
                <a:gd name="connsiteX145" fmla="*/ 1763 w 2482"/>
                <a:gd name="connsiteY145" fmla="*/ 1552 h 1552"/>
                <a:gd name="connsiteX146" fmla="*/ 1825 w 2482"/>
                <a:gd name="connsiteY146" fmla="*/ 1527 h 1552"/>
                <a:gd name="connsiteX147" fmla="*/ 1862 w 2482"/>
                <a:gd name="connsiteY147" fmla="*/ 1453 h 1552"/>
                <a:gd name="connsiteX148" fmla="*/ 1862 w 2482"/>
                <a:gd name="connsiteY148" fmla="*/ 1465 h 1552"/>
                <a:gd name="connsiteX149" fmla="*/ 1862 w 2482"/>
                <a:gd name="connsiteY149" fmla="*/ 1428 h 1552"/>
                <a:gd name="connsiteX150" fmla="*/ 1887 w 2482"/>
                <a:gd name="connsiteY150" fmla="*/ 1403 h 1552"/>
                <a:gd name="connsiteX151" fmla="*/ 1936 w 2482"/>
                <a:gd name="connsiteY151" fmla="*/ 1403 h 1552"/>
                <a:gd name="connsiteX152" fmla="*/ 1936 w 2482"/>
                <a:gd name="connsiteY152" fmla="*/ 1391 h 1552"/>
                <a:gd name="connsiteX153" fmla="*/ 1949 w 2482"/>
                <a:gd name="connsiteY153" fmla="*/ 1378 h 1552"/>
                <a:gd name="connsiteX154" fmla="*/ 1974 w 2482"/>
                <a:gd name="connsiteY154" fmla="*/ 1366 h 1552"/>
                <a:gd name="connsiteX155" fmla="*/ 1974 w 2482"/>
                <a:gd name="connsiteY155" fmla="*/ 1378 h 1552"/>
                <a:gd name="connsiteX156" fmla="*/ 1986 w 2482"/>
                <a:gd name="connsiteY156" fmla="*/ 1353 h 1552"/>
                <a:gd name="connsiteX157" fmla="*/ 2023 w 2482"/>
                <a:gd name="connsiteY157" fmla="*/ 1316 h 1552"/>
                <a:gd name="connsiteX158" fmla="*/ 2110 w 2482"/>
                <a:gd name="connsiteY158" fmla="*/ 1291 h 1552"/>
                <a:gd name="connsiteX159" fmla="*/ 2135 w 2482"/>
                <a:gd name="connsiteY159" fmla="*/ 1242 h 1552"/>
                <a:gd name="connsiteX160" fmla="*/ 2147 w 2482"/>
                <a:gd name="connsiteY160" fmla="*/ 1217 h 1552"/>
                <a:gd name="connsiteX161" fmla="*/ 2147 w 2482"/>
                <a:gd name="connsiteY161" fmla="*/ 1192 h 1552"/>
                <a:gd name="connsiteX162" fmla="*/ 2160 w 2482"/>
                <a:gd name="connsiteY162" fmla="*/ 1117 h 1552"/>
                <a:gd name="connsiteX163" fmla="*/ 2222 w 2482"/>
                <a:gd name="connsiteY163" fmla="*/ 1117 h 1552"/>
                <a:gd name="connsiteX164" fmla="*/ 2296 w 2482"/>
                <a:gd name="connsiteY164" fmla="*/ 1192 h 1552"/>
                <a:gd name="connsiteX165" fmla="*/ 2321 w 2482"/>
                <a:gd name="connsiteY165" fmla="*/ 1180 h 1552"/>
                <a:gd name="connsiteX166" fmla="*/ 2358 w 2482"/>
                <a:gd name="connsiteY166" fmla="*/ 1130 h 1552"/>
                <a:gd name="connsiteX167" fmla="*/ 2358 w 2482"/>
                <a:gd name="connsiteY167" fmla="*/ 1155 h 1552"/>
                <a:gd name="connsiteX168" fmla="*/ 2346 w 2482"/>
                <a:gd name="connsiteY168" fmla="*/ 1217 h 1552"/>
                <a:gd name="connsiteX169" fmla="*/ 2383 w 2482"/>
                <a:gd name="connsiteY169" fmla="*/ 1242 h 1552"/>
                <a:gd name="connsiteX170" fmla="*/ 2408 w 2482"/>
                <a:gd name="connsiteY170" fmla="*/ 1180 h 1552"/>
                <a:gd name="connsiteX171" fmla="*/ 2433 w 2482"/>
                <a:gd name="connsiteY171" fmla="*/ 1167 h 1552"/>
                <a:gd name="connsiteX172" fmla="*/ 2470 w 2482"/>
                <a:gd name="connsiteY172" fmla="*/ 1117 h 1552"/>
                <a:gd name="connsiteX173" fmla="*/ 2482 w 2482"/>
                <a:gd name="connsiteY173" fmla="*/ 1080 h 1552"/>
                <a:gd name="connsiteX174" fmla="*/ 2458 w 2482"/>
                <a:gd name="connsiteY174"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2271 w 2482"/>
                <a:gd name="connsiteY30" fmla="*/ 584 h 1552"/>
                <a:gd name="connsiteX31" fmla="*/ 1738 w 2482"/>
                <a:gd name="connsiteY31" fmla="*/ 695 h 1552"/>
                <a:gd name="connsiteX32" fmla="*/ 1750 w 2482"/>
                <a:gd name="connsiteY32" fmla="*/ 757 h 1552"/>
                <a:gd name="connsiteX33" fmla="*/ 1701 w 2482"/>
                <a:gd name="connsiteY33" fmla="*/ 844 h 1552"/>
                <a:gd name="connsiteX34" fmla="*/ 1713 w 2482"/>
                <a:gd name="connsiteY34" fmla="*/ 869 h 1552"/>
                <a:gd name="connsiteX35" fmla="*/ 1750 w 2482"/>
                <a:gd name="connsiteY35" fmla="*/ 931 h 1552"/>
                <a:gd name="connsiteX36" fmla="*/ 1775 w 2482"/>
                <a:gd name="connsiteY36" fmla="*/ 981 h 1552"/>
                <a:gd name="connsiteX37" fmla="*/ 1750 w 2482"/>
                <a:gd name="connsiteY37" fmla="*/ 1031 h 1552"/>
                <a:gd name="connsiteX38" fmla="*/ 1713 w 2482"/>
                <a:gd name="connsiteY38" fmla="*/ 1031 h 1552"/>
                <a:gd name="connsiteX39" fmla="*/ 1688 w 2482"/>
                <a:gd name="connsiteY39" fmla="*/ 993 h 1552"/>
                <a:gd name="connsiteX40" fmla="*/ 1663 w 2482"/>
                <a:gd name="connsiteY40" fmla="*/ 968 h 1552"/>
                <a:gd name="connsiteX41" fmla="*/ 1638 w 2482"/>
                <a:gd name="connsiteY41" fmla="*/ 919 h 1552"/>
                <a:gd name="connsiteX42" fmla="*/ 1614 w 2482"/>
                <a:gd name="connsiteY42" fmla="*/ 894 h 1552"/>
                <a:gd name="connsiteX43" fmla="*/ 1601 w 2482"/>
                <a:gd name="connsiteY43" fmla="*/ 882 h 1552"/>
                <a:gd name="connsiteX44" fmla="*/ 1527 w 2482"/>
                <a:gd name="connsiteY44" fmla="*/ 882 h 1552"/>
                <a:gd name="connsiteX45" fmla="*/ 1428 w 2482"/>
                <a:gd name="connsiteY45" fmla="*/ 820 h 1552"/>
                <a:gd name="connsiteX46" fmla="*/ 1378 w 2482"/>
                <a:gd name="connsiteY46" fmla="*/ 782 h 1552"/>
                <a:gd name="connsiteX47" fmla="*/ 1316 w 2482"/>
                <a:gd name="connsiteY47" fmla="*/ 770 h 1552"/>
                <a:gd name="connsiteX48" fmla="*/ 1291 w 2482"/>
                <a:gd name="connsiteY48" fmla="*/ 782 h 1552"/>
                <a:gd name="connsiteX49" fmla="*/ 1217 w 2482"/>
                <a:gd name="connsiteY49" fmla="*/ 695 h 1552"/>
                <a:gd name="connsiteX50" fmla="*/ 1192 w 2482"/>
                <a:gd name="connsiteY50" fmla="*/ 695 h 1552"/>
                <a:gd name="connsiteX51" fmla="*/ 1204 w 2482"/>
                <a:gd name="connsiteY51" fmla="*/ 559 h 1552"/>
                <a:gd name="connsiteX52" fmla="*/ 1279 w 2482"/>
                <a:gd name="connsiteY52" fmla="*/ 460 h 1552"/>
                <a:gd name="connsiteX53" fmla="*/ 1291 w 2482"/>
                <a:gd name="connsiteY53" fmla="*/ 422 h 1552"/>
                <a:gd name="connsiteX54" fmla="*/ 1291 w 2482"/>
                <a:gd name="connsiteY54" fmla="*/ 385 h 1552"/>
                <a:gd name="connsiteX55" fmla="*/ 1341 w 2482"/>
                <a:gd name="connsiteY55" fmla="*/ 373 h 1552"/>
                <a:gd name="connsiteX56" fmla="*/ 1353 w 2482"/>
                <a:gd name="connsiteY56" fmla="*/ 348 h 1552"/>
                <a:gd name="connsiteX57" fmla="*/ 1291 w 2482"/>
                <a:gd name="connsiteY57" fmla="*/ 323 h 1552"/>
                <a:gd name="connsiteX58" fmla="*/ 1279 w 2482"/>
                <a:gd name="connsiteY58" fmla="*/ 298 h 1552"/>
                <a:gd name="connsiteX59" fmla="*/ 1341 w 2482"/>
                <a:gd name="connsiteY59" fmla="*/ 311 h 1552"/>
                <a:gd name="connsiteX60" fmla="*/ 1378 w 2482"/>
                <a:gd name="connsiteY60" fmla="*/ 298 h 1552"/>
                <a:gd name="connsiteX61" fmla="*/ 1341 w 2482"/>
                <a:gd name="connsiteY61" fmla="*/ 248 h 1552"/>
                <a:gd name="connsiteX62" fmla="*/ 1403 w 2482"/>
                <a:gd name="connsiteY62" fmla="*/ 248 h 1552"/>
                <a:gd name="connsiteX63" fmla="*/ 1415 w 2482"/>
                <a:gd name="connsiteY63" fmla="*/ 236 h 1552"/>
                <a:gd name="connsiteX64" fmla="*/ 1440 w 2482"/>
                <a:gd name="connsiteY64" fmla="*/ 174 h 1552"/>
                <a:gd name="connsiteX65" fmla="*/ 1428 w 2482"/>
                <a:gd name="connsiteY65" fmla="*/ 124 h 1552"/>
                <a:gd name="connsiteX66" fmla="*/ 1428 w 2482"/>
                <a:gd name="connsiteY66" fmla="*/ 100 h 1552"/>
                <a:gd name="connsiteX67" fmla="*/ 1390 w 2482"/>
                <a:gd name="connsiteY67" fmla="*/ 75 h 1552"/>
                <a:gd name="connsiteX68" fmla="*/ 1341 w 2482"/>
                <a:gd name="connsiteY68" fmla="*/ 62 h 1552"/>
                <a:gd name="connsiteX69" fmla="*/ 1365 w 2482"/>
                <a:gd name="connsiteY69" fmla="*/ 100 h 1552"/>
                <a:gd name="connsiteX70" fmla="*/ 1341 w 2482"/>
                <a:gd name="connsiteY70" fmla="*/ 149 h 1552"/>
                <a:gd name="connsiteX71" fmla="*/ 1328 w 2482"/>
                <a:gd name="connsiteY71" fmla="*/ 211 h 1552"/>
                <a:gd name="connsiteX72" fmla="*/ 1303 w 2482"/>
                <a:gd name="connsiteY72" fmla="*/ 199 h 1552"/>
                <a:gd name="connsiteX73" fmla="*/ 1303 w 2482"/>
                <a:gd name="connsiteY73" fmla="*/ 137 h 1552"/>
                <a:gd name="connsiteX74" fmla="*/ 1279 w 2482"/>
                <a:gd name="connsiteY74" fmla="*/ 124 h 1552"/>
                <a:gd name="connsiteX75" fmla="*/ 1266 w 2482"/>
                <a:gd name="connsiteY75" fmla="*/ 162 h 1552"/>
                <a:gd name="connsiteX76" fmla="*/ 1241 w 2482"/>
                <a:gd name="connsiteY76" fmla="*/ 174 h 1552"/>
                <a:gd name="connsiteX77" fmla="*/ 1241 w 2482"/>
                <a:gd name="connsiteY77" fmla="*/ 112 h 1552"/>
                <a:gd name="connsiteX78" fmla="*/ 1204 w 2482"/>
                <a:gd name="connsiteY78" fmla="*/ 100 h 1552"/>
                <a:gd name="connsiteX79" fmla="*/ 1179 w 2482"/>
                <a:gd name="connsiteY79" fmla="*/ 50 h 1552"/>
                <a:gd name="connsiteX80" fmla="*/ 1179 w 2482"/>
                <a:gd name="connsiteY80" fmla="*/ 13 h 1552"/>
                <a:gd name="connsiteX81" fmla="*/ 1142 w 2482"/>
                <a:gd name="connsiteY81" fmla="*/ 0 h 1552"/>
                <a:gd name="connsiteX82" fmla="*/ 1142 w 2482"/>
                <a:gd name="connsiteY82" fmla="*/ 100 h 1552"/>
                <a:gd name="connsiteX83" fmla="*/ 1179 w 2482"/>
                <a:gd name="connsiteY83" fmla="*/ 149 h 1552"/>
                <a:gd name="connsiteX84" fmla="*/ 1167 w 2482"/>
                <a:gd name="connsiteY84" fmla="*/ 199 h 1552"/>
                <a:gd name="connsiteX85" fmla="*/ 1142 w 2482"/>
                <a:gd name="connsiteY85" fmla="*/ 224 h 1552"/>
                <a:gd name="connsiteX86" fmla="*/ 1130 w 2482"/>
                <a:gd name="connsiteY86" fmla="*/ 186 h 1552"/>
                <a:gd name="connsiteX87" fmla="*/ 1105 w 2482"/>
                <a:gd name="connsiteY87" fmla="*/ 186 h 1552"/>
                <a:gd name="connsiteX88" fmla="*/ 1068 w 2482"/>
                <a:gd name="connsiteY88" fmla="*/ 224 h 1552"/>
                <a:gd name="connsiteX89" fmla="*/ 1030 w 2482"/>
                <a:gd name="connsiteY89" fmla="*/ 211 h 1552"/>
                <a:gd name="connsiteX90" fmla="*/ 956 w 2482"/>
                <a:gd name="connsiteY90" fmla="*/ 186 h 1552"/>
                <a:gd name="connsiteX91" fmla="*/ 857 w 2482"/>
                <a:gd name="connsiteY91" fmla="*/ 224 h 1552"/>
                <a:gd name="connsiteX92" fmla="*/ 795 w 2482"/>
                <a:gd name="connsiteY92" fmla="*/ 186 h 1552"/>
                <a:gd name="connsiteX93" fmla="*/ 720 w 2482"/>
                <a:gd name="connsiteY93" fmla="*/ 174 h 1552"/>
                <a:gd name="connsiteX94" fmla="*/ 0 w 2482"/>
                <a:gd name="connsiteY94" fmla="*/ 286 h 1552"/>
                <a:gd name="connsiteX95" fmla="*/ 0 w 2482"/>
                <a:gd name="connsiteY95" fmla="*/ 311 h 1552"/>
                <a:gd name="connsiteX96" fmla="*/ 37 w 2482"/>
                <a:gd name="connsiteY96" fmla="*/ 323 h 1552"/>
                <a:gd name="connsiteX97" fmla="*/ 37 w 2482"/>
                <a:gd name="connsiteY97" fmla="*/ 397 h 1552"/>
                <a:gd name="connsiteX98" fmla="*/ 112 w 2482"/>
                <a:gd name="connsiteY98" fmla="*/ 410 h 1552"/>
                <a:gd name="connsiteX99" fmla="*/ 100 w 2482"/>
                <a:gd name="connsiteY99" fmla="*/ 472 h 1552"/>
                <a:gd name="connsiteX100" fmla="*/ 124 w 2482"/>
                <a:gd name="connsiteY100" fmla="*/ 633 h 1552"/>
                <a:gd name="connsiteX101" fmla="*/ 149 w 2482"/>
                <a:gd name="connsiteY101" fmla="*/ 671 h 1552"/>
                <a:gd name="connsiteX102" fmla="*/ 100 w 2482"/>
                <a:gd name="connsiteY102" fmla="*/ 720 h 1552"/>
                <a:gd name="connsiteX103" fmla="*/ 100 w 2482"/>
                <a:gd name="connsiteY103" fmla="*/ 757 h 1552"/>
                <a:gd name="connsiteX104" fmla="*/ 100 w 2482"/>
                <a:gd name="connsiteY104" fmla="*/ 795 h 1552"/>
                <a:gd name="connsiteX105" fmla="*/ 149 w 2482"/>
                <a:gd name="connsiteY105" fmla="*/ 894 h 1552"/>
                <a:gd name="connsiteX106" fmla="*/ 124 w 2482"/>
                <a:gd name="connsiteY106" fmla="*/ 931 h 1552"/>
                <a:gd name="connsiteX107" fmla="*/ 124 w 2482"/>
                <a:gd name="connsiteY107" fmla="*/ 956 h 1552"/>
                <a:gd name="connsiteX108" fmla="*/ 149 w 2482"/>
                <a:gd name="connsiteY108" fmla="*/ 968 h 1552"/>
                <a:gd name="connsiteX109" fmla="*/ 186 w 2482"/>
                <a:gd name="connsiteY109" fmla="*/ 1043 h 1552"/>
                <a:gd name="connsiteX110" fmla="*/ 199 w 2482"/>
                <a:gd name="connsiteY110" fmla="*/ 1080 h 1552"/>
                <a:gd name="connsiteX111" fmla="*/ 211 w 2482"/>
                <a:gd name="connsiteY111" fmla="*/ 1105 h 1552"/>
                <a:gd name="connsiteX112" fmla="*/ 261 w 2482"/>
                <a:gd name="connsiteY112" fmla="*/ 1130 h 1552"/>
                <a:gd name="connsiteX113" fmla="*/ 633 w 2482"/>
                <a:gd name="connsiteY113" fmla="*/ 1167 h 1552"/>
                <a:gd name="connsiteX114" fmla="*/ 658 w 2482"/>
                <a:gd name="connsiteY114" fmla="*/ 1167 h 1552"/>
                <a:gd name="connsiteX115" fmla="*/ 683 w 2482"/>
                <a:gd name="connsiteY115" fmla="*/ 1180 h 1552"/>
                <a:gd name="connsiteX116" fmla="*/ 1204 w 2482"/>
                <a:gd name="connsiteY116" fmla="*/ 1229 h 1552"/>
                <a:gd name="connsiteX117" fmla="*/ 1254 w 2482"/>
                <a:gd name="connsiteY117" fmla="*/ 1242 h 1552"/>
                <a:gd name="connsiteX118" fmla="*/ 1266 w 2482"/>
                <a:gd name="connsiteY118" fmla="*/ 1242 h 1552"/>
                <a:gd name="connsiteX119" fmla="*/ 1291 w 2482"/>
                <a:gd name="connsiteY119" fmla="*/ 1242 h 1552"/>
                <a:gd name="connsiteX120" fmla="*/ 1291 w 2482"/>
                <a:gd name="connsiteY120" fmla="*/ 1254 h 1552"/>
                <a:gd name="connsiteX121" fmla="*/ 1303 w 2482"/>
                <a:gd name="connsiteY121" fmla="*/ 1254 h 1552"/>
                <a:gd name="connsiteX122" fmla="*/ 1440 w 2482"/>
                <a:gd name="connsiteY122" fmla="*/ 1266 h 1552"/>
                <a:gd name="connsiteX123" fmla="*/ 1452 w 2482"/>
                <a:gd name="connsiteY123" fmla="*/ 1266 h 1552"/>
                <a:gd name="connsiteX124" fmla="*/ 1452 w 2482"/>
                <a:gd name="connsiteY124" fmla="*/ 1242 h 1552"/>
                <a:gd name="connsiteX125" fmla="*/ 1465 w 2482"/>
                <a:gd name="connsiteY125" fmla="*/ 1229 h 1552"/>
                <a:gd name="connsiteX126" fmla="*/ 1502 w 2482"/>
                <a:gd name="connsiteY126" fmla="*/ 1217 h 1552"/>
                <a:gd name="connsiteX127" fmla="*/ 1564 w 2482"/>
                <a:gd name="connsiteY127" fmla="*/ 1229 h 1552"/>
                <a:gd name="connsiteX128" fmla="*/ 1564 w 2482"/>
                <a:gd name="connsiteY128" fmla="*/ 1242 h 1552"/>
                <a:gd name="connsiteX129" fmla="*/ 1589 w 2482"/>
                <a:gd name="connsiteY129" fmla="*/ 1254 h 1552"/>
                <a:gd name="connsiteX130" fmla="*/ 1614 w 2482"/>
                <a:gd name="connsiteY130" fmla="*/ 1291 h 1552"/>
                <a:gd name="connsiteX131" fmla="*/ 1614 w 2482"/>
                <a:gd name="connsiteY131" fmla="*/ 1316 h 1552"/>
                <a:gd name="connsiteX132" fmla="*/ 1638 w 2482"/>
                <a:gd name="connsiteY132" fmla="*/ 1316 h 1552"/>
                <a:gd name="connsiteX133" fmla="*/ 1676 w 2482"/>
                <a:gd name="connsiteY133" fmla="*/ 1341 h 1552"/>
                <a:gd name="connsiteX134" fmla="*/ 1688 w 2482"/>
                <a:gd name="connsiteY134" fmla="*/ 1353 h 1552"/>
                <a:gd name="connsiteX135" fmla="*/ 1725 w 2482"/>
                <a:gd name="connsiteY135" fmla="*/ 1341 h 1552"/>
                <a:gd name="connsiteX136" fmla="*/ 1763 w 2482"/>
                <a:gd name="connsiteY136" fmla="*/ 1316 h 1552"/>
                <a:gd name="connsiteX137" fmla="*/ 1812 w 2482"/>
                <a:gd name="connsiteY137" fmla="*/ 1353 h 1552"/>
                <a:gd name="connsiteX138" fmla="*/ 1837 w 2482"/>
                <a:gd name="connsiteY138" fmla="*/ 1403 h 1552"/>
                <a:gd name="connsiteX139" fmla="*/ 1787 w 2482"/>
                <a:gd name="connsiteY139" fmla="*/ 1403 h 1552"/>
                <a:gd name="connsiteX140" fmla="*/ 1775 w 2482"/>
                <a:gd name="connsiteY140" fmla="*/ 1415 h 1552"/>
                <a:gd name="connsiteX141" fmla="*/ 1775 w 2482"/>
                <a:gd name="connsiteY141" fmla="*/ 1477 h 1552"/>
                <a:gd name="connsiteX142" fmla="*/ 1763 w 2482"/>
                <a:gd name="connsiteY142" fmla="*/ 1502 h 1552"/>
                <a:gd name="connsiteX143" fmla="*/ 1750 w 2482"/>
                <a:gd name="connsiteY143" fmla="*/ 1540 h 1552"/>
                <a:gd name="connsiteX144" fmla="*/ 1763 w 2482"/>
                <a:gd name="connsiteY144" fmla="*/ 1552 h 1552"/>
                <a:gd name="connsiteX145" fmla="*/ 1825 w 2482"/>
                <a:gd name="connsiteY145" fmla="*/ 1527 h 1552"/>
                <a:gd name="connsiteX146" fmla="*/ 1862 w 2482"/>
                <a:gd name="connsiteY146" fmla="*/ 1453 h 1552"/>
                <a:gd name="connsiteX147" fmla="*/ 1862 w 2482"/>
                <a:gd name="connsiteY147" fmla="*/ 1465 h 1552"/>
                <a:gd name="connsiteX148" fmla="*/ 1862 w 2482"/>
                <a:gd name="connsiteY148" fmla="*/ 1428 h 1552"/>
                <a:gd name="connsiteX149" fmla="*/ 1887 w 2482"/>
                <a:gd name="connsiteY149" fmla="*/ 1403 h 1552"/>
                <a:gd name="connsiteX150" fmla="*/ 1936 w 2482"/>
                <a:gd name="connsiteY150" fmla="*/ 1403 h 1552"/>
                <a:gd name="connsiteX151" fmla="*/ 1936 w 2482"/>
                <a:gd name="connsiteY151" fmla="*/ 1391 h 1552"/>
                <a:gd name="connsiteX152" fmla="*/ 1949 w 2482"/>
                <a:gd name="connsiteY152" fmla="*/ 1378 h 1552"/>
                <a:gd name="connsiteX153" fmla="*/ 1974 w 2482"/>
                <a:gd name="connsiteY153" fmla="*/ 1366 h 1552"/>
                <a:gd name="connsiteX154" fmla="*/ 1974 w 2482"/>
                <a:gd name="connsiteY154" fmla="*/ 1378 h 1552"/>
                <a:gd name="connsiteX155" fmla="*/ 1986 w 2482"/>
                <a:gd name="connsiteY155" fmla="*/ 1353 h 1552"/>
                <a:gd name="connsiteX156" fmla="*/ 2023 w 2482"/>
                <a:gd name="connsiteY156" fmla="*/ 1316 h 1552"/>
                <a:gd name="connsiteX157" fmla="*/ 2110 w 2482"/>
                <a:gd name="connsiteY157" fmla="*/ 1291 h 1552"/>
                <a:gd name="connsiteX158" fmla="*/ 2135 w 2482"/>
                <a:gd name="connsiteY158" fmla="*/ 1242 h 1552"/>
                <a:gd name="connsiteX159" fmla="*/ 2147 w 2482"/>
                <a:gd name="connsiteY159" fmla="*/ 1217 h 1552"/>
                <a:gd name="connsiteX160" fmla="*/ 2147 w 2482"/>
                <a:gd name="connsiteY160" fmla="*/ 1192 h 1552"/>
                <a:gd name="connsiteX161" fmla="*/ 2160 w 2482"/>
                <a:gd name="connsiteY161" fmla="*/ 1117 h 1552"/>
                <a:gd name="connsiteX162" fmla="*/ 2222 w 2482"/>
                <a:gd name="connsiteY162" fmla="*/ 1117 h 1552"/>
                <a:gd name="connsiteX163" fmla="*/ 2296 w 2482"/>
                <a:gd name="connsiteY163" fmla="*/ 1192 h 1552"/>
                <a:gd name="connsiteX164" fmla="*/ 2321 w 2482"/>
                <a:gd name="connsiteY164" fmla="*/ 1180 h 1552"/>
                <a:gd name="connsiteX165" fmla="*/ 2358 w 2482"/>
                <a:gd name="connsiteY165" fmla="*/ 1130 h 1552"/>
                <a:gd name="connsiteX166" fmla="*/ 2358 w 2482"/>
                <a:gd name="connsiteY166" fmla="*/ 1155 h 1552"/>
                <a:gd name="connsiteX167" fmla="*/ 2346 w 2482"/>
                <a:gd name="connsiteY167" fmla="*/ 1217 h 1552"/>
                <a:gd name="connsiteX168" fmla="*/ 2383 w 2482"/>
                <a:gd name="connsiteY168" fmla="*/ 1242 h 1552"/>
                <a:gd name="connsiteX169" fmla="*/ 2408 w 2482"/>
                <a:gd name="connsiteY169" fmla="*/ 1180 h 1552"/>
                <a:gd name="connsiteX170" fmla="*/ 2433 w 2482"/>
                <a:gd name="connsiteY170" fmla="*/ 1167 h 1552"/>
                <a:gd name="connsiteX171" fmla="*/ 2470 w 2482"/>
                <a:gd name="connsiteY171" fmla="*/ 1117 h 1552"/>
                <a:gd name="connsiteX172" fmla="*/ 2482 w 2482"/>
                <a:gd name="connsiteY172" fmla="*/ 1080 h 1552"/>
                <a:gd name="connsiteX173" fmla="*/ 2458 w 2482"/>
                <a:gd name="connsiteY173"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2334 w 2482"/>
                <a:gd name="connsiteY29" fmla="*/ 571 h 1552"/>
                <a:gd name="connsiteX30" fmla="*/ 1738 w 2482"/>
                <a:gd name="connsiteY30" fmla="*/ 695 h 1552"/>
                <a:gd name="connsiteX31" fmla="*/ 1750 w 2482"/>
                <a:gd name="connsiteY31" fmla="*/ 757 h 1552"/>
                <a:gd name="connsiteX32" fmla="*/ 1701 w 2482"/>
                <a:gd name="connsiteY32" fmla="*/ 844 h 1552"/>
                <a:gd name="connsiteX33" fmla="*/ 1713 w 2482"/>
                <a:gd name="connsiteY33" fmla="*/ 869 h 1552"/>
                <a:gd name="connsiteX34" fmla="*/ 1750 w 2482"/>
                <a:gd name="connsiteY34" fmla="*/ 931 h 1552"/>
                <a:gd name="connsiteX35" fmla="*/ 1775 w 2482"/>
                <a:gd name="connsiteY35" fmla="*/ 981 h 1552"/>
                <a:gd name="connsiteX36" fmla="*/ 1750 w 2482"/>
                <a:gd name="connsiteY36" fmla="*/ 1031 h 1552"/>
                <a:gd name="connsiteX37" fmla="*/ 1713 w 2482"/>
                <a:gd name="connsiteY37" fmla="*/ 1031 h 1552"/>
                <a:gd name="connsiteX38" fmla="*/ 1688 w 2482"/>
                <a:gd name="connsiteY38" fmla="*/ 993 h 1552"/>
                <a:gd name="connsiteX39" fmla="*/ 1663 w 2482"/>
                <a:gd name="connsiteY39" fmla="*/ 968 h 1552"/>
                <a:gd name="connsiteX40" fmla="*/ 1638 w 2482"/>
                <a:gd name="connsiteY40" fmla="*/ 919 h 1552"/>
                <a:gd name="connsiteX41" fmla="*/ 1614 w 2482"/>
                <a:gd name="connsiteY41" fmla="*/ 894 h 1552"/>
                <a:gd name="connsiteX42" fmla="*/ 1601 w 2482"/>
                <a:gd name="connsiteY42" fmla="*/ 882 h 1552"/>
                <a:gd name="connsiteX43" fmla="*/ 1527 w 2482"/>
                <a:gd name="connsiteY43" fmla="*/ 882 h 1552"/>
                <a:gd name="connsiteX44" fmla="*/ 1428 w 2482"/>
                <a:gd name="connsiteY44" fmla="*/ 820 h 1552"/>
                <a:gd name="connsiteX45" fmla="*/ 1378 w 2482"/>
                <a:gd name="connsiteY45" fmla="*/ 782 h 1552"/>
                <a:gd name="connsiteX46" fmla="*/ 1316 w 2482"/>
                <a:gd name="connsiteY46" fmla="*/ 770 h 1552"/>
                <a:gd name="connsiteX47" fmla="*/ 1291 w 2482"/>
                <a:gd name="connsiteY47" fmla="*/ 782 h 1552"/>
                <a:gd name="connsiteX48" fmla="*/ 1217 w 2482"/>
                <a:gd name="connsiteY48" fmla="*/ 695 h 1552"/>
                <a:gd name="connsiteX49" fmla="*/ 1192 w 2482"/>
                <a:gd name="connsiteY49" fmla="*/ 695 h 1552"/>
                <a:gd name="connsiteX50" fmla="*/ 1204 w 2482"/>
                <a:gd name="connsiteY50" fmla="*/ 559 h 1552"/>
                <a:gd name="connsiteX51" fmla="*/ 1279 w 2482"/>
                <a:gd name="connsiteY51" fmla="*/ 460 h 1552"/>
                <a:gd name="connsiteX52" fmla="*/ 1291 w 2482"/>
                <a:gd name="connsiteY52" fmla="*/ 422 h 1552"/>
                <a:gd name="connsiteX53" fmla="*/ 1291 w 2482"/>
                <a:gd name="connsiteY53" fmla="*/ 385 h 1552"/>
                <a:gd name="connsiteX54" fmla="*/ 1341 w 2482"/>
                <a:gd name="connsiteY54" fmla="*/ 373 h 1552"/>
                <a:gd name="connsiteX55" fmla="*/ 1353 w 2482"/>
                <a:gd name="connsiteY55" fmla="*/ 348 h 1552"/>
                <a:gd name="connsiteX56" fmla="*/ 1291 w 2482"/>
                <a:gd name="connsiteY56" fmla="*/ 323 h 1552"/>
                <a:gd name="connsiteX57" fmla="*/ 1279 w 2482"/>
                <a:gd name="connsiteY57" fmla="*/ 298 h 1552"/>
                <a:gd name="connsiteX58" fmla="*/ 1341 w 2482"/>
                <a:gd name="connsiteY58" fmla="*/ 311 h 1552"/>
                <a:gd name="connsiteX59" fmla="*/ 1378 w 2482"/>
                <a:gd name="connsiteY59" fmla="*/ 298 h 1552"/>
                <a:gd name="connsiteX60" fmla="*/ 1341 w 2482"/>
                <a:gd name="connsiteY60" fmla="*/ 248 h 1552"/>
                <a:gd name="connsiteX61" fmla="*/ 1403 w 2482"/>
                <a:gd name="connsiteY61" fmla="*/ 248 h 1552"/>
                <a:gd name="connsiteX62" fmla="*/ 1415 w 2482"/>
                <a:gd name="connsiteY62" fmla="*/ 236 h 1552"/>
                <a:gd name="connsiteX63" fmla="*/ 1440 w 2482"/>
                <a:gd name="connsiteY63" fmla="*/ 174 h 1552"/>
                <a:gd name="connsiteX64" fmla="*/ 1428 w 2482"/>
                <a:gd name="connsiteY64" fmla="*/ 124 h 1552"/>
                <a:gd name="connsiteX65" fmla="*/ 1428 w 2482"/>
                <a:gd name="connsiteY65" fmla="*/ 100 h 1552"/>
                <a:gd name="connsiteX66" fmla="*/ 1390 w 2482"/>
                <a:gd name="connsiteY66" fmla="*/ 75 h 1552"/>
                <a:gd name="connsiteX67" fmla="*/ 1341 w 2482"/>
                <a:gd name="connsiteY67" fmla="*/ 62 h 1552"/>
                <a:gd name="connsiteX68" fmla="*/ 1365 w 2482"/>
                <a:gd name="connsiteY68" fmla="*/ 100 h 1552"/>
                <a:gd name="connsiteX69" fmla="*/ 1341 w 2482"/>
                <a:gd name="connsiteY69" fmla="*/ 149 h 1552"/>
                <a:gd name="connsiteX70" fmla="*/ 1328 w 2482"/>
                <a:gd name="connsiteY70" fmla="*/ 211 h 1552"/>
                <a:gd name="connsiteX71" fmla="*/ 1303 w 2482"/>
                <a:gd name="connsiteY71" fmla="*/ 199 h 1552"/>
                <a:gd name="connsiteX72" fmla="*/ 1303 w 2482"/>
                <a:gd name="connsiteY72" fmla="*/ 137 h 1552"/>
                <a:gd name="connsiteX73" fmla="*/ 1279 w 2482"/>
                <a:gd name="connsiteY73" fmla="*/ 124 h 1552"/>
                <a:gd name="connsiteX74" fmla="*/ 1266 w 2482"/>
                <a:gd name="connsiteY74" fmla="*/ 162 h 1552"/>
                <a:gd name="connsiteX75" fmla="*/ 1241 w 2482"/>
                <a:gd name="connsiteY75" fmla="*/ 174 h 1552"/>
                <a:gd name="connsiteX76" fmla="*/ 1241 w 2482"/>
                <a:gd name="connsiteY76" fmla="*/ 112 h 1552"/>
                <a:gd name="connsiteX77" fmla="*/ 1204 w 2482"/>
                <a:gd name="connsiteY77" fmla="*/ 100 h 1552"/>
                <a:gd name="connsiteX78" fmla="*/ 1179 w 2482"/>
                <a:gd name="connsiteY78" fmla="*/ 50 h 1552"/>
                <a:gd name="connsiteX79" fmla="*/ 1179 w 2482"/>
                <a:gd name="connsiteY79" fmla="*/ 13 h 1552"/>
                <a:gd name="connsiteX80" fmla="*/ 1142 w 2482"/>
                <a:gd name="connsiteY80" fmla="*/ 0 h 1552"/>
                <a:gd name="connsiteX81" fmla="*/ 1142 w 2482"/>
                <a:gd name="connsiteY81" fmla="*/ 100 h 1552"/>
                <a:gd name="connsiteX82" fmla="*/ 1179 w 2482"/>
                <a:gd name="connsiteY82" fmla="*/ 149 h 1552"/>
                <a:gd name="connsiteX83" fmla="*/ 1167 w 2482"/>
                <a:gd name="connsiteY83" fmla="*/ 199 h 1552"/>
                <a:gd name="connsiteX84" fmla="*/ 1142 w 2482"/>
                <a:gd name="connsiteY84" fmla="*/ 224 h 1552"/>
                <a:gd name="connsiteX85" fmla="*/ 1130 w 2482"/>
                <a:gd name="connsiteY85" fmla="*/ 186 h 1552"/>
                <a:gd name="connsiteX86" fmla="*/ 1105 w 2482"/>
                <a:gd name="connsiteY86" fmla="*/ 186 h 1552"/>
                <a:gd name="connsiteX87" fmla="*/ 1068 w 2482"/>
                <a:gd name="connsiteY87" fmla="*/ 224 h 1552"/>
                <a:gd name="connsiteX88" fmla="*/ 1030 w 2482"/>
                <a:gd name="connsiteY88" fmla="*/ 211 h 1552"/>
                <a:gd name="connsiteX89" fmla="*/ 956 w 2482"/>
                <a:gd name="connsiteY89" fmla="*/ 186 h 1552"/>
                <a:gd name="connsiteX90" fmla="*/ 857 w 2482"/>
                <a:gd name="connsiteY90" fmla="*/ 224 h 1552"/>
                <a:gd name="connsiteX91" fmla="*/ 795 w 2482"/>
                <a:gd name="connsiteY91" fmla="*/ 186 h 1552"/>
                <a:gd name="connsiteX92" fmla="*/ 720 w 2482"/>
                <a:gd name="connsiteY92" fmla="*/ 174 h 1552"/>
                <a:gd name="connsiteX93" fmla="*/ 0 w 2482"/>
                <a:gd name="connsiteY93" fmla="*/ 286 h 1552"/>
                <a:gd name="connsiteX94" fmla="*/ 0 w 2482"/>
                <a:gd name="connsiteY94" fmla="*/ 311 h 1552"/>
                <a:gd name="connsiteX95" fmla="*/ 37 w 2482"/>
                <a:gd name="connsiteY95" fmla="*/ 323 h 1552"/>
                <a:gd name="connsiteX96" fmla="*/ 37 w 2482"/>
                <a:gd name="connsiteY96" fmla="*/ 397 h 1552"/>
                <a:gd name="connsiteX97" fmla="*/ 112 w 2482"/>
                <a:gd name="connsiteY97" fmla="*/ 410 h 1552"/>
                <a:gd name="connsiteX98" fmla="*/ 100 w 2482"/>
                <a:gd name="connsiteY98" fmla="*/ 472 h 1552"/>
                <a:gd name="connsiteX99" fmla="*/ 124 w 2482"/>
                <a:gd name="connsiteY99" fmla="*/ 633 h 1552"/>
                <a:gd name="connsiteX100" fmla="*/ 149 w 2482"/>
                <a:gd name="connsiteY100" fmla="*/ 671 h 1552"/>
                <a:gd name="connsiteX101" fmla="*/ 100 w 2482"/>
                <a:gd name="connsiteY101" fmla="*/ 720 h 1552"/>
                <a:gd name="connsiteX102" fmla="*/ 100 w 2482"/>
                <a:gd name="connsiteY102" fmla="*/ 757 h 1552"/>
                <a:gd name="connsiteX103" fmla="*/ 100 w 2482"/>
                <a:gd name="connsiteY103" fmla="*/ 795 h 1552"/>
                <a:gd name="connsiteX104" fmla="*/ 149 w 2482"/>
                <a:gd name="connsiteY104" fmla="*/ 894 h 1552"/>
                <a:gd name="connsiteX105" fmla="*/ 124 w 2482"/>
                <a:gd name="connsiteY105" fmla="*/ 931 h 1552"/>
                <a:gd name="connsiteX106" fmla="*/ 124 w 2482"/>
                <a:gd name="connsiteY106" fmla="*/ 956 h 1552"/>
                <a:gd name="connsiteX107" fmla="*/ 149 w 2482"/>
                <a:gd name="connsiteY107" fmla="*/ 968 h 1552"/>
                <a:gd name="connsiteX108" fmla="*/ 186 w 2482"/>
                <a:gd name="connsiteY108" fmla="*/ 1043 h 1552"/>
                <a:gd name="connsiteX109" fmla="*/ 199 w 2482"/>
                <a:gd name="connsiteY109" fmla="*/ 1080 h 1552"/>
                <a:gd name="connsiteX110" fmla="*/ 211 w 2482"/>
                <a:gd name="connsiteY110" fmla="*/ 1105 h 1552"/>
                <a:gd name="connsiteX111" fmla="*/ 261 w 2482"/>
                <a:gd name="connsiteY111" fmla="*/ 1130 h 1552"/>
                <a:gd name="connsiteX112" fmla="*/ 633 w 2482"/>
                <a:gd name="connsiteY112" fmla="*/ 1167 h 1552"/>
                <a:gd name="connsiteX113" fmla="*/ 658 w 2482"/>
                <a:gd name="connsiteY113" fmla="*/ 1167 h 1552"/>
                <a:gd name="connsiteX114" fmla="*/ 683 w 2482"/>
                <a:gd name="connsiteY114" fmla="*/ 1180 h 1552"/>
                <a:gd name="connsiteX115" fmla="*/ 1204 w 2482"/>
                <a:gd name="connsiteY115" fmla="*/ 1229 h 1552"/>
                <a:gd name="connsiteX116" fmla="*/ 1254 w 2482"/>
                <a:gd name="connsiteY116" fmla="*/ 1242 h 1552"/>
                <a:gd name="connsiteX117" fmla="*/ 1266 w 2482"/>
                <a:gd name="connsiteY117" fmla="*/ 1242 h 1552"/>
                <a:gd name="connsiteX118" fmla="*/ 1291 w 2482"/>
                <a:gd name="connsiteY118" fmla="*/ 1242 h 1552"/>
                <a:gd name="connsiteX119" fmla="*/ 1291 w 2482"/>
                <a:gd name="connsiteY119" fmla="*/ 1254 h 1552"/>
                <a:gd name="connsiteX120" fmla="*/ 1303 w 2482"/>
                <a:gd name="connsiteY120" fmla="*/ 1254 h 1552"/>
                <a:gd name="connsiteX121" fmla="*/ 1440 w 2482"/>
                <a:gd name="connsiteY121" fmla="*/ 1266 h 1552"/>
                <a:gd name="connsiteX122" fmla="*/ 1452 w 2482"/>
                <a:gd name="connsiteY122" fmla="*/ 1266 h 1552"/>
                <a:gd name="connsiteX123" fmla="*/ 1452 w 2482"/>
                <a:gd name="connsiteY123" fmla="*/ 1242 h 1552"/>
                <a:gd name="connsiteX124" fmla="*/ 1465 w 2482"/>
                <a:gd name="connsiteY124" fmla="*/ 1229 h 1552"/>
                <a:gd name="connsiteX125" fmla="*/ 1502 w 2482"/>
                <a:gd name="connsiteY125" fmla="*/ 1217 h 1552"/>
                <a:gd name="connsiteX126" fmla="*/ 1564 w 2482"/>
                <a:gd name="connsiteY126" fmla="*/ 1229 h 1552"/>
                <a:gd name="connsiteX127" fmla="*/ 1564 w 2482"/>
                <a:gd name="connsiteY127" fmla="*/ 1242 h 1552"/>
                <a:gd name="connsiteX128" fmla="*/ 1589 w 2482"/>
                <a:gd name="connsiteY128" fmla="*/ 1254 h 1552"/>
                <a:gd name="connsiteX129" fmla="*/ 1614 w 2482"/>
                <a:gd name="connsiteY129" fmla="*/ 1291 h 1552"/>
                <a:gd name="connsiteX130" fmla="*/ 1614 w 2482"/>
                <a:gd name="connsiteY130" fmla="*/ 1316 h 1552"/>
                <a:gd name="connsiteX131" fmla="*/ 1638 w 2482"/>
                <a:gd name="connsiteY131" fmla="*/ 1316 h 1552"/>
                <a:gd name="connsiteX132" fmla="*/ 1676 w 2482"/>
                <a:gd name="connsiteY132" fmla="*/ 1341 h 1552"/>
                <a:gd name="connsiteX133" fmla="*/ 1688 w 2482"/>
                <a:gd name="connsiteY133" fmla="*/ 1353 h 1552"/>
                <a:gd name="connsiteX134" fmla="*/ 1725 w 2482"/>
                <a:gd name="connsiteY134" fmla="*/ 1341 h 1552"/>
                <a:gd name="connsiteX135" fmla="*/ 1763 w 2482"/>
                <a:gd name="connsiteY135" fmla="*/ 1316 h 1552"/>
                <a:gd name="connsiteX136" fmla="*/ 1812 w 2482"/>
                <a:gd name="connsiteY136" fmla="*/ 1353 h 1552"/>
                <a:gd name="connsiteX137" fmla="*/ 1837 w 2482"/>
                <a:gd name="connsiteY137" fmla="*/ 1403 h 1552"/>
                <a:gd name="connsiteX138" fmla="*/ 1787 w 2482"/>
                <a:gd name="connsiteY138" fmla="*/ 1403 h 1552"/>
                <a:gd name="connsiteX139" fmla="*/ 1775 w 2482"/>
                <a:gd name="connsiteY139" fmla="*/ 1415 h 1552"/>
                <a:gd name="connsiteX140" fmla="*/ 1775 w 2482"/>
                <a:gd name="connsiteY140" fmla="*/ 1477 h 1552"/>
                <a:gd name="connsiteX141" fmla="*/ 1763 w 2482"/>
                <a:gd name="connsiteY141" fmla="*/ 1502 h 1552"/>
                <a:gd name="connsiteX142" fmla="*/ 1750 w 2482"/>
                <a:gd name="connsiteY142" fmla="*/ 1540 h 1552"/>
                <a:gd name="connsiteX143" fmla="*/ 1763 w 2482"/>
                <a:gd name="connsiteY143" fmla="*/ 1552 h 1552"/>
                <a:gd name="connsiteX144" fmla="*/ 1825 w 2482"/>
                <a:gd name="connsiteY144" fmla="*/ 1527 h 1552"/>
                <a:gd name="connsiteX145" fmla="*/ 1862 w 2482"/>
                <a:gd name="connsiteY145" fmla="*/ 1453 h 1552"/>
                <a:gd name="connsiteX146" fmla="*/ 1862 w 2482"/>
                <a:gd name="connsiteY146" fmla="*/ 1465 h 1552"/>
                <a:gd name="connsiteX147" fmla="*/ 1862 w 2482"/>
                <a:gd name="connsiteY147" fmla="*/ 1428 h 1552"/>
                <a:gd name="connsiteX148" fmla="*/ 1887 w 2482"/>
                <a:gd name="connsiteY148" fmla="*/ 1403 h 1552"/>
                <a:gd name="connsiteX149" fmla="*/ 1936 w 2482"/>
                <a:gd name="connsiteY149" fmla="*/ 1403 h 1552"/>
                <a:gd name="connsiteX150" fmla="*/ 1936 w 2482"/>
                <a:gd name="connsiteY150" fmla="*/ 1391 h 1552"/>
                <a:gd name="connsiteX151" fmla="*/ 1949 w 2482"/>
                <a:gd name="connsiteY151" fmla="*/ 1378 h 1552"/>
                <a:gd name="connsiteX152" fmla="*/ 1974 w 2482"/>
                <a:gd name="connsiteY152" fmla="*/ 1366 h 1552"/>
                <a:gd name="connsiteX153" fmla="*/ 1974 w 2482"/>
                <a:gd name="connsiteY153" fmla="*/ 1378 h 1552"/>
                <a:gd name="connsiteX154" fmla="*/ 1986 w 2482"/>
                <a:gd name="connsiteY154" fmla="*/ 1353 h 1552"/>
                <a:gd name="connsiteX155" fmla="*/ 2023 w 2482"/>
                <a:gd name="connsiteY155" fmla="*/ 1316 h 1552"/>
                <a:gd name="connsiteX156" fmla="*/ 2110 w 2482"/>
                <a:gd name="connsiteY156" fmla="*/ 1291 h 1552"/>
                <a:gd name="connsiteX157" fmla="*/ 2135 w 2482"/>
                <a:gd name="connsiteY157" fmla="*/ 1242 h 1552"/>
                <a:gd name="connsiteX158" fmla="*/ 2147 w 2482"/>
                <a:gd name="connsiteY158" fmla="*/ 1217 h 1552"/>
                <a:gd name="connsiteX159" fmla="*/ 2147 w 2482"/>
                <a:gd name="connsiteY159" fmla="*/ 1192 h 1552"/>
                <a:gd name="connsiteX160" fmla="*/ 2160 w 2482"/>
                <a:gd name="connsiteY160" fmla="*/ 1117 h 1552"/>
                <a:gd name="connsiteX161" fmla="*/ 2222 w 2482"/>
                <a:gd name="connsiteY161" fmla="*/ 1117 h 1552"/>
                <a:gd name="connsiteX162" fmla="*/ 2296 w 2482"/>
                <a:gd name="connsiteY162" fmla="*/ 1192 h 1552"/>
                <a:gd name="connsiteX163" fmla="*/ 2321 w 2482"/>
                <a:gd name="connsiteY163" fmla="*/ 1180 h 1552"/>
                <a:gd name="connsiteX164" fmla="*/ 2358 w 2482"/>
                <a:gd name="connsiteY164" fmla="*/ 1130 h 1552"/>
                <a:gd name="connsiteX165" fmla="*/ 2358 w 2482"/>
                <a:gd name="connsiteY165" fmla="*/ 1155 h 1552"/>
                <a:gd name="connsiteX166" fmla="*/ 2346 w 2482"/>
                <a:gd name="connsiteY166" fmla="*/ 1217 h 1552"/>
                <a:gd name="connsiteX167" fmla="*/ 2383 w 2482"/>
                <a:gd name="connsiteY167" fmla="*/ 1242 h 1552"/>
                <a:gd name="connsiteX168" fmla="*/ 2408 w 2482"/>
                <a:gd name="connsiteY168" fmla="*/ 1180 h 1552"/>
                <a:gd name="connsiteX169" fmla="*/ 2433 w 2482"/>
                <a:gd name="connsiteY169" fmla="*/ 1167 h 1552"/>
                <a:gd name="connsiteX170" fmla="*/ 2470 w 2482"/>
                <a:gd name="connsiteY170" fmla="*/ 1117 h 1552"/>
                <a:gd name="connsiteX171" fmla="*/ 2482 w 2482"/>
                <a:gd name="connsiteY171" fmla="*/ 1080 h 1552"/>
                <a:gd name="connsiteX172" fmla="*/ 2458 w 2482"/>
                <a:gd name="connsiteY172"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2321 w 2482"/>
                <a:gd name="connsiteY28" fmla="*/ 596 h 1552"/>
                <a:gd name="connsiteX29" fmla="*/ 1738 w 2482"/>
                <a:gd name="connsiteY29" fmla="*/ 695 h 1552"/>
                <a:gd name="connsiteX30" fmla="*/ 1750 w 2482"/>
                <a:gd name="connsiteY30" fmla="*/ 757 h 1552"/>
                <a:gd name="connsiteX31" fmla="*/ 1701 w 2482"/>
                <a:gd name="connsiteY31" fmla="*/ 844 h 1552"/>
                <a:gd name="connsiteX32" fmla="*/ 1713 w 2482"/>
                <a:gd name="connsiteY32" fmla="*/ 869 h 1552"/>
                <a:gd name="connsiteX33" fmla="*/ 1750 w 2482"/>
                <a:gd name="connsiteY33" fmla="*/ 931 h 1552"/>
                <a:gd name="connsiteX34" fmla="*/ 1775 w 2482"/>
                <a:gd name="connsiteY34" fmla="*/ 981 h 1552"/>
                <a:gd name="connsiteX35" fmla="*/ 1750 w 2482"/>
                <a:gd name="connsiteY35" fmla="*/ 1031 h 1552"/>
                <a:gd name="connsiteX36" fmla="*/ 1713 w 2482"/>
                <a:gd name="connsiteY36" fmla="*/ 1031 h 1552"/>
                <a:gd name="connsiteX37" fmla="*/ 1688 w 2482"/>
                <a:gd name="connsiteY37" fmla="*/ 993 h 1552"/>
                <a:gd name="connsiteX38" fmla="*/ 1663 w 2482"/>
                <a:gd name="connsiteY38" fmla="*/ 968 h 1552"/>
                <a:gd name="connsiteX39" fmla="*/ 1638 w 2482"/>
                <a:gd name="connsiteY39" fmla="*/ 919 h 1552"/>
                <a:gd name="connsiteX40" fmla="*/ 1614 w 2482"/>
                <a:gd name="connsiteY40" fmla="*/ 894 h 1552"/>
                <a:gd name="connsiteX41" fmla="*/ 1601 w 2482"/>
                <a:gd name="connsiteY41" fmla="*/ 882 h 1552"/>
                <a:gd name="connsiteX42" fmla="*/ 1527 w 2482"/>
                <a:gd name="connsiteY42" fmla="*/ 882 h 1552"/>
                <a:gd name="connsiteX43" fmla="*/ 1428 w 2482"/>
                <a:gd name="connsiteY43" fmla="*/ 820 h 1552"/>
                <a:gd name="connsiteX44" fmla="*/ 1378 w 2482"/>
                <a:gd name="connsiteY44" fmla="*/ 782 h 1552"/>
                <a:gd name="connsiteX45" fmla="*/ 1316 w 2482"/>
                <a:gd name="connsiteY45" fmla="*/ 770 h 1552"/>
                <a:gd name="connsiteX46" fmla="*/ 1291 w 2482"/>
                <a:gd name="connsiteY46" fmla="*/ 782 h 1552"/>
                <a:gd name="connsiteX47" fmla="*/ 1217 w 2482"/>
                <a:gd name="connsiteY47" fmla="*/ 695 h 1552"/>
                <a:gd name="connsiteX48" fmla="*/ 1192 w 2482"/>
                <a:gd name="connsiteY48" fmla="*/ 695 h 1552"/>
                <a:gd name="connsiteX49" fmla="*/ 1204 w 2482"/>
                <a:gd name="connsiteY49" fmla="*/ 559 h 1552"/>
                <a:gd name="connsiteX50" fmla="*/ 1279 w 2482"/>
                <a:gd name="connsiteY50" fmla="*/ 460 h 1552"/>
                <a:gd name="connsiteX51" fmla="*/ 1291 w 2482"/>
                <a:gd name="connsiteY51" fmla="*/ 422 h 1552"/>
                <a:gd name="connsiteX52" fmla="*/ 1291 w 2482"/>
                <a:gd name="connsiteY52" fmla="*/ 385 h 1552"/>
                <a:gd name="connsiteX53" fmla="*/ 1341 w 2482"/>
                <a:gd name="connsiteY53" fmla="*/ 373 h 1552"/>
                <a:gd name="connsiteX54" fmla="*/ 1353 w 2482"/>
                <a:gd name="connsiteY54" fmla="*/ 348 h 1552"/>
                <a:gd name="connsiteX55" fmla="*/ 1291 w 2482"/>
                <a:gd name="connsiteY55" fmla="*/ 323 h 1552"/>
                <a:gd name="connsiteX56" fmla="*/ 1279 w 2482"/>
                <a:gd name="connsiteY56" fmla="*/ 298 h 1552"/>
                <a:gd name="connsiteX57" fmla="*/ 1341 w 2482"/>
                <a:gd name="connsiteY57" fmla="*/ 311 h 1552"/>
                <a:gd name="connsiteX58" fmla="*/ 1378 w 2482"/>
                <a:gd name="connsiteY58" fmla="*/ 298 h 1552"/>
                <a:gd name="connsiteX59" fmla="*/ 1341 w 2482"/>
                <a:gd name="connsiteY59" fmla="*/ 248 h 1552"/>
                <a:gd name="connsiteX60" fmla="*/ 1403 w 2482"/>
                <a:gd name="connsiteY60" fmla="*/ 248 h 1552"/>
                <a:gd name="connsiteX61" fmla="*/ 1415 w 2482"/>
                <a:gd name="connsiteY61" fmla="*/ 236 h 1552"/>
                <a:gd name="connsiteX62" fmla="*/ 1440 w 2482"/>
                <a:gd name="connsiteY62" fmla="*/ 174 h 1552"/>
                <a:gd name="connsiteX63" fmla="*/ 1428 w 2482"/>
                <a:gd name="connsiteY63" fmla="*/ 124 h 1552"/>
                <a:gd name="connsiteX64" fmla="*/ 1428 w 2482"/>
                <a:gd name="connsiteY64" fmla="*/ 100 h 1552"/>
                <a:gd name="connsiteX65" fmla="*/ 1390 w 2482"/>
                <a:gd name="connsiteY65" fmla="*/ 75 h 1552"/>
                <a:gd name="connsiteX66" fmla="*/ 1341 w 2482"/>
                <a:gd name="connsiteY66" fmla="*/ 62 h 1552"/>
                <a:gd name="connsiteX67" fmla="*/ 1365 w 2482"/>
                <a:gd name="connsiteY67" fmla="*/ 100 h 1552"/>
                <a:gd name="connsiteX68" fmla="*/ 1341 w 2482"/>
                <a:gd name="connsiteY68" fmla="*/ 149 h 1552"/>
                <a:gd name="connsiteX69" fmla="*/ 1328 w 2482"/>
                <a:gd name="connsiteY69" fmla="*/ 211 h 1552"/>
                <a:gd name="connsiteX70" fmla="*/ 1303 w 2482"/>
                <a:gd name="connsiteY70" fmla="*/ 199 h 1552"/>
                <a:gd name="connsiteX71" fmla="*/ 1303 w 2482"/>
                <a:gd name="connsiteY71" fmla="*/ 137 h 1552"/>
                <a:gd name="connsiteX72" fmla="*/ 1279 w 2482"/>
                <a:gd name="connsiteY72" fmla="*/ 124 h 1552"/>
                <a:gd name="connsiteX73" fmla="*/ 1266 w 2482"/>
                <a:gd name="connsiteY73" fmla="*/ 162 h 1552"/>
                <a:gd name="connsiteX74" fmla="*/ 1241 w 2482"/>
                <a:gd name="connsiteY74" fmla="*/ 174 h 1552"/>
                <a:gd name="connsiteX75" fmla="*/ 1241 w 2482"/>
                <a:gd name="connsiteY75" fmla="*/ 112 h 1552"/>
                <a:gd name="connsiteX76" fmla="*/ 1204 w 2482"/>
                <a:gd name="connsiteY76" fmla="*/ 100 h 1552"/>
                <a:gd name="connsiteX77" fmla="*/ 1179 w 2482"/>
                <a:gd name="connsiteY77" fmla="*/ 50 h 1552"/>
                <a:gd name="connsiteX78" fmla="*/ 1179 w 2482"/>
                <a:gd name="connsiteY78" fmla="*/ 13 h 1552"/>
                <a:gd name="connsiteX79" fmla="*/ 1142 w 2482"/>
                <a:gd name="connsiteY79" fmla="*/ 0 h 1552"/>
                <a:gd name="connsiteX80" fmla="*/ 1142 w 2482"/>
                <a:gd name="connsiteY80" fmla="*/ 100 h 1552"/>
                <a:gd name="connsiteX81" fmla="*/ 1179 w 2482"/>
                <a:gd name="connsiteY81" fmla="*/ 149 h 1552"/>
                <a:gd name="connsiteX82" fmla="*/ 1167 w 2482"/>
                <a:gd name="connsiteY82" fmla="*/ 199 h 1552"/>
                <a:gd name="connsiteX83" fmla="*/ 1142 w 2482"/>
                <a:gd name="connsiteY83" fmla="*/ 224 h 1552"/>
                <a:gd name="connsiteX84" fmla="*/ 1130 w 2482"/>
                <a:gd name="connsiteY84" fmla="*/ 186 h 1552"/>
                <a:gd name="connsiteX85" fmla="*/ 1105 w 2482"/>
                <a:gd name="connsiteY85" fmla="*/ 186 h 1552"/>
                <a:gd name="connsiteX86" fmla="*/ 1068 w 2482"/>
                <a:gd name="connsiteY86" fmla="*/ 224 h 1552"/>
                <a:gd name="connsiteX87" fmla="*/ 1030 w 2482"/>
                <a:gd name="connsiteY87" fmla="*/ 211 h 1552"/>
                <a:gd name="connsiteX88" fmla="*/ 956 w 2482"/>
                <a:gd name="connsiteY88" fmla="*/ 186 h 1552"/>
                <a:gd name="connsiteX89" fmla="*/ 857 w 2482"/>
                <a:gd name="connsiteY89" fmla="*/ 224 h 1552"/>
                <a:gd name="connsiteX90" fmla="*/ 795 w 2482"/>
                <a:gd name="connsiteY90" fmla="*/ 186 h 1552"/>
                <a:gd name="connsiteX91" fmla="*/ 720 w 2482"/>
                <a:gd name="connsiteY91" fmla="*/ 174 h 1552"/>
                <a:gd name="connsiteX92" fmla="*/ 0 w 2482"/>
                <a:gd name="connsiteY92" fmla="*/ 286 h 1552"/>
                <a:gd name="connsiteX93" fmla="*/ 0 w 2482"/>
                <a:gd name="connsiteY93" fmla="*/ 311 h 1552"/>
                <a:gd name="connsiteX94" fmla="*/ 37 w 2482"/>
                <a:gd name="connsiteY94" fmla="*/ 323 h 1552"/>
                <a:gd name="connsiteX95" fmla="*/ 37 w 2482"/>
                <a:gd name="connsiteY95" fmla="*/ 397 h 1552"/>
                <a:gd name="connsiteX96" fmla="*/ 112 w 2482"/>
                <a:gd name="connsiteY96" fmla="*/ 410 h 1552"/>
                <a:gd name="connsiteX97" fmla="*/ 100 w 2482"/>
                <a:gd name="connsiteY97" fmla="*/ 472 h 1552"/>
                <a:gd name="connsiteX98" fmla="*/ 124 w 2482"/>
                <a:gd name="connsiteY98" fmla="*/ 633 h 1552"/>
                <a:gd name="connsiteX99" fmla="*/ 149 w 2482"/>
                <a:gd name="connsiteY99" fmla="*/ 671 h 1552"/>
                <a:gd name="connsiteX100" fmla="*/ 100 w 2482"/>
                <a:gd name="connsiteY100" fmla="*/ 720 h 1552"/>
                <a:gd name="connsiteX101" fmla="*/ 100 w 2482"/>
                <a:gd name="connsiteY101" fmla="*/ 757 h 1552"/>
                <a:gd name="connsiteX102" fmla="*/ 100 w 2482"/>
                <a:gd name="connsiteY102" fmla="*/ 795 h 1552"/>
                <a:gd name="connsiteX103" fmla="*/ 149 w 2482"/>
                <a:gd name="connsiteY103" fmla="*/ 894 h 1552"/>
                <a:gd name="connsiteX104" fmla="*/ 124 w 2482"/>
                <a:gd name="connsiteY104" fmla="*/ 931 h 1552"/>
                <a:gd name="connsiteX105" fmla="*/ 124 w 2482"/>
                <a:gd name="connsiteY105" fmla="*/ 956 h 1552"/>
                <a:gd name="connsiteX106" fmla="*/ 149 w 2482"/>
                <a:gd name="connsiteY106" fmla="*/ 968 h 1552"/>
                <a:gd name="connsiteX107" fmla="*/ 186 w 2482"/>
                <a:gd name="connsiteY107" fmla="*/ 1043 h 1552"/>
                <a:gd name="connsiteX108" fmla="*/ 199 w 2482"/>
                <a:gd name="connsiteY108" fmla="*/ 1080 h 1552"/>
                <a:gd name="connsiteX109" fmla="*/ 211 w 2482"/>
                <a:gd name="connsiteY109" fmla="*/ 1105 h 1552"/>
                <a:gd name="connsiteX110" fmla="*/ 261 w 2482"/>
                <a:gd name="connsiteY110" fmla="*/ 1130 h 1552"/>
                <a:gd name="connsiteX111" fmla="*/ 633 w 2482"/>
                <a:gd name="connsiteY111" fmla="*/ 1167 h 1552"/>
                <a:gd name="connsiteX112" fmla="*/ 658 w 2482"/>
                <a:gd name="connsiteY112" fmla="*/ 1167 h 1552"/>
                <a:gd name="connsiteX113" fmla="*/ 683 w 2482"/>
                <a:gd name="connsiteY113" fmla="*/ 1180 h 1552"/>
                <a:gd name="connsiteX114" fmla="*/ 1204 w 2482"/>
                <a:gd name="connsiteY114" fmla="*/ 1229 h 1552"/>
                <a:gd name="connsiteX115" fmla="*/ 1254 w 2482"/>
                <a:gd name="connsiteY115" fmla="*/ 1242 h 1552"/>
                <a:gd name="connsiteX116" fmla="*/ 1266 w 2482"/>
                <a:gd name="connsiteY116" fmla="*/ 1242 h 1552"/>
                <a:gd name="connsiteX117" fmla="*/ 1291 w 2482"/>
                <a:gd name="connsiteY117" fmla="*/ 1242 h 1552"/>
                <a:gd name="connsiteX118" fmla="*/ 1291 w 2482"/>
                <a:gd name="connsiteY118" fmla="*/ 1254 h 1552"/>
                <a:gd name="connsiteX119" fmla="*/ 1303 w 2482"/>
                <a:gd name="connsiteY119" fmla="*/ 1254 h 1552"/>
                <a:gd name="connsiteX120" fmla="*/ 1440 w 2482"/>
                <a:gd name="connsiteY120" fmla="*/ 1266 h 1552"/>
                <a:gd name="connsiteX121" fmla="*/ 1452 w 2482"/>
                <a:gd name="connsiteY121" fmla="*/ 1266 h 1552"/>
                <a:gd name="connsiteX122" fmla="*/ 1452 w 2482"/>
                <a:gd name="connsiteY122" fmla="*/ 1242 h 1552"/>
                <a:gd name="connsiteX123" fmla="*/ 1465 w 2482"/>
                <a:gd name="connsiteY123" fmla="*/ 1229 h 1552"/>
                <a:gd name="connsiteX124" fmla="*/ 1502 w 2482"/>
                <a:gd name="connsiteY124" fmla="*/ 1217 h 1552"/>
                <a:gd name="connsiteX125" fmla="*/ 1564 w 2482"/>
                <a:gd name="connsiteY125" fmla="*/ 1229 h 1552"/>
                <a:gd name="connsiteX126" fmla="*/ 1564 w 2482"/>
                <a:gd name="connsiteY126" fmla="*/ 1242 h 1552"/>
                <a:gd name="connsiteX127" fmla="*/ 1589 w 2482"/>
                <a:gd name="connsiteY127" fmla="*/ 1254 h 1552"/>
                <a:gd name="connsiteX128" fmla="*/ 1614 w 2482"/>
                <a:gd name="connsiteY128" fmla="*/ 1291 h 1552"/>
                <a:gd name="connsiteX129" fmla="*/ 1614 w 2482"/>
                <a:gd name="connsiteY129" fmla="*/ 1316 h 1552"/>
                <a:gd name="connsiteX130" fmla="*/ 1638 w 2482"/>
                <a:gd name="connsiteY130" fmla="*/ 1316 h 1552"/>
                <a:gd name="connsiteX131" fmla="*/ 1676 w 2482"/>
                <a:gd name="connsiteY131" fmla="*/ 1341 h 1552"/>
                <a:gd name="connsiteX132" fmla="*/ 1688 w 2482"/>
                <a:gd name="connsiteY132" fmla="*/ 1353 h 1552"/>
                <a:gd name="connsiteX133" fmla="*/ 1725 w 2482"/>
                <a:gd name="connsiteY133" fmla="*/ 1341 h 1552"/>
                <a:gd name="connsiteX134" fmla="*/ 1763 w 2482"/>
                <a:gd name="connsiteY134" fmla="*/ 1316 h 1552"/>
                <a:gd name="connsiteX135" fmla="*/ 1812 w 2482"/>
                <a:gd name="connsiteY135" fmla="*/ 1353 h 1552"/>
                <a:gd name="connsiteX136" fmla="*/ 1837 w 2482"/>
                <a:gd name="connsiteY136" fmla="*/ 1403 h 1552"/>
                <a:gd name="connsiteX137" fmla="*/ 1787 w 2482"/>
                <a:gd name="connsiteY137" fmla="*/ 1403 h 1552"/>
                <a:gd name="connsiteX138" fmla="*/ 1775 w 2482"/>
                <a:gd name="connsiteY138" fmla="*/ 1415 h 1552"/>
                <a:gd name="connsiteX139" fmla="*/ 1775 w 2482"/>
                <a:gd name="connsiteY139" fmla="*/ 1477 h 1552"/>
                <a:gd name="connsiteX140" fmla="*/ 1763 w 2482"/>
                <a:gd name="connsiteY140" fmla="*/ 1502 h 1552"/>
                <a:gd name="connsiteX141" fmla="*/ 1750 w 2482"/>
                <a:gd name="connsiteY141" fmla="*/ 1540 h 1552"/>
                <a:gd name="connsiteX142" fmla="*/ 1763 w 2482"/>
                <a:gd name="connsiteY142" fmla="*/ 1552 h 1552"/>
                <a:gd name="connsiteX143" fmla="*/ 1825 w 2482"/>
                <a:gd name="connsiteY143" fmla="*/ 1527 h 1552"/>
                <a:gd name="connsiteX144" fmla="*/ 1862 w 2482"/>
                <a:gd name="connsiteY144" fmla="*/ 1453 h 1552"/>
                <a:gd name="connsiteX145" fmla="*/ 1862 w 2482"/>
                <a:gd name="connsiteY145" fmla="*/ 1465 h 1552"/>
                <a:gd name="connsiteX146" fmla="*/ 1862 w 2482"/>
                <a:gd name="connsiteY146" fmla="*/ 1428 h 1552"/>
                <a:gd name="connsiteX147" fmla="*/ 1887 w 2482"/>
                <a:gd name="connsiteY147" fmla="*/ 1403 h 1552"/>
                <a:gd name="connsiteX148" fmla="*/ 1936 w 2482"/>
                <a:gd name="connsiteY148" fmla="*/ 1403 h 1552"/>
                <a:gd name="connsiteX149" fmla="*/ 1936 w 2482"/>
                <a:gd name="connsiteY149" fmla="*/ 1391 h 1552"/>
                <a:gd name="connsiteX150" fmla="*/ 1949 w 2482"/>
                <a:gd name="connsiteY150" fmla="*/ 1378 h 1552"/>
                <a:gd name="connsiteX151" fmla="*/ 1974 w 2482"/>
                <a:gd name="connsiteY151" fmla="*/ 1366 h 1552"/>
                <a:gd name="connsiteX152" fmla="*/ 1974 w 2482"/>
                <a:gd name="connsiteY152" fmla="*/ 1378 h 1552"/>
                <a:gd name="connsiteX153" fmla="*/ 1986 w 2482"/>
                <a:gd name="connsiteY153" fmla="*/ 1353 h 1552"/>
                <a:gd name="connsiteX154" fmla="*/ 2023 w 2482"/>
                <a:gd name="connsiteY154" fmla="*/ 1316 h 1552"/>
                <a:gd name="connsiteX155" fmla="*/ 2110 w 2482"/>
                <a:gd name="connsiteY155" fmla="*/ 1291 h 1552"/>
                <a:gd name="connsiteX156" fmla="*/ 2135 w 2482"/>
                <a:gd name="connsiteY156" fmla="*/ 1242 h 1552"/>
                <a:gd name="connsiteX157" fmla="*/ 2147 w 2482"/>
                <a:gd name="connsiteY157" fmla="*/ 1217 h 1552"/>
                <a:gd name="connsiteX158" fmla="*/ 2147 w 2482"/>
                <a:gd name="connsiteY158" fmla="*/ 1192 h 1552"/>
                <a:gd name="connsiteX159" fmla="*/ 2160 w 2482"/>
                <a:gd name="connsiteY159" fmla="*/ 1117 h 1552"/>
                <a:gd name="connsiteX160" fmla="*/ 2222 w 2482"/>
                <a:gd name="connsiteY160" fmla="*/ 1117 h 1552"/>
                <a:gd name="connsiteX161" fmla="*/ 2296 w 2482"/>
                <a:gd name="connsiteY161" fmla="*/ 1192 h 1552"/>
                <a:gd name="connsiteX162" fmla="*/ 2321 w 2482"/>
                <a:gd name="connsiteY162" fmla="*/ 1180 h 1552"/>
                <a:gd name="connsiteX163" fmla="*/ 2358 w 2482"/>
                <a:gd name="connsiteY163" fmla="*/ 1130 h 1552"/>
                <a:gd name="connsiteX164" fmla="*/ 2358 w 2482"/>
                <a:gd name="connsiteY164" fmla="*/ 1155 h 1552"/>
                <a:gd name="connsiteX165" fmla="*/ 2346 w 2482"/>
                <a:gd name="connsiteY165" fmla="*/ 1217 h 1552"/>
                <a:gd name="connsiteX166" fmla="*/ 2383 w 2482"/>
                <a:gd name="connsiteY166" fmla="*/ 1242 h 1552"/>
                <a:gd name="connsiteX167" fmla="*/ 2408 w 2482"/>
                <a:gd name="connsiteY167" fmla="*/ 1180 h 1552"/>
                <a:gd name="connsiteX168" fmla="*/ 2433 w 2482"/>
                <a:gd name="connsiteY168" fmla="*/ 1167 h 1552"/>
                <a:gd name="connsiteX169" fmla="*/ 2470 w 2482"/>
                <a:gd name="connsiteY169" fmla="*/ 1117 h 1552"/>
                <a:gd name="connsiteX170" fmla="*/ 2482 w 2482"/>
                <a:gd name="connsiteY170" fmla="*/ 1080 h 1552"/>
                <a:gd name="connsiteX171" fmla="*/ 2458 w 2482"/>
                <a:gd name="connsiteY171"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2284 w 2482"/>
                <a:gd name="connsiteY27" fmla="*/ 646 h 1552"/>
                <a:gd name="connsiteX28" fmla="*/ 1738 w 2482"/>
                <a:gd name="connsiteY28" fmla="*/ 695 h 1552"/>
                <a:gd name="connsiteX29" fmla="*/ 1750 w 2482"/>
                <a:gd name="connsiteY29" fmla="*/ 757 h 1552"/>
                <a:gd name="connsiteX30" fmla="*/ 1701 w 2482"/>
                <a:gd name="connsiteY30" fmla="*/ 844 h 1552"/>
                <a:gd name="connsiteX31" fmla="*/ 1713 w 2482"/>
                <a:gd name="connsiteY31" fmla="*/ 869 h 1552"/>
                <a:gd name="connsiteX32" fmla="*/ 1750 w 2482"/>
                <a:gd name="connsiteY32" fmla="*/ 931 h 1552"/>
                <a:gd name="connsiteX33" fmla="*/ 1775 w 2482"/>
                <a:gd name="connsiteY33" fmla="*/ 981 h 1552"/>
                <a:gd name="connsiteX34" fmla="*/ 1750 w 2482"/>
                <a:gd name="connsiteY34" fmla="*/ 1031 h 1552"/>
                <a:gd name="connsiteX35" fmla="*/ 1713 w 2482"/>
                <a:gd name="connsiteY35" fmla="*/ 1031 h 1552"/>
                <a:gd name="connsiteX36" fmla="*/ 1688 w 2482"/>
                <a:gd name="connsiteY36" fmla="*/ 993 h 1552"/>
                <a:gd name="connsiteX37" fmla="*/ 1663 w 2482"/>
                <a:gd name="connsiteY37" fmla="*/ 968 h 1552"/>
                <a:gd name="connsiteX38" fmla="*/ 1638 w 2482"/>
                <a:gd name="connsiteY38" fmla="*/ 919 h 1552"/>
                <a:gd name="connsiteX39" fmla="*/ 1614 w 2482"/>
                <a:gd name="connsiteY39" fmla="*/ 894 h 1552"/>
                <a:gd name="connsiteX40" fmla="*/ 1601 w 2482"/>
                <a:gd name="connsiteY40" fmla="*/ 882 h 1552"/>
                <a:gd name="connsiteX41" fmla="*/ 1527 w 2482"/>
                <a:gd name="connsiteY41" fmla="*/ 882 h 1552"/>
                <a:gd name="connsiteX42" fmla="*/ 1428 w 2482"/>
                <a:gd name="connsiteY42" fmla="*/ 820 h 1552"/>
                <a:gd name="connsiteX43" fmla="*/ 1378 w 2482"/>
                <a:gd name="connsiteY43" fmla="*/ 782 h 1552"/>
                <a:gd name="connsiteX44" fmla="*/ 1316 w 2482"/>
                <a:gd name="connsiteY44" fmla="*/ 770 h 1552"/>
                <a:gd name="connsiteX45" fmla="*/ 1291 w 2482"/>
                <a:gd name="connsiteY45" fmla="*/ 782 h 1552"/>
                <a:gd name="connsiteX46" fmla="*/ 1217 w 2482"/>
                <a:gd name="connsiteY46" fmla="*/ 695 h 1552"/>
                <a:gd name="connsiteX47" fmla="*/ 1192 w 2482"/>
                <a:gd name="connsiteY47" fmla="*/ 695 h 1552"/>
                <a:gd name="connsiteX48" fmla="*/ 1204 w 2482"/>
                <a:gd name="connsiteY48" fmla="*/ 559 h 1552"/>
                <a:gd name="connsiteX49" fmla="*/ 1279 w 2482"/>
                <a:gd name="connsiteY49" fmla="*/ 460 h 1552"/>
                <a:gd name="connsiteX50" fmla="*/ 1291 w 2482"/>
                <a:gd name="connsiteY50" fmla="*/ 422 h 1552"/>
                <a:gd name="connsiteX51" fmla="*/ 1291 w 2482"/>
                <a:gd name="connsiteY51" fmla="*/ 385 h 1552"/>
                <a:gd name="connsiteX52" fmla="*/ 1341 w 2482"/>
                <a:gd name="connsiteY52" fmla="*/ 373 h 1552"/>
                <a:gd name="connsiteX53" fmla="*/ 1353 w 2482"/>
                <a:gd name="connsiteY53" fmla="*/ 348 h 1552"/>
                <a:gd name="connsiteX54" fmla="*/ 1291 w 2482"/>
                <a:gd name="connsiteY54" fmla="*/ 323 h 1552"/>
                <a:gd name="connsiteX55" fmla="*/ 1279 w 2482"/>
                <a:gd name="connsiteY55" fmla="*/ 298 h 1552"/>
                <a:gd name="connsiteX56" fmla="*/ 1341 w 2482"/>
                <a:gd name="connsiteY56" fmla="*/ 311 h 1552"/>
                <a:gd name="connsiteX57" fmla="*/ 1378 w 2482"/>
                <a:gd name="connsiteY57" fmla="*/ 298 h 1552"/>
                <a:gd name="connsiteX58" fmla="*/ 1341 w 2482"/>
                <a:gd name="connsiteY58" fmla="*/ 248 h 1552"/>
                <a:gd name="connsiteX59" fmla="*/ 1403 w 2482"/>
                <a:gd name="connsiteY59" fmla="*/ 248 h 1552"/>
                <a:gd name="connsiteX60" fmla="*/ 1415 w 2482"/>
                <a:gd name="connsiteY60" fmla="*/ 236 h 1552"/>
                <a:gd name="connsiteX61" fmla="*/ 1440 w 2482"/>
                <a:gd name="connsiteY61" fmla="*/ 174 h 1552"/>
                <a:gd name="connsiteX62" fmla="*/ 1428 w 2482"/>
                <a:gd name="connsiteY62" fmla="*/ 124 h 1552"/>
                <a:gd name="connsiteX63" fmla="*/ 1428 w 2482"/>
                <a:gd name="connsiteY63" fmla="*/ 100 h 1552"/>
                <a:gd name="connsiteX64" fmla="*/ 1390 w 2482"/>
                <a:gd name="connsiteY64" fmla="*/ 75 h 1552"/>
                <a:gd name="connsiteX65" fmla="*/ 1341 w 2482"/>
                <a:gd name="connsiteY65" fmla="*/ 62 h 1552"/>
                <a:gd name="connsiteX66" fmla="*/ 1365 w 2482"/>
                <a:gd name="connsiteY66" fmla="*/ 100 h 1552"/>
                <a:gd name="connsiteX67" fmla="*/ 1341 w 2482"/>
                <a:gd name="connsiteY67" fmla="*/ 149 h 1552"/>
                <a:gd name="connsiteX68" fmla="*/ 1328 w 2482"/>
                <a:gd name="connsiteY68" fmla="*/ 211 h 1552"/>
                <a:gd name="connsiteX69" fmla="*/ 1303 w 2482"/>
                <a:gd name="connsiteY69" fmla="*/ 199 h 1552"/>
                <a:gd name="connsiteX70" fmla="*/ 1303 w 2482"/>
                <a:gd name="connsiteY70" fmla="*/ 137 h 1552"/>
                <a:gd name="connsiteX71" fmla="*/ 1279 w 2482"/>
                <a:gd name="connsiteY71" fmla="*/ 124 h 1552"/>
                <a:gd name="connsiteX72" fmla="*/ 1266 w 2482"/>
                <a:gd name="connsiteY72" fmla="*/ 162 h 1552"/>
                <a:gd name="connsiteX73" fmla="*/ 1241 w 2482"/>
                <a:gd name="connsiteY73" fmla="*/ 174 h 1552"/>
                <a:gd name="connsiteX74" fmla="*/ 1241 w 2482"/>
                <a:gd name="connsiteY74" fmla="*/ 112 h 1552"/>
                <a:gd name="connsiteX75" fmla="*/ 1204 w 2482"/>
                <a:gd name="connsiteY75" fmla="*/ 100 h 1552"/>
                <a:gd name="connsiteX76" fmla="*/ 1179 w 2482"/>
                <a:gd name="connsiteY76" fmla="*/ 50 h 1552"/>
                <a:gd name="connsiteX77" fmla="*/ 1179 w 2482"/>
                <a:gd name="connsiteY77" fmla="*/ 13 h 1552"/>
                <a:gd name="connsiteX78" fmla="*/ 1142 w 2482"/>
                <a:gd name="connsiteY78" fmla="*/ 0 h 1552"/>
                <a:gd name="connsiteX79" fmla="*/ 1142 w 2482"/>
                <a:gd name="connsiteY79" fmla="*/ 100 h 1552"/>
                <a:gd name="connsiteX80" fmla="*/ 1179 w 2482"/>
                <a:gd name="connsiteY80" fmla="*/ 149 h 1552"/>
                <a:gd name="connsiteX81" fmla="*/ 1167 w 2482"/>
                <a:gd name="connsiteY81" fmla="*/ 199 h 1552"/>
                <a:gd name="connsiteX82" fmla="*/ 1142 w 2482"/>
                <a:gd name="connsiteY82" fmla="*/ 224 h 1552"/>
                <a:gd name="connsiteX83" fmla="*/ 1130 w 2482"/>
                <a:gd name="connsiteY83" fmla="*/ 186 h 1552"/>
                <a:gd name="connsiteX84" fmla="*/ 1105 w 2482"/>
                <a:gd name="connsiteY84" fmla="*/ 186 h 1552"/>
                <a:gd name="connsiteX85" fmla="*/ 1068 w 2482"/>
                <a:gd name="connsiteY85" fmla="*/ 224 h 1552"/>
                <a:gd name="connsiteX86" fmla="*/ 1030 w 2482"/>
                <a:gd name="connsiteY86" fmla="*/ 211 h 1552"/>
                <a:gd name="connsiteX87" fmla="*/ 956 w 2482"/>
                <a:gd name="connsiteY87" fmla="*/ 186 h 1552"/>
                <a:gd name="connsiteX88" fmla="*/ 857 w 2482"/>
                <a:gd name="connsiteY88" fmla="*/ 224 h 1552"/>
                <a:gd name="connsiteX89" fmla="*/ 795 w 2482"/>
                <a:gd name="connsiteY89" fmla="*/ 186 h 1552"/>
                <a:gd name="connsiteX90" fmla="*/ 720 w 2482"/>
                <a:gd name="connsiteY90" fmla="*/ 174 h 1552"/>
                <a:gd name="connsiteX91" fmla="*/ 0 w 2482"/>
                <a:gd name="connsiteY91" fmla="*/ 286 h 1552"/>
                <a:gd name="connsiteX92" fmla="*/ 0 w 2482"/>
                <a:gd name="connsiteY92" fmla="*/ 311 h 1552"/>
                <a:gd name="connsiteX93" fmla="*/ 37 w 2482"/>
                <a:gd name="connsiteY93" fmla="*/ 323 h 1552"/>
                <a:gd name="connsiteX94" fmla="*/ 37 w 2482"/>
                <a:gd name="connsiteY94" fmla="*/ 397 h 1552"/>
                <a:gd name="connsiteX95" fmla="*/ 112 w 2482"/>
                <a:gd name="connsiteY95" fmla="*/ 410 h 1552"/>
                <a:gd name="connsiteX96" fmla="*/ 100 w 2482"/>
                <a:gd name="connsiteY96" fmla="*/ 472 h 1552"/>
                <a:gd name="connsiteX97" fmla="*/ 124 w 2482"/>
                <a:gd name="connsiteY97" fmla="*/ 633 h 1552"/>
                <a:gd name="connsiteX98" fmla="*/ 149 w 2482"/>
                <a:gd name="connsiteY98" fmla="*/ 671 h 1552"/>
                <a:gd name="connsiteX99" fmla="*/ 100 w 2482"/>
                <a:gd name="connsiteY99" fmla="*/ 720 h 1552"/>
                <a:gd name="connsiteX100" fmla="*/ 100 w 2482"/>
                <a:gd name="connsiteY100" fmla="*/ 757 h 1552"/>
                <a:gd name="connsiteX101" fmla="*/ 100 w 2482"/>
                <a:gd name="connsiteY101" fmla="*/ 795 h 1552"/>
                <a:gd name="connsiteX102" fmla="*/ 149 w 2482"/>
                <a:gd name="connsiteY102" fmla="*/ 894 h 1552"/>
                <a:gd name="connsiteX103" fmla="*/ 124 w 2482"/>
                <a:gd name="connsiteY103" fmla="*/ 931 h 1552"/>
                <a:gd name="connsiteX104" fmla="*/ 124 w 2482"/>
                <a:gd name="connsiteY104" fmla="*/ 956 h 1552"/>
                <a:gd name="connsiteX105" fmla="*/ 149 w 2482"/>
                <a:gd name="connsiteY105" fmla="*/ 968 h 1552"/>
                <a:gd name="connsiteX106" fmla="*/ 186 w 2482"/>
                <a:gd name="connsiteY106" fmla="*/ 1043 h 1552"/>
                <a:gd name="connsiteX107" fmla="*/ 199 w 2482"/>
                <a:gd name="connsiteY107" fmla="*/ 1080 h 1552"/>
                <a:gd name="connsiteX108" fmla="*/ 211 w 2482"/>
                <a:gd name="connsiteY108" fmla="*/ 1105 h 1552"/>
                <a:gd name="connsiteX109" fmla="*/ 261 w 2482"/>
                <a:gd name="connsiteY109" fmla="*/ 1130 h 1552"/>
                <a:gd name="connsiteX110" fmla="*/ 633 w 2482"/>
                <a:gd name="connsiteY110" fmla="*/ 1167 h 1552"/>
                <a:gd name="connsiteX111" fmla="*/ 658 w 2482"/>
                <a:gd name="connsiteY111" fmla="*/ 1167 h 1552"/>
                <a:gd name="connsiteX112" fmla="*/ 683 w 2482"/>
                <a:gd name="connsiteY112" fmla="*/ 1180 h 1552"/>
                <a:gd name="connsiteX113" fmla="*/ 1204 w 2482"/>
                <a:gd name="connsiteY113" fmla="*/ 1229 h 1552"/>
                <a:gd name="connsiteX114" fmla="*/ 1254 w 2482"/>
                <a:gd name="connsiteY114" fmla="*/ 1242 h 1552"/>
                <a:gd name="connsiteX115" fmla="*/ 1266 w 2482"/>
                <a:gd name="connsiteY115" fmla="*/ 1242 h 1552"/>
                <a:gd name="connsiteX116" fmla="*/ 1291 w 2482"/>
                <a:gd name="connsiteY116" fmla="*/ 1242 h 1552"/>
                <a:gd name="connsiteX117" fmla="*/ 1291 w 2482"/>
                <a:gd name="connsiteY117" fmla="*/ 1254 h 1552"/>
                <a:gd name="connsiteX118" fmla="*/ 1303 w 2482"/>
                <a:gd name="connsiteY118" fmla="*/ 1254 h 1552"/>
                <a:gd name="connsiteX119" fmla="*/ 1440 w 2482"/>
                <a:gd name="connsiteY119" fmla="*/ 1266 h 1552"/>
                <a:gd name="connsiteX120" fmla="*/ 1452 w 2482"/>
                <a:gd name="connsiteY120" fmla="*/ 1266 h 1552"/>
                <a:gd name="connsiteX121" fmla="*/ 1452 w 2482"/>
                <a:gd name="connsiteY121" fmla="*/ 1242 h 1552"/>
                <a:gd name="connsiteX122" fmla="*/ 1465 w 2482"/>
                <a:gd name="connsiteY122" fmla="*/ 1229 h 1552"/>
                <a:gd name="connsiteX123" fmla="*/ 1502 w 2482"/>
                <a:gd name="connsiteY123" fmla="*/ 1217 h 1552"/>
                <a:gd name="connsiteX124" fmla="*/ 1564 w 2482"/>
                <a:gd name="connsiteY124" fmla="*/ 1229 h 1552"/>
                <a:gd name="connsiteX125" fmla="*/ 1564 w 2482"/>
                <a:gd name="connsiteY125" fmla="*/ 1242 h 1552"/>
                <a:gd name="connsiteX126" fmla="*/ 1589 w 2482"/>
                <a:gd name="connsiteY126" fmla="*/ 1254 h 1552"/>
                <a:gd name="connsiteX127" fmla="*/ 1614 w 2482"/>
                <a:gd name="connsiteY127" fmla="*/ 1291 h 1552"/>
                <a:gd name="connsiteX128" fmla="*/ 1614 w 2482"/>
                <a:gd name="connsiteY128" fmla="*/ 1316 h 1552"/>
                <a:gd name="connsiteX129" fmla="*/ 1638 w 2482"/>
                <a:gd name="connsiteY129" fmla="*/ 1316 h 1552"/>
                <a:gd name="connsiteX130" fmla="*/ 1676 w 2482"/>
                <a:gd name="connsiteY130" fmla="*/ 1341 h 1552"/>
                <a:gd name="connsiteX131" fmla="*/ 1688 w 2482"/>
                <a:gd name="connsiteY131" fmla="*/ 1353 h 1552"/>
                <a:gd name="connsiteX132" fmla="*/ 1725 w 2482"/>
                <a:gd name="connsiteY132" fmla="*/ 1341 h 1552"/>
                <a:gd name="connsiteX133" fmla="*/ 1763 w 2482"/>
                <a:gd name="connsiteY133" fmla="*/ 1316 h 1552"/>
                <a:gd name="connsiteX134" fmla="*/ 1812 w 2482"/>
                <a:gd name="connsiteY134" fmla="*/ 1353 h 1552"/>
                <a:gd name="connsiteX135" fmla="*/ 1837 w 2482"/>
                <a:gd name="connsiteY135" fmla="*/ 1403 h 1552"/>
                <a:gd name="connsiteX136" fmla="*/ 1787 w 2482"/>
                <a:gd name="connsiteY136" fmla="*/ 1403 h 1552"/>
                <a:gd name="connsiteX137" fmla="*/ 1775 w 2482"/>
                <a:gd name="connsiteY137" fmla="*/ 1415 h 1552"/>
                <a:gd name="connsiteX138" fmla="*/ 1775 w 2482"/>
                <a:gd name="connsiteY138" fmla="*/ 1477 h 1552"/>
                <a:gd name="connsiteX139" fmla="*/ 1763 w 2482"/>
                <a:gd name="connsiteY139" fmla="*/ 1502 h 1552"/>
                <a:gd name="connsiteX140" fmla="*/ 1750 w 2482"/>
                <a:gd name="connsiteY140" fmla="*/ 1540 h 1552"/>
                <a:gd name="connsiteX141" fmla="*/ 1763 w 2482"/>
                <a:gd name="connsiteY141" fmla="*/ 1552 h 1552"/>
                <a:gd name="connsiteX142" fmla="*/ 1825 w 2482"/>
                <a:gd name="connsiteY142" fmla="*/ 1527 h 1552"/>
                <a:gd name="connsiteX143" fmla="*/ 1862 w 2482"/>
                <a:gd name="connsiteY143" fmla="*/ 1453 h 1552"/>
                <a:gd name="connsiteX144" fmla="*/ 1862 w 2482"/>
                <a:gd name="connsiteY144" fmla="*/ 1465 h 1552"/>
                <a:gd name="connsiteX145" fmla="*/ 1862 w 2482"/>
                <a:gd name="connsiteY145" fmla="*/ 1428 h 1552"/>
                <a:gd name="connsiteX146" fmla="*/ 1887 w 2482"/>
                <a:gd name="connsiteY146" fmla="*/ 1403 h 1552"/>
                <a:gd name="connsiteX147" fmla="*/ 1936 w 2482"/>
                <a:gd name="connsiteY147" fmla="*/ 1403 h 1552"/>
                <a:gd name="connsiteX148" fmla="*/ 1936 w 2482"/>
                <a:gd name="connsiteY148" fmla="*/ 1391 h 1552"/>
                <a:gd name="connsiteX149" fmla="*/ 1949 w 2482"/>
                <a:gd name="connsiteY149" fmla="*/ 1378 h 1552"/>
                <a:gd name="connsiteX150" fmla="*/ 1974 w 2482"/>
                <a:gd name="connsiteY150" fmla="*/ 1366 h 1552"/>
                <a:gd name="connsiteX151" fmla="*/ 1974 w 2482"/>
                <a:gd name="connsiteY151" fmla="*/ 1378 h 1552"/>
                <a:gd name="connsiteX152" fmla="*/ 1986 w 2482"/>
                <a:gd name="connsiteY152" fmla="*/ 1353 h 1552"/>
                <a:gd name="connsiteX153" fmla="*/ 2023 w 2482"/>
                <a:gd name="connsiteY153" fmla="*/ 1316 h 1552"/>
                <a:gd name="connsiteX154" fmla="*/ 2110 w 2482"/>
                <a:gd name="connsiteY154" fmla="*/ 1291 h 1552"/>
                <a:gd name="connsiteX155" fmla="*/ 2135 w 2482"/>
                <a:gd name="connsiteY155" fmla="*/ 1242 h 1552"/>
                <a:gd name="connsiteX156" fmla="*/ 2147 w 2482"/>
                <a:gd name="connsiteY156" fmla="*/ 1217 h 1552"/>
                <a:gd name="connsiteX157" fmla="*/ 2147 w 2482"/>
                <a:gd name="connsiteY157" fmla="*/ 1192 h 1552"/>
                <a:gd name="connsiteX158" fmla="*/ 2160 w 2482"/>
                <a:gd name="connsiteY158" fmla="*/ 1117 h 1552"/>
                <a:gd name="connsiteX159" fmla="*/ 2222 w 2482"/>
                <a:gd name="connsiteY159" fmla="*/ 1117 h 1552"/>
                <a:gd name="connsiteX160" fmla="*/ 2296 w 2482"/>
                <a:gd name="connsiteY160" fmla="*/ 1192 h 1552"/>
                <a:gd name="connsiteX161" fmla="*/ 2321 w 2482"/>
                <a:gd name="connsiteY161" fmla="*/ 1180 h 1552"/>
                <a:gd name="connsiteX162" fmla="*/ 2358 w 2482"/>
                <a:gd name="connsiteY162" fmla="*/ 1130 h 1552"/>
                <a:gd name="connsiteX163" fmla="*/ 2358 w 2482"/>
                <a:gd name="connsiteY163" fmla="*/ 1155 h 1552"/>
                <a:gd name="connsiteX164" fmla="*/ 2346 w 2482"/>
                <a:gd name="connsiteY164" fmla="*/ 1217 h 1552"/>
                <a:gd name="connsiteX165" fmla="*/ 2383 w 2482"/>
                <a:gd name="connsiteY165" fmla="*/ 1242 h 1552"/>
                <a:gd name="connsiteX166" fmla="*/ 2408 w 2482"/>
                <a:gd name="connsiteY166" fmla="*/ 1180 h 1552"/>
                <a:gd name="connsiteX167" fmla="*/ 2433 w 2482"/>
                <a:gd name="connsiteY167" fmla="*/ 1167 h 1552"/>
                <a:gd name="connsiteX168" fmla="*/ 2470 w 2482"/>
                <a:gd name="connsiteY168" fmla="*/ 1117 h 1552"/>
                <a:gd name="connsiteX169" fmla="*/ 2482 w 2482"/>
                <a:gd name="connsiteY169" fmla="*/ 1080 h 1552"/>
                <a:gd name="connsiteX170" fmla="*/ 2458 w 2482"/>
                <a:gd name="connsiteY170"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2296 w 2482"/>
                <a:gd name="connsiteY26" fmla="*/ 671 h 1552"/>
                <a:gd name="connsiteX27" fmla="*/ 1738 w 2482"/>
                <a:gd name="connsiteY27" fmla="*/ 695 h 1552"/>
                <a:gd name="connsiteX28" fmla="*/ 1750 w 2482"/>
                <a:gd name="connsiteY28" fmla="*/ 757 h 1552"/>
                <a:gd name="connsiteX29" fmla="*/ 1701 w 2482"/>
                <a:gd name="connsiteY29" fmla="*/ 844 h 1552"/>
                <a:gd name="connsiteX30" fmla="*/ 1713 w 2482"/>
                <a:gd name="connsiteY30" fmla="*/ 869 h 1552"/>
                <a:gd name="connsiteX31" fmla="*/ 1750 w 2482"/>
                <a:gd name="connsiteY31" fmla="*/ 931 h 1552"/>
                <a:gd name="connsiteX32" fmla="*/ 1775 w 2482"/>
                <a:gd name="connsiteY32" fmla="*/ 981 h 1552"/>
                <a:gd name="connsiteX33" fmla="*/ 1750 w 2482"/>
                <a:gd name="connsiteY33" fmla="*/ 1031 h 1552"/>
                <a:gd name="connsiteX34" fmla="*/ 1713 w 2482"/>
                <a:gd name="connsiteY34" fmla="*/ 1031 h 1552"/>
                <a:gd name="connsiteX35" fmla="*/ 1688 w 2482"/>
                <a:gd name="connsiteY35" fmla="*/ 993 h 1552"/>
                <a:gd name="connsiteX36" fmla="*/ 1663 w 2482"/>
                <a:gd name="connsiteY36" fmla="*/ 968 h 1552"/>
                <a:gd name="connsiteX37" fmla="*/ 1638 w 2482"/>
                <a:gd name="connsiteY37" fmla="*/ 919 h 1552"/>
                <a:gd name="connsiteX38" fmla="*/ 1614 w 2482"/>
                <a:gd name="connsiteY38" fmla="*/ 894 h 1552"/>
                <a:gd name="connsiteX39" fmla="*/ 1601 w 2482"/>
                <a:gd name="connsiteY39" fmla="*/ 882 h 1552"/>
                <a:gd name="connsiteX40" fmla="*/ 1527 w 2482"/>
                <a:gd name="connsiteY40" fmla="*/ 882 h 1552"/>
                <a:gd name="connsiteX41" fmla="*/ 1428 w 2482"/>
                <a:gd name="connsiteY41" fmla="*/ 820 h 1552"/>
                <a:gd name="connsiteX42" fmla="*/ 1378 w 2482"/>
                <a:gd name="connsiteY42" fmla="*/ 782 h 1552"/>
                <a:gd name="connsiteX43" fmla="*/ 1316 w 2482"/>
                <a:gd name="connsiteY43" fmla="*/ 770 h 1552"/>
                <a:gd name="connsiteX44" fmla="*/ 1291 w 2482"/>
                <a:gd name="connsiteY44" fmla="*/ 782 h 1552"/>
                <a:gd name="connsiteX45" fmla="*/ 1217 w 2482"/>
                <a:gd name="connsiteY45" fmla="*/ 695 h 1552"/>
                <a:gd name="connsiteX46" fmla="*/ 1192 w 2482"/>
                <a:gd name="connsiteY46" fmla="*/ 695 h 1552"/>
                <a:gd name="connsiteX47" fmla="*/ 1204 w 2482"/>
                <a:gd name="connsiteY47" fmla="*/ 559 h 1552"/>
                <a:gd name="connsiteX48" fmla="*/ 1279 w 2482"/>
                <a:gd name="connsiteY48" fmla="*/ 460 h 1552"/>
                <a:gd name="connsiteX49" fmla="*/ 1291 w 2482"/>
                <a:gd name="connsiteY49" fmla="*/ 422 h 1552"/>
                <a:gd name="connsiteX50" fmla="*/ 1291 w 2482"/>
                <a:gd name="connsiteY50" fmla="*/ 385 h 1552"/>
                <a:gd name="connsiteX51" fmla="*/ 1341 w 2482"/>
                <a:gd name="connsiteY51" fmla="*/ 373 h 1552"/>
                <a:gd name="connsiteX52" fmla="*/ 1353 w 2482"/>
                <a:gd name="connsiteY52" fmla="*/ 348 h 1552"/>
                <a:gd name="connsiteX53" fmla="*/ 1291 w 2482"/>
                <a:gd name="connsiteY53" fmla="*/ 323 h 1552"/>
                <a:gd name="connsiteX54" fmla="*/ 1279 w 2482"/>
                <a:gd name="connsiteY54" fmla="*/ 298 h 1552"/>
                <a:gd name="connsiteX55" fmla="*/ 1341 w 2482"/>
                <a:gd name="connsiteY55" fmla="*/ 311 h 1552"/>
                <a:gd name="connsiteX56" fmla="*/ 1378 w 2482"/>
                <a:gd name="connsiteY56" fmla="*/ 298 h 1552"/>
                <a:gd name="connsiteX57" fmla="*/ 1341 w 2482"/>
                <a:gd name="connsiteY57" fmla="*/ 248 h 1552"/>
                <a:gd name="connsiteX58" fmla="*/ 1403 w 2482"/>
                <a:gd name="connsiteY58" fmla="*/ 248 h 1552"/>
                <a:gd name="connsiteX59" fmla="*/ 1415 w 2482"/>
                <a:gd name="connsiteY59" fmla="*/ 236 h 1552"/>
                <a:gd name="connsiteX60" fmla="*/ 1440 w 2482"/>
                <a:gd name="connsiteY60" fmla="*/ 174 h 1552"/>
                <a:gd name="connsiteX61" fmla="*/ 1428 w 2482"/>
                <a:gd name="connsiteY61" fmla="*/ 124 h 1552"/>
                <a:gd name="connsiteX62" fmla="*/ 1428 w 2482"/>
                <a:gd name="connsiteY62" fmla="*/ 100 h 1552"/>
                <a:gd name="connsiteX63" fmla="*/ 1390 w 2482"/>
                <a:gd name="connsiteY63" fmla="*/ 75 h 1552"/>
                <a:gd name="connsiteX64" fmla="*/ 1341 w 2482"/>
                <a:gd name="connsiteY64" fmla="*/ 62 h 1552"/>
                <a:gd name="connsiteX65" fmla="*/ 1365 w 2482"/>
                <a:gd name="connsiteY65" fmla="*/ 100 h 1552"/>
                <a:gd name="connsiteX66" fmla="*/ 1341 w 2482"/>
                <a:gd name="connsiteY66" fmla="*/ 149 h 1552"/>
                <a:gd name="connsiteX67" fmla="*/ 1328 w 2482"/>
                <a:gd name="connsiteY67" fmla="*/ 211 h 1552"/>
                <a:gd name="connsiteX68" fmla="*/ 1303 w 2482"/>
                <a:gd name="connsiteY68" fmla="*/ 199 h 1552"/>
                <a:gd name="connsiteX69" fmla="*/ 1303 w 2482"/>
                <a:gd name="connsiteY69" fmla="*/ 137 h 1552"/>
                <a:gd name="connsiteX70" fmla="*/ 1279 w 2482"/>
                <a:gd name="connsiteY70" fmla="*/ 124 h 1552"/>
                <a:gd name="connsiteX71" fmla="*/ 1266 w 2482"/>
                <a:gd name="connsiteY71" fmla="*/ 162 h 1552"/>
                <a:gd name="connsiteX72" fmla="*/ 1241 w 2482"/>
                <a:gd name="connsiteY72" fmla="*/ 174 h 1552"/>
                <a:gd name="connsiteX73" fmla="*/ 1241 w 2482"/>
                <a:gd name="connsiteY73" fmla="*/ 112 h 1552"/>
                <a:gd name="connsiteX74" fmla="*/ 1204 w 2482"/>
                <a:gd name="connsiteY74" fmla="*/ 100 h 1552"/>
                <a:gd name="connsiteX75" fmla="*/ 1179 w 2482"/>
                <a:gd name="connsiteY75" fmla="*/ 50 h 1552"/>
                <a:gd name="connsiteX76" fmla="*/ 1179 w 2482"/>
                <a:gd name="connsiteY76" fmla="*/ 13 h 1552"/>
                <a:gd name="connsiteX77" fmla="*/ 1142 w 2482"/>
                <a:gd name="connsiteY77" fmla="*/ 0 h 1552"/>
                <a:gd name="connsiteX78" fmla="*/ 1142 w 2482"/>
                <a:gd name="connsiteY78" fmla="*/ 100 h 1552"/>
                <a:gd name="connsiteX79" fmla="*/ 1179 w 2482"/>
                <a:gd name="connsiteY79" fmla="*/ 149 h 1552"/>
                <a:gd name="connsiteX80" fmla="*/ 1167 w 2482"/>
                <a:gd name="connsiteY80" fmla="*/ 199 h 1552"/>
                <a:gd name="connsiteX81" fmla="*/ 1142 w 2482"/>
                <a:gd name="connsiteY81" fmla="*/ 224 h 1552"/>
                <a:gd name="connsiteX82" fmla="*/ 1130 w 2482"/>
                <a:gd name="connsiteY82" fmla="*/ 186 h 1552"/>
                <a:gd name="connsiteX83" fmla="*/ 1105 w 2482"/>
                <a:gd name="connsiteY83" fmla="*/ 186 h 1552"/>
                <a:gd name="connsiteX84" fmla="*/ 1068 w 2482"/>
                <a:gd name="connsiteY84" fmla="*/ 224 h 1552"/>
                <a:gd name="connsiteX85" fmla="*/ 1030 w 2482"/>
                <a:gd name="connsiteY85" fmla="*/ 211 h 1552"/>
                <a:gd name="connsiteX86" fmla="*/ 956 w 2482"/>
                <a:gd name="connsiteY86" fmla="*/ 186 h 1552"/>
                <a:gd name="connsiteX87" fmla="*/ 857 w 2482"/>
                <a:gd name="connsiteY87" fmla="*/ 224 h 1552"/>
                <a:gd name="connsiteX88" fmla="*/ 795 w 2482"/>
                <a:gd name="connsiteY88" fmla="*/ 186 h 1552"/>
                <a:gd name="connsiteX89" fmla="*/ 720 w 2482"/>
                <a:gd name="connsiteY89" fmla="*/ 174 h 1552"/>
                <a:gd name="connsiteX90" fmla="*/ 0 w 2482"/>
                <a:gd name="connsiteY90" fmla="*/ 286 h 1552"/>
                <a:gd name="connsiteX91" fmla="*/ 0 w 2482"/>
                <a:gd name="connsiteY91" fmla="*/ 311 h 1552"/>
                <a:gd name="connsiteX92" fmla="*/ 37 w 2482"/>
                <a:gd name="connsiteY92" fmla="*/ 323 h 1552"/>
                <a:gd name="connsiteX93" fmla="*/ 37 w 2482"/>
                <a:gd name="connsiteY93" fmla="*/ 397 h 1552"/>
                <a:gd name="connsiteX94" fmla="*/ 112 w 2482"/>
                <a:gd name="connsiteY94" fmla="*/ 410 h 1552"/>
                <a:gd name="connsiteX95" fmla="*/ 100 w 2482"/>
                <a:gd name="connsiteY95" fmla="*/ 472 h 1552"/>
                <a:gd name="connsiteX96" fmla="*/ 124 w 2482"/>
                <a:gd name="connsiteY96" fmla="*/ 633 h 1552"/>
                <a:gd name="connsiteX97" fmla="*/ 149 w 2482"/>
                <a:gd name="connsiteY97" fmla="*/ 671 h 1552"/>
                <a:gd name="connsiteX98" fmla="*/ 100 w 2482"/>
                <a:gd name="connsiteY98" fmla="*/ 720 h 1552"/>
                <a:gd name="connsiteX99" fmla="*/ 100 w 2482"/>
                <a:gd name="connsiteY99" fmla="*/ 757 h 1552"/>
                <a:gd name="connsiteX100" fmla="*/ 100 w 2482"/>
                <a:gd name="connsiteY100" fmla="*/ 795 h 1552"/>
                <a:gd name="connsiteX101" fmla="*/ 149 w 2482"/>
                <a:gd name="connsiteY101" fmla="*/ 894 h 1552"/>
                <a:gd name="connsiteX102" fmla="*/ 124 w 2482"/>
                <a:gd name="connsiteY102" fmla="*/ 931 h 1552"/>
                <a:gd name="connsiteX103" fmla="*/ 124 w 2482"/>
                <a:gd name="connsiteY103" fmla="*/ 956 h 1552"/>
                <a:gd name="connsiteX104" fmla="*/ 149 w 2482"/>
                <a:gd name="connsiteY104" fmla="*/ 968 h 1552"/>
                <a:gd name="connsiteX105" fmla="*/ 186 w 2482"/>
                <a:gd name="connsiteY105" fmla="*/ 1043 h 1552"/>
                <a:gd name="connsiteX106" fmla="*/ 199 w 2482"/>
                <a:gd name="connsiteY106" fmla="*/ 1080 h 1552"/>
                <a:gd name="connsiteX107" fmla="*/ 211 w 2482"/>
                <a:gd name="connsiteY107" fmla="*/ 1105 h 1552"/>
                <a:gd name="connsiteX108" fmla="*/ 261 w 2482"/>
                <a:gd name="connsiteY108" fmla="*/ 1130 h 1552"/>
                <a:gd name="connsiteX109" fmla="*/ 633 w 2482"/>
                <a:gd name="connsiteY109" fmla="*/ 1167 h 1552"/>
                <a:gd name="connsiteX110" fmla="*/ 658 w 2482"/>
                <a:gd name="connsiteY110" fmla="*/ 1167 h 1552"/>
                <a:gd name="connsiteX111" fmla="*/ 683 w 2482"/>
                <a:gd name="connsiteY111" fmla="*/ 1180 h 1552"/>
                <a:gd name="connsiteX112" fmla="*/ 1204 w 2482"/>
                <a:gd name="connsiteY112" fmla="*/ 1229 h 1552"/>
                <a:gd name="connsiteX113" fmla="*/ 1254 w 2482"/>
                <a:gd name="connsiteY113" fmla="*/ 1242 h 1552"/>
                <a:gd name="connsiteX114" fmla="*/ 1266 w 2482"/>
                <a:gd name="connsiteY114" fmla="*/ 1242 h 1552"/>
                <a:gd name="connsiteX115" fmla="*/ 1291 w 2482"/>
                <a:gd name="connsiteY115" fmla="*/ 1242 h 1552"/>
                <a:gd name="connsiteX116" fmla="*/ 1291 w 2482"/>
                <a:gd name="connsiteY116" fmla="*/ 1254 h 1552"/>
                <a:gd name="connsiteX117" fmla="*/ 1303 w 2482"/>
                <a:gd name="connsiteY117" fmla="*/ 1254 h 1552"/>
                <a:gd name="connsiteX118" fmla="*/ 1440 w 2482"/>
                <a:gd name="connsiteY118" fmla="*/ 1266 h 1552"/>
                <a:gd name="connsiteX119" fmla="*/ 1452 w 2482"/>
                <a:gd name="connsiteY119" fmla="*/ 1266 h 1552"/>
                <a:gd name="connsiteX120" fmla="*/ 1452 w 2482"/>
                <a:gd name="connsiteY120" fmla="*/ 1242 h 1552"/>
                <a:gd name="connsiteX121" fmla="*/ 1465 w 2482"/>
                <a:gd name="connsiteY121" fmla="*/ 1229 h 1552"/>
                <a:gd name="connsiteX122" fmla="*/ 1502 w 2482"/>
                <a:gd name="connsiteY122" fmla="*/ 1217 h 1552"/>
                <a:gd name="connsiteX123" fmla="*/ 1564 w 2482"/>
                <a:gd name="connsiteY123" fmla="*/ 1229 h 1552"/>
                <a:gd name="connsiteX124" fmla="*/ 1564 w 2482"/>
                <a:gd name="connsiteY124" fmla="*/ 1242 h 1552"/>
                <a:gd name="connsiteX125" fmla="*/ 1589 w 2482"/>
                <a:gd name="connsiteY125" fmla="*/ 1254 h 1552"/>
                <a:gd name="connsiteX126" fmla="*/ 1614 w 2482"/>
                <a:gd name="connsiteY126" fmla="*/ 1291 h 1552"/>
                <a:gd name="connsiteX127" fmla="*/ 1614 w 2482"/>
                <a:gd name="connsiteY127" fmla="*/ 1316 h 1552"/>
                <a:gd name="connsiteX128" fmla="*/ 1638 w 2482"/>
                <a:gd name="connsiteY128" fmla="*/ 1316 h 1552"/>
                <a:gd name="connsiteX129" fmla="*/ 1676 w 2482"/>
                <a:gd name="connsiteY129" fmla="*/ 1341 h 1552"/>
                <a:gd name="connsiteX130" fmla="*/ 1688 w 2482"/>
                <a:gd name="connsiteY130" fmla="*/ 1353 h 1552"/>
                <a:gd name="connsiteX131" fmla="*/ 1725 w 2482"/>
                <a:gd name="connsiteY131" fmla="*/ 1341 h 1552"/>
                <a:gd name="connsiteX132" fmla="*/ 1763 w 2482"/>
                <a:gd name="connsiteY132" fmla="*/ 1316 h 1552"/>
                <a:gd name="connsiteX133" fmla="*/ 1812 w 2482"/>
                <a:gd name="connsiteY133" fmla="*/ 1353 h 1552"/>
                <a:gd name="connsiteX134" fmla="*/ 1837 w 2482"/>
                <a:gd name="connsiteY134" fmla="*/ 1403 h 1552"/>
                <a:gd name="connsiteX135" fmla="*/ 1787 w 2482"/>
                <a:gd name="connsiteY135" fmla="*/ 1403 h 1552"/>
                <a:gd name="connsiteX136" fmla="*/ 1775 w 2482"/>
                <a:gd name="connsiteY136" fmla="*/ 1415 h 1552"/>
                <a:gd name="connsiteX137" fmla="*/ 1775 w 2482"/>
                <a:gd name="connsiteY137" fmla="*/ 1477 h 1552"/>
                <a:gd name="connsiteX138" fmla="*/ 1763 w 2482"/>
                <a:gd name="connsiteY138" fmla="*/ 1502 h 1552"/>
                <a:gd name="connsiteX139" fmla="*/ 1750 w 2482"/>
                <a:gd name="connsiteY139" fmla="*/ 1540 h 1552"/>
                <a:gd name="connsiteX140" fmla="*/ 1763 w 2482"/>
                <a:gd name="connsiteY140" fmla="*/ 1552 h 1552"/>
                <a:gd name="connsiteX141" fmla="*/ 1825 w 2482"/>
                <a:gd name="connsiteY141" fmla="*/ 1527 h 1552"/>
                <a:gd name="connsiteX142" fmla="*/ 1862 w 2482"/>
                <a:gd name="connsiteY142" fmla="*/ 1453 h 1552"/>
                <a:gd name="connsiteX143" fmla="*/ 1862 w 2482"/>
                <a:gd name="connsiteY143" fmla="*/ 1465 h 1552"/>
                <a:gd name="connsiteX144" fmla="*/ 1862 w 2482"/>
                <a:gd name="connsiteY144" fmla="*/ 1428 h 1552"/>
                <a:gd name="connsiteX145" fmla="*/ 1887 w 2482"/>
                <a:gd name="connsiteY145" fmla="*/ 1403 h 1552"/>
                <a:gd name="connsiteX146" fmla="*/ 1936 w 2482"/>
                <a:gd name="connsiteY146" fmla="*/ 1403 h 1552"/>
                <a:gd name="connsiteX147" fmla="*/ 1936 w 2482"/>
                <a:gd name="connsiteY147" fmla="*/ 1391 h 1552"/>
                <a:gd name="connsiteX148" fmla="*/ 1949 w 2482"/>
                <a:gd name="connsiteY148" fmla="*/ 1378 h 1552"/>
                <a:gd name="connsiteX149" fmla="*/ 1974 w 2482"/>
                <a:gd name="connsiteY149" fmla="*/ 1366 h 1552"/>
                <a:gd name="connsiteX150" fmla="*/ 1974 w 2482"/>
                <a:gd name="connsiteY150" fmla="*/ 1378 h 1552"/>
                <a:gd name="connsiteX151" fmla="*/ 1986 w 2482"/>
                <a:gd name="connsiteY151" fmla="*/ 1353 h 1552"/>
                <a:gd name="connsiteX152" fmla="*/ 2023 w 2482"/>
                <a:gd name="connsiteY152" fmla="*/ 1316 h 1552"/>
                <a:gd name="connsiteX153" fmla="*/ 2110 w 2482"/>
                <a:gd name="connsiteY153" fmla="*/ 1291 h 1552"/>
                <a:gd name="connsiteX154" fmla="*/ 2135 w 2482"/>
                <a:gd name="connsiteY154" fmla="*/ 1242 h 1552"/>
                <a:gd name="connsiteX155" fmla="*/ 2147 w 2482"/>
                <a:gd name="connsiteY155" fmla="*/ 1217 h 1552"/>
                <a:gd name="connsiteX156" fmla="*/ 2147 w 2482"/>
                <a:gd name="connsiteY156" fmla="*/ 1192 h 1552"/>
                <a:gd name="connsiteX157" fmla="*/ 2160 w 2482"/>
                <a:gd name="connsiteY157" fmla="*/ 1117 h 1552"/>
                <a:gd name="connsiteX158" fmla="*/ 2222 w 2482"/>
                <a:gd name="connsiteY158" fmla="*/ 1117 h 1552"/>
                <a:gd name="connsiteX159" fmla="*/ 2296 w 2482"/>
                <a:gd name="connsiteY159" fmla="*/ 1192 h 1552"/>
                <a:gd name="connsiteX160" fmla="*/ 2321 w 2482"/>
                <a:gd name="connsiteY160" fmla="*/ 1180 h 1552"/>
                <a:gd name="connsiteX161" fmla="*/ 2358 w 2482"/>
                <a:gd name="connsiteY161" fmla="*/ 1130 h 1552"/>
                <a:gd name="connsiteX162" fmla="*/ 2358 w 2482"/>
                <a:gd name="connsiteY162" fmla="*/ 1155 h 1552"/>
                <a:gd name="connsiteX163" fmla="*/ 2346 w 2482"/>
                <a:gd name="connsiteY163" fmla="*/ 1217 h 1552"/>
                <a:gd name="connsiteX164" fmla="*/ 2383 w 2482"/>
                <a:gd name="connsiteY164" fmla="*/ 1242 h 1552"/>
                <a:gd name="connsiteX165" fmla="*/ 2408 w 2482"/>
                <a:gd name="connsiteY165" fmla="*/ 1180 h 1552"/>
                <a:gd name="connsiteX166" fmla="*/ 2433 w 2482"/>
                <a:gd name="connsiteY166" fmla="*/ 1167 h 1552"/>
                <a:gd name="connsiteX167" fmla="*/ 2470 w 2482"/>
                <a:gd name="connsiteY167" fmla="*/ 1117 h 1552"/>
                <a:gd name="connsiteX168" fmla="*/ 2482 w 2482"/>
                <a:gd name="connsiteY168" fmla="*/ 1080 h 1552"/>
                <a:gd name="connsiteX169" fmla="*/ 2458 w 2482"/>
                <a:gd name="connsiteY169"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2309 w 2482"/>
                <a:gd name="connsiteY25" fmla="*/ 633 h 1552"/>
                <a:gd name="connsiteX26" fmla="*/ 1738 w 2482"/>
                <a:gd name="connsiteY26" fmla="*/ 695 h 1552"/>
                <a:gd name="connsiteX27" fmla="*/ 1750 w 2482"/>
                <a:gd name="connsiteY27" fmla="*/ 757 h 1552"/>
                <a:gd name="connsiteX28" fmla="*/ 1701 w 2482"/>
                <a:gd name="connsiteY28" fmla="*/ 844 h 1552"/>
                <a:gd name="connsiteX29" fmla="*/ 1713 w 2482"/>
                <a:gd name="connsiteY29" fmla="*/ 869 h 1552"/>
                <a:gd name="connsiteX30" fmla="*/ 1750 w 2482"/>
                <a:gd name="connsiteY30" fmla="*/ 931 h 1552"/>
                <a:gd name="connsiteX31" fmla="*/ 1775 w 2482"/>
                <a:gd name="connsiteY31" fmla="*/ 981 h 1552"/>
                <a:gd name="connsiteX32" fmla="*/ 1750 w 2482"/>
                <a:gd name="connsiteY32" fmla="*/ 1031 h 1552"/>
                <a:gd name="connsiteX33" fmla="*/ 1713 w 2482"/>
                <a:gd name="connsiteY33" fmla="*/ 1031 h 1552"/>
                <a:gd name="connsiteX34" fmla="*/ 1688 w 2482"/>
                <a:gd name="connsiteY34" fmla="*/ 993 h 1552"/>
                <a:gd name="connsiteX35" fmla="*/ 1663 w 2482"/>
                <a:gd name="connsiteY35" fmla="*/ 968 h 1552"/>
                <a:gd name="connsiteX36" fmla="*/ 1638 w 2482"/>
                <a:gd name="connsiteY36" fmla="*/ 919 h 1552"/>
                <a:gd name="connsiteX37" fmla="*/ 1614 w 2482"/>
                <a:gd name="connsiteY37" fmla="*/ 894 h 1552"/>
                <a:gd name="connsiteX38" fmla="*/ 1601 w 2482"/>
                <a:gd name="connsiteY38" fmla="*/ 882 h 1552"/>
                <a:gd name="connsiteX39" fmla="*/ 1527 w 2482"/>
                <a:gd name="connsiteY39" fmla="*/ 882 h 1552"/>
                <a:gd name="connsiteX40" fmla="*/ 1428 w 2482"/>
                <a:gd name="connsiteY40" fmla="*/ 820 h 1552"/>
                <a:gd name="connsiteX41" fmla="*/ 1378 w 2482"/>
                <a:gd name="connsiteY41" fmla="*/ 782 h 1552"/>
                <a:gd name="connsiteX42" fmla="*/ 1316 w 2482"/>
                <a:gd name="connsiteY42" fmla="*/ 770 h 1552"/>
                <a:gd name="connsiteX43" fmla="*/ 1291 w 2482"/>
                <a:gd name="connsiteY43" fmla="*/ 782 h 1552"/>
                <a:gd name="connsiteX44" fmla="*/ 1217 w 2482"/>
                <a:gd name="connsiteY44" fmla="*/ 695 h 1552"/>
                <a:gd name="connsiteX45" fmla="*/ 1192 w 2482"/>
                <a:gd name="connsiteY45" fmla="*/ 695 h 1552"/>
                <a:gd name="connsiteX46" fmla="*/ 1204 w 2482"/>
                <a:gd name="connsiteY46" fmla="*/ 559 h 1552"/>
                <a:gd name="connsiteX47" fmla="*/ 1279 w 2482"/>
                <a:gd name="connsiteY47" fmla="*/ 460 h 1552"/>
                <a:gd name="connsiteX48" fmla="*/ 1291 w 2482"/>
                <a:gd name="connsiteY48" fmla="*/ 422 h 1552"/>
                <a:gd name="connsiteX49" fmla="*/ 1291 w 2482"/>
                <a:gd name="connsiteY49" fmla="*/ 385 h 1552"/>
                <a:gd name="connsiteX50" fmla="*/ 1341 w 2482"/>
                <a:gd name="connsiteY50" fmla="*/ 373 h 1552"/>
                <a:gd name="connsiteX51" fmla="*/ 1353 w 2482"/>
                <a:gd name="connsiteY51" fmla="*/ 348 h 1552"/>
                <a:gd name="connsiteX52" fmla="*/ 1291 w 2482"/>
                <a:gd name="connsiteY52" fmla="*/ 323 h 1552"/>
                <a:gd name="connsiteX53" fmla="*/ 1279 w 2482"/>
                <a:gd name="connsiteY53" fmla="*/ 298 h 1552"/>
                <a:gd name="connsiteX54" fmla="*/ 1341 w 2482"/>
                <a:gd name="connsiteY54" fmla="*/ 311 h 1552"/>
                <a:gd name="connsiteX55" fmla="*/ 1378 w 2482"/>
                <a:gd name="connsiteY55" fmla="*/ 298 h 1552"/>
                <a:gd name="connsiteX56" fmla="*/ 1341 w 2482"/>
                <a:gd name="connsiteY56" fmla="*/ 248 h 1552"/>
                <a:gd name="connsiteX57" fmla="*/ 1403 w 2482"/>
                <a:gd name="connsiteY57" fmla="*/ 248 h 1552"/>
                <a:gd name="connsiteX58" fmla="*/ 1415 w 2482"/>
                <a:gd name="connsiteY58" fmla="*/ 236 h 1552"/>
                <a:gd name="connsiteX59" fmla="*/ 1440 w 2482"/>
                <a:gd name="connsiteY59" fmla="*/ 174 h 1552"/>
                <a:gd name="connsiteX60" fmla="*/ 1428 w 2482"/>
                <a:gd name="connsiteY60" fmla="*/ 124 h 1552"/>
                <a:gd name="connsiteX61" fmla="*/ 1428 w 2482"/>
                <a:gd name="connsiteY61" fmla="*/ 100 h 1552"/>
                <a:gd name="connsiteX62" fmla="*/ 1390 w 2482"/>
                <a:gd name="connsiteY62" fmla="*/ 75 h 1552"/>
                <a:gd name="connsiteX63" fmla="*/ 1341 w 2482"/>
                <a:gd name="connsiteY63" fmla="*/ 62 h 1552"/>
                <a:gd name="connsiteX64" fmla="*/ 1365 w 2482"/>
                <a:gd name="connsiteY64" fmla="*/ 100 h 1552"/>
                <a:gd name="connsiteX65" fmla="*/ 1341 w 2482"/>
                <a:gd name="connsiteY65" fmla="*/ 149 h 1552"/>
                <a:gd name="connsiteX66" fmla="*/ 1328 w 2482"/>
                <a:gd name="connsiteY66" fmla="*/ 211 h 1552"/>
                <a:gd name="connsiteX67" fmla="*/ 1303 w 2482"/>
                <a:gd name="connsiteY67" fmla="*/ 199 h 1552"/>
                <a:gd name="connsiteX68" fmla="*/ 1303 w 2482"/>
                <a:gd name="connsiteY68" fmla="*/ 137 h 1552"/>
                <a:gd name="connsiteX69" fmla="*/ 1279 w 2482"/>
                <a:gd name="connsiteY69" fmla="*/ 124 h 1552"/>
                <a:gd name="connsiteX70" fmla="*/ 1266 w 2482"/>
                <a:gd name="connsiteY70" fmla="*/ 162 h 1552"/>
                <a:gd name="connsiteX71" fmla="*/ 1241 w 2482"/>
                <a:gd name="connsiteY71" fmla="*/ 174 h 1552"/>
                <a:gd name="connsiteX72" fmla="*/ 1241 w 2482"/>
                <a:gd name="connsiteY72" fmla="*/ 112 h 1552"/>
                <a:gd name="connsiteX73" fmla="*/ 1204 w 2482"/>
                <a:gd name="connsiteY73" fmla="*/ 100 h 1552"/>
                <a:gd name="connsiteX74" fmla="*/ 1179 w 2482"/>
                <a:gd name="connsiteY74" fmla="*/ 50 h 1552"/>
                <a:gd name="connsiteX75" fmla="*/ 1179 w 2482"/>
                <a:gd name="connsiteY75" fmla="*/ 13 h 1552"/>
                <a:gd name="connsiteX76" fmla="*/ 1142 w 2482"/>
                <a:gd name="connsiteY76" fmla="*/ 0 h 1552"/>
                <a:gd name="connsiteX77" fmla="*/ 1142 w 2482"/>
                <a:gd name="connsiteY77" fmla="*/ 100 h 1552"/>
                <a:gd name="connsiteX78" fmla="*/ 1179 w 2482"/>
                <a:gd name="connsiteY78" fmla="*/ 149 h 1552"/>
                <a:gd name="connsiteX79" fmla="*/ 1167 w 2482"/>
                <a:gd name="connsiteY79" fmla="*/ 199 h 1552"/>
                <a:gd name="connsiteX80" fmla="*/ 1142 w 2482"/>
                <a:gd name="connsiteY80" fmla="*/ 224 h 1552"/>
                <a:gd name="connsiteX81" fmla="*/ 1130 w 2482"/>
                <a:gd name="connsiteY81" fmla="*/ 186 h 1552"/>
                <a:gd name="connsiteX82" fmla="*/ 1105 w 2482"/>
                <a:gd name="connsiteY82" fmla="*/ 186 h 1552"/>
                <a:gd name="connsiteX83" fmla="*/ 1068 w 2482"/>
                <a:gd name="connsiteY83" fmla="*/ 224 h 1552"/>
                <a:gd name="connsiteX84" fmla="*/ 1030 w 2482"/>
                <a:gd name="connsiteY84" fmla="*/ 211 h 1552"/>
                <a:gd name="connsiteX85" fmla="*/ 956 w 2482"/>
                <a:gd name="connsiteY85" fmla="*/ 186 h 1552"/>
                <a:gd name="connsiteX86" fmla="*/ 857 w 2482"/>
                <a:gd name="connsiteY86" fmla="*/ 224 h 1552"/>
                <a:gd name="connsiteX87" fmla="*/ 795 w 2482"/>
                <a:gd name="connsiteY87" fmla="*/ 186 h 1552"/>
                <a:gd name="connsiteX88" fmla="*/ 720 w 2482"/>
                <a:gd name="connsiteY88" fmla="*/ 174 h 1552"/>
                <a:gd name="connsiteX89" fmla="*/ 0 w 2482"/>
                <a:gd name="connsiteY89" fmla="*/ 286 h 1552"/>
                <a:gd name="connsiteX90" fmla="*/ 0 w 2482"/>
                <a:gd name="connsiteY90" fmla="*/ 311 h 1552"/>
                <a:gd name="connsiteX91" fmla="*/ 37 w 2482"/>
                <a:gd name="connsiteY91" fmla="*/ 323 h 1552"/>
                <a:gd name="connsiteX92" fmla="*/ 37 w 2482"/>
                <a:gd name="connsiteY92" fmla="*/ 397 h 1552"/>
                <a:gd name="connsiteX93" fmla="*/ 112 w 2482"/>
                <a:gd name="connsiteY93" fmla="*/ 410 h 1552"/>
                <a:gd name="connsiteX94" fmla="*/ 100 w 2482"/>
                <a:gd name="connsiteY94" fmla="*/ 472 h 1552"/>
                <a:gd name="connsiteX95" fmla="*/ 124 w 2482"/>
                <a:gd name="connsiteY95" fmla="*/ 633 h 1552"/>
                <a:gd name="connsiteX96" fmla="*/ 149 w 2482"/>
                <a:gd name="connsiteY96" fmla="*/ 671 h 1552"/>
                <a:gd name="connsiteX97" fmla="*/ 100 w 2482"/>
                <a:gd name="connsiteY97" fmla="*/ 720 h 1552"/>
                <a:gd name="connsiteX98" fmla="*/ 100 w 2482"/>
                <a:gd name="connsiteY98" fmla="*/ 757 h 1552"/>
                <a:gd name="connsiteX99" fmla="*/ 100 w 2482"/>
                <a:gd name="connsiteY99" fmla="*/ 795 h 1552"/>
                <a:gd name="connsiteX100" fmla="*/ 149 w 2482"/>
                <a:gd name="connsiteY100" fmla="*/ 894 h 1552"/>
                <a:gd name="connsiteX101" fmla="*/ 124 w 2482"/>
                <a:gd name="connsiteY101" fmla="*/ 931 h 1552"/>
                <a:gd name="connsiteX102" fmla="*/ 124 w 2482"/>
                <a:gd name="connsiteY102" fmla="*/ 956 h 1552"/>
                <a:gd name="connsiteX103" fmla="*/ 149 w 2482"/>
                <a:gd name="connsiteY103" fmla="*/ 968 h 1552"/>
                <a:gd name="connsiteX104" fmla="*/ 186 w 2482"/>
                <a:gd name="connsiteY104" fmla="*/ 1043 h 1552"/>
                <a:gd name="connsiteX105" fmla="*/ 199 w 2482"/>
                <a:gd name="connsiteY105" fmla="*/ 1080 h 1552"/>
                <a:gd name="connsiteX106" fmla="*/ 211 w 2482"/>
                <a:gd name="connsiteY106" fmla="*/ 1105 h 1552"/>
                <a:gd name="connsiteX107" fmla="*/ 261 w 2482"/>
                <a:gd name="connsiteY107" fmla="*/ 1130 h 1552"/>
                <a:gd name="connsiteX108" fmla="*/ 633 w 2482"/>
                <a:gd name="connsiteY108" fmla="*/ 1167 h 1552"/>
                <a:gd name="connsiteX109" fmla="*/ 658 w 2482"/>
                <a:gd name="connsiteY109" fmla="*/ 1167 h 1552"/>
                <a:gd name="connsiteX110" fmla="*/ 683 w 2482"/>
                <a:gd name="connsiteY110" fmla="*/ 1180 h 1552"/>
                <a:gd name="connsiteX111" fmla="*/ 1204 w 2482"/>
                <a:gd name="connsiteY111" fmla="*/ 1229 h 1552"/>
                <a:gd name="connsiteX112" fmla="*/ 1254 w 2482"/>
                <a:gd name="connsiteY112" fmla="*/ 1242 h 1552"/>
                <a:gd name="connsiteX113" fmla="*/ 1266 w 2482"/>
                <a:gd name="connsiteY113" fmla="*/ 1242 h 1552"/>
                <a:gd name="connsiteX114" fmla="*/ 1291 w 2482"/>
                <a:gd name="connsiteY114" fmla="*/ 1242 h 1552"/>
                <a:gd name="connsiteX115" fmla="*/ 1291 w 2482"/>
                <a:gd name="connsiteY115" fmla="*/ 1254 h 1552"/>
                <a:gd name="connsiteX116" fmla="*/ 1303 w 2482"/>
                <a:gd name="connsiteY116" fmla="*/ 1254 h 1552"/>
                <a:gd name="connsiteX117" fmla="*/ 1440 w 2482"/>
                <a:gd name="connsiteY117" fmla="*/ 1266 h 1552"/>
                <a:gd name="connsiteX118" fmla="*/ 1452 w 2482"/>
                <a:gd name="connsiteY118" fmla="*/ 1266 h 1552"/>
                <a:gd name="connsiteX119" fmla="*/ 1452 w 2482"/>
                <a:gd name="connsiteY119" fmla="*/ 1242 h 1552"/>
                <a:gd name="connsiteX120" fmla="*/ 1465 w 2482"/>
                <a:gd name="connsiteY120" fmla="*/ 1229 h 1552"/>
                <a:gd name="connsiteX121" fmla="*/ 1502 w 2482"/>
                <a:gd name="connsiteY121" fmla="*/ 1217 h 1552"/>
                <a:gd name="connsiteX122" fmla="*/ 1564 w 2482"/>
                <a:gd name="connsiteY122" fmla="*/ 1229 h 1552"/>
                <a:gd name="connsiteX123" fmla="*/ 1564 w 2482"/>
                <a:gd name="connsiteY123" fmla="*/ 1242 h 1552"/>
                <a:gd name="connsiteX124" fmla="*/ 1589 w 2482"/>
                <a:gd name="connsiteY124" fmla="*/ 1254 h 1552"/>
                <a:gd name="connsiteX125" fmla="*/ 1614 w 2482"/>
                <a:gd name="connsiteY125" fmla="*/ 1291 h 1552"/>
                <a:gd name="connsiteX126" fmla="*/ 1614 w 2482"/>
                <a:gd name="connsiteY126" fmla="*/ 1316 h 1552"/>
                <a:gd name="connsiteX127" fmla="*/ 1638 w 2482"/>
                <a:gd name="connsiteY127" fmla="*/ 1316 h 1552"/>
                <a:gd name="connsiteX128" fmla="*/ 1676 w 2482"/>
                <a:gd name="connsiteY128" fmla="*/ 1341 h 1552"/>
                <a:gd name="connsiteX129" fmla="*/ 1688 w 2482"/>
                <a:gd name="connsiteY129" fmla="*/ 1353 h 1552"/>
                <a:gd name="connsiteX130" fmla="*/ 1725 w 2482"/>
                <a:gd name="connsiteY130" fmla="*/ 1341 h 1552"/>
                <a:gd name="connsiteX131" fmla="*/ 1763 w 2482"/>
                <a:gd name="connsiteY131" fmla="*/ 1316 h 1552"/>
                <a:gd name="connsiteX132" fmla="*/ 1812 w 2482"/>
                <a:gd name="connsiteY132" fmla="*/ 1353 h 1552"/>
                <a:gd name="connsiteX133" fmla="*/ 1837 w 2482"/>
                <a:gd name="connsiteY133" fmla="*/ 1403 h 1552"/>
                <a:gd name="connsiteX134" fmla="*/ 1787 w 2482"/>
                <a:gd name="connsiteY134" fmla="*/ 1403 h 1552"/>
                <a:gd name="connsiteX135" fmla="*/ 1775 w 2482"/>
                <a:gd name="connsiteY135" fmla="*/ 1415 h 1552"/>
                <a:gd name="connsiteX136" fmla="*/ 1775 w 2482"/>
                <a:gd name="connsiteY136" fmla="*/ 1477 h 1552"/>
                <a:gd name="connsiteX137" fmla="*/ 1763 w 2482"/>
                <a:gd name="connsiteY137" fmla="*/ 1502 h 1552"/>
                <a:gd name="connsiteX138" fmla="*/ 1750 w 2482"/>
                <a:gd name="connsiteY138" fmla="*/ 1540 h 1552"/>
                <a:gd name="connsiteX139" fmla="*/ 1763 w 2482"/>
                <a:gd name="connsiteY139" fmla="*/ 1552 h 1552"/>
                <a:gd name="connsiteX140" fmla="*/ 1825 w 2482"/>
                <a:gd name="connsiteY140" fmla="*/ 1527 h 1552"/>
                <a:gd name="connsiteX141" fmla="*/ 1862 w 2482"/>
                <a:gd name="connsiteY141" fmla="*/ 1453 h 1552"/>
                <a:gd name="connsiteX142" fmla="*/ 1862 w 2482"/>
                <a:gd name="connsiteY142" fmla="*/ 1465 h 1552"/>
                <a:gd name="connsiteX143" fmla="*/ 1862 w 2482"/>
                <a:gd name="connsiteY143" fmla="*/ 1428 h 1552"/>
                <a:gd name="connsiteX144" fmla="*/ 1887 w 2482"/>
                <a:gd name="connsiteY144" fmla="*/ 1403 h 1552"/>
                <a:gd name="connsiteX145" fmla="*/ 1936 w 2482"/>
                <a:gd name="connsiteY145" fmla="*/ 1403 h 1552"/>
                <a:gd name="connsiteX146" fmla="*/ 1936 w 2482"/>
                <a:gd name="connsiteY146" fmla="*/ 1391 h 1552"/>
                <a:gd name="connsiteX147" fmla="*/ 1949 w 2482"/>
                <a:gd name="connsiteY147" fmla="*/ 1378 h 1552"/>
                <a:gd name="connsiteX148" fmla="*/ 1974 w 2482"/>
                <a:gd name="connsiteY148" fmla="*/ 1366 h 1552"/>
                <a:gd name="connsiteX149" fmla="*/ 1974 w 2482"/>
                <a:gd name="connsiteY149" fmla="*/ 1378 h 1552"/>
                <a:gd name="connsiteX150" fmla="*/ 1986 w 2482"/>
                <a:gd name="connsiteY150" fmla="*/ 1353 h 1552"/>
                <a:gd name="connsiteX151" fmla="*/ 2023 w 2482"/>
                <a:gd name="connsiteY151" fmla="*/ 1316 h 1552"/>
                <a:gd name="connsiteX152" fmla="*/ 2110 w 2482"/>
                <a:gd name="connsiteY152" fmla="*/ 1291 h 1552"/>
                <a:gd name="connsiteX153" fmla="*/ 2135 w 2482"/>
                <a:gd name="connsiteY153" fmla="*/ 1242 h 1552"/>
                <a:gd name="connsiteX154" fmla="*/ 2147 w 2482"/>
                <a:gd name="connsiteY154" fmla="*/ 1217 h 1552"/>
                <a:gd name="connsiteX155" fmla="*/ 2147 w 2482"/>
                <a:gd name="connsiteY155" fmla="*/ 1192 h 1552"/>
                <a:gd name="connsiteX156" fmla="*/ 2160 w 2482"/>
                <a:gd name="connsiteY156" fmla="*/ 1117 h 1552"/>
                <a:gd name="connsiteX157" fmla="*/ 2222 w 2482"/>
                <a:gd name="connsiteY157" fmla="*/ 1117 h 1552"/>
                <a:gd name="connsiteX158" fmla="*/ 2296 w 2482"/>
                <a:gd name="connsiteY158" fmla="*/ 1192 h 1552"/>
                <a:gd name="connsiteX159" fmla="*/ 2321 w 2482"/>
                <a:gd name="connsiteY159" fmla="*/ 1180 h 1552"/>
                <a:gd name="connsiteX160" fmla="*/ 2358 w 2482"/>
                <a:gd name="connsiteY160" fmla="*/ 1130 h 1552"/>
                <a:gd name="connsiteX161" fmla="*/ 2358 w 2482"/>
                <a:gd name="connsiteY161" fmla="*/ 1155 h 1552"/>
                <a:gd name="connsiteX162" fmla="*/ 2346 w 2482"/>
                <a:gd name="connsiteY162" fmla="*/ 1217 h 1552"/>
                <a:gd name="connsiteX163" fmla="*/ 2383 w 2482"/>
                <a:gd name="connsiteY163" fmla="*/ 1242 h 1552"/>
                <a:gd name="connsiteX164" fmla="*/ 2408 w 2482"/>
                <a:gd name="connsiteY164" fmla="*/ 1180 h 1552"/>
                <a:gd name="connsiteX165" fmla="*/ 2433 w 2482"/>
                <a:gd name="connsiteY165" fmla="*/ 1167 h 1552"/>
                <a:gd name="connsiteX166" fmla="*/ 2470 w 2482"/>
                <a:gd name="connsiteY166" fmla="*/ 1117 h 1552"/>
                <a:gd name="connsiteX167" fmla="*/ 2482 w 2482"/>
                <a:gd name="connsiteY167" fmla="*/ 1080 h 1552"/>
                <a:gd name="connsiteX168" fmla="*/ 2458 w 2482"/>
                <a:gd name="connsiteY168"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2334 w 2482"/>
                <a:gd name="connsiteY24" fmla="*/ 596 h 1552"/>
                <a:gd name="connsiteX25" fmla="*/ 1738 w 2482"/>
                <a:gd name="connsiteY25" fmla="*/ 695 h 1552"/>
                <a:gd name="connsiteX26" fmla="*/ 1750 w 2482"/>
                <a:gd name="connsiteY26" fmla="*/ 757 h 1552"/>
                <a:gd name="connsiteX27" fmla="*/ 1701 w 2482"/>
                <a:gd name="connsiteY27" fmla="*/ 844 h 1552"/>
                <a:gd name="connsiteX28" fmla="*/ 1713 w 2482"/>
                <a:gd name="connsiteY28" fmla="*/ 869 h 1552"/>
                <a:gd name="connsiteX29" fmla="*/ 1750 w 2482"/>
                <a:gd name="connsiteY29" fmla="*/ 931 h 1552"/>
                <a:gd name="connsiteX30" fmla="*/ 1775 w 2482"/>
                <a:gd name="connsiteY30" fmla="*/ 981 h 1552"/>
                <a:gd name="connsiteX31" fmla="*/ 1750 w 2482"/>
                <a:gd name="connsiteY31" fmla="*/ 1031 h 1552"/>
                <a:gd name="connsiteX32" fmla="*/ 1713 w 2482"/>
                <a:gd name="connsiteY32" fmla="*/ 1031 h 1552"/>
                <a:gd name="connsiteX33" fmla="*/ 1688 w 2482"/>
                <a:gd name="connsiteY33" fmla="*/ 993 h 1552"/>
                <a:gd name="connsiteX34" fmla="*/ 1663 w 2482"/>
                <a:gd name="connsiteY34" fmla="*/ 968 h 1552"/>
                <a:gd name="connsiteX35" fmla="*/ 1638 w 2482"/>
                <a:gd name="connsiteY35" fmla="*/ 919 h 1552"/>
                <a:gd name="connsiteX36" fmla="*/ 1614 w 2482"/>
                <a:gd name="connsiteY36" fmla="*/ 894 h 1552"/>
                <a:gd name="connsiteX37" fmla="*/ 1601 w 2482"/>
                <a:gd name="connsiteY37" fmla="*/ 882 h 1552"/>
                <a:gd name="connsiteX38" fmla="*/ 1527 w 2482"/>
                <a:gd name="connsiteY38" fmla="*/ 882 h 1552"/>
                <a:gd name="connsiteX39" fmla="*/ 1428 w 2482"/>
                <a:gd name="connsiteY39" fmla="*/ 820 h 1552"/>
                <a:gd name="connsiteX40" fmla="*/ 1378 w 2482"/>
                <a:gd name="connsiteY40" fmla="*/ 782 h 1552"/>
                <a:gd name="connsiteX41" fmla="*/ 1316 w 2482"/>
                <a:gd name="connsiteY41" fmla="*/ 770 h 1552"/>
                <a:gd name="connsiteX42" fmla="*/ 1291 w 2482"/>
                <a:gd name="connsiteY42" fmla="*/ 782 h 1552"/>
                <a:gd name="connsiteX43" fmla="*/ 1217 w 2482"/>
                <a:gd name="connsiteY43" fmla="*/ 695 h 1552"/>
                <a:gd name="connsiteX44" fmla="*/ 1192 w 2482"/>
                <a:gd name="connsiteY44" fmla="*/ 695 h 1552"/>
                <a:gd name="connsiteX45" fmla="*/ 1204 w 2482"/>
                <a:gd name="connsiteY45" fmla="*/ 559 h 1552"/>
                <a:gd name="connsiteX46" fmla="*/ 1279 w 2482"/>
                <a:gd name="connsiteY46" fmla="*/ 460 h 1552"/>
                <a:gd name="connsiteX47" fmla="*/ 1291 w 2482"/>
                <a:gd name="connsiteY47" fmla="*/ 422 h 1552"/>
                <a:gd name="connsiteX48" fmla="*/ 1291 w 2482"/>
                <a:gd name="connsiteY48" fmla="*/ 385 h 1552"/>
                <a:gd name="connsiteX49" fmla="*/ 1341 w 2482"/>
                <a:gd name="connsiteY49" fmla="*/ 373 h 1552"/>
                <a:gd name="connsiteX50" fmla="*/ 1353 w 2482"/>
                <a:gd name="connsiteY50" fmla="*/ 348 h 1552"/>
                <a:gd name="connsiteX51" fmla="*/ 1291 w 2482"/>
                <a:gd name="connsiteY51" fmla="*/ 323 h 1552"/>
                <a:gd name="connsiteX52" fmla="*/ 1279 w 2482"/>
                <a:gd name="connsiteY52" fmla="*/ 298 h 1552"/>
                <a:gd name="connsiteX53" fmla="*/ 1341 w 2482"/>
                <a:gd name="connsiteY53" fmla="*/ 311 h 1552"/>
                <a:gd name="connsiteX54" fmla="*/ 1378 w 2482"/>
                <a:gd name="connsiteY54" fmla="*/ 298 h 1552"/>
                <a:gd name="connsiteX55" fmla="*/ 1341 w 2482"/>
                <a:gd name="connsiteY55" fmla="*/ 248 h 1552"/>
                <a:gd name="connsiteX56" fmla="*/ 1403 w 2482"/>
                <a:gd name="connsiteY56" fmla="*/ 248 h 1552"/>
                <a:gd name="connsiteX57" fmla="*/ 1415 w 2482"/>
                <a:gd name="connsiteY57" fmla="*/ 236 h 1552"/>
                <a:gd name="connsiteX58" fmla="*/ 1440 w 2482"/>
                <a:gd name="connsiteY58" fmla="*/ 174 h 1552"/>
                <a:gd name="connsiteX59" fmla="*/ 1428 w 2482"/>
                <a:gd name="connsiteY59" fmla="*/ 124 h 1552"/>
                <a:gd name="connsiteX60" fmla="*/ 1428 w 2482"/>
                <a:gd name="connsiteY60" fmla="*/ 100 h 1552"/>
                <a:gd name="connsiteX61" fmla="*/ 1390 w 2482"/>
                <a:gd name="connsiteY61" fmla="*/ 75 h 1552"/>
                <a:gd name="connsiteX62" fmla="*/ 1341 w 2482"/>
                <a:gd name="connsiteY62" fmla="*/ 62 h 1552"/>
                <a:gd name="connsiteX63" fmla="*/ 1365 w 2482"/>
                <a:gd name="connsiteY63" fmla="*/ 100 h 1552"/>
                <a:gd name="connsiteX64" fmla="*/ 1341 w 2482"/>
                <a:gd name="connsiteY64" fmla="*/ 149 h 1552"/>
                <a:gd name="connsiteX65" fmla="*/ 1328 w 2482"/>
                <a:gd name="connsiteY65" fmla="*/ 211 h 1552"/>
                <a:gd name="connsiteX66" fmla="*/ 1303 w 2482"/>
                <a:gd name="connsiteY66" fmla="*/ 199 h 1552"/>
                <a:gd name="connsiteX67" fmla="*/ 1303 w 2482"/>
                <a:gd name="connsiteY67" fmla="*/ 137 h 1552"/>
                <a:gd name="connsiteX68" fmla="*/ 1279 w 2482"/>
                <a:gd name="connsiteY68" fmla="*/ 124 h 1552"/>
                <a:gd name="connsiteX69" fmla="*/ 1266 w 2482"/>
                <a:gd name="connsiteY69" fmla="*/ 162 h 1552"/>
                <a:gd name="connsiteX70" fmla="*/ 1241 w 2482"/>
                <a:gd name="connsiteY70" fmla="*/ 174 h 1552"/>
                <a:gd name="connsiteX71" fmla="*/ 1241 w 2482"/>
                <a:gd name="connsiteY71" fmla="*/ 112 h 1552"/>
                <a:gd name="connsiteX72" fmla="*/ 1204 w 2482"/>
                <a:gd name="connsiteY72" fmla="*/ 100 h 1552"/>
                <a:gd name="connsiteX73" fmla="*/ 1179 w 2482"/>
                <a:gd name="connsiteY73" fmla="*/ 50 h 1552"/>
                <a:gd name="connsiteX74" fmla="*/ 1179 w 2482"/>
                <a:gd name="connsiteY74" fmla="*/ 13 h 1552"/>
                <a:gd name="connsiteX75" fmla="*/ 1142 w 2482"/>
                <a:gd name="connsiteY75" fmla="*/ 0 h 1552"/>
                <a:gd name="connsiteX76" fmla="*/ 1142 w 2482"/>
                <a:gd name="connsiteY76" fmla="*/ 100 h 1552"/>
                <a:gd name="connsiteX77" fmla="*/ 1179 w 2482"/>
                <a:gd name="connsiteY77" fmla="*/ 149 h 1552"/>
                <a:gd name="connsiteX78" fmla="*/ 1167 w 2482"/>
                <a:gd name="connsiteY78" fmla="*/ 199 h 1552"/>
                <a:gd name="connsiteX79" fmla="*/ 1142 w 2482"/>
                <a:gd name="connsiteY79" fmla="*/ 224 h 1552"/>
                <a:gd name="connsiteX80" fmla="*/ 1130 w 2482"/>
                <a:gd name="connsiteY80" fmla="*/ 186 h 1552"/>
                <a:gd name="connsiteX81" fmla="*/ 1105 w 2482"/>
                <a:gd name="connsiteY81" fmla="*/ 186 h 1552"/>
                <a:gd name="connsiteX82" fmla="*/ 1068 w 2482"/>
                <a:gd name="connsiteY82" fmla="*/ 224 h 1552"/>
                <a:gd name="connsiteX83" fmla="*/ 1030 w 2482"/>
                <a:gd name="connsiteY83" fmla="*/ 211 h 1552"/>
                <a:gd name="connsiteX84" fmla="*/ 956 w 2482"/>
                <a:gd name="connsiteY84" fmla="*/ 186 h 1552"/>
                <a:gd name="connsiteX85" fmla="*/ 857 w 2482"/>
                <a:gd name="connsiteY85" fmla="*/ 224 h 1552"/>
                <a:gd name="connsiteX86" fmla="*/ 795 w 2482"/>
                <a:gd name="connsiteY86" fmla="*/ 186 h 1552"/>
                <a:gd name="connsiteX87" fmla="*/ 720 w 2482"/>
                <a:gd name="connsiteY87" fmla="*/ 174 h 1552"/>
                <a:gd name="connsiteX88" fmla="*/ 0 w 2482"/>
                <a:gd name="connsiteY88" fmla="*/ 286 h 1552"/>
                <a:gd name="connsiteX89" fmla="*/ 0 w 2482"/>
                <a:gd name="connsiteY89" fmla="*/ 311 h 1552"/>
                <a:gd name="connsiteX90" fmla="*/ 37 w 2482"/>
                <a:gd name="connsiteY90" fmla="*/ 323 h 1552"/>
                <a:gd name="connsiteX91" fmla="*/ 37 w 2482"/>
                <a:gd name="connsiteY91" fmla="*/ 397 h 1552"/>
                <a:gd name="connsiteX92" fmla="*/ 112 w 2482"/>
                <a:gd name="connsiteY92" fmla="*/ 410 h 1552"/>
                <a:gd name="connsiteX93" fmla="*/ 100 w 2482"/>
                <a:gd name="connsiteY93" fmla="*/ 472 h 1552"/>
                <a:gd name="connsiteX94" fmla="*/ 124 w 2482"/>
                <a:gd name="connsiteY94" fmla="*/ 633 h 1552"/>
                <a:gd name="connsiteX95" fmla="*/ 149 w 2482"/>
                <a:gd name="connsiteY95" fmla="*/ 671 h 1552"/>
                <a:gd name="connsiteX96" fmla="*/ 100 w 2482"/>
                <a:gd name="connsiteY96" fmla="*/ 720 h 1552"/>
                <a:gd name="connsiteX97" fmla="*/ 100 w 2482"/>
                <a:gd name="connsiteY97" fmla="*/ 757 h 1552"/>
                <a:gd name="connsiteX98" fmla="*/ 100 w 2482"/>
                <a:gd name="connsiteY98" fmla="*/ 795 h 1552"/>
                <a:gd name="connsiteX99" fmla="*/ 149 w 2482"/>
                <a:gd name="connsiteY99" fmla="*/ 894 h 1552"/>
                <a:gd name="connsiteX100" fmla="*/ 124 w 2482"/>
                <a:gd name="connsiteY100" fmla="*/ 931 h 1552"/>
                <a:gd name="connsiteX101" fmla="*/ 124 w 2482"/>
                <a:gd name="connsiteY101" fmla="*/ 956 h 1552"/>
                <a:gd name="connsiteX102" fmla="*/ 149 w 2482"/>
                <a:gd name="connsiteY102" fmla="*/ 968 h 1552"/>
                <a:gd name="connsiteX103" fmla="*/ 186 w 2482"/>
                <a:gd name="connsiteY103" fmla="*/ 1043 h 1552"/>
                <a:gd name="connsiteX104" fmla="*/ 199 w 2482"/>
                <a:gd name="connsiteY104" fmla="*/ 1080 h 1552"/>
                <a:gd name="connsiteX105" fmla="*/ 211 w 2482"/>
                <a:gd name="connsiteY105" fmla="*/ 1105 h 1552"/>
                <a:gd name="connsiteX106" fmla="*/ 261 w 2482"/>
                <a:gd name="connsiteY106" fmla="*/ 1130 h 1552"/>
                <a:gd name="connsiteX107" fmla="*/ 633 w 2482"/>
                <a:gd name="connsiteY107" fmla="*/ 1167 h 1552"/>
                <a:gd name="connsiteX108" fmla="*/ 658 w 2482"/>
                <a:gd name="connsiteY108" fmla="*/ 1167 h 1552"/>
                <a:gd name="connsiteX109" fmla="*/ 683 w 2482"/>
                <a:gd name="connsiteY109" fmla="*/ 1180 h 1552"/>
                <a:gd name="connsiteX110" fmla="*/ 1204 w 2482"/>
                <a:gd name="connsiteY110" fmla="*/ 1229 h 1552"/>
                <a:gd name="connsiteX111" fmla="*/ 1254 w 2482"/>
                <a:gd name="connsiteY111" fmla="*/ 1242 h 1552"/>
                <a:gd name="connsiteX112" fmla="*/ 1266 w 2482"/>
                <a:gd name="connsiteY112" fmla="*/ 1242 h 1552"/>
                <a:gd name="connsiteX113" fmla="*/ 1291 w 2482"/>
                <a:gd name="connsiteY113" fmla="*/ 1242 h 1552"/>
                <a:gd name="connsiteX114" fmla="*/ 1291 w 2482"/>
                <a:gd name="connsiteY114" fmla="*/ 1254 h 1552"/>
                <a:gd name="connsiteX115" fmla="*/ 1303 w 2482"/>
                <a:gd name="connsiteY115" fmla="*/ 1254 h 1552"/>
                <a:gd name="connsiteX116" fmla="*/ 1440 w 2482"/>
                <a:gd name="connsiteY116" fmla="*/ 1266 h 1552"/>
                <a:gd name="connsiteX117" fmla="*/ 1452 w 2482"/>
                <a:gd name="connsiteY117" fmla="*/ 1266 h 1552"/>
                <a:gd name="connsiteX118" fmla="*/ 1452 w 2482"/>
                <a:gd name="connsiteY118" fmla="*/ 1242 h 1552"/>
                <a:gd name="connsiteX119" fmla="*/ 1465 w 2482"/>
                <a:gd name="connsiteY119" fmla="*/ 1229 h 1552"/>
                <a:gd name="connsiteX120" fmla="*/ 1502 w 2482"/>
                <a:gd name="connsiteY120" fmla="*/ 1217 h 1552"/>
                <a:gd name="connsiteX121" fmla="*/ 1564 w 2482"/>
                <a:gd name="connsiteY121" fmla="*/ 1229 h 1552"/>
                <a:gd name="connsiteX122" fmla="*/ 1564 w 2482"/>
                <a:gd name="connsiteY122" fmla="*/ 1242 h 1552"/>
                <a:gd name="connsiteX123" fmla="*/ 1589 w 2482"/>
                <a:gd name="connsiteY123" fmla="*/ 1254 h 1552"/>
                <a:gd name="connsiteX124" fmla="*/ 1614 w 2482"/>
                <a:gd name="connsiteY124" fmla="*/ 1291 h 1552"/>
                <a:gd name="connsiteX125" fmla="*/ 1614 w 2482"/>
                <a:gd name="connsiteY125" fmla="*/ 1316 h 1552"/>
                <a:gd name="connsiteX126" fmla="*/ 1638 w 2482"/>
                <a:gd name="connsiteY126" fmla="*/ 1316 h 1552"/>
                <a:gd name="connsiteX127" fmla="*/ 1676 w 2482"/>
                <a:gd name="connsiteY127" fmla="*/ 1341 h 1552"/>
                <a:gd name="connsiteX128" fmla="*/ 1688 w 2482"/>
                <a:gd name="connsiteY128" fmla="*/ 1353 h 1552"/>
                <a:gd name="connsiteX129" fmla="*/ 1725 w 2482"/>
                <a:gd name="connsiteY129" fmla="*/ 1341 h 1552"/>
                <a:gd name="connsiteX130" fmla="*/ 1763 w 2482"/>
                <a:gd name="connsiteY130" fmla="*/ 1316 h 1552"/>
                <a:gd name="connsiteX131" fmla="*/ 1812 w 2482"/>
                <a:gd name="connsiteY131" fmla="*/ 1353 h 1552"/>
                <a:gd name="connsiteX132" fmla="*/ 1837 w 2482"/>
                <a:gd name="connsiteY132" fmla="*/ 1403 h 1552"/>
                <a:gd name="connsiteX133" fmla="*/ 1787 w 2482"/>
                <a:gd name="connsiteY133" fmla="*/ 1403 h 1552"/>
                <a:gd name="connsiteX134" fmla="*/ 1775 w 2482"/>
                <a:gd name="connsiteY134" fmla="*/ 1415 h 1552"/>
                <a:gd name="connsiteX135" fmla="*/ 1775 w 2482"/>
                <a:gd name="connsiteY135" fmla="*/ 1477 h 1552"/>
                <a:gd name="connsiteX136" fmla="*/ 1763 w 2482"/>
                <a:gd name="connsiteY136" fmla="*/ 1502 h 1552"/>
                <a:gd name="connsiteX137" fmla="*/ 1750 w 2482"/>
                <a:gd name="connsiteY137" fmla="*/ 1540 h 1552"/>
                <a:gd name="connsiteX138" fmla="*/ 1763 w 2482"/>
                <a:gd name="connsiteY138" fmla="*/ 1552 h 1552"/>
                <a:gd name="connsiteX139" fmla="*/ 1825 w 2482"/>
                <a:gd name="connsiteY139" fmla="*/ 1527 h 1552"/>
                <a:gd name="connsiteX140" fmla="*/ 1862 w 2482"/>
                <a:gd name="connsiteY140" fmla="*/ 1453 h 1552"/>
                <a:gd name="connsiteX141" fmla="*/ 1862 w 2482"/>
                <a:gd name="connsiteY141" fmla="*/ 1465 h 1552"/>
                <a:gd name="connsiteX142" fmla="*/ 1862 w 2482"/>
                <a:gd name="connsiteY142" fmla="*/ 1428 h 1552"/>
                <a:gd name="connsiteX143" fmla="*/ 1887 w 2482"/>
                <a:gd name="connsiteY143" fmla="*/ 1403 h 1552"/>
                <a:gd name="connsiteX144" fmla="*/ 1936 w 2482"/>
                <a:gd name="connsiteY144" fmla="*/ 1403 h 1552"/>
                <a:gd name="connsiteX145" fmla="*/ 1936 w 2482"/>
                <a:gd name="connsiteY145" fmla="*/ 1391 h 1552"/>
                <a:gd name="connsiteX146" fmla="*/ 1949 w 2482"/>
                <a:gd name="connsiteY146" fmla="*/ 1378 h 1552"/>
                <a:gd name="connsiteX147" fmla="*/ 1974 w 2482"/>
                <a:gd name="connsiteY147" fmla="*/ 1366 h 1552"/>
                <a:gd name="connsiteX148" fmla="*/ 1974 w 2482"/>
                <a:gd name="connsiteY148" fmla="*/ 1378 h 1552"/>
                <a:gd name="connsiteX149" fmla="*/ 1986 w 2482"/>
                <a:gd name="connsiteY149" fmla="*/ 1353 h 1552"/>
                <a:gd name="connsiteX150" fmla="*/ 2023 w 2482"/>
                <a:gd name="connsiteY150" fmla="*/ 1316 h 1552"/>
                <a:gd name="connsiteX151" fmla="*/ 2110 w 2482"/>
                <a:gd name="connsiteY151" fmla="*/ 1291 h 1552"/>
                <a:gd name="connsiteX152" fmla="*/ 2135 w 2482"/>
                <a:gd name="connsiteY152" fmla="*/ 1242 h 1552"/>
                <a:gd name="connsiteX153" fmla="*/ 2147 w 2482"/>
                <a:gd name="connsiteY153" fmla="*/ 1217 h 1552"/>
                <a:gd name="connsiteX154" fmla="*/ 2147 w 2482"/>
                <a:gd name="connsiteY154" fmla="*/ 1192 h 1552"/>
                <a:gd name="connsiteX155" fmla="*/ 2160 w 2482"/>
                <a:gd name="connsiteY155" fmla="*/ 1117 h 1552"/>
                <a:gd name="connsiteX156" fmla="*/ 2222 w 2482"/>
                <a:gd name="connsiteY156" fmla="*/ 1117 h 1552"/>
                <a:gd name="connsiteX157" fmla="*/ 2296 w 2482"/>
                <a:gd name="connsiteY157" fmla="*/ 1192 h 1552"/>
                <a:gd name="connsiteX158" fmla="*/ 2321 w 2482"/>
                <a:gd name="connsiteY158" fmla="*/ 1180 h 1552"/>
                <a:gd name="connsiteX159" fmla="*/ 2358 w 2482"/>
                <a:gd name="connsiteY159" fmla="*/ 1130 h 1552"/>
                <a:gd name="connsiteX160" fmla="*/ 2358 w 2482"/>
                <a:gd name="connsiteY160" fmla="*/ 1155 h 1552"/>
                <a:gd name="connsiteX161" fmla="*/ 2346 w 2482"/>
                <a:gd name="connsiteY161" fmla="*/ 1217 h 1552"/>
                <a:gd name="connsiteX162" fmla="*/ 2383 w 2482"/>
                <a:gd name="connsiteY162" fmla="*/ 1242 h 1552"/>
                <a:gd name="connsiteX163" fmla="*/ 2408 w 2482"/>
                <a:gd name="connsiteY163" fmla="*/ 1180 h 1552"/>
                <a:gd name="connsiteX164" fmla="*/ 2433 w 2482"/>
                <a:gd name="connsiteY164" fmla="*/ 1167 h 1552"/>
                <a:gd name="connsiteX165" fmla="*/ 2470 w 2482"/>
                <a:gd name="connsiteY165" fmla="*/ 1117 h 1552"/>
                <a:gd name="connsiteX166" fmla="*/ 2482 w 2482"/>
                <a:gd name="connsiteY166" fmla="*/ 1080 h 1552"/>
                <a:gd name="connsiteX167" fmla="*/ 2458 w 2482"/>
                <a:gd name="connsiteY167"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2358 w 2482"/>
                <a:gd name="connsiteY23" fmla="*/ 596 h 1552"/>
                <a:gd name="connsiteX24" fmla="*/ 1738 w 2482"/>
                <a:gd name="connsiteY24" fmla="*/ 695 h 1552"/>
                <a:gd name="connsiteX25" fmla="*/ 1750 w 2482"/>
                <a:gd name="connsiteY25" fmla="*/ 757 h 1552"/>
                <a:gd name="connsiteX26" fmla="*/ 1701 w 2482"/>
                <a:gd name="connsiteY26" fmla="*/ 844 h 1552"/>
                <a:gd name="connsiteX27" fmla="*/ 1713 w 2482"/>
                <a:gd name="connsiteY27" fmla="*/ 869 h 1552"/>
                <a:gd name="connsiteX28" fmla="*/ 1750 w 2482"/>
                <a:gd name="connsiteY28" fmla="*/ 931 h 1552"/>
                <a:gd name="connsiteX29" fmla="*/ 1775 w 2482"/>
                <a:gd name="connsiteY29" fmla="*/ 981 h 1552"/>
                <a:gd name="connsiteX30" fmla="*/ 1750 w 2482"/>
                <a:gd name="connsiteY30" fmla="*/ 1031 h 1552"/>
                <a:gd name="connsiteX31" fmla="*/ 1713 w 2482"/>
                <a:gd name="connsiteY31" fmla="*/ 1031 h 1552"/>
                <a:gd name="connsiteX32" fmla="*/ 1688 w 2482"/>
                <a:gd name="connsiteY32" fmla="*/ 993 h 1552"/>
                <a:gd name="connsiteX33" fmla="*/ 1663 w 2482"/>
                <a:gd name="connsiteY33" fmla="*/ 968 h 1552"/>
                <a:gd name="connsiteX34" fmla="*/ 1638 w 2482"/>
                <a:gd name="connsiteY34" fmla="*/ 919 h 1552"/>
                <a:gd name="connsiteX35" fmla="*/ 1614 w 2482"/>
                <a:gd name="connsiteY35" fmla="*/ 894 h 1552"/>
                <a:gd name="connsiteX36" fmla="*/ 1601 w 2482"/>
                <a:gd name="connsiteY36" fmla="*/ 882 h 1552"/>
                <a:gd name="connsiteX37" fmla="*/ 1527 w 2482"/>
                <a:gd name="connsiteY37" fmla="*/ 882 h 1552"/>
                <a:gd name="connsiteX38" fmla="*/ 1428 w 2482"/>
                <a:gd name="connsiteY38" fmla="*/ 820 h 1552"/>
                <a:gd name="connsiteX39" fmla="*/ 1378 w 2482"/>
                <a:gd name="connsiteY39" fmla="*/ 782 h 1552"/>
                <a:gd name="connsiteX40" fmla="*/ 1316 w 2482"/>
                <a:gd name="connsiteY40" fmla="*/ 770 h 1552"/>
                <a:gd name="connsiteX41" fmla="*/ 1291 w 2482"/>
                <a:gd name="connsiteY41" fmla="*/ 782 h 1552"/>
                <a:gd name="connsiteX42" fmla="*/ 1217 w 2482"/>
                <a:gd name="connsiteY42" fmla="*/ 695 h 1552"/>
                <a:gd name="connsiteX43" fmla="*/ 1192 w 2482"/>
                <a:gd name="connsiteY43" fmla="*/ 695 h 1552"/>
                <a:gd name="connsiteX44" fmla="*/ 1204 w 2482"/>
                <a:gd name="connsiteY44" fmla="*/ 559 h 1552"/>
                <a:gd name="connsiteX45" fmla="*/ 1279 w 2482"/>
                <a:gd name="connsiteY45" fmla="*/ 460 h 1552"/>
                <a:gd name="connsiteX46" fmla="*/ 1291 w 2482"/>
                <a:gd name="connsiteY46" fmla="*/ 422 h 1552"/>
                <a:gd name="connsiteX47" fmla="*/ 1291 w 2482"/>
                <a:gd name="connsiteY47" fmla="*/ 385 h 1552"/>
                <a:gd name="connsiteX48" fmla="*/ 1341 w 2482"/>
                <a:gd name="connsiteY48" fmla="*/ 373 h 1552"/>
                <a:gd name="connsiteX49" fmla="*/ 1353 w 2482"/>
                <a:gd name="connsiteY49" fmla="*/ 348 h 1552"/>
                <a:gd name="connsiteX50" fmla="*/ 1291 w 2482"/>
                <a:gd name="connsiteY50" fmla="*/ 323 h 1552"/>
                <a:gd name="connsiteX51" fmla="*/ 1279 w 2482"/>
                <a:gd name="connsiteY51" fmla="*/ 298 h 1552"/>
                <a:gd name="connsiteX52" fmla="*/ 1341 w 2482"/>
                <a:gd name="connsiteY52" fmla="*/ 311 h 1552"/>
                <a:gd name="connsiteX53" fmla="*/ 1378 w 2482"/>
                <a:gd name="connsiteY53" fmla="*/ 298 h 1552"/>
                <a:gd name="connsiteX54" fmla="*/ 1341 w 2482"/>
                <a:gd name="connsiteY54" fmla="*/ 248 h 1552"/>
                <a:gd name="connsiteX55" fmla="*/ 1403 w 2482"/>
                <a:gd name="connsiteY55" fmla="*/ 248 h 1552"/>
                <a:gd name="connsiteX56" fmla="*/ 1415 w 2482"/>
                <a:gd name="connsiteY56" fmla="*/ 236 h 1552"/>
                <a:gd name="connsiteX57" fmla="*/ 1440 w 2482"/>
                <a:gd name="connsiteY57" fmla="*/ 174 h 1552"/>
                <a:gd name="connsiteX58" fmla="*/ 1428 w 2482"/>
                <a:gd name="connsiteY58" fmla="*/ 124 h 1552"/>
                <a:gd name="connsiteX59" fmla="*/ 1428 w 2482"/>
                <a:gd name="connsiteY59" fmla="*/ 100 h 1552"/>
                <a:gd name="connsiteX60" fmla="*/ 1390 w 2482"/>
                <a:gd name="connsiteY60" fmla="*/ 75 h 1552"/>
                <a:gd name="connsiteX61" fmla="*/ 1341 w 2482"/>
                <a:gd name="connsiteY61" fmla="*/ 62 h 1552"/>
                <a:gd name="connsiteX62" fmla="*/ 1365 w 2482"/>
                <a:gd name="connsiteY62" fmla="*/ 100 h 1552"/>
                <a:gd name="connsiteX63" fmla="*/ 1341 w 2482"/>
                <a:gd name="connsiteY63" fmla="*/ 149 h 1552"/>
                <a:gd name="connsiteX64" fmla="*/ 1328 w 2482"/>
                <a:gd name="connsiteY64" fmla="*/ 211 h 1552"/>
                <a:gd name="connsiteX65" fmla="*/ 1303 w 2482"/>
                <a:gd name="connsiteY65" fmla="*/ 199 h 1552"/>
                <a:gd name="connsiteX66" fmla="*/ 1303 w 2482"/>
                <a:gd name="connsiteY66" fmla="*/ 137 h 1552"/>
                <a:gd name="connsiteX67" fmla="*/ 1279 w 2482"/>
                <a:gd name="connsiteY67" fmla="*/ 124 h 1552"/>
                <a:gd name="connsiteX68" fmla="*/ 1266 w 2482"/>
                <a:gd name="connsiteY68" fmla="*/ 162 h 1552"/>
                <a:gd name="connsiteX69" fmla="*/ 1241 w 2482"/>
                <a:gd name="connsiteY69" fmla="*/ 174 h 1552"/>
                <a:gd name="connsiteX70" fmla="*/ 1241 w 2482"/>
                <a:gd name="connsiteY70" fmla="*/ 112 h 1552"/>
                <a:gd name="connsiteX71" fmla="*/ 1204 w 2482"/>
                <a:gd name="connsiteY71" fmla="*/ 100 h 1552"/>
                <a:gd name="connsiteX72" fmla="*/ 1179 w 2482"/>
                <a:gd name="connsiteY72" fmla="*/ 50 h 1552"/>
                <a:gd name="connsiteX73" fmla="*/ 1179 w 2482"/>
                <a:gd name="connsiteY73" fmla="*/ 13 h 1552"/>
                <a:gd name="connsiteX74" fmla="*/ 1142 w 2482"/>
                <a:gd name="connsiteY74" fmla="*/ 0 h 1552"/>
                <a:gd name="connsiteX75" fmla="*/ 1142 w 2482"/>
                <a:gd name="connsiteY75" fmla="*/ 100 h 1552"/>
                <a:gd name="connsiteX76" fmla="*/ 1179 w 2482"/>
                <a:gd name="connsiteY76" fmla="*/ 149 h 1552"/>
                <a:gd name="connsiteX77" fmla="*/ 1167 w 2482"/>
                <a:gd name="connsiteY77" fmla="*/ 199 h 1552"/>
                <a:gd name="connsiteX78" fmla="*/ 1142 w 2482"/>
                <a:gd name="connsiteY78" fmla="*/ 224 h 1552"/>
                <a:gd name="connsiteX79" fmla="*/ 1130 w 2482"/>
                <a:gd name="connsiteY79" fmla="*/ 186 h 1552"/>
                <a:gd name="connsiteX80" fmla="*/ 1105 w 2482"/>
                <a:gd name="connsiteY80" fmla="*/ 186 h 1552"/>
                <a:gd name="connsiteX81" fmla="*/ 1068 w 2482"/>
                <a:gd name="connsiteY81" fmla="*/ 224 h 1552"/>
                <a:gd name="connsiteX82" fmla="*/ 1030 w 2482"/>
                <a:gd name="connsiteY82" fmla="*/ 211 h 1552"/>
                <a:gd name="connsiteX83" fmla="*/ 956 w 2482"/>
                <a:gd name="connsiteY83" fmla="*/ 186 h 1552"/>
                <a:gd name="connsiteX84" fmla="*/ 857 w 2482"/>
                <a:gd name="connsiteY84" fmla="*/ 224 h 1552"/>
                <a:gd name="connsiteX85" fmla="*/ 795 w 2482"/>
                <a:gd name="connsiteY85" fmla="*/ 186 h 1552"/>
                <a:gd name="connsiteX86" fmla="*/ 720 w 2482"/>
                <a:gd name="connsiteY86" fmla="*/ 174 h 1552"/>
                <a:gd name="connsiteX87" fmla="*/ 0 w 2482"/>
                <a:gd name="connsiteY87" fmla="*/ 286 h 1552"/>
                <a:gd name="connsiteX88" fmla="*/ 0 w 2482"/>
                <a:gd name="connsiteY88" fmla="*/ 311 h 1552"/>
                <a:gd name="connsiteX89" fmla="*/ 37 w 2482"/>
                <a:gd name="connsiteY89" fmla="*/ 323 h 1552"/>
                <a:gd name="connsiteX90" fmla="*/ 37 w 2482"/>
                <a:gd name="connsiteY90" fmla="*/ 397 h 1552"/>
                <a:gd name="connsiteX91" fmla="*/ 112 w 2482"/>
                <a:gd name="connsiteY91" fmla="*/ 410 h 1552"/>
                <a:gd name="connsiteX92" fmla="*/ 100 w 2482"/>
                <a:gd name="connsiteY92" fmla="*/ 472 h 1552"/>
                <a:gd name="connsiteX93" fmla="*/ 124 w 2482"/>
                <a:gd name="connsiteY93" fmla="*/ 633 h 1552"/>
                <a:gd name="connsiteX94" fmla="*/ 149 w 2482"/>
                <a:gd name="connsiteY94" fmla="*/ 671 h 1552"/>
                <a:gd name="connsiteX95" fmla="*/ 100 w 2482"/>
                <a:gd name="connsiteY95" fmla="*/ 720 h 1552"/>
                <a:gd name="connsiteX96" fmla="*/ 100 w 2482"/>
                <a:gd name="connsiteY96" fmla="*/ 757 h 1552"/>
                <a:gd name="connsiteX97" fmla="*/ 100 w 2482"/>
                <a:gd name="connsiteY97" fmla="*/ 795 h 1552"/>
                <a:gd name="connsiteX98" fmla="*/ 149 w 2482"/>
                <a:gd name="connsiteY98" fmla="*/ 894 h 1552"/>
                <a:gd name="connsiteX99" fmla="*/ 124 w 2482"/>
                <a:gd name="connsiteY99" fmla="*/ 931 h 1552"/>
                <a:gd name="connsiteX100" fmla="*/ 124 w 2482"/>
                <a:gd name="connsiteY100" fmla="*/ 956 h 1552"/>
                <a:gd name="connsiteX101" fmla="*/ 149 w 2482"/>
                <a:gd name="connsiteY101" fmla="*/ 968 h 1552"/>
                <a:gd name="connsiteX102" fmla="*/ 186 w 2482"/>
                <a:gd name="connsiteY102" fmla="*/ 1043 h 1552"/>
                <a:gd name="connsiteX103" fmla="*/ 199 w 2482"/>
                <a:gd name="connsiteY103" fmla="*/ 1080 h 1552"/>
                <a:gd name="connsiteX104" fmla="*/ 211 w 2482"/>
                <a:gd name="connsiteY104" fmla="*/ 1105 h 1552"/>
                <a:gd name="connsiteX105" fmla="*/ 261 w 2482"/>
                <a:gd name="connsiteY105" fmla="*/ 1130 h 1552"/>
                <a:gd name="connsiteX106" fmla="*/ 633 w 2482"/>
                <a:gd name="connsiteY106" fmla="*/ 1167 h 1552"/>
                <a:gd name="connsiteX107" fmla="*/ 658 w 2482"/>
                <a:gd name="connsiteY107" fmla="*/ 1167 h 1552"/>
                <a:gd name="connsiteX108" fmla="*/ 683 w 2482"/>
                <a:gd name="connsiteY108" fmla="*/ 1180 h 1552"/>
                <a:gd name="connsiteX109" fmla="*/ 1204 w 2482"/>
                <a:gd name="connsiteY109" fmla="*/ 1229 h 1552"/>
                <a:gd name="connsiteX110" fmla="*/ 1254 w 2482"/>
                <a:gd name="connsiteY110" fmla="*/ 1242 h 1552"/>
                <a:gd name="connsiteX111" fmla="*/ 1266 w 2482"/>
                <a:gd name="connsiteY111" fmla="*/ 1242 h 1552"/>
                <a:gd name="connsiteX112" fmla="*/ 1291 w 2482"/>
                <a:gd name="connsiteY112" fmla="*/ 1242 h 1552"/>
                <a:gd name="connsiteX113" fmla="*/ 1291 w 2482"/>
                <a:gd name="connsiteY113" fmla="*/ 1254 h 1552"/>
                <a:gd name="connsiteX114" fmla="*/ 1303 w 2482"/>
                <a:gd name="connsiteY114" fmla="*/ 1254 h 1552"/>
                <a:gd name="connsiteX115" fmla="*/ 1440 w 2482"/>
                <a:gd name="connsiteY115" fmla="*/ 1266 h 1552"/>
                <a:gd name="connsiteX116" fmla="*/ 1452 w 2482"/>
                <a:gd name="connsiteY116" fmla="*/ 1266 h 1552"/>
                <a:gd name="connsiteX117" fmla="*/ 1452 w 2482"/>
                <a:gd name="connsiteY117" fmla="*/ 1242 h 1552"/>
                <a:gd name="connsiteX118" fmla="*/ 1465 w 2482"/>
                <a:gd name="connsiteY118" fmla="*/ 1229 h 1552"/>
                <a:gd name="connsiteX119" fmla="*/ 1502 w 2482"/>
                <a:gd name="connsiteY119" fmla="*/ 1217 h 1552"/>
                <a:gd name="connsiteX120" fmla="*/ 1564 w 2482"/>
                <a:gd name="connsiteY120" fmla="*/ 1229 h 1552"/>
                <a:gd name="connsiteX121" fmla="*/ 1564 w 2482"/>
                <a:gd name="connsiteY121" fmla="*/ 1242 h 1552"/>
                <a:gd name="connsiteX122" fmla="*/ 1589 w 2482"/>
                <a:gd name="connsiteY122" fmla="*/ 1254 h 1552"/>
                <a:gd name="connsiteX123" fmla="*/ 1614 w 2482"/>
                <a:gd name="connsiteY123" fmla="*/ 1291 h 1552"/>
                <a:gd name="connsiteX124" fmla="*/ 1614 w 2482"/>
                <a:gd name="connsiteY124" fmla="*/ 1316 h 1552"/>
                <a:gd name="connsiteX125" fmla="*/ 1638 w 2482"/>
                <a:gd name="connsiteY125" fmla="*/ 1316 h 1552"/>
                <a:gd name="connsiteX126" fmla="*/ 1676 w 2482"/>
                <a:gd name="connsiteY126" fmla="*/ 1341 h 1552"/>
                <a:gd name="connsiteX127" fmla="*/ 1688 w 2482"/>
                <a:gd name="connsiteY127" fmla="*/ 1353 h 1552"/>
                <a:gd name="connsiteX128" fmla="*/ 1725 w 2482"/>
                <a:gd name="connsiteY128" fmla="*/ 1341 h 1552"/>
                <a:gd name="connsiteX129" fmla="*/ 1763 w 2482"/>
                <a:gd name="connsiteY129" fmla="*/ 1316 h 1552"/>
                <a:gd name="connsiteX130" fmla="*/ 1812 w 2482"/>
                <a:gd name="connsiteY130" fmla="*/ 1353 h 1552"/>
                <a:gd name="connsiteX131" fmla="*/ 1837 w 2482"/>
                <a:gd name="connsiteY131" fmla="*/ 1403 h 1552"/>
                <a:gd name="connsiteX132" fmla="*/ 1787 w 2482"/>
                <a:gd name="connsiteY132" fmla="*/ 1403 h 1552"/>
                <a:gd name="connsiteX133" fmla="*/ 1775 w 2482"/>
                <a:gd name="connsiteY133" fmla="*/ 1415 h 1552"/>
                <a:gd name="connsiteX134" fmla="*/ 1775 w 2482"/>
                <a:gd name="connsiteY134" fmla="*/ 1477 h 1552"/>
                <a:gd name="connsiteX135" fmla="*/ 1763 w 2482"/>
                <a:gd name="connsiteY135" fmla="*/ 1502 h 1552"/>
                <a:gd name="connsiteX136" fmla="*/ 1750 w 2482"/>
                <a:gd name="connsiteY136" fmla="*/ 1540 h 1552"/>
                <a:gd name="connsiteX137" fmla="*/ 1763 w 2482"/>
                <a:gd name="connsiteY137" fmla="*/ 1552 h 1552"/>
                <a:gd name="connsiteX138" fmla="*/ 1825 w 2482"/>
                <a:gd name="connsiteY138" fmla="*/ 1527 h 1552"/>
                <a:gd name="connsiteX139" fmla="*/ 1862 w 2482"/>
                <a:gd name="connsiteY139" fmla="*/ 1453 h 1552"/>
                <a:gd name="connsiteX140" fmla="*/ 1862 w 2482"/>
                <a:gd name="connsiteY140" fmla="*/ 1465 h 1552"/>
                <a:gd name="connsiteX141" fmla="*/ 1862 w 2482"/>
                <a:gd name="connsiteY141" fmla="*/ 1428 h 1552"/>
                <a:gd name="connsiteX142" fmla="*/ 1887 w 2482"/>
                <a:gd name="connsiteY142" fmla="*/ 1403 h 1552"/>
                <a:gd name="connsiteX143" fmla="*/ 1936 w 2482"/>
                <a:gd name="connsiteY143" fmla="*/ 1403 h 1552"/>
                <a:gd name="connsiteX144" fmla="*/ 1936 w 2482"/>
                <a:gd name="connsiteY144" fmla="*/ 1391 h 1552"/>
                <a:gd name="connsiteX145" fmla="*/ 1949 w 2482"/>
                <a:gd name="connsiteY145" fmla="*/ 1378 h 1552"/>
                <a:gd name="connsiteX146" fmla="*/ 1974 w 2482"/>
                <a:gd name="connsiteY146" fmla="*/ 1366 h 1552"/>
                <a:gd name="connsiteX147" fmla="*/ 1974 w 2482"/>
                <a:gd name="connsiteY147" fmla="*/ 1378 h 1552"/>
                <a:gd name="connsiteX148" fmla="*/ 1986 w 2482"/>
                <a:gd name="connsiteY148" fmla="*/ 1353 h 1552"/>
                <a:gd name="connsiteX149" fmla="*/ 2023 w 2482"/>
                <a:gd name="connsiteY149" fmla="*/ 1316 h 1552"/>
                <a:gd name="connsiteX150" fmla="*/ 2110 w 2482"/>
                <a:gd name="connsiteY150" fmla="*/ 1291 h 1552"/>
                <a:gd name="connsiteX151" fmla="*/ 2135 w 2482"/>
                <a:gd name="connsiteY151" fmla="*/ 1242 h 1552"/>
                <a:gd name="connsiteX152" fmla="*/ 2147 w 2482"/>
                <a:gd name="connsiteY152" fmla="*/ 1217 h 1552"/>
                <a:gd name="connsiteX153" fmla="*/ 2147 w 2482"/>
                <a:gd name="connsiteY153" fmla="*/ 1192 h 1552"/>
                <a:gd name="connsiteX154" fmla="*/ 2160 w 2482"/>
                <a:gd name="connsiteY154" fmla="*/ 1117 h 1552"/>
                <a:gd name="connsiteX155" fmla="*/ 2222 w 2482"/>
                <a:gd name="connsiteY155" fmla="*/ 1117 h 1552"/>
                <a:gd name="connsiteX156" fmla="*/ 2296 w 2482"/>
                <a:gd name="connsiteY156" fmla="*/ 1192 h 1552"/>
                <a:gd name="connsiteX157" fmla="*/ 2321 w 2482"/>
                <a:gd name="connsiteY157" fmla="*/ 1180 h 1552"/>
                <a:gd name="connsiteX158" fmla="*/ 2358 w 2482"/>
                <a:gd name="connsiteY158" fmla="*/ 1130 h 1552"/>
                <a:gd name="connsiteX159" fmla="*/ 2358 w 2482"/>
                <a:gd name="connsiteY159" fmla="*/ 1155 h 1552"/>
                <a:gd name="connsiteX160" fmla="*/ 2346 w 2482"/>
                <a:gd name="connsiteY160" fmla="*/ 1217 h 1552"/>
                <a:gd name="connsiteX161" fmla="*/ 2383 w 2482"/>
                <a:gd name="connsiteY161" fmla="*/ 1242 h 1552"/>
                <a:gd name="connsiteX162" fmla="*/ 2408 w 2482"/>
                <a:gd name="connsiteY162" fmla="*/ 1180 h 1552"/>
                <a:gd name="connsiteX163" fmla="*/ 2433 w 2482"/>
                <a:gd name="connsiteY163" fmla="*/ 1167 h 1552"/>
                <a:gd name="connsiteX164" fmla="*/ 2470 w 2482"/>
                <a:gd name="connsiteY164" fmla="*/ 1117 h 1552"/>
                <a:gd name="connsiteX165" fmla="*/ 2482 w 2482"/>
                <a:gd name="connsiteY165" fmla="*/ 1080 h 1552"/>
                <a:gd name="connsiteX166" fmla="*/ 2458 w 2482"/>
                <a:gd name="connsiteY166"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2371 w 2482"/>
                <a:gd name="connsiteY22" fmla="*/ 608 h 1552"/>
                <a:gd name="connsiteX23" fmla="*/ 1738 w 2482"/>
                <a:gd name="connsiteY23" fmla="*/ 695 h 1552"/>
                <a:gd name="connsiteX24" fmla="*/ 1750 w 2482"/>
                <a:gd name="connsiteY24" fmla="*/ 757 h 1552"/>
                <a:gd name="connsiteX25" fmla="*/ 1701 w 2482"/>
                <a:gd name="connsiteY25" fmla="*/ 844 h 1552"/>
                <a:gd name="connsiteX26" fmla="*/ 1713 w 2482"/>
                <a:gd name="connsiteY26" fmla="*/ 869 h 1552"/>
                <a:gd name="connsiteX27" fmla="*/ 1750 w 2482"/>
                <a:gd name="connsiteY27" fmla="*/ 931 h 1552"/>
                <a:gd name="connsiteX28" fmla="*/ 1775 w 2482"/>
                <a:gd name="connsiteY28" fmla="*/ 981 h 1552"/>
                <a:gd name="connsiteX29" fmla="*/ 1750 w 2482"/>
                <a:gd name="connsiteY29" fmla="*/ 1031 h 1552"/>
                <a:gd name="connsiteX30" fmla="*/ 1713 w 2482"/>
                <a:gd name="connsiteY30" fmla="*/ 1031 h 1552"/>
                <a:gd name="connsiteX31" fmla="*/ 1688 w 2482"/>
                <a:gd name="connsiteY31" fmla="*/ 993 h 1552"/>
                <a:gd name="connsiteX32" fmla="*/ 1663 w 2482"/>
                <a:gd name="connsiteY32" fmla="*/ 968 h 1552"/>
                <a:gd name="connsiteX33" fmla="*/ 1638 w 2482"/>
                <a:gd name="connsiteY33" fmla="*/ 919 h 1552"/>
                <a:gd name="connsiteX34" fmla="*/ 1614 w 2482"/>
                <a:gd name="connsiteY34" fmla="*/ 894 h 1552"/>
                <a:gd name="connsiteX35" fmla="*/ 1601 w 2482"/>
                <a:gd name="connsiteY35" fmla="*/ 882 h 1552"/>
                <a:gd name="connsiteX36" fmla="*/ 1527 w 2482"/>
                <a:gd name="connsiteY36" fmla="*/ 882 h 1552"/>
                <a:gd name="connsiteX37" fmla="*/ 1428 w 2482"/>
                <a:gd name="connsiteY37" fmla="*/ 820 h 1552"/>
                <a:gd name="connsiteX38" fmla="*/ 1378 w 2482"/>
                <a:gd name="connsiteY38" fmla="*/ 782 h 1552"/>
                <a:gd name="connsiteX39" fmla="*/ 1316 w 2482"/>
                <a:gd name="connsiteY39" fmla="*/ 770 h 1552"/>
                <a:gd name="connsiteX40" fmla="*/ 1291 w 2482"/>
                <a:gd name="connsiteY40" fmla="*/ 782 h 1552"/>
                <a:gd name="connsiteX41" fmla="*/ 1217 w 2482"/>
                <a:gd name="connsiteY41" fmla="*/ 695 h 1552"/>
                <a:gd name="connsiteX42" fmla="*/ 1192 w 2482"/>
                <a:gd name="connsiteY42" fmla="*/ 695 h 1552"/>
                <a:gd name="connsiteX43" fmla="*/ 1204 w 2482"/>
                <a:gd name="connsiteY43" fmla="*/ 559 h 1552"/>
                <a:gd name="connsiteX44" fmla="*/ 1279 w 2482"/>
                <a:gd name="connsiteY44" fmla="*/ 460 h 1552"/>
                <a:gd name="connsiteX45" fmla="*/ 1291 w 2482"/>
                <a:gd name="connsiteY45" fmla="*/ 422 h 1552"/>
                <a:gd name="connsiteX46" fmla="*/ 1291 w 2482"/>
                <a:gd name="connsiteY46" fmla="*/ 385 h 1552"/>
                <a:gd name="connsiteX47" fmla="*/ 1341 w 2482"/>
                <a:gd name="connsiteY47" fmla="*/ 373 h 1552"/>
                <a:gd name="connsiteX48" fmla="*/ 1353 w 2482"/>
                <a:gd name="connsiteY48" fmla="*/ 348 h 1552"/>
                <a:gd name="connsiteX49" fmla="*/ 1291 w 2482"/>
                <a:gd name="connsiteY49" fmla="*/ 323 h 1552"/>
                <a:gd name="connsiteX50" fmla="*/ 1279 w 2482"/>
                <a:gd name="connsiteY50" fmla="*/ 298 h 1552"/>
                <a:gd name="connsiteX51" fmla="*/ 1341 w 2482"/>
                <a:gd name="connsiteY51" fmla="*/ 311 h 1552"/>
                <a:gd name="connsiteX52" fmla="*/ 1378 w 2482"/>
                <a:gd name="connsiteY52" fmla="*/ 298 h 1552"/>
                <a:gd name="connsiteX53" fmla="*/ 1341 w 2482"/>
                <a:gd name="connsiteY53" fmla="*/ 248 h 1552"/>
                <a:gd name="connsiteX54" fmla="*/ 1403 w 2482"/>
                <a:gd name="connsiteY54" fmla="*/ 248 h 1552"/>
                <a:gd name="connsiteX55" fmla="*/ 1415 w 2482"/>
                <a:gd name="connsiteY55" fmla="*/ 236 h 1552"/>
                <a:gd name="connsiteX56" fmla="*/ 1440 w 2482"/>
                <a:gd name="connsiteY56" fmla="*/ 174 h 1552"/>
                <a:gd name="connsiteX57" fmla="*/ 1428 w 2482"/>
                <a:gd name="connsiteY57" fmla="*/ 124 h 1552"/>
                <a:gd name="connsiteX58" fmla="*/ 1428 w 2482"/>
                <a:gd name="connsiteY58" fmla="*/ 100 h 1552"/>
                <a:gd name="connsiteX59" fmla="*/ 1390 w 2482"/>
                <a:gd name="connsiteY59" fmla="*/ 75 h 1552"/>
                <a:gd name="connsiteX60" fmla="*/ 1341 w 2482"/>
                <a:gd name="connsiteY60" fmla="*/ 62 h 1552"/>
                <a:gd name="connsiteX61" fmla="*/ 1365 w 2482"/>
                <a:gd name="connsiteY61" fmla="*/ 100 h 1552"/>
                <a:gd name="connsiteX62" fmla="*/ 1341 w 2482"/>
                <a:gd name="connsiteY62" fmla="*/ 149 h 1552"/>
                <a:gd name="connsiteX63" fmla="*/ 1328 w 2482"/>
                <a:gd name="connsiteY63" fmla="*/ 211 h 1552"/>
                <a:gd name="connsiteX64" fmla="*/ 1303 w 2482"/>
                <a:gd name="connsiteY64" fmla="*/ 199 h 1552"/>
                <a:gd name="connsiteX65" fmla="*/ 1303 w 2482"/>
                <a:gd name="connsiteY65" fmla="*/ 137 h 1552"/>
                <a:gd name="connsiteX66" fmla="*/ 1279 w 2482"/>
                <a:gd name="connsiteY66" fmla="*/ 124 h 1552"/>
                <a:gd name="connsiteX67" fmla="*/ 1266 w 2482"/>
                <a:gd name="connsiteY67" fmla="*/ 162 h 1552"/>
                <a:gd name="connsiteX68" fmla="*/ 1241 w 2482"/>
                <a:gd name="connsiteY68" fmla="*/ 174 h 1552"/>
                <a:gd name="connsiteX69" fmla="*/ 1241 w 2482"/>
                <a:gd name="connsiteY69" fmla="*/ 112 h 1552"/>
                <a:gd name="connsiteX70" fmla="*/ 1204 w 2482"/>
                <a:gd name="connsiteY70" fmla="*/ 100 h 1552"/>
                <a:gd name="connsiteX71" fmla="*/ 1179 w 2482"/>
                <a:gd name="connsiteY71" fmla="*/ 50 h 1552"/>
                <a:gd name="connsiteX72" fmla="*/ 1179 w 2482"/>
                <a:gd name="connsiteY72" fmla="*/ 13 h 1552"/>
                <a:gd name="connsiteX73" fmla="*/ 1142 w 2482"/>
                <a:gd name="connsiteY73" fmla="*/ 0 h 1552"/>
                <a:gd name="connsiteX74" fmla="*/ 1142 w 2482"/>
                <a:gd name="connsiteY74" fmla="*/ 100 h 1552"/>
                <a:gd name="connsiteX75" fmla="*/ 1179 w 2482"/>
                <a:gd name="connsiteY75" fmla="*/ 149 h 1552"/>
                <a:gd name="connsiteX76" fmla="*/ 1167 w 2482"/>
                <a:gd name="connsiteY76" fmla="*/ 199 h 1552"/>
                <a:gd name="connsiteX77" fmla="*/ 1142 w 2482"/>
                <a:gd name="connsiteY77" fmla="*/ 224 h 1552"/>
                <a:gd name="connsiteX78" fmla="*/ 1130 w 2482"/>
                <a:gd name="connsiteY78" fmla="*/ 186 h 1552"/>
                <a:gd name="connsiteX79" fmla="*/ 1105 w 2482"/>
                <a:gd name="connsiteY79" fmla="*/ 186 h 1552"/>
                <a:gd name="connsiteX80" fmla="*/ 1068 w 2482"/>
                <a:gd name="connsiteY80" fmla="*/ 224 h 1552"/>
                <a:gd name="connsiteX81" fmla="*/ 1030 w 2482"/>
                <a:gd name="connsiteY81" fmla="*/ 211 h 1552"/>
                <a:gd name="connsiteX82" fmla="*/ 956 w 2482"/>
                <a:gd name="connsiteY82" fmla="*/ 186 h 1552"/>
                <a:gd name="connsiteX83" fmla="*/ 857 w 2482"/>
                <a:gd name="connsiteY83" fmla="*/ 224 h 1552"/>
                <a:gd name="connsiteX84" fmla="*/ 795 w 2482"/>
                <a:gd name="connsiteY84" fmla="*/ 186 h 1552"/>
                <a:gd name="connsiteX85" fmla="*/ 720 w 2482"/>
                <a:gd name="connsiteY85" fmla="*/ 174 h 1552"/>
                <a:gd name="connsiteX86" fmla="*/ 0 w 2482"/>
                <a:gd name="connsiteY86" fmla="*/ 286 h 1552"/>
                <a:gd name="connsiteX87" fmla="*/ 0 w 2482"/>
                <a:gd name="connsiteY87" fmla="*/ 311 h 1552"/>
                <a:gd name="connsiteX88" fmla="*/ 37 w 2482"/>
                <a:gd name="connsiteY88" fmla="*/ 323 h 1552"/>
                <a:gd name="connsiteX89" fmla="*/ 37 w 2482"/>
                <a:gd name="connsiteY89" fmla="*/ 397 h 1552"/>
                <a:gd name="connsiteX90" fmla="*/ 112 w 2482"/>
                <a:gd name="connsiteY90" fmla="*/ 410 h 1552"/>
                <a:gd name="connsiteX91" fmla="*/ 100 w 2482"/>
                <a:gd name="connsiteY91" fmla="*/ 472 h 1552"/>
                <a:gd name="connsiteX92" fmla="*/ 124 w 2482"/>
                <a:gd name="connsiteY92" fmla="*/ 633 h 1552"/>
                <a:gd name="connsiteX93" fmla="*/ 149 w 2482"/>
                <a:gd name="connsiteY93" fmla="*/ 671 h 1552"/>
                <a:gd name="connsiteX94" fmla="*/ 100 w 2482"/>
                <a:gd name="connsiteY94" fmla="*/ 720 h 1552"/>
                <a:gd name="connsiteX95" fmla="*/ 100 w 2482"/>
                <a:gd name="connsiteY95" fmla="*/ 757 h 1552"/>
                <a:gd name="connsiteX96" fmla="*/ 100 w 2482"/>
                <a:gd name="connsiteY96" fmla="*/ 795 h 1552"/>
                <a:gd name="connsiteX97" fmla="*/ 149 w 2482"/>
                <a:gd name="connsiteY97" fmla="*/ 894 h 1552"/>
                <a:gd name="connsiteX98" fmla="*/ 124 w 2482"/>
                <a:gd name="connsiteY98" fmla="*/ 931 h 1552"/>
                <a:gd name="connsiteX99" fmla="*/ 124 w 2482"/>
                <a:gd name="connsiteY99" fmla="*/ 956 h 1552"/>
                <a:gd name="connsiteX100" fmla="*/ 149 w 2482"/>
                <a:gd name="connsiteY100" fmla="*/ 968 h 1552"/>
                <a:gd name="connsiteX101" fmla="*/ 186 w 2482"/>
                <a:gd name="connsiteY101" fmla="*/ 1043 h 1552"/>
                <a:gd name="connsiteX102" fmla="*/ 199 w 2482"/>
                <a:gd name="connsiteY102" fmla="*/ 1080 h 1552"/>
                <a:gd name="connsiteX103" fmla="*/ 211 w 2482"/>
                <a:gd name="connsiteY103" fmla="*/ 1105 h 1552"/>
                <a:gd name="connsiteX104" fmla="*/ 261 w 2482"/>
                <a:gd name="connsiteY104" fmla="*/ 1130 h 1552"/>
                <a:gd name="connsiteX105" fmla="*/ 633 w 2482"/>
                <a:gd name="connsiteY105" fmla="*/ 1167 h 1552"/>
                <a:gd name="connsiteX106" fmla="*/ 658 w 2482"/>
                <a:gd name="connsiteY106" fmla="*/ 1167 h 1552"/>
                <a:gd name="connsiteX107" fmla="*/ 683 w 2482"/>
                <a:gd name="connsiteY107" fmla="*/ 1180 h 1552"/>
                <a:gd name="connsiteX108" fmla="*/ 1204 w 2482"/>
                <a:gd name="connsiteY108" fmla="*/ 1229 h 1552"/>
                <a:gd name="connsiteX109" fmla="*/ 1254 w 2482"/>
                <a:gd name="connsiteY109" fmla="*/ 1242 h 1552"/>
                <a:gd name="connsiteX110" fmla="*/ 1266 w 2482"/>
                <a:gd name="connsiteY110" fmla="*/ 1242 h 1552"/>
                <a:gd name="connsiteX111" fmla="*/ 1291 w 2482"/>
                <a:gd name="connsiteY111" fmla="*/ 1242 h 1552"/>
                <a:gd name="connsiteX112" fmla="*/ 1291 w 2482"/>
                <a:gd name="connsiteY112" fmla="*/ 1254 h 1552"/>
                <a:gd name="connsiteX113" fmla="*/ 1303 w 2482"/>
                <a:gd name="connsiteY113" fmla="*/ 1254 h 1552"/>
                <a:gd name="connsiteX114" fmla="*/ 1440 w 2482"/>
                <a:gd name="connsiteY114" fmla="*/ 1266 h 1552"/>
                <a:gd name="connsiteX115" fmla="*/ 1452 w 2482"/>
                <a:gd name="connsiteY115" fmla="*/ 1266 h 1552"/>
                <a:gd name="connsiteX116" fmla="*/ 1452 w 2482"/>
                <a:gd name="connsiteY116" fmla="*/ 1242 h 1552"/>
                <a:gd name="connsiteX117" fmla="*/ 1465 w 2482"/>
                <a:gd name="connsiteY117" fmla="*/ 1229 h 1552"/>
                <a:gd name="connsiteX118" fmla="*/ 1502 w 2482"/>
                <a:gd name="connsiteY118" fmla="*/ 1217 h 1552"/>
                <a:gd name="connsiteX119" fmla="*/ 1564 w 2482"/>
                <a:gd name="connsiteY119" fmla="*/ 1229 h 1552"/>
                <a:gd name="connsiteX120" fmla="*/ 1564 w 2482"/>
                <a:gd name="connsiteY120" fmla="*/ 1242 h 1552"/>
                <a:gd name="connsiteX121" fmla="*/ 1589 w 2482"/>
                <a:gd name="connsiteY121" fmla="*/ 1254 h 1552"/>
                <a:gd name="connsiteX122" fmla="*/ 1614 w 2482"/>
                <a:gd name="connsiteY122" fmla="*/ 1291 h 1552"/>
                <a:gd name="connsiteX123" fmla="*/ 1614 w 2482"/>
                <a:gd name="connsiteY123" fmla="*/ 1316 h 1552"/>
                <a:gd name="connsiteX124" fmla="*/ 1638 w 2482"/>
                <a:gd name="connsiteY124" fmla="*/ 1316 h 1552"/>
                <a:gd name="connsiteX125" fmla="*/ 1676 w 2482"/>
                <a:gd name="connsiteY125" fmla="*/ 1341 h 1552"/>
                <a:gd name="connsiteX126" fmla="*/ 1688 w 2482"/>
                <a:gd name="connsiteY126" fmla="*/ 1353 h 1552"/>
                <a:gd name="connsiteX127" fmla="*/ 1725 w 2482"/>
                <a:gd name="connsiteY127" fmla="*/ 1341 h 1552"/>
                <a:gd name="connsiteX128" fmla="*/ 1763 w 2482"/>
                <a:gd name="connsiteY128" fmla="*/ 1316 h 1552"/>
                <a:gd name="connsiteX129" fmla="*/ 1812 w 2482"/>
                <a:gd name="connsiteY129" fmla="*/ 1353 h 1552"/>
                <a:gd name="connsiteX130" fmla="*/ 1837 w 2482"/>
                <a:gd name="connsiteY130" fmla="*/ 1403 h 1552"/>
                <a:gd name="connsiteX131" fmla="*/ 1787 w 2482"/>
                <a:gd name="connsiteY131" fmla="*/ 1403 h 1552"/>
                <a:gd name="connsiteX132" fmla="*/ 1775 w 2482"/>
                <a:gd name="connsiteY132" fmla="*/ 1415 h 1552"/>
                <a:gd name="connsiteX133" fmla="*/ 1775 w 2482"/>
                <a:gd name="connsiteY133" fmla="*/ 1477 h 1552"/>
                <a:gd name="connsiteX134" fmla="*/ 1763 w 2482"/>
                <a:gd name="connsiteY134" fmla="*/ 1502 h 1552"/>
                <a:gd name="connsiteX135" fmla="*/ 1750 w 2482"/>
                <a:gd name="connsiteY135" fmla="*/ 1540 h 1552"/>
                <a:gd name="connsiteX136" fmla="*/ 1763 w 2482"/>
                <a:gd name="connsiteY136" fmla="*/ 1552 h 1552"/>
                <a:gd name="connsiteX137" fmla="*/ 1825 w 2482"/>
                <a:gd name="connsiteY137" fmla="*/ 1527 h 1552"/>
                <a:gd name="connsiteX138" fmla="*/ 1862 w 2482"/>
                <a:gd name="connsiteY138" fmla="*/ 1453 h 1552"/>
                <a:gd name="connsiteX139" fmla="*/ 1862 w 2482"/>
                <a:gd name="connsiteY139" fmla="*/ 1465 h 1552"/>
                <a:gd name="connsiteX140" fmla="*/ 1862 w 2482"/>
                <a:gd name="connsiteY140" fmla="*/ 1428 h 1552"/>
                <a:gd name="connsiteX141" fmla="*/ 1887 w 2482"/>
                <a:gd name="connsiteY141" fmla="*/ 1403 h 1552"/>
                <a:gd name="connsiteX142" fmla="*/ 1936 w 2482"/>
                <a:gd name="connsiteY142" fmla="*/ 1403 h 1552"/>
                <a:gd name="connsiteX143" fmla="*/ 1936 w 2482"/>
                <a:gd name="connsiteY143" fmla="*/ 1391 h 1552"/>
                <a:gd name="connsiteX144" fmla="*/ 1949 w 2482"/>
                <a:gd name="connsiteY144" fmla="*/ 1378 h 1552"/>
                <a:gd name="connsiteX145" fmla="*/ 1974 w 2482"/>
                <a:gd name="connsiteY145" fmla="*/ 1366 h 1552"/>
                <a:gd name="connsiteX146" fmla="*/ 1974 w 2482"/>
                <a:gd name="connsiteY146" fmla="*/ 1378 h 1552"/>
                <a:gd name="connsiteX147" fmla="*/ 1986 w 2482"/>
                <a:gd name="connsiteY147" fmla="*/ 1353 h 1552"/>
                <a:gd name="connsiteX148" fmla="*/ 2023 w 2482"/>
                <a:gd name="connsiteY148" fmla="*/ 1316 h 1552"/>
                <a:gd name="connsiteX149" fmla="*/ 2110 w 2482"/>
                <a:gd name="connsiteY149" fmla="*/ 1291 h 1552"/>
                <a:gd name="connsiteX150" fmla="*/ 2135 w 2482"/>
                <a:gd name="connsiteY150" fmla="*/ 1242 h 1552"/>
                <a:gd name="connsiteX151" fmla="*/ 2147 w 2482"/>
                <a:gd name="connsiteY151" fmla="*/ 1217 h 1552"/>
                <a:gd name="connsiteX152" fmla="*/ 2147 w 2482"/>
                <a:gd name="connsiteY152" fmla="*/ 1192 h 1552"/>
                <a:gd name="connsiteX153" fmla="*/ 2160 w 2482"/>
                <a:gd name="connsiteY153" fmla="*/ 1117 h 1552"/>
                <a:gd name="connsiteX154" fmla="*/ 2222 w 2482"/>
                <a:gd name="connsiteY154" fmla="*/ 1117 h 1552"/>
                <a:gd name="connsiteX155" fmla="*/ 2296 w 2482"/>
                <a:gd name="connsiteY155" fmla="*/ 1192 h 1552"/>
                <a:gd name="connsiteX156" fmla="*/ 2321 w 2482"/>
                <a:gd name="connsiteY156" fmla="*/ 1180 h 1552"/>
                <a:gd name="connsiteX157" fmla="*/ 2358 w 2482"/>
                <a:gd name="connsiteY157" fmla="*/ 1130 h 1552"/>
                <a:gd name="connsiteX158" fmla="*/ 2358 w 2482"/>
                <a:gd name="connsiteY158" fmla="*/ 1155 h 1552"/>
                <a:gd name="connsiteX159" fmla="*/ 2346 w 2482"/>
                <a:gd name="connsiteY159" fmla="*/ 1217 h 1552"/>
                <a:gd name="connsiteX160" fmla="*/ 2383 w 2482"/>
                <a:gd name="connsiteY160" fmla="*/ 1242 h 1552"/>
                <a:gd name="connsiteX161" fmla="*/ 2408 w 2482"/>
                <a:gd name="connsiteY161" fmla="*/ 1180 h 1552"/>
                <a:gd name="connsiteX162" fmla="*/ 2433 w 2482"/>
                <a:gd name="connsiteY162" fmla="*/ 1167 h 1552"/>
                <a:gd name="connsiteX163" fmla="*/ 2470 w 2482"/>
                <a:gd name="connsiteY163" fmla="*/ 1117 h 1552"/>
                <a:gd name="connsiteX164" fmla="*/ 2482 w 2482"/>
                <a:gd name="connsiteY164" fmla="*/ 1080 h 1552"/>
                <a:gd name="connsiteX165" fmla="*/ 2458 w 2482"/>
                <a:gd name="connsiteY165"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2396 w 2482"/>
                <a:gd name="connsiteY21" fmla="*/ 596 h 1552"/>
                <a:gd name="connsiteX22" fmla="*/ 1738 w 2482"/>
                <a:gd name="connsiteY22" fmla="*/ 695 h 1552"/>
                <a:gd name="connsiteX23" fmla="*/ 1750 w 2482"/>
                <a:gd name="connsiteY23" fmla="*/ 757 h 1552"/>
                <a:gd name="connsiteX24" fmla="*/ 1701 w 2482"/>
                <a:gd name="connsiteY24" fmla="*/ 844 h 1552"/>
                <a:gd name="connsiteX25" fmla="*/ 1713 w 2482"/>
                <a:gd name="connsiteY25" fmla="*/ 869 h 1552"/>
                <a:gd name="connsiteX26" fmla="*/ 1750 w 2482"/>
                <a:gd name="connsiteY26" fmla="*/ 931 h 1552"/>
                <a:gd name="connsiteX27" fmla="*/ 1775 w 2482"/>
                <a:gd name="connsiteY27" fmla="*/ 981 h 1552"/>
                <a:gd name="connsiteX28" fmla="*/ 1750 w 2482"/>
                <a:gd name="connsiteY28" fmla="*/ 1031 h 1552"/>
                <a:gd name="connsiteX29" fmla="*/ 1713 w 2482"/>
                <a:gd name="connsiteY29" fmla="*/ 1031 h 1552"/>
                <a:gd name="connsiteX30" fmla="*/ 1688 w 2482"/>
                <a:gd name="connsiteY30" fmla="*/ 993 h 1552"/>
                <a:gd name="connsiteX31" fmla="*/ 1663 w 2482"/>
                <a:gd name="connsiteY31" fmla="*/ 968 h 1552"/>
                <a:gd name="connsiteX32" fmla="*/ 1638 w 2482"/>
                <a:gd name="connsiteY32" fmla="*/ 919 h 1552"/>
                <a:gd name="connsiteX33" fmla="*/ 1614 w 2482"/>
                <a:gd name="connsiteY33" fmla="*/ 894 h 1552"/>
                <a:gd name="connsiteX34" fmla="*/ 1601 w 2482"/>
                <a:gd name="connsiteY34" fmla="*/ 882 h 1552"/>
                <a:gd name="connsiteX35" fmla="*/ 1527 w 2482"/>
                <a:gd name="connsiteY35" fmla="*/ 882 h 1552"/>
                <a:gd name="connsiteX36" fmla="*/ 1428 w 2482"/>
                <a:gd name="connsiteY36" fmla="*/ 820 h 1552"/>
                <a:gd name="connsiteX37" fmla="*/ 1378 w 2482"/>
                <a:gd name="connsiteY37" fmla="*/ 782 h 1552"/>
                <a:gd name="connsiteX38" fmla="*/ 1316 w 2482"/>
                <a:gd name="connsiteY38" fmla="*/ 770 h 1552"/>
                <a:gd name="connsiteX39" fmla="*/ 1291 w 2482"/>
                <a:gd name="connsiteY39" fmla="*/ 782 h 1552"/>
                <a:gd name="connsiteX40" fmla="*/ 1217 w 2482"/>
                <a:gd name="connsiteY40" fmla="*/ 695 h 1552"/>
                <a:gd name="connsiteX41" fmla="*/ 1192 w 2482"/>
                <a:gd name="connsiteY41" fmla="*/ 695 h 1552"/>
                <a:gd name="connsiteX42" fmla="*/ 1204 w 2482"/>
                <a:gd name="connsiteY42" fmla="*/ 559 h 1552"/>
                <a:gd name="connsiteX43" fmla="*/ 1279 w 2482"/>
                <a:gd name="connsiteY43" fmla="*/ 460 h 1552"/>
                <a:gd name="connsiteX44" fmla="*/ 1291 w 2482"/>
                <a:gd name="connsiteY44" fmla="*/ 422 h 1552"/>
                <a:gd name="connsiteX45" fmla="*/ 1291 w 2482"/>
                <a:gd name="connsiteY45" fmla="*/ 385 h 1552"/>
                <a:gd name="connsiteX46" fmla="*/ 1341 w 2482"/>
                <a:gd name="connsiteY46" fmla="*/ 373 h 1552"/>
                <a:gd name="connsiteX47" fmla="*/ 1353 w 2482"/>
                <a:gd name="connsiteY47" fmla="*/ 348 h 1552"/>
                <a:gd name="connsiteX48" fmla="*/ 1291 w 2482"/>
                <a:gd name="connsiteY48" fmla="*/ 323 h 1552"/>
                <a:gd name="connsiteX49" fmla="*/ 1279 w 2482"/>
                <a:gd name="connsiteY49" fmla="*/ 298 h 1552"/>
                <a:gd name="connsiteX50" fmla="*/ 1341 w 2482"/>
                <a:gd name="connsiteY50" fmla="*/ 311 h 1552"/>
                <a:gd name="connsiteX51" fmla="*/ 1378 w 2482"/>
                <a:gd name="connsiteY51" fmla="*/ 298 h 1552"/>
                <a:gd name="connsiteX52" fmla="*/ 1341 w 2482"/>
                <a:gd name="connsiteY52" fmla="*/ 248 h 1552"/>
                <a:gd name="connsiteX53" fmla="*/ 1403 w 2482"/>
                <a:gd name="connsiteY53" fmla="*/ 248 h 1552"/>
                <a:gd name="connsiteX54" fmla="*/ 1415 w 2482"/>
                <a:gd name="connsiteY54" fmla="*/ 236 h 1552"/>
                <a:gd name="connsiteX55" fmla="*/ 1440 w 2482"/>
                <a:gd name="connsiteY55" fmla="*/ 174 h 1552"/>
                <a:gd name="connsiteX56" fmla="*/ 1428 w 2482"/>
                <a:gd name="connsiteY56" fmla="*/ 124 h 1552"/>
                <a:gd name="connsiteX57" fmla="*/ 1428 w 2482"/>
                <a:gd name="connsiteY57" fmla="*/ 100 h 1552"/>
                <a:gd name="connsiteX58" fmla="*/ 1390 w 2482"/>
                <a:gd name="connsiteY58" fmla="*/ 75 h 1552"/>
                <a:gd name="connsiteX59" fmla="*/ 1341 w 2482"/>
                <a:gd name="connsiteY59" fmla="*/ 62 h 1552"/>
                <a:gd name="connsiteX60" fmla="*/ 1365 w 2482"/>
                <a:gd name="connsiteY60" fmla="*/ 100 h 1552"/>
                <a:gd name="connsiteX61" fmla="*/ 1341 w 2482"/>
                <a:gd name="connsiteY61" fmla="*/ 149 h 1552"/>
                <a:gd name="connsiteX62" fmla="*/ 1328 w 2482"/>
                <a:gd name="connsiteY62" fmla="*/ 211 h 1552"/>
                <a:gd name="connsiteX63" fmla="*/ 1303 w 2482"/>
                <a:gd name="connsiteY63" fmla="*/ 199 h 1552"/>
                <a:gd name="connsiteX64" fmla="*/ 1303 w 2482"/>
                <a:gd name="connsiteY64" fmla="*/ 137 h 1552"/>
                <a:gd name="connsiteX65" fmla="*/ 1279 w 2482"/>
                <a:gd name="connsiteY65" fmla="*/ 124 h 1552"/>
                <a:gd name="connsiteX66" fmla="*/ 1266 w 2482"/>
                <a:gd name="connsiteY66" fmla="*/ 162 h 1552"/>
                <a:gd name="connsiteX67" fmla="*/ 1241 w 2482"/>
                <a:gd name="connsiteY67" fmla="*/ 174 h 1552"/>
                <a:gd name="connsiteX68" fmla="*/ 1241 w 2482"/>
                <a:gd name="connsiteY68" fmla="*/ 112 h 1552"/>
                <a:gd name="connsiteX69" fmla="*/ 1204 w 2482"/>
                <a:gd name="connsiteY69" fmla="*/ 100 h 1552"/>
                <a:gd name="connsiteX70" fmla="*/ 1179 w 2482"/>
                <a:gd name="connsiteY70" fmla="*/ 50 h 1552"/>
                <a:gd name="connsiteX71" fmla="*/ 1179 w 2482"/>
                <a:gd name="connsiteY71" fmla="*/ 13 h 1552"/>
                <a:gd name="connsiteX72" fmla="*/ 1142 w 2482"/>
                <a:gd name="connsiteY72" fmla="*/ 0 h 1552"/>
                <a:gd name="connsiteX73" fmla="*/ 1142 w 2482"/>
                <a:gd name="connsiteY73" fmla="*/ 100 h 1552"/>
                <a:gd name="connsiteX74" fmla="*/ 1179 w 2482"/>
                <a:gd name="connsiteY74" fmla="*/ 149 h 1552"/>
                <a:gd name="connsiteX75" fmla="*/ 1167 w 2482"/>
                <a:gd name="connsiteY75" fmla="*/ 199 h 1552"/>
                <a:gd name="connsiteX76" fmla="*/ 1142 w 2482"/>
                <a:gd name="connsiteY76" fmla="*/ 224 h 1552"/>
                <a:gd name="connsiteX77" fmla="*/ 1130 w 2482"/>
                <a:gd name="connsiteY77" fmla="*/ 186 h 1552"/>
                <a:gd name="connsiteX78" fmla="*/ 1105 w 2482"/>
                <a:gd name="connsiteY78" fmla="*/ 186 h 1552"/>
                <a:gd name="connsiteX79" fmla="*/ 1068 w 2482"/>
                <a:gd name="connsiteY79" fmla="*/ 224 h 1552"/>
                <a:gd name="connsiteX80" fmla="*/ 1030 w 2482"/>
                <a:gd name="connsiteY80" fmla="*/ 211 h 1552"/>
                <a:gd name="connsiteX81" fmla="*/ 956 w 2482"/>
                <a:gd name="connsiteY81" fmla="*/ 186 h 1552"/>
                <a:gd name="connsiteX82" fmla="*/ 857 w 2482"/>
                <a:gd name="connsiteY82" fmla="*/ 224 h 1552"/>
                <a:gd name="connsiteX83" fmla="*/ 795 w 2482"/>
                <a:gd name="connsiteY83" fmla="*/ 186 h 1552"/>
                <a:gd name="connsiteX84" fmla="*/ 720 w 2482"/>
                <a:gd name="connsiteY84" fmla="*/ 174 h 1552"/>
                <a:gd name="connsiteX85" fmla="*/ 0 w 2482"/>
                <a:gd name="connsiteY85" fmla="*/ 286 h 1552"/>
                <a:gd name="connsiteX86" fmla="*/ 0 w 2482"/>
                <a:gd name="connsiteY86" fmla="*/ 311 h 1552"/>
                <a:gd name="connsiteX87" fmla="*/ 37 w 2482"/>
                <a:gd name="connsiteY87" fmla="*/ 323 h 1552"/>
                <a:gd name="connsiteX88" fmla="*/ 37 w 2482"/>
                <a:gd name="connsiteY88" fmla="*/ 397 h 1552"/>
                <a:gd name="connsiteX89" fmla="*/ 112 w 2482"/>
                <a:gd name="connsiteY89" fmla="*/ 410 h 1552"/>
                <a:gd name="connsiteX90" fmla="*/ 100 w 2482"/>
                <a:gd name="connsiteY90" fmla="*/ 472 h 1552"/>
                <a:gd name="connsiteX91" fmla="*/ 124 w 2482"/>
                <a:gd name="connsiteY91" fmla="*/ 633 h 1552"/>
                <a:gd name="connsiteX92" fmla="*/ 149 w 2482"/>
                <a:gd name="connsiteY92" fmla="*/ 671 h 1552"/>
                <a:gd name="connsiteX93" fmla="*/ 100 w 2482"/>
                <a:gd name="connsiteY93" fmla="*/ 720 h 1552"/>
                <a:gd name="connsiteX94" fmla="*/ 100 w 2482"/>
                <a:gd name="connsiteY94" fmla="*/ 757 h 1552"/>
                <a:gd name="connsiteX95" fmla="*/ 100 w 2482"/>
                <a:gd name="connsiteY95" fmla="*/ 795 h 1552"/>
                <a:gd name="connsiteX96" fmla="*/ 149 w 2482"/>
                <a:gd name="connsiteY96" fmla="*/ 894 h 1552"/>
                <a:gd name="connsiteX97" fmla="*/ 124 w 2482"/>
                <a:gd name="connsiteY97" fmla="*/ 931 h 1552"/>
                <a:gd name="connsiteX98" fmla="*/ 124 w 2482"/>
                <a:gd name="connsiteY98" fmla="*/ 956 h 1552"/>
                <a:gd name="connsiteX99" fmla="*/ 149 w 2482"/>
                <a:gd name="connsiteY99" fmla="*/ 968 h 1552"/>
                <a:gd name="connsiteX100" fmla="*/ 186 w 2482"/>
                <a:gd name="connsiteY100" fmla="*/ 1043 h 1552"/>
                <a:gd name="connsiteX101" fmla="*/ 199 w 2482"/>
                <a:gd name="connsiteY101" fmla="*/ 1080 h 1552"/>
                <a:gd name="connsiteX102" fmla="*/ 211 w 2482"/>
                <a:gd name="connsiteY102" fmla="*/ 1105 h 1552"/>
                <a:gd name="connsiteX103" fmla="*/ 261 w 2482"/>
                <a:gd name="connsiteY103" fmla="*/ 1130 h 1552"/>
                <a:gd name="connsiteX104" fmla="*/ 633 w 2482"/>
                <a:gd name="connsiteY104" fmla="*/ 1167 h 1552"/>
                <a:gd name="connsiteX105" fmla="*/ 658 w 2482"/>
                <a:gd name="connsiteY105" fmla="*/ 1167 h 1552"/>
                <a:gd name="connsiteX106" fmla="*/ 683 w 2482"/>
                <a:gd name="connsiteY106" fmla="*/ 1180 h 1552"/>
                <a:gd name="connsiteX107" fmla="*/ 1204 w 2482"/>
                <a:gd name="connsiteY107" fmla="*/ 1229 h 1552"/>
                <a:gd name="connsiteX108" fmla="*/ 1254 w 2482"/>
                <a:gd name="connsiteY108" fmla="*/ 1242 h 1552"/>
                <a:gd name="connsiteX109" fmla="*/ 1266 w 2482"/>
                <a:gd name="connsiteY109" fmla="*/ 1242 h 1552"/>
                <a:gd name="connsiteX110" fmla="*/ 1291 w 2482"/>
                <a:gd name="connsiteY110" fmla="*/ 1242 h 1552"/>
                <a:gd name="connsiteX111" fmla="*/ 1291 w 2482"/>
                <a:gd name="connsiteY111" fmla="*/ 1254 h 1552"/>
                <a:gd name="connsiteX112" fmla="*/ 1303 w 2482"/>
                <a:gd name="connsiteY112" fmla="*/ 1254 h 1552"/>
                <a:gd name="connsiteX113" fmla="*/ 1440 w 2482"/>
                <a:gd name="connsiteY113" fmla="*/ 1266 h 1552"/>
                <a:gd name="connsiteX114" fmla="*/ 1452 w 2482"/>
                <a:gd name="connsiteY114" fmla="*/ 1266 h 1552"/>
                <a:gd name="connsiteX115" fmla="*/ 1452 w 2482"/>
                <a:gd name="connsiteY115" fmla="*/ 1242 h 1552"/>
                <a:gd name="connsiteX116" fmla="*/ 1465 w 2482"/>
                <a:gd name="connsiteY116" fmla="*/ 1229 h 1552"/>
                <a:gd name="connsiteX117" fmla="*/ 1502 w 2482"/>
                <a:gd name="connsiteY117" fmla="*/ 1217 h 1552"/>
                <a:gd name="connsiteX118" fmla="*/ 1564 w 2482"/>
                <a:gd name="connsiteY118" fmla="*/ 1229 h 1552"/>
                <a:gd name="connsiteX119" fmla="*/ 1564 w 2482"/>
                <a:gd name="connsiteY119" fmla="*/ 1242 h 1552"/>
                <a:gd name="connsiteX120" fmla="*/ 1589 w 2482"/>
                <a:gd name="connsiteY120" fmla="*/ 1254 h 1552"/>
                <a:gd name="connsiteX121" fmla="*/ 1614 w 2482"/>
                <a:gd name="connsiteY121" fmla="*/ 1291 h 1552"/>
                <a:gd name="connsiteX122" fmla="*/ 1614 w 2482"/>
                <a:gd name="connsiteY122" fmla="*/ 1316 h 1552"/>
                <a:gd name="connsiteX123" fmla="*/ 1638 w 2482"/>
                <a:gd name="connsiteY123" fmla="*/ 1316 h 1552"/>
                <a:gd name="connsiteX124" fmla="*/ 1676 w 2482"/>
                <a:gd name="connsiteY124" fmla="*/ 1341 h 1552"/>
                <a:gd name="connsiteX125" fmla="*/ 1688 w 2482"/>
                <a:gd name="connsiteY125" fmla="*/ 1353 h 1552"/>
                <a:gd name="connsiteX126" fmla="*/ 1725 w 2482"/>
                <a:gd name="connsiteY126" fmla="*/ 1341 h 1552"/>
                <a:gd name="connsiteX127" fmla="*/ 1763 w 2482"/>
                <a:gd name="connsiteY127" fmla="*/ 1316 h 1552"/>
                <a:gd name="connsiteX128" fmla="*/ 1812 w 2482"/>
                <a:gd name="connsiteY128" fmla="*/ 1353 h 1552"/>
                <a:gd name="connsiteX129" fmla="*/ 1837 w 2482"/>
                <a:gd name="connsiteY129" fmla="*/ 1403 h 1552"/>
                <a:gd name="connsiteX130" fmla="*/ 1787 w 2482"/>
                <a:gd name="connsiteY130" fmla="*/ 1403 h 1552"/>
                <a:gd name="connsiteX131" fmla="*/ 1775 w 2482"/>
                <a:gd name="connsiteY131" fmla="*/ 1415 h 1552"/>
                <a:gd name="connsiteX132" fmla="*/ 1775 w 2482"/>
                <a:gd name="connsiteY132" fmla="*/ 1477 h 1552"/>
                <a:gd name="connsiteX133" fmla="*/ 1763 w 2482"/>
                <a:gd name="connsiteY133" fmla="*/ 1502 h 1552"/>
                <a:gd name="connsiteX134" fmla="*/ 1750 w 2482"/>
                <a:gd name="connsiteY134" fmla="*/ 1540 h 1552"/>
                <a:gd name="connsiteX135" fmla="*/ 1763 w 2482"/>
                <a:gd name="connsiteY135" fmla="*/ 1552 h 1552"/>
                <a:gd name="connsiteX136" fmla="*/ 1825 w 2482"/>
                <a:gd name="connsiteY136" fmla="*/ 1527 h 1552"/>
                <a:gd name="connsiteX137" fmla="*/ 1862 w 2482"/>
                <a:gd name="connsiteY137" fmla="*/ 1453 h 1552"/>
                <a:gd name="connsiteX138" fmla="*/ 1862 w 2482"/>
                <a:gd name="connsiteY138" fmla="*/ 1465 h 1552"/>
                <a:gd name="connsiteX139" fmla="*/ 1862 w 2482"/>
                <a:gd name="connsiteY139" fmla="*/ 1428 h 1552"/>
                <a:gd name="connsiteX140" fmla="*/ 1887 w 2482"/>
                <a:gd name="connsiteY140" fmla="*/ 1403 h 1552"/>
                <a:gd name="connsiteX141" fmla="*/ 1936 w 2482"/>
                <a:gd name="connsiteY141" fmla="*/ 1403 h 1552"/>
                <a:gd name="connsiteX142" fmla="*/ 1936 w 2482"/>
                <a:gd name="connsiteY142" fmla="*/ 1391 h 1552"/>
                <a:gd name="connsiteX143" fmla="*/ 1949 w 2482"/>
                <a:gd name="connsiteY143" fmla="*/ 1378 h 1552"/>
                <a:gd name="connsiteX144" fmla="*/ 1974 w 2482"/>
                <a:gd name="connsiteY144" fmla="*/ 1366 h 1552"/>
                <a:gd name="connsiteX145" fmla="*/ 1974 w 2482"/>
                <a:gd name="connsiteY145" fmla="*/ 1378 h 1552"/>
                <a:gd name="connsiteX146" fmla="*/ 1986 w 2482"/>
                <a:gd name="connsiteY146" fmla="*/ 1353 h 1552"/>
                <a:gd name="connsiteX147" fmla="*/ 2023 w 2482"/>
                <a:gd name="connsiteY147" fmla="*/ 1316 h 1552"/>
                <a:gd name="connsiteX148" fmla="*/ 2110 w 2482"/>
                <a:gd name="connsiteY148" fmla="*/ 1291 h 1552"/>
                <a:gd name="connsiteX149" fmla="*/ 2135 w 2482"/>
                <a:gd name="connsiteY149" fmla="*/ 1242 h 1552"/>
                <a:gd name="connsiteX150" fmla="*/ 2147 w 2482"/>
                <a:gd name="connsiteY150" fmla="*/ 1217 h 1552"/>
                <a:gd name="connsiteX151" fmla="*/ 2147 w 2482"/>
                <a:gd name="connsiteY151" fmla="*/ 1192 h 1552"/>
                <a:gd name="connsiteX152" fmla="*/ 2160 w 2482"/>
                <a:gd name="connsiteY152" fmla="*/ 1117 h 1552"/>
                <a:gd name="connsiteX153" fmla="*/ 2222 w 2482"/>
                <a:gd name="connsiteY153" fmla="*/ 1117 h 1552"/>
                <a:gd name="connsiteX154" fmla="*/ 2296 w 2482"/>
                <a:gd name="connsiteY154" fmla="*/ 1192 h 1552"/>
                <a:gd name="connsiteX155" fmla="*/ 2321 w 2482"/>
                <a:gd name="connsiteY155" fmla="*/ 1180 h 1552"/>
                <a:gd name="connsiteX156" fmla="*/ 2358 w 2482"/>
                <a:gd name="connsiteY156" fmla="*/ 1130 h 1552"/>
                <a:gd name="connsiteX157" fmla="*/ 2358 w 2482"/>
                <a:gd name="connsiteY157" fmla="*/ 1155 h 1552"/>
                <a:gd name="connsiteX158" fmla="*/ 2346 w 2482"/>
                <a:gd name="connsiteY158" fmla="*/ 1217 h 1552"/>
                <a:gd name="connsiteX159" fmla="*/ 2383 w 2482"/>
                <a:gd name="connsiteY159" fmla="*/ 1242 h 1552"/>
                <a:gd name="connsiteX160" fmla="*/ 2408 w 2482"/>
                <a:gd name="connsiteY160" fmla="*/ 1180 h 1552"/>
                <a:gd name="connsiteX161" fmla="*/ 2433 w 2482"/>
                <a:gd name="connsiteY161" fmla="*/ 1167 h 1552"/>
                <a:gd name="connsiteX162" fmla="*/ 2470 w 2482"/>
                <a:gd name="connsiteY162" fmla="*/ 1117 h 1552"/>
                <a:gd name="connsiteX163" fmla="*/ 2482 w 2482"/>
                <a:gd name="connsiteY163" fmla="*/ 1080 h 1552"/>
                <a:gd name="connsiteX164" fmla="*/ 2458 w 2482"/>
                <a:gd name="connsiteY164"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2420 w 2482"/>
                <a:gd name="connsiteY20" fmla="*/ 608 h 1552"/>
                <a:gd name="connsiteX21" fmla="*/ 1738 w 2482"/>
                <a:gd name="connsiteY21" fmla="*/ 695 h 1552"/>
                <a:gd name="connsiteX22" fmla="*/ 1750 w 2482"/>
                <a:gd name="connsiteY22" fmla="*/ 757 h 1552"/>
                <a:gd name="connsiteX23" fmla="*/ 1701 w 2482"/>
                <a:gd name="connsiteY23" fmla="*/ 844 h 1552"/>
                <a:gd name="connsiteX24" fmla="*/ 1713 w 2482"/>
                <a:gd name="connsiteY24" fmla="*/ 869 h 1552"/>
                <a:gd name="connsiteX25" fmla="*/ 1750 w 2482"/>
                <a:gd name="connsiteY25" fmla="*/ 931 h 1552"/>
                <a:gd name="connsiteX26" fmla="*/ 1775 w 2482"/>
                <a:gd name="connsiteY26" fmla="*/ 981 h 1552"/>
                <a:gd name="connsiteX27" fmla="*/ 1750 w 2482"/>
                <a:gd name="connsiteY27" fmla="*/ 1031 h 1552"/>
                <a:gd name="connsiteX28" fmla="*/ 1713 w 2482"/>
                <a:gd name="connsiteY28" fmla="*/ 1031 h 1552"/>
                <a:gd name="connsiteX29" fmla="*/ 1688 w 2482"/>
                <a:gd name="connsiteY29" fmla="*/ 993 h 1552"/>
                <a:gd name="connsiteX30" fmla="*/ 1663 w 2482"/>
                <a:gd name="connsiteY30" fmla="*/ 968 h 1552"/>
                <a:gd name="connsiteX31" fmla="*/ 1638 w 2482"/>
                <a:gd name="connsiteY31" fmla="*/ 919 h 1552"/>
                <a:gd name="connsiteX32" fmla="*/ 1614 w 2482"/>
                <a:gd name="connsiteY32" fmla="*/ 894 h 1552"/>
                <a:gd name="connsiteX33" fmla="*/ 1601 w 2482"/>
                <a:gd name="connsiteY33" fmla="*/ 882 h 1552"/>
                <a:gd name="connsiteX34" fmla="*/ 1527 w 2482"/>
                <a:gd name="connsiteY34" fmla="*/ 882 h 1552"/>
                <a:gd name="connsiteX35" fmla="*/ 1428 w 2482"/>
                <a:gd name="connsiteY35" fmla="*/ 820 h 1552"/>
                <a:gd name="connsiteX36" fmla="*/ 1378 w 2482"/>
                <a:gd name="connsiteY36" fmla="*/ 782 h 1552"/>
                <a:gd name="connsiteX37" fmla="*/ 1316 w 2482"/>
                <a:gd name="connsiteY37" fmla="*/ 770 h 1552"/>
                <a:gd name="connsiteX38" fmla="*/ 1291 w 2482"/>
                <a:gd name="connsiteY38" fmla="*/ 782 h 1552"/>
                <a:gd name="connsiteX39" fmla="*/ 1217 w 2482"/>
                <a:gd name="connsiteY39" fmla="*/ 695 h 1552"/>
                <a:gd name="connsiteX40" fmla="*/ 1192 w 2482"/>
                <a:gd name="connsiteY40" fmla="*/ 695 h 1552"/>
                <a:gd name="connsiteX41" fmla="*/ 1204 w 2482"/>
                <a:gd name="connsiteY41" fmla="*/ 559 h 1552"/>
                <a:gd name="connsiteX42" fmla="*/ 1279 w 2482"/>
                <a:gd name="connsiteY42" fmla="*/ 460 h 1552"/>
                <a:gd name="connsiteX43" fmla="*/ 1291 w 2482"/>
                <a:gd name="connsiteY43" fmla="*/ 422 h 1552"/>
                <a:gd name="connsiteX44" fmla="*/ 1291 w 2482"/>
                <a:gd name="connsiteY44" fmla="*/ 385 h 1552"/>
                <a:gd name="connsiteX45" fmla="*/ 1341 w 2482"/>
                <a:gd name="connsiteY45" fmla="*/ 373 h 1552"/>
                <a:gd name="connsiteX46" fmla="*/ 1353 w 2482"/>
                <a:gd name="connsiteY46" fmla="*/ 348 h 1552"/>
                <a:gd name="connsiteX47" fmla="*/ 1291 w 2482"/>
                <a:gd name="connsiteY47" fmla="*/ 323 h 1552"/>
                <a:gd name="connsiteX48" fmla="*/ 1279 w 2482"/>
                <a:gd name="connsiteY48" fmla="*/ 298 h 1552"/>
                <a:gd name="connsiteX49" fmla="*/ 1341 w 2482"/>
                <a:gd name="connsiteY49" fmla="*/ 311 h 1552"/>
                <a:gd name="connsiteX50" fmla="*/ 1378 w 2482"/>
                <a:gd name="connsiteY50" fmla="*/ 298 h 1552"/>
                <a:gd name="connsiteX51" fmla="*/ 1341 w 2482"/>
                <a:gd name="connsiteY51" fmla="*/ 248 h 1552"/>
                <a:gd name="connsiteX52" fmla="*/ 1403 w 2482"/>
                <a:gd name="connsiteY52" fmla="*/ 248 h 1552"/>
                <a:gd name="connsiteX53" fmla="*/ 1415 w 2482"/>
                <a:gd name="connsiteY53" fmla="*/ 236 h 1552"/>
                <a:gd name="connsiteX54" fmla="*/ 1440 w 2482"/>
                <a:gd name="connsiteY54" fmla="*/ 174 h 1552"/>
                <a:gd name="connsiteX55" fmla="*/ 1428 w 2482"/>
                <a:gd name="connsiteY55" fmla="*/ 124 h 1552"/>
                <a:gd name="connsiteX56" fmla="*/ 1428 w 2482"/>
                <a:gd name="connsiteY56" fmla="*/ 100 h 1552"/>
                <a:gd name="connsiteX57" fmla="*/ 1390 w 2482"/>
                <a:gd name="connsiteY57" fmla="*/ 75 h 1552"/>
                <a:gd name="connsiteX58" fmla="*/ 1341 w 2482"/>
                <a:gd name="connsiteY58" fmla="*/ 62 h 1552"/>
                <a:gd name="connsiteX59" fmla="*/ 1365 w 2482"/>
                <a:gd name="connsiteY59" fmla="*/ 100 h 1552"/>
                <a:gd name="connsiteX60" fmla="*/ 1341 w 2482"/>
                <a:gd name="connsiteY60" fmla="*/ 149 h 1552"/>
                <a:gd name="connsiteX61" fmla="*/ 1328 w 2482"/>
                <a:gd name="connsiteY61" fmla="*/ 211 h 1552"/>
                <a:gd name="connsiteX62" fmla="*/ 1303 w 2482"/>
                <a:gd name="connsiteY62" fmla="*/ 199 h 1552"/>
                <a:gd name="connsiteX63" fmla="*/ 1303 w 2482"/>
                <a:gd name="connsiteY63" fmla="*/ 137 h 1552"/>
                <a:gd name="connsiteX64" fmla="*/ 1279 w 2482"/>
                <a:gd name="connsiteY64" fmla="*/ 124 h 1552"/>
                <a:gd name="connsiteX65" fmla="*/ 1266 w 2482"/>
                <a:gd name="connsiteY65" fmla="*/ 162 h 1552"/>
                <a:gd name="connsiteX66" fmla="*/ 1241 w 2482"/>
                <a:gd name="connsiteY66" fmla="*/ 174 h 1552"/>
                <a:gd name="connsiteX67" fmla="*/ 1241 w 2482"/>
                <a:gd name="connsiteY67" fmla="*/ 112 h 1552"/>
                <a:gd name="connsiteX68" fmla="*/ 1204 w 2482"/>
                <a:gd name="connsiteY68" fmla="*/ 100 h 1552"/>
                <a:gd name="connsiteX69" fmla="*/ 1179 w 2482"/>
                <a:gd name="connsiteY69" fmla="*/ 50 h 1552"/>
                <a:gd name="connsiteX70" fmla="*/ 1179 w 2482"/>
                <a:gd name="connsiteY70" fmla="*/ 13 h 1552"/>
                <a:gd name="connsiteX71" fmla="*/ 1142 w 2482"/>
                <a:gd name="connsiteY71" fmla="*/ 0 h 1552"/>
                <a:gd name="connsiteX72" fmla="*/ 1142 w 2482"/>
                <a:gd name="connsiteY72" fmla="*/ 100 h 1552"/>
                <a:gd name="connsiteX73" fmla="*/ 1179 w 2482"/>
                <a:gd name="connsiteY73" fmla="*/ 149 h 1552"/>
                <a:gd name="connsiteX74" fmla="*/ 1167 w 2482"/>
                <a:gd name="connsiteY74" fmla="*/ 199 h 1552"/>
                <a:gd name="connsiteX75" fmla="*/ 1142 w 2482"/>
                <a:gd name="connsiteY75" fmla="*/ 224 h 1552"/>
                <a:gd name="connsiteX76" fmla="*/ 1130 w 2482"/>
                <a:gd name="connsiteY76" fmla="*/ 186 h 1552"/>
                <a:gd name="connsiteX77" fmla="*/ 1105 w 2482"/>
                <a:gd name="connsiteY77" fmla="*/ 186 h 1552"/>
                <a:gd name="connsiteX78" fmla="*/ 1068 w 2482"/>
                <a:gd name="connsiteY78" fmla="*/ 224 h 1552"/>
                <a:gd name="connsiteX79" fmla="*/ 1030 w 2482"/>
                <a:gd name="connsiteY79" fmla="*/ 211 h 1552"/>
                <a:gd name="connsiteX80" fmla="*/ 956 w 2482"/>
                <a:gd name="connsiteY80" fmla="*/ 186 h 1552"/>
                <a:gd name="connsiteX81" fmla="*/ 857 w 2482"/>
                <a:gd name="connsiteY81" fmla="*/ 224 h 1552"/>
                <a:gd name="connsiteX82" fmla="*/ 795 w 2482"/>
                <a:gd name="connsiteY82" fmla="*/ 186 h 1552"/>
                <a:gd name="connsiteX83" fmla="*/ 720 w 2482"/>
                <a:gd name="connsiteY83" fmla="*/ 174 h 1552"/>
                <a:gd name="connsiteX84" fmla="*/ 0 w 2482"/>
                <a:gd name="connsiteY84" fmla="*/ 286 h 1552"/>
                <a:gd name="connsiteX85" fmla="*/ 0 w 2482"/>
                <a:gd name="connsiteY85" fmla="*/ 311 h 1552"/>
                <a:gd name="connsiteX86" fmla="*/ 37 w 2482"/>
                <a:gd name="connsiteY86" fmla="*/ 323 h 1552"/>
                <a:gd name="connsiteX87" fmla="*/ 37 w 2482"/>
                <a:gd name="connsiteY87" fmla="*/ 397 h 1552"/>
                <a:gd name="connsiteX88" fmla="*/ 112 w 2482"/>
                <a:gd name="connsiteY88" fmla="*/ 410 h 1552"/>
                <a:gd name="connsiteX89" fmla="*/ 100 w 2482"/>
                <a:gd name="connsiteY89" fmla="*/ 472 h 1552"/>
                <a:gd name="connsiteX90" fmla="*/ 124 w 2482"/>
                <a:gd name="connsiteY90" fmla="*/ 633 h 1552"/>
                <a:gd name="connsiteX91" fmla="*/ 149 w 2482"/>
                <a:gd name="connsiteY91" fmla="*/ 671 h 1552"/>
                <a:gd name="connsiteX92" fmla="*/ 100 w 2482"/>
                <a:gd name="connsiteY92" fmla="*/ 720 h 1552"/>
                <a:gd name="connsiteX93" fmla="*/ 100 w 2482"/>
                <a:gd name="connsiteY93" fmla="*/ 757 h 1552"/>
                <a:gd name="connsiteX94" fmla="*/ 100 w 2482"/>
                <a:gd name="connsiteY94" fmla="*/ 795 h 1552"/>
                <a:gd name="connsiteX95" fmla="*/ 149 w 2482"/>
                <a:gd name="connsiteY95" fmla="*/ 894 h 1552"/>
                <a:gd name="connsiteX96" fmla="*/ 124 w 2482"/>
                <a:gd name="connsiteY96" fmla="*/ 931 h 1552"/>
                <a:gd name="connsiteX97" fmla="*/ 124 w 2482"/>
                <a:gd name="connsiteY97" fmla="*/ 956 h 1552"/>
                <a:gd name="connsiteX98" fmla="*/ 149 w 2482"/>
                <a:gd name="connsiteY98" fmla="*/ 968 h 1552"/>
                <a:gd name="connsiteX99" fmla="*/ 186 w 2482"/>
                <a:gd name="connsiteY99" fmla="*/ 1043 h 1552"/>
                <a:gd name="connsiteX100" fmla="*/ 199 w 2482"/>
                <a:gd name="connsiteY100" fmla="*/ 1080 h 1552"/>
                <a:gd name="connsiteX101" fmla="*/ 211 w 2482"/>
                <a:gd name="connsiteY101" fmla="*/ 1105 h 1552"/>
                <a:gd name="connsiteX102" fmla="*/ 261 w 2482"/>
                <a:gd name="connsiteY102" fmla="*/ 1130 h 1552"/>
                <a:gd name="connsiteX103" fmla="*/ 633 w 2482"/>
                <a:gd name="connsiteY103" fmla="*/ 1167 h 1552"/>
                <a:gd name="connsiteX104" fmla="*/ 658 w 2482"/>
                <a:gd name="connsiteY104" fmla="*/ 1167 h 1552"/>
                <a:gd name="connsiteX105" fmla="*/ 683 w 2482"/>
                <a:gd name="connsiteY105" fmla="*/ 1180 h 1552"/>
                <a:gd name="connsiteX106" fmla="*/ 1204 w 2482"/>
                <a:gd name="connsiteY106" fmla="*/ 1229 h 1552"/>
                <a:gd name="connsiteX107" fmla="*/ 1254 w 2482"/>
                <a:gd name="connsiteY107" fmla="*/ 1242 h 1552"/>
                <a:gd name="connsiteX108" fmla="*/ 1266 w 2482"/>
                <a:gd name="connsiteY108" fmla="*/ 1242 h 1552"/>
                <a:gd name="connsiteX109" fmla="*/ 1291 w 2482"/>
                <a:gd name="connsiteY109" fmla="*/ 1242 h 1552"/>
                <a:gd name="connsiteX110" fmla="*/ 1291 w 2482"/>
                <a:gd name="connsiteY110" fmla="*/ 1254 h 1552"/>
                <a:gd name="connsiteX111" fmla="*/ 1303 w 2482"/>
                <a:gd name="connsiteY111" fmla="*/ 1254 h 1552"/>
                <a:gd name="connsiteX112" fmla="*/ 1440 w 2482"/>
                <a:gd name="connsiteY112" fmla="*/ 1266 h 1552"/>
                <a:gd name="connsiteX113" fmla="*/ 1452 w 2482"/>
                <a:gd name="connsiteY113" fmla="*/ 1266 h 1552"/>
                <a:gd name="connsiteX114" fmla="*/ 1452 w 2482"/>
                <a:gd name="connsiteY114" fmla="*/ 1242 h 1552"/>
                <a:gd name="connsiteX115" fmla="*/ 1465 w 2482"/>
                <a:gd name="connsiteY115" fmla="*/ 1229 h 1552"/>
                <a:gd name="connsiteX116" fmla="*/ 1502 w 2482"/>
                <a:gd name="connsiteY116" fmla="*/ 1217 h 1552"/>
                <a:gd name="connsiteX117" fmla="*/ 1564 w 2482"/>
                <a:gd name="connsiteY117" fmla="*/ 1229 h 1552"/>
                <a:gd name="connsiteX118" fmla="*/ 1564 w 2482"/>
                <a:gd name="connsiteY118" fmla="*/ 1242 h 1552"/>
                <a:gd name="connsiteX119" fmla="*/ 1589 w 2482"/>
                <a:gd name="connsiteY119" fmla="*/ 1254 h 1552"/>
                <a:gd name="connsiteX120" fmla="*/ 1614 w 2482"/>
                <a:gd name="connsiteY120" fmla="*/ 1291 h 1552"/>
                <a:gd name="connsiteX121" fmla="*/ 1614 w 2482"/>
                <a:gd name="connsiteY121" fmla="*/ 1316 h 1552"/>
                <a:gd name="connsiteX122" fmla="*/ 1638 w 2482"/>
                <a:gd name="connsiteY122" fmla="*/ 1316 h 1552"/>
                <a:gd name="connsiteX123" fmla="*/ 1676 w 2482"/>
                <a:gd name="connsiteY123" fmla="*/ 1341 h 1552"/>
                <a:gd name="connsiteX124" fmla="*/ 1688 w 2482"/>
                <a:gd name="connsiteY124" fmla="*/ 1353 h 1552"/>
                <a:gd name="connsiteX125" fmla="*/ 1725 w 2482"/>
                <a:gd name="connsiteY125" fmla="*/ 1341 h 1552"/>
                <a:gd name="connsiteX126" fmla="*/ 1763 w 2482"/>
                <a:gd name="connsiteY126" fmla="*/ 1316 h 1552"/>
                <a:gd name="connsiteX127" fmla="*/ 1812 w 2482"/>
                <a:gd name="connsiteY127" fmla="*/ 1353 h 1552"/>
                <a:gd name="connsiteX128" fmla="*/ 1837 w 2482"/>
                <a:gd name="connsiteY128" fmla="*/ 1403 h 1552"/>
                <a:gd name="connsiteX129" fmla="*/ 1787 w 2482"/>
                <a:gd name="connsiteY129" fmla="*/ 1403 h 1552"/>
                <a:gd name="connsiteX130" fmla="*/ 1775 w 2482"/>
                <a:gd name="connsiteY130" fmla="*/ 1415 h 1552"/>
                <a:gd name="connsiteX131" fmla="*/ 1775 w 2482"/>
                <a:gd name="connsiteY131" fmla="*/ 1477 h 1552"/>
                <a:gd name="connsiteX132" fmla="*/ 1763 w 2482"/>
                <a:gd name="connsiteY132" fmla="*/ 1502 h 1552"/>
                <a:gd name="connsiteX133" fmla="*/ 1750 w 2482"/>
                <a:gd name="connsiteY133" fmla="*/ 1540 h 1552"/>
                <a:gd name="connsiteX134" fmla="*/ 1763 w 2482"/>
                <a:gd name="connsiteY134" fmla="*/ 1552 h 1552"/>
                <a:gd name="connsiteX135" fmla="*/ 1825 w 2482"/>
                <a:gd name="connsiteY135" fmla="*/ 1527 h 1552"/>
                <a:gd name="connsiteX136" fmla="*/ 1862 w 2482"/>
                <a:gd name="connsiteY136" fmla="*/ 1453 h 1552"/>
                <a:gd name="connsiteX137" fmla="*/ 1862 w 2482"/>
                <a:gd name="connsiteY137" fmla="*/ 1465 h 1552"/>
                <a:gd name="connsiteX138" fmla="*/ 1862 w 2482"/>
                <a:gd name="connsiteY138" fmla="*/ 1428 h 1552"/>
                <a:gd name="connsiteX139" fmla="*/ 1887 w 2482"/>
                <a:gd name="connsiteY139" fmla="*/ 1403 h 1552"/>
                <a:gd name="connsiteX140" fmla="*/ 1936 w 2482"/>
                <a:gd name="connsiteY140" fmla="*/ 1403 h 1552"/>
                <a:gd name="connsiteX141" fmla="*/ 1936 w 2482"/>
                <a:gd name="connsiteY141" fmla="*/ 1391 h 1552"/>
                <a:gd name="connsiteX142" fmla="*/ 1949 w 2482"/>
                <a:gd name="connsiteY142" fmla="*/ 1378 h 1552"/>
                <a:gd name="connsiteX143" fmla="*/ 1974 w 2482"/>
                <a:gd name="connsiteY143" fmla="*/ 1366 h 1552"/>
                <a:gd name="connsiteX144" fmla="*/ 1974 w 2482"/>
                <a:gd name="connsiteY144" fmla="*/ 1378 h 1552"/>
                <a:gd name="connsiteX145" fmla="*/ 1986 w 2482"/>
                <a:gd name="connsiteY145" fmla="*/ 1353 h 1552"/>
                <a:gd name="connsiteX146" fmla="*/ 2023 w 2482"/>
                <a:gd name="connsiteY146" fmla="*/ 1316 h 1552"/>
                <a:gd name="connsiteX147" fmla="*/ 2110 w 2482"/>
                <a:gd name="connsiteY147" fmla="*/ 1291 h 1552"/>
                <a:gd name="connsiteX148" fmla="*/ 2135 w 2482"/>
                <a:gd name="connsiteY148" fmla="*/ 1242 h 1552"/>
                <a:gd name="connsiteX149" fmla="*/ 2147 w 2482"/>
                <a:gd name="connsiteY149" fmla="*/ 1217 h 1552"/>
                <a:gd name="connsiteX150" fmla="*/ 2147 w 2482"/>
                <a:gd name="connsiteY150" fmla="*/ 1192 h 1552"/>
                <a:gd name="connsiteX151" fmla="*/ 2160 w 2482"/>
                <a:gd name="connsiteY151" fmla="*/ 1117 h 1552"/>
                <a:gd name="connsiteX152" fmla="*/ 2222 w 2482"/>
                <a:gd name="connsiteY152" fmla="*/ 1117 h 1552"/>
                <a:gd name="connsiteX153" fmla="*/ 2296 w 2482"/>
                <a:gd name="connsiteY153" fmla="*/ 1192 h 1552"/>
                <a:gd name="connsiteX154" fmla="*/ 2321 w 2482"/>
                <a:gd name="connsiteY154" fmla="*/ 1180 h 1552"/>
                <a:gd name="connsiteX155" fmla="*/ 2358 w 2482"/>
                <a:gd name="connsiteY155" fmla="*/ 1130 h 1552"/>
                <a:gd name="connsiteX156" fmla="*/ 2358 w 2482"/>
                <a:gd name="connsiteY156" fmla="*/ 1155 h 1552"/>
                <a:gd name="connsiteX157" fmla="*/ 2346 w 2482"/>
                <a:gd name="connsiteY157" fmla="*/ 1217 h 1552"/>
                <a:gd name="connsiteX158" fmla="*/ 2383 w 2482"/>
                <a:gd name="connsiteY158" fmla="*/ 1242 h 1552"/>
                <a:gd name="connsiteX159" fmla="*/ 2408 w 2482"/>
                <a:gd name="connsiteY159" fmla="*/ 1180 h 1552"/>
                <a:gd name="connsiteX160" fmla="*/ 2433 w 2482"/>
                <a:gd name="connsiteY160" fmla="*/ 1167 h 1552"/>
                <a:gd name="connsiteX161" fmla="*/ 2470 w 2482"/>
                <a:gd name="connsiteY161" fmla="*/ 1117 h 1552"/>
                <a:gd name="connsiteX162" fmla="*/ 2482 w 2482"/>
                <a:gd name="connsiteY162" fmla="*/ 1080 h 1552"/>
                <a:gd name="connsiteX163" fmla="*/ 2458 w 2482"/>
                <a:gd name="connsiteY163"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2445 w 2482"/>
                <a:gd name="connsiteY18" fmla="*/ 683 h 1552"/>
                <a:gd name="connsiteX19" fmla="*/ 2433 w 2482"/>
                <a:gd name="connsiteY19" fmla="*/ 633 h 1552"/>
                <a:gd name="connsiteX20" fmla="*/ 1738 w 2482"/>
                <a:gd name="connsiteY20" fmla="*/ 695 h 1552"/>
                <a:gd name="connsiteX21" fmla="*/ 1750 w 2482"/>
                <a:gd name="connsiteY21" fmla="*/ 757 h 1552"/>
                <a:gd name="connsiteX22" fmla="*/ 1701 w 2482"/>
                <a:gd name="connsiteY22" fmla="*/ 844 h 1552"/>
                <a:gd name="connsiteX23" fmla="*/ 1713 w 2482"/>
                <a:gd name="connsiteY23" fmla="*/ 869 h 1552"/>
                <a:gd name="connsiteX24" fmla="*/ 1750 w 2482"/>
                <a:gd name="connsiteY24" fmla="*/ 931 h 1552"/>
                <a:gd name="connsiteX25" fmla="*/ 1775 w 2482"/>
                <a:gd name="connsiteY25" fmla="*/ 981 h 1552"/>
                <a:gd name="connsiteX26" fmla="*/ 1750 w 2482"/>
                <a:gd name="connsiteY26" fmla="*/ 1031 h 1552"/>
                <a:gd name="connsiteX27" fmla="*/ 1713 w 2482"/>
                <a:gd name="connsiteY27" fmla="*/ 1031 h 1552"/>
                <a:gd name="connsiteX28" fmla="*/ 1688 w 2482"/>
                <a:gd name="connsiteY28" fmla="*/ 993 h 1552"/>
                <a:gd name="connsiteX29" fmla="*/ 1663 w 2482"/>
                <a:gd name="connsiteY29" fmla="*/ 968 h 1552"/>
                <a:gd name="connsiteX30" fmla="*/ 1638 w 2482"/>
                <a:gd name="connsiteY30" fmla="*/ 919 h 1552"/>
                <a:gd name="connsiteX31" fmla="*/ 1614 w 2482"/>
                <a:gd name="connsiteY31" fmla="*/ 894 h 1552"/>
                <a:gd name="connsiteX32" fmla="*/ 1601 w 2482"/>
                <a:gd name="connsiteY32" fmla="*/ 882 h 1552"/>
                <a:gd name="connsiteX33" fmla="*/ 1527 w 2482"/>
                <a:gd name="connsiteY33" fmla="*/ 882 h 1552"/>
                <a:gd name="connsiteX34" fmla="*/ 1428 w 2482"/>
                <a:gd name="connsiteY34" fmla="*/ 820 h 1552"/>
                <a:gd name="connsiteX35" fmla="*/ 1378 w 2482"/>
                <a:gd name="connsiteY35" fmla="*/ 782 h 1552"/>
                <a:gd name="connsiteX36" fmla="*/ 1316 w 2482"/>
                <a:gd name="connsiteY36" fmla="*/ 770 h 1552"/>
                <a:gd name="connsiteX37" fmla="*/ 1291 w 2482"/>
                <a:gd name="connsiteY37" fmla="*/ 782 h 1552"/>
                <a:gd name="connsiteX38" fmla="*/ 1217 w 2482"/>
                <a:gd name="connsiteY38" fmla="*/ 695 h 1552"/>
                <a:gd name="connsiteX39" fmla="*/ 1192 w 2482"/>
                <a:gd name="connsiteY39" fmla="*/ 695 h 1552"/>
                <a:gd name="connsiteX40" fmla="*/ 1204 w 2482"/>
                <a:gd name="connsiteY40" fmla="*/ 559 h 1552"/>
                <a:gd name="connsiteX41" fmla="*/ 1279 w 2482"/>
                <a:gd name="connsiteY41" fmla="*/ 460 h 1552"/>
                <a:gd name="connsiteX42" fmla="*/ 1291 w 2482"/>
                <a:gd name="connsiteY42" fmla="*/ 422 h 1552"/>
                <a:gd name="connsiteX43" fmla="*/ 1291 w 2482"/>
                <a:gd name="connsiteY43" fmla="*/ 385 h 1552"/>
                <a:gd name="connsiteX44" fmla="*/ 1341 w 2482"/>
                <a:gd name="connsiteY44" fmla="*/ 373 h 1552"/>
                <a:gd name="connsiteX45" fmla="*/ 1353 w 2482"/>
                <a:gd name="connsiteY45" fmla="*/ 348 h 1552"/>
                <a:gd name="connsiteX46" fmla="*/ 1291 w 2482"/>
                <a:gd name="connsiteY46" fmla="*/ 323 h 1552"/>
                <a:gd name="connsiteX47" fmla="*/ 1279 w 2482"/>
                <a:gd name="connsiteY47" fmla="*/ 298 h 1552"/>
                <a:gd name="connsiteX48" fmla="*/ 1341 w 2482"/>
                <a:gd name="connsiteY48" fmla="*/ 311 h 1552"/>
                <a:gd name="connsiteX49" fmla="*/ 1378 w 2482"/>
                <a:gd name="connsiteY49" fmla="*/ 298 h 1552"/>
                <a:gd name="connsiteX50" fmla="*/ 1341 w 2482"/>
                <a:gd name="connsiteY50" fmla="*/ 248 h 1552"/>
                <a:gd name="connsiteX51" fmla="*/ 1403 w 2482"/>
                <a:gd name="connsiteY51" fmla="*/ 248 h 1552"/>
                <a:gd name="connsiteX52" fmla="*/ 1415 w 2482"/>
                <a:gd name="connsiteY52" fmla="*/ 236 h 1552"/>
                <a:gd name="connsiteX53" fmla="*/ 1440 w 2482"/>
                <a:gd name="connsiteY53" fmla="*/ 174 h 1552"/>
                <a:gd name="connsiteX54" fmla="*/ 1428 w 2482"/>
                <a:gd name="connsiteY54" fmla="*/ 124 h 1552"/>
                <a:gd name="connsiteX55" fmla="*/ 1428 w 2482"/>
                <a:gd name="connsiteY55" fmla="*/ 100 h 1552"/>
                <a:gd name="connsiteX56" fmla="*/ 1390 w 2482"/>
                <a:gd name="connsiteY56" fmla="*/ 75 h 1552"/>
                <a:gd name="connsiteX57" fmla="*/ 1341 w 2482"/>
                <a:gd name="connsiteY57" fmla="*/ 62 h 1552"/>
                <a:gd name="connsiteX58" fmla="*/ 1365 w 2482"/>
                <a:gd name="connsiteY58" fmla="*/ 100 h 1552"/>
                <a:gd name="connsiteX59" fmla="*/ 1341 w 2482"/>
                <a:gd name="connsiteY59" fmla="*/ 149 h 1552"/>
                <a:gd name="connsiteX60" fmla="*/ 1328 w 2482"/>
                <a:gd name="connsiteY60" fmla="*/ 211 h 1552"/>
                <a:gd name="connsiteX61" fmla="*/ 1303 w 2482"/>
                <a:gd name="connsiteY61" fmla="*/ 199 h 1552"/>
                <a:gd name="connsiteX62" fmla="*/ 1303 w 2482"/>
                <a:gd name="connsiteY62" fmla="*/ 137 h 1552"/>
                <a:gd name="connsiteX63" fmla="*/ 1279 w 2482"/>
                <a:gd name="connsiteY63" fmla="*/ 124 h 1552"/>
                <a:gd name="connsiteX64" fmla="*/ 1266 w 2482"/>
                <a:gd name="connsiteY64" fmla="*/ 162 h 1552"/>
                <a:gd name="connsiteX65" fmla="*/ 1241 w 2482"/>
                <a:gd name="connsiteY65" fmla="*/ 174 h 1552"/>
                <a:gd name="connsiteX66" fmla="*/ 1241 w 2482"/>
                <a:gd name="connsiteY66" fmla="*/ 112 h 1552"/>
                <a:gd name="connsiteX67" fmla="*/ 1204 w 2482"/>
                <a:gd name="connsiteY67" fmla="*/ 100 h 1552"/>
                <a:gd name="connsiteX68" fmla="*/ 1179 w 2482"/>
                <a:gd name="connsiteY68" fmla="*/ 50 h 1552"/>
                <a:gd name="connsiteX69" fmla="*/ 1179 w 2482"/>
                <a:gd name="connsiteY69" fmla="*/ 13 h 1552"/>
                <a:gd name="connsiteX70" fmla="*/ 1142 w 2482"/>
                <a:gd name="connsiteY70" fmla="*/ 0 h 1552"/>
                <a:gd name="connsiteX71" fmla="*/ 1142 w 2482"/>
                <a:gd name="connsiteY71" fmla="*/ 100 h 1552"/>
                <a:gd name="connsiteX72" fmla="*/ 1179 w 2482"/>
                <a:gd name="connsiteY72" fmla="*/ 149 h 1552"/>
                <a:gd name="connsiteX73" fmla="*/ 1167 w 2482"/>
                <a:gd name="connsiteY73" fmla="*/ 199 h 1552"/>
                <a:gd name="connsiteX74" fmla="*/ 1142 w 2482"/>
                <a:gd name="connsiteY74" fmla="*/ 224 h 1552"/>
                <a:gd name="connsiteX75" fmla="*/ 1130 w 2482"/>
                <a:gd name="connsiteY75" fmla="*/ 186 h 1552"/>
                <a:gd name="connsiteX76" fmla="*/ 1105 w 2482"/>
                <a:gd name="connsiteY76" fmla="*/ 186 h 1552"/>
                <a:gd name="connsiteX77" fmla="*/ 1068 w 2482"/>
                <a:gd name="connsiteY77" fmla="*/ 224 h 1552"/>
                <a:gd name="connsiteX78" fmla="*/ 1030 w 2482"/>
                <a:gd name="connsiteY78" fmla="*/ 211 h 1552"/>
                <a:gd name="connsiteX79" fmla="*/ 956 w 2482"/>
                <a:gd name="connsiteY79" fmla="*/ 186 h 1552"/>
                <a:gd name="connsiteX80" fmla="*/ 857 w 2482"/>
                <a:gd name="connsiteY80" fmla="*/ 224 h 1552"/>
                <a:gd name="connsiteX81" fmla="*/ 795 w 2482"/>
                <a:gd name="connsiteY81" fmla="*/ 186 h 1552"/>
                <a:gd name="connsiteX82" fmla="*/ 720 w 2482"/>
                <a:gd name="connsiteY82" fmla="*/ 174 h 1552"/>
                <a:gd name="connsiteX83" fmla="*/ 0 w 2482"/>
                <a:gd name="connsiteY83" fmla="*/ 286 h 1552"/>
                <a:gd name="connsiteX84" fmla="*/ 0 w 2482"/>
                <a:gd name="connsiteY84" fmla="*/ 311 h 1552"/>
                <a:gd name="connsiteX85" fmla="*/ 37 w 2482"/>
                <a:gd name="connsiteY85" fmla="*/ 323 h 1552"/>
                <a:gd name="connsiteX86" fmla="*/ 37 w 2482"/>
                <a:gd name="connsiteY86" fmla="*/ 397 h 1552"/>
                <a:gd name="connsiteX87" fmla="*/ 112 w 2482"/>
                <a:gd name="connsiteY87" fmla="*/ 410 h 1552"/>
                <a:gd name="connsiteX88" fmla="*/ 100 w 2482"/>
                <a:gd name="connsiteY88" fmla="*/ 472 h 1552"/>
                <a:gd name="connsiteX89" fmla="*/ 124 w 2482"/>
                <a:gd name="connsiteY89" fmla="*/ 633 h 1552"/>
                <a:gd name="connsiteX90" fmla="*/ 149 w 2482"/>
                <a:gd name="connsiteY90" fmla="*/ 671 h 1552"/>
                <a:gd name="connsiteX91" fmla="*/ 100 w 2482"/>
                <a:gd name="connsiteY91" fmla="*/ 720 h 1552"/>
                <a:gd name="connsiteX92" fmla="*/ 100 w 2482"/>
                <a:gd name="connsiteY92" fmla="*/ 757 h 1552"/>
                <a:gd name="connsiteX93" fmla="*/ 100 w 2482"/>
                <a:gd name="connsiteY93" fmla="*/ 795 h 1552"/>
                <a:gd name="connsiteX94" fmla="*/ 149 w 2482"/>
                <a:gd name="connsiteY94" fmla="*/ 894 h 1552"/>
                <a:gd name="connsiteX95" fmla="*/ 124 w 2482"/>
                <a:gd name="connsiteY95" fmla="*/ 931 h 1552"/>
                <a:gd name="connsiteX96" fmla="*/ 124 w 2482"/>
                <a:gd name="connsiteY96" fmla="*/ 956 h 1552"/>
                <a:gd name="connsiteX97" fmla="*/ 149 w 2482"/>
                <a:gd name="connsiteY97" fmla="*/ 968 h 1552"/>
                <a:gd name="connsiteX98" fmla="*/ 186 w 2482"/>
                <a:gd name="connsiteY98" fmla="*/ 1043 h 1552"/>
                <a:gd name="connsiteX99" fmla="*/ 199 w 2482"/>
                <a:gd name="connsiteY99" fmla="*/ 1080 h 1552"/>
                <a:gd name="connsiteX100" fmla="*/ 211 w 2482"/>
                <a:gd name="connsiteY100" fmla="*/ 1105 h 1552"/>
                <a:gd name="connsiteX101" fmla="*/ 261 w 2482"/>
                <a:gd name="connsiteY101" fmla="*/ 1130 h 1552"/>
                <a:gd name="connsiteX102" fmla="*/ 633 w 2482"/>
                <a:gd name="connsiteY102" fmla="*/ 1167 h 1552"/>
                <a:gd name="connsiteX103" fmla="*/ 658 w 2482"/>
                <a:gd name="connsiteY103" fmla="*/ 1167 h 1552"/>
                <a:gd name="connsiteX104" fmla="*/ 683 w 2482"/>
                <a:gd name="connsiteY104" fmla="*/ 1180 h 1552"/>
                <a:gd name="connsiteX105" fmla="*/ 1204 w 2482"/>
                <a:gd name="connsiteY105" fmla="*/ 1229 h 1552"/>
                <a:gd name="connsiteX106" fmla="*/ 1254 w 2482"/>
                <a:gd name="connsiteY106" fmla="*/ 1242 h 1552"/>
                <a:gd name="connsiteX107" fmla="*/ 1266 w 2482"/>
                <a:gd name="connsiteY107" fmla="*/ 1242 h 1552"/>
                <a:gd name="connsiteX108" fmla="*/ 1291 w 2482"/>
                <a:gd name="connsiteY108" fmla="*/ 1242 h 1552"/>
                <a:gd name="connsiteX109" fmla="*/ 1291 w 2482"/>
                <a:gd name="connsiteY109" fmla="*/ 1254 h 1552"/>
                <a:gd name="connsiteX110" fmla="*/ 1303 w 2482"/>
                <a:gd name="connsiteY110" fmla="*/ 1254 h 1552"/>
                <a:gd name="connsiteX111" fmla="*/ 1440 w 2482"/>
                <a:gd name="connsiteY111" fmla="*/ 1266 h 1552"/>
                <a:gd name="connsiteX112" fmla="*/ 1452 w 2482"/>
                <a:gd name="connsiteY112" fmla="*/ 1266 h 1552"/>
                <a:gd name="connsiteX113" fmla="*/ 1452 w 2482"/>
                <a:gd name="connsiteY113" fmla="*/ 1242 h 1552"/>
                <a:gd name="connsiteX114" fmla="*/ 1465 w 2482"/>
                <a:gd name="connsiteY114" fmla="*/ 1229 h 1552"/>
                <a:gd name="connsiteX115" fmla="*/ 1502 w 2482"/>
                <a:gd name="connsiteY115" fmla="*/ 1217 h 1552"/>
                <a:gd name="connsiteX116" fmla="*/ 1564 w 2482"/>
                <a:gd name="connsiteY116" fmla="*/ 1229 h 1552"/>
                <a:gd name="connsiteX117" fmla="*/ 1564 w 2482"/>
                <a:gd name="connsiteY117" fmla="*/ 1242 h 1552"/>
                <a:gd name="connsiteX118" fmla="*/ 1589 w 2482"/>
                <a:gd name="connsiteY118" fmla="*/ 1254 h 1552"/>
                <a:gd name="connsiteX119" fmla="*/ 1614 w 2482"/>
                <a:gd name="connsiteY119" fmla="*/ 1291 h 1552"/>
                <a:gd name="connsiteX120" fmla="*/ 1614 w 2482"/>
                <a:gd name="connsiteY120" fmla="*/ 1316 h 1552"/>
                <a:gd name="connsiteX121" fmla="*/ 1638 w 2482"/>
                <a:gd name="connsiteY121" fmla="*/ 1316 h 1552"/>
                <a:gd name="connsiteX122" fmla="*/ 1676 w 2482"/>
                <a:gd name="connsiteY122" fmla="*/ 1341 h 1552"/>
                <a:gd name="connsiteX123" fmla="*/ 1688 w 2482"/>
                <a:gd name="connsiteY123" fmla="*/ 1353 h 1552"/>
                <a:gd name="connsiteX124" fmla="*/ 1725 w 2482"/>
                <a:gd name="connsiteY124" fmla="*/ 1341 h 1552"/>
                <a:gd name="connsiteX125" fmla="*/ 1763 w 2482"/>
                <a:gd name="connsiteY125" fmla="*/ 1316 h 1552"/>
                <a:gd name="connsiteX126" fmla="*/ 1812 w 2482"/>
                <a:gd name="connsiteY126" fmla="*/ 1353 h 1552"/>
                <a:gd name="connsiteX127" fmla="*/ 1837 w 2482"/>
                <a:gd name="connsiteY127" fmla="*/ 1403 h 1552"/>
                <a:gd name="connsiteX128" fmla="*/ 1787 w 2482"/>
                <a:gd name="connsiteY128" fmla="*/ 1403 h 1552"/>
                <a:gd name="connsiteX129" fmla="*/ 1775 w 2482"/>
                <a:gd name="connsiteY129" fmla="*/ 1415 h 1552"/>
                <a:gd name="connsiteX130" fmla="*/ 1775 w 2482"/>
                <a:gd name="connsiteY130" fmla="*/ 1477 h 1552"/>
                <a:gd name="connsiteX131" fmla="*/ 1763 w 2482"/>
                <a:gd name="connsiteY131" fmla="*/ 1502 h 1552"/>
                <a:gd name="connsiteX132" fmla="*/ 1750 w 2482"/>
                <a:gd name="connsiteY132" fmla="*/ 1540 h 1552"/>
                <a:gd name="connsiteX133" fmla="*/ 1763 w 2482"/>
                <a:gd name="connsiteY133" fmla="*/ 1552 h 1552"/>
                <a:gd name="connsiteX134" fmla="*/ 1825 w 2482"/>
                <a:gd name="connsiteY134" fmla="*/ 1527 h 1552"/>
                <a:gd name="connsiteX135" fmla="*/ 1862 w 2482"/>
                <a:gd name="connsiteY135" fmla="*/ 1453 h 1552"/>
                <a:gd name="connsiteX136" fmla="*/ 1862 w 2482"/>
                <a:gd name="connsiteY136" fmla="*/ 1465 h 1552"/>
                <a:gd name="connsiteX137" fmla="*/ 1862 w 2482"/>
                <a:gd name="connsiteY137" fmla="*/ 1428 h 1552"/>
                <a:gd name="connsiteX138" fmla="*/ 1887 w 2482"/>
                <a:gd name="connsiteY138" fmla="*/ 1403 h 1552"/>
                <a:gd name="connsiteX139" fmla="*/ 1936 w 2482"/>
                <a:gd name="connsiteY139" fmla="*/ 1403 h 1552"/>
                <a:gd name="connsiteX140" fmla="*/ 1936 w 2482"/>
                <a:gd name="connsiteY140" fmla="*/ 1391 h 1552"/>
                <a:gd name="connsiteX141" fmla="*/ 1949 w 2482"/>
                <a:gd name="connsiteY141" fmla="*/ 1378 h 1552"/>
                <a:gd name="connsiteX142" fmla="*/ 1974 w 2482"/>
                <a:gd name="connsiteY142" fmla="*/ 1366 h 1552"/>
                <a:gd name="connsiteX143" fmla="*/ 1974 w 2482"/>
                <a:gd name="connsiteY143" fmla="*/ 1378 h 1552"/>
                <a:gd name="connsiteX144" fmla="*/ 1986 w 2482"/>
                <a:gd name="connsiteY144" fmla="*/ 1353 h 1552"/>
                <a:gd name="connsiteX145" fmla="*/ 2023 w 2482"/>
                <a:gd name="connsiteY145" fmla="*/ 1316 h 1552"/>
                <a:gd name="connsiteX146" fmla="*/ 2110 w 2482"/>
                <a:gd name="connsiteY146" fmla="*/ 1291 h 1552"/>
                <a:gd name="connsiteX147" fmla="*/ 2135 w 2482"/>
                <a:gd name="connsiteY147" fmla="*/ 1242 h 1552"/>
                <a:gd name="connsiteX148" fmla="*/ 2147 w 2482"/>
                <a:gd name="connsiteY148" fmla="*/ 1217 h 1552"/>
                <a:gd name="connsiteX149" fmla="*/ 2147 w 2482"/>
                <a:gd name="connsiteY149" fmla="*/ 1192 h 1552"/>
                <a:gd name="connsiteX150" fmla="*/ 2160 w 2482"/>
                <a:gd name="connsiteY150" fmla="*/ 1117 h 1552"/>
                <a:gd name="connsiteX151" fmla="*/ 2222 w 2482"/>
                <a:gd name="connsiteY151" fmla="*/ 1117 h 1552"/>
                <a:gd name="connsiteX152" fmla="*/ 2296 w 2482"/>
                <a:gd name="connsiteY152" fmla="*/ 1192 h 1552"/>
                <a:gd name="connsiteX153" fmla="*/ 2321 w 2482"/>
                <a:gd name="connsiteY153" fmla="*/ 1180 h 1552"/>
                <a:gd name="connsiteX154" fmla="*/ 2358 w 2482"/>
                <a:gd name="connsiteY154" fmla="*/ 1130 h 1552"/>
                <a:gd name="connsiteX155" fmla="*/ 2358 w 2482"/>
                <a:gd name="connsiteY155" fmla="*/ 1155 h 1552"/>
                <a:gd name="connsiteX156" fmla="*/ 2346 w 2482"/>
                <a:gd name="connsiteY156" fmla="*/ 1217 h 1552"/>
                <a:gd name="connsiteX157" fmla="*/ 2383 w 2482"/>
                <a:gd name="connsiteY157" fmla="*/ 1242 h 1552"/>
                <a:gd name="connsiteX158" fmla="*/ 2408 w 2482"/>
                <a:gd name="connsiteY158" fmla="*/ 1180 h 1552"/>
                <a:gd name="connsiteX159" fmla="*/ 2433 w 2482"/>
                <a:gd name="connsiteY159" fmla="*/ 1167 h 1552"/>
                <a:gd name="connsiteX160" fmla="*/ 2470 w 2482"/>
                <a:gd name="connsiteY160" fmla="*/ 1117 h 1552"/>
                <a:gd name="connsiteX161" fmla="*/ 2482 w 2482"/>
                <a:gd name="connsiteY161" fmla="*/ 1080 h 1552"/>
                <a:gd name="connsiteX162" fmla="*/ 2458 w 2482"/>
                <a:gd name="connsiteY162" fmla="*/ 1080 h 1552"/>
                <a:gd name="connsiteX0" fmla="*/ 2458 w 2543"/>
                <a:gd name="connsiteY0" fmla="*/ 1080 h 1552"/>
                <a:gd name="connsiteX1" fmla="*/ 2383 w 2543"/>
                <a:gd name="connsiteY1" fmla="*/ 1093 h 1552"/>
                <a:gd name="connsiteX2" fmla="*/ 2334 w 2543"/>
                <a:gd name="connsiteY2" fmla="*/ 1068 h 1552"/>
                <a:gd name="connsiteX3" fmla="*/ 2309 w 2543"/>
                <a:gd name="connsiteY3" fmla="*/ 1031 h 1552"/>
                <a:gd name="connsiteX4" fmla="*/ 2259 w 2543"/>
                <a:gd name="connsiteY4" fmla="*/ 1031 h 1552"/>
                <a:gd name="connsiteX5" fmla="*/ 2296 w 2543"/>
                <a:gd name="connsiteY5" fmla="*/ 1006 h 1552"/>
                <a:gd name="connsiteX6" fmla="*/ 2309 w 2543"/>
                <a:gd name="connsiteY6" fmla="*/ 968 h 1552"/>
                <a:gd name="connsiteX7" fmla="*/ 2271 w 2543"/>
                <a:gd name="connsiteY7" fmla="*/ 956 h 1552"/>
                <a:gd name="connsiteX8" fmla="*/ 2222 w 2543"/>
                <a:gd name="connsiteY8" fmla="*/ 1006 h 1552"/>
                <a:gd name="connsiteX9" fmla="*/ 2172 w 2543"/>
                <a:gd name="connsiteY9" fmla="*/ 1043 h 1552"/>
                <a:gd name="connsiteX10" fmla="*/ 2123 w 2543"/>
                <a:gd name="connsiteY10" fmla="*/ 1155 h 1552"/>
                <a:gd name="connsiteX11" fmla="*/ 2135 w 2543"/>
                <a:gd name="connsiteY11" fmla="*/ 1093 h 1552"/>
                <a:gd name="connsiteX12" fmla="*/ 2160 w 2543"/>
                <a:gd name="connsiteY12" fmla="*/ 1018 h 1552"/>
                <a:gd name="connsiteX13" fmla="*/ 2185 w 2543"/>
                <a:gd name="connsiteY13" fmla="*/ 968 h 1552"/>
                <a:gd name="connsiteX14" fmla="*/ 2209 w 2543"/>
                <a:gd name="connsiteY14" fmla="*/ 919 h 1552"/>
                <a:gd name="connsiteX15" fmla="*/ 2334 w 2543"/>
                <a:gd name="connsiteY15" fmla="*/ 857 h 1552"/>
                <a:gd name="connsiteX16" fmla="*/ 2383 w 2543"/>
                <a:gd name="connsiteY16" fmla="*/ 820 h 1552"/>
                <a:gd name="connsiteX17" fmla="*/ 2396 w 2543"/>
                <a:gd name="connsiteY17" fmla="*/ 757 h 1552"/>
                <a:gd name="connsiteX18" fmla="*/ 2433 w 2543"/>
                <a:gd name="connsiteY18" fmla="*/ 633 h 1552"/>
                <a:gd name="connsiteX19" fmla="*/ 1738 w 2543"/>
                <a:gd name="connsiteY19" fmla="*/ 695 h 1552"/>
                <a:gd name="connsiteX20" fmla="*/ 1750 w 2543"/>
                <a:gd name="connsiteY20" fmla="*/ 757 h 1552"/>
                <a:gd name="connsiteX21" fmla="*/ 1701 w 2543"/>
                <a:gd name="connsiteY21" fmla="*/ 844 h 1552"/>
                <a:gd name="connsiteX22" fmla="*/ 1713 w 2543"/>
                <a:gd name="connsiteY22" fmla="*/ 869 h 1552"/>
                <a:gd name="connsiteX23" fmla="*/ 1750 w 2543"/>
                <a:gd name="connsiteY23" fmla="*/ 931 h 1552"/>
                <a:gd name="connsiteX24" fmla="*/ 1775 w 2543"/>
                <a:gd name="connsiteY24" fmla="*/ 981 h 1552"/>
                <a:gd name="connsiteX25" fmla="*/ 1750 w 2543"/>
                <a:gd name="connsiteY25" fmla="*/ 1031 h 1552"/>
                <a:gd name="connsiteX26" fmla="*/ 1713 w 2543"/>
                <a:gd name="connsiteY26" fmla="*/ 1031 h 1552"/>
                <a:gd name="connsiteX27" fmla="*/ 1688 w 2543"/>
                <a:gd name="connsiteY27" fmla="*/ 993 h 1552"/>
                <a:gd name="connsiteX28" fmla="*/ 1663 w 2543"/>
                <a:gd name="connsiteY28" fmla="*/ 968 h 1552"/>
                <a:gd name="connsiteX29" fmla="*/ 1638 w 2543"/>
                <a:gd name="connsiteY29" fmla="*/ 919 h 1552"/>
                <a:gd name="connsiteX30" fmla="*/ 1614 w 2543"/>
                <a:gd name="connsiteY30" fmla="*/ 894 h 1552"/>
                <a:gd name="connsiteX31" fmla="*/ 1601 w 2543"/>
                <a:gd name="connsiteY31" fmla="*/ 882 h 1552"/>
                <a:gd name="connsiteX32" fmla="*/ 1527 w 2543"/>
                <a:gd name="connsiteY32" fmla="*/ 882 h 1552"/>
                <a:gd name="connsiteX33" fmla="*/ 1428 w 2543"/>
                <a:gd name="connsiteY33" fmla="*/ 820 h 1552"/>
                <a:gd name="connsiteX34" fmla="*/ 1378 w 2543"/>
                <a:gd name="connsiteY34" fmla="*/ 782 h 1552"/>
                <a:gd name="connsiteX35" fmla="*/ 1316 w 2543"/>
                <a:gd name="connsiteY35" fmla="*/ 770 h 1552"/>
                <a:gd name="connsiteX36" fmla="*/ 1291 w 2543"/>
                <a:gd name="connsiteY36" fmla="*/ 782 h 1552"/>
                <a:gd name="connsiteX37" fmla="*/ 1217 w 2543"/>
                <a:gd name="connsiteY37" fmla="*/ 695 h 1552"/>
                <a:gd name="connsiteX38" fmla="*/ 1192 w 2543"/>
                <a:gd name="connsiteY38" fmla="*/ 695 h 1552"/>
                <a:gd name="connsiteX39" fmla="*/ 1204 w 2543"/>
                <a:gd name="connsiteY39" fmla="*/ 559 h 1552"/>
                <a:gd name="connsiteX40" fmla="*/ 1279 w 2543"/>
                <a:gd name="connsiteY40" fmla="*/ 460 h 1552"/>
                <a:gd name="connsiteX41" fmla="*/ 1291 w 2543"/>
                <a:gd name="connsiteY41" fmla="*/ 422 h 1552"/>
                <a:gd name="connsiteX42" fmla="*/ 1291 w 2543"/>
                <a:gd name="connsiteY42" fmla="*/ 385 h 1552"/>
                <a:gd name="connsiteX43" fmla="*/ 1341 w 2543"/>
                <a:gd name="connsiteY43" fmla="*/ 373 h 1552"/>
                <a:gd name="connsiteX44" fmla="*/ 1353 w 2543"/>
                <a:gd name="connsiteY44" fmla="*/ 348 h 1552"/>
                <a:gd name="connsiteX45" fmla="*/ 1291 w 2543"/>
                <a:gd name="connsiteY45" fmla="*/ 323 h 1552"/>
                <a:gd name="connsiteX46" fmla="*/ 1279 w 2543"/>
                <a:gd name="connsiteY46" fmla="*/ 298 h 1552"/>
                <a:gd name="connsiteX47" fmla="*/ 1341 w 2543"/>
                <a:gd name="connsiteY47" fmla="*/ 311 h 1552"/>
                <a:gd name="connsiteX48" fmla="*/ 1378 w 2543"/>
                <a:gd name="connsiteY48" fmla="*/ 298 h 1552"/>
                <a:gd name="connsiteX49" fmla="*/ 1341 w 2543"/>
                <a:gd name="connsiteY49" fmla="*/ 248 h 1552"/>
                <a:gd name="connsiteX50" fmla="*/ 1403 w 2543"/>
                <a:gd name="connsiteY50" fmla="*/ 248 h 1552"/>
                <a:gd name="connsiteX51" fmla="*/ 1415 w 2543"/>
                <a:gd name="connsiteY51" fmla="*/ 236 h 1552"/>
                <a:gd name="connsiteX52" fmla="*/ 1440 w 2543"/>
                <a:gd name="connsiteY52" fmla="*/ 174 h 1552"/>
                <a:gd name="connsiteX53" fmla="*/ 1428 w 2543"/>
                <a:gd name="connsiteY53" fmla="*/ 124 h 1552"/>
                <a:gd name="connsiteX54" fmla="*/ 1428 w 2543"/>
                <a:gd name="connsiteY54" fmla="*/ 100 h 1552"/>
                <a:gd name="connsiteX55" fmla="*/ 1390 w 2543"/>
                <a:gd name="connsiteY55" fmla="*/ 75 h 1552"/>
                <a:gd name="connsiteX56" fmla="*/ 1341 w 2543"/>
                <a:gd name="connsiteY56" fmla="*/ 62 h 1552"/>
                <a:gd name="connsiteX57" fmla="*/ 1365 w 2543"/>
                <a:gd name="connsiteY57" fmla="*/ 100 h 1552"/>
                <a:gd name="connsiteX58" fmla="*/ 1341 w 2543"/>
                <a:gd name="connsiteY58" fmla="*/ 149 h 1552"/>
                <a:gd name="connsiteX59" fmla="*/ 1328 w 2543"/>
                <a:gd name="connsiteY59" fmla="*/ 211 h 1552"/>
                <a:gd name="connsiteX60" fmla="*/ 1303 w 2543"/>
                <a:gd name="connsiteY60" fmla="*/ 199 h 1552"/>
                <a:gd name="connsiteX61" fmla="*/ 1303 w 2543"/>
                <a:gd name="connsiteY61" fmla="*/ 137 h 1552"/>
                <a:gd name="connsiteX62" fmla="*/ 1279 w 2543"/>
                <a:gd name="connsiteY62" fmla="*/ 124 h 1552"/>
                <a:gd name="connsiteX63" fmla="*/ 1266 w 2543"/>
                <a:gd name="connsiteY63" fmla="*/ 162 h 1552"/>
                <a:gd name="connsiteX64" fmla="*/ 1241 w 2543"/>
                <a:gd name="connsiteY64" fmla="*/ 174 h 1552"/>
                <a:gd name="connsiteX65" fmla="*/ 1241 w 2543"/>
                <a:gd name="connsiteY65" fmla="*/ 112 h 1552"/>
                <a:gd name="connsiteX66" fmla="*/ 1204 w 2543"/>
                <a:gd name="connsiteY66" fmla="*/ 100 h 1552"/>
                <a:gd name="connsiteX67" fmla="*/ 1179 w 2543"/>
                <a:gd name="connsiteY67" fmla="*/ 50 h 1552"/>
                <a:gd name="connsiteX68" fmla="*/ 1179 w 2543"/>
                <a:gd name="connsiteY68" fmla="*/ 13 h 1552"/>
                <a:gd name="connsiteX69" fmla="*/ 1142 w 2543"/>
                <a:gd name="connsiteY69" fmla="*/ 0 h 1552"/>
                <a:gd name="connsiteX70" fmla="*/ 1142 w 2543"/>
                <a:gd name="connsiteY70" fmla="*/ 100 h 1552"/>
                <a:gd name="connsiteX71" fmla="*/ 1179 w 2543"/>
                <a:gd name="connsiteY71" fmla="*/ 149 h 1552"/>
                <a:gd name="connsiteX72" fmla="*/ 1167 w 2543"/>
                <a:gd name="connsiteY72" fmla="*/ 199 h 1552"/>
                <a:gd name="connsiteX73" fmla="*/ 1142 w 2543"/>
                <a:gd name="connsiteY73" fmla="*/ 224 h 1552"/>
                <a:gd name="connsiteX74" fmla="*/ 1130 w 2543"/>
                <a:gd name="connsiteY74" fmla="*/ 186 h 1552"/>
                <a:gd name="connsiteX75" fmla="*/ 1105 w 2543"/>
                <a:gd name="connsiteY75" fmla="*/ 186 h 1552"/>
                <a:gd name="connsiteX76" fmla="*/ 1068 w 2543"/>
                <a:gd name="connsiteY76" fmla="*/ 224 h 1552"/>
                <a:gd name="connsiteX77" fmla="*/ 1030 w 2543"/>
                <a:gd name="connsiteY77" fmla="*/ 211 h 1552"/>
                <a:gd name="connsiteX78" fmla="*/ 956 w 2543"/>
                <a:gd name="connsiteY78" fmla="*/ 186 h 1552"/>
                <a:gd name="connsiteX79" fmla="*/ 857 w 2543"/>
                <a:gd name="connsiteY79" fmla="*/ 224 h 1552"/>
                <a:gd name="connsiteX80" fmla="*/ 795 w 2543"/>
                <a:gd name="connsiteY80" fmla="*/ 186 h 1552"/>
                <a:gd name="connsiteX81" fmla="*/ 720 w 2543"/>
                <a:gd name="connsiteY81" fmla="*/ 174 h 1552"/>
                <a:gd name="connsiteX82" fmla="*/ 0 w 2543"/>
                <a:gd name="connsiteY82" fmla="*/ 286 h 1552"/>
                <a:gd name="connsiteX83" fmla="*/ 0 w 2543"/>
                <a:gd name="connsiteY83" fmla="*/ 311 h 1552"/>
                <a:gd name="connsiteX84" fmla="*/ 37 w 2543"/>
                <a:gd name="connsiteY84" fmla="*/ 323 h 1552"/>
                <a:gd name="connsiteX85" fmla="*/ 37 w 2543"/>
                <a:gd name="connsiteY85" fmla="*/ 397 h 1552"/>
                <a:gd name="connsiteX86" fmla="*/ 112 w 2543"/>
                <a:gd name="connsiteY86" fmla="*/ 410 h 1552"/>
                <a:gd name="connsiteX87" fmla="*/ 100 w 2543"/>
                <a:gd name="connsiteY87" fmla="*/ 472 h 1552"/>
                <a:gd name="connsiteX88" fmla="*/ 124 w 2543"/>
                <a:gd name="connsiteY88" fmla="*/ 633 h 1552"/>
                <a:gd name="connsiteX89" fmla="*/ 149 w 2543"/>
                <a:gd name="connsiteY89" fmla="*/ 671 h 1552"/>
                <a:gd name="connsiteX90" fmla="*/ 100 w 2543"/>
                <a:gd name="connsiteY90" fmla="*/ 720 h 1552"/>
                <a:gd name="connsiteX91" fmla="*/ 100 w 2543"/>
                <a:gd name="connsiteY91" fmla="*/ 757 h 1552"/>
                <a:gd name="connsiteX92" fmla="*/ 100 w 2543"/>
                <a:gd name="connsiteY92" fmla="*/ 795 h 1552"/>
                <a:gd name="connsiteX93" fmla="*/ 149 w 2543"/>
                <a:gd name="connsiteY93" fmla="*/ 894 h 1552"/>
                <a:gd name="connsiteX94" fmla="*/ 124 w 2543"/>
                <a:gd name="connsiteY94" fmla="*/ 931 h 1552"/>
                <a:gd name="connsiteX95" fmla="*/ 124 w 2543"/>
                <a:gd name="connsiteY95" fmla="*/ 956 h 1552"/>
                <a:gd name="connsiteX96" fmla="*/ 149 w 2543"/>
                <a:gd name="connsiteY96" fmla="*/ 968 h 1552"/>
                <a:gd name="connsiteX97" fmla="*/ 186 w 2543"/>
                <a:gd name="connsiteY97" fmla="*/ 1043 h 1552"/>
                <a:gd name="connsiteX98" fmla="*/ 199 w 2543"/>
                <a:gd name="connsiteY98" fmla="*/ 1080 h 1552"/>
                <a:gd name="connsiteX99" fmla="*/ 211 w 2543"/>
                <a:gd name="connsiteY99" fmla="*/ 1105 h 1552"/>
                <a:gd name="connsiteX100" fmla="*/ 261 w 2543"/>
                <a:gd name="connsiteY100" fmla="*/ 1130 h 1552"/>
                <a:gd name="connsiteX101" fmla="*/ 633 w 2543"/>
                <a:gd name="connsiteY101" fmla="*/ 1167 h 1552"/>
                <a:gd name="connsiteX102" fmla="*/ 658 w 2543"/>
                <a:gd name="connsiteY102" fmla="*/ 1167 h 1552"/>
                <a:gd name="connsiteX103" fmla="*/ 683 w 2543"/>
                <a:gd name="connsiteY103" fmla="*/ 1180 h 1552"/>
                <a:gd name="connsiteX104" fmla="*/ 1204 w 2543"/>
                <a:gd name="connsiteY104" fmla="*/ 1229 h 1552"/>
                <a:gd name="connsiteX105" fmla="*/ 1254 w 2543"/>
                <a:gd name="connsiteY105" fmla="*/ 1242 h 1552"/>
                <a:gd name="connsiteX106" fmla="*/ 1266 w 2543"/>
                <a:gd name="connsiteY106" fmla="*/ 1242 h 1552"/>
                <a:gd name="connsiteX107" fmla="*/ 1291 w 2543"/>
                <a:gd name="connsiteY107" fmla="*/ 1242 h 1552"/>
                <a:gd name="connsiteX108" fmla="*/ 1291 w 2543"/>
                <a:gd name="connsiteY108" fmla="*/ 1254 h 1552"/>
                <a:gd name="connsiteX109" fmla="*/ 1303 w 2543"/>
                <a:gd name="connsiteY109" fmla="*/ 1254 h 1552"/>
                <a:gd name="connsiteX110" fmla="*/ 1440 w 2543"/>
                <a:gd name="connsiteY110" fmla="*/ 1266 h 1552"/>
                <a:gd name="connsiteX111" fmla="*/ 1452 w 2543"/>
                <a:gd name="connsiteY111" fmla="*/ 1266 h 1552"/>
                <a:gd name="connsiteX112" fmla="*/ 1452 w 2543"/>
                <a:gd name="connsiteY112" fmla="*/ 1242 h 1552"/>
                <a:gd name="connsiteX113" fmla="*/ 1465 w 2543"/>
                <a:gd name="connsiteY113" fmla="*/ 1229 h 1552"/>
                <a:gd name="connsiteX114" fmla="*/ 1502 w 2543"/>
                <a:gd name="connsiteY114" fmla="*/ 1217 h 1552"/>
                <a:gd name="connsiteX115" fmla="*/ 1564 w 2543"/>
                <a:gd name="connsiteY115" fmla="*/ 1229 h 1552"/>
                <a:gd name="connsiteX116" fmla="*/ 1564 w 2543"/>
                <a:gd name="connsiteY116" fmla="*/ 1242 h 1552"/>
                <a:gd name="connsiteX117" fmla="*/ 1589 w 2543"/>
                <a:gd name="connsiteY117" fmla="*/ 1254 h 1552"/>
                <a:gd name="connsiteX118" fmla="*/ 1614 w 2543"/>
                <a:gd name="connsiteY118" fmla="*/ 1291 h 1552"/>
                <a:gd name="connsiteX119" fmla="*/ 1614 w 2543"/>
                <a:gd name="connsiteY119" fmla="*/ 1316 h 1552"/>
                <a:gd name="connsiteX120" fmla="*/ 1638 w 2543"/>
                <a:gd name="connsiteY120" fmla="*/ 1316 h 1552"/>
                <a:gd name="connsiteX121" fmla="*/ 1676 w 2543"/>
                <a:gd name="connsiteY121" fmla="*/ 1341 h 1552"/>
                <a:gd name="connsiteX122" fmla="*/ 1688 w 2543"/>
                <a:gd name="connsiteY122" fmla="*/ 1353 h 1552"/>
                <a:gd name="connsiteX123" fmla="*/ 1725 w 2543"/>
                <a:gd name="connsiteY123" fmla="*/ 1341 h 1552"/>
                <a:gd name="connsiteX124" fmla="*/ 1763 w 2543"/>
                <a:gd name="connsiteY124" fmla="*/ 1316 h 1552"/>
                <a:gd name="connsiteX125" fmla="*/ 1812 w 2543"/>
                <a:gd name="connsiteY125" fmla="*/ 1353 h 1552"/>
                <a:gd name="connsiteX126" fmla="*/ 1837 w 2543"/>
                <a:gd name="connsiteY126" fmla="*/ 1403 h 1552"/>
                <a:gd name="connsiteX127" fmla="*/ 1787 w 2543"/>
                <a:gd name="connsiteY127" fmla="*/ 1403 h 1552"/>
                <a:gd name="connsiteX128" fmla="*/ 1775 w 2543"/>
                <a:gd name="connsiteY128" fmla="*/ 1415 h 1552"/>
                <a:gd name="connsiteX129" fmla="*/ 1775 w 2543"/>
                <a:gd name="connsiteY129" fmla="*/ 1477 h 1552"/>
                <a:gd name="connsiteX130" fmla="*/ 1763 w 2543"/>
                <a:gd name="connsiteY130" fmla="*/ 1502 h 1552"/>
                <a:gd name="connsiteX131" fmla="*/ 1750 w 2543"/>
                <a:gd name="connsiteY131" fmla="*/ 1540 h 1552"/>
                <a:gd name="connsiteX132" fmla="*/ 1763 w 2543"/>
                <a:gd name="connsiteY132" fmla="*/ 1552 h 1552"/>
                <a:gd name="connsiteX133" fmla="*/ 1825 w 2543"/>
                <a:gd name="connsiteY133" fmla="*/ 1527 h 1552"/>
                <a:gd name="connsiteX134" fmla="*/ 1862 w 2543"/>
                <a:gd name="connsiteY134" fmla="*/ 1453 h 1552"/>
                <a:gd name="connsiteX135" fmla="*/ 1862 w 2543"/>
                <a:gd name="connsiteY135" fmla="*/ 1465 h 1552"/>
                <a:gd name="connsiteX136" fmla="*/ 1862 w 2543"/>
                <a:gd name="connsiteY136" fmla="*/ 1428 h 1552"/>
                <a:gd name="connsiteX137" fmla="*/ 1887 w 2543"/>
                <a:gd name="connsiteY137" fmla="*/ 1403 h 1552"/>
                <a:gd name="connsiteX138" fmla="*/ 1936 w 2543"/>
                <a:gd name="connsiteY138" fmla="*/ 1403 h 1552"/>
                <a:gd name="connsiteX139" fmla="*/ 1936 w 2543"/>
                <a:gd name="connsiteY139" fmla="*/ 1391 h 1552"/>
                <a:gd name="connsiteX140" fmla="*/ 1949 w 2543"/>
                <a:gd name="connsiteY140" fmla="*/ 1378 h 1552"/>
                <a:gd name="connsiteX141" fmla="*/ 1974 w 2543"/>
                <a:gd name="connsiteY141" fmla="*/ 1366 h 1552"/>
                <a:gd name="connsiteX142" fmla="*/ 1974 w 2543"/>
                <a:gd name="connsiteY142" fmla="*/ 1378 h 1552"/>
                <a:gd name="connsiteX143" fmla="*/ 1986 w 2543"/>
                <a:gd name="connsiteY143" fmla="*/ 1353 h 1552"/>
                <a:gd name="connsiteX144" fmla="*/ 2023 w 2543"/>
                <a:gd name="connsiteY144" fmla="*/ 1316 h 1552"/>
                <a:gd name="connsiteX145" fmla="*/ 2110 w 2543"/>
                <a:gd name="connsiteY145" fmla="*/ 1291 h 1552"/>
                <a:gd name="connsiteX146" fmla="*/ 2135 w 2543"/>
                <a:gd name="connsiteY146" fmla="*/ 1242 h 1552"/>
                <a:gd name="connsiteX147" fmla="*/ 2147 w 2543"/>
                <a:gd name="connsiteY147" fmla="*/ 1217 h 1552"/>
                <a:gd name="connsiteX148" fmla="*/ 2147 w 2543"/>
                <a:gd name="connsiteY148" fmla="*/ 1192 h 1552"/>
                <a:gd name="connsiteX149" fmla="*/ 2160 w 2543"/>
                <a:gd name="connsiteY149" fmla="*/ 1117 h 1552"/>
                <a:gd name="connsiteX150" fmla="*/ 2222 w 2543"/>
                <a:gd name="connsiteY150" fmla="*/ 1117 h 1552"/>
                <a:gd name="connsiteX151" fmla="*/ 2296 w 2543"/>
                <a:gd name="connsiteY151" fmla="*/ 1192 h 1552"/>
                <a:gd name="connsiteX152" fmla="*/ 2321 w 2543"/>
                <a:gd name="connsiteY152" fmla="*/ 1180 h 1552"/>
                <a:gd name="connsiteX153" fmla="*/ 2358 w 2543"/>
                <a:gd name="connsiteY153" fmla="*/ 1130 h 1552"/>
                <a:gd name="connsiteX154" fmla="*/ 2358 w 2543"/>
                <a:gd name="connsiteY154" fmla="*/ 1155 h 1552"/>
                <a:gd name="connsiteX155" fmla="*/ 2346 w 2543"/>
                <a:gd name="connsiteY155" fmla="*/ 1217 h 1552"/>
                <a:gd name="connsiteX156" fmla="*/ 2383 w 2543"/>
                <a:gd name="connsiteY156" fmla="*/ 1242 h 1552"/>
                <a:gd name="connsiteX157" fmla="*/ 2408 w 2543"/>
                <a:gd name="connsiteY157" fmla="*/ 1180 h 1552"/>
                <a:gd name="connsiteX158" fmla="*/ 2433 w 2543"/>
                <a:gd name="connsiteY158" fmla="*/ 1167 h 1552"/>
                <a:gd name="connsiteX159" fmla="*/ 2470 w 2543"/>
                <a:gd name="connsiteY159" fmla="*/ 1117 h 1552"/>
                <a:gd name="connsiteX160" fmla="*/ 2482 w 2543"/>
                <a:gd name="connsiteY160" fmla="*/ 1080 h 1552"/>
                <a:gd name="connsiteX161" fmla="*/ 2458 w 2543"/>
                <a:gd name="connsiteY161"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1738 w 2482"/>
                <a:gd name="connsiteY18" fmla="*/ 695 h 1552"/>
                <a:gd name="connsiteX19" fmla="*/ 1750 w 2482"/>
                <a:gd name="connsiteY19" fmla="*/ 757 h 1552"/>
                <a:gd name="connsiteX20" fmla="*/ 1701 w 2482"/>
                <a:gd name="connsiteY20" fmla="*/ 844 h 1552"/>
                <a:gd name="connsiteX21" fmla="*/ 1713 w 2482"/>
                <a:gd name="connsiteY21" fmla="*/ 869 h 1552"/>
                <a:gd name="connsiteX22" fmla="*/ 1750 w 2482"/>
                <a:gd name="connsiteY22" fmla="*/ 931 h 1552"/>
                <a:gd name="connsiteX23" fmla="*/ 1775 w 2482"/>
                <a:gd name="connsiteY23" fmla="*/ 981 h 1552"/>
                <a:gd name="connsiteX24" fmla="*/ 1750 w 2482"/>
                <a:gd name="connsiteY24" fmla="*/ 1031 h 1552"/>
                <a:gd name="connsiteX25" fmla="*/ 1713 w 2482"/>
                <a:gd name="connsiteY25" fmla="*/ 1031 h 1552"/>
                <a:gd name="connsiteX26" fmla="*/ 1688 w 2482"/>
                <a:gd name="connsiteY26" fmla="*/ 993 h 1552"/>
                <a:gd name="connsiteX27" fmla="*/ 1663 w 2482"/>
                <a:gd name="connsiteY27" fmla="*/ 968 h 1552"/>
                <a:gd name="connsiteX28" fmla="*/ 1638 w 2482"/>
                <a:gd name="connsiteY28" fmla="*/ 919 h 1552"/>
                <a:gd name="connsiteX29" fmla="*/ 1614 w 2482"/>
                <a:gd name="connsiteY29" fmla="*/ 894 h 1552"/>
                <a:gd name="connsiteX30" fmla="*/ 1601 w 2482"/>
                <a:gd name="connsiteY30" fmla="*/ 882 h 1552"/>
                <a:gd name="connsiteX31" fmla="*/ 1527 w 2482"/>
                <a:gd name="connsiteY31" fmla="*/ 882 h 1552"/>
                <a:gd name="connsiteX32" fmla="*/ 1428 w 2482"/>
                <a:gd name="connsiteY32" fmla="*/ 820 h 1552"/>
                <a:gd name="connsiteX33" fmla="*/ 1378 w 2482"/>
                <a:gd name="connsiteY33" fmla="*/ 782 h 1552"/>
                <a:gd name="connsiteX34" fmla="*/ 1316 w 2482"/>
                <a:gd name="connsiteY34" fmla="*/ 770 h 1552"/>
                <a:gd name="connsiteX35" fmla="*/ 1291 w 2482"/>
                <a:gd name="connsiteY35" fmla="*/ 782 h 1552"/>
                <a:gd name="connsiteX36" fmla="*/ 1217 w 2482"/>
                <a:gd name="connsiteY36" fmla="*/ 695 h 1552"/>
                <a:gd name="connsiteX37" fmla="*/ 1192 w 2482"/>
                <a:gd name="connsiteY37" fmla="*/ 695 h 1552"/>
                <a:gd name="connsiteX38" fmla="*/ 1204 w 2482"/>
                <a:gd name="connsiteY38" fmla="*/ 559 h 1552"/>
                <a:gd name="connsiteX39" fmla="*/ 1279 w 2482"/>
                <a:gd name="connsiteY39" fmla="*/ 460 h 1552"/>
                <a:gd name="connsiteX40" fmla="*/ 1291 w 2482"/>
                <a:gd name="connsiteY40" fmla="*/ 422 h 1552"/>
                <a:gd name="connsiteX41" fmla="*/ 1291 w 2482"/>
                <a:gd name="connsiteY41" fmla="*/ 385 h 1552"/>
                <a:gd name="connsiteX42" fmla="*/ 1341 w 2482"/>
                <a:gd name="connsiteY42" fmla="*/ 373 h 1552"/>
                <a:gd name="connsiteX43" fmla="*/ 1353 w 2482"/>
                <a:gd name="connsiteY43" fmla="*/ 348 h 1552"/>
                <a:gd name="connsiteX44" fmla="*/ 1291 w 2482"/>
                <a:gd name="connsiteY44" fmla="*/ 323 h 1552"/>
                <a:gd name="connsiteX45" fmla="*/ 1279 w 2482"/>
                <a:gd name="connsiteY45" fmla="*/ 298 h 1552"/>
                <a:gd name="connsiteX46" fmla="*/ 1341 w 2482"/>
                <a:gd name="connsiteY46" fmla="*/ 311 h 1552"/>
                <a:gd name="connsiteX47" fmla="*/ 1378 w 2482"/>
                <a:gd name="connsiteY47" fmla="*/ 298 h 1552"/>
                <a:gd name="connsiteX48" fmla="*/ 1341 w 2482"/>
                <a:gd name="connsiteY48" fmla="*/ 248 h 1552"/>
                <a:gd name="connsiteX49" fmla="*/ 1403 w 2482"/>
                <a:gd name="connsiteY49" fmla="*/ 248 h 1552"/>
                <a:gd name="connsiteX50" fmla="*/ 1415 w 2482"/>
                <a:gd name="connsiteY50" fmla="*/ 236 h 1552"/>
                <a:gd name="connsiteX51" fmla="*/ 1440 w 2482"/>
                <a:gd name="connsiteY51" fmla="*/ 174 h 1552"/>
                <a:gd name="connsiteX52" fmla="*/ 1428 w 2482"/>
                <a:gd name="connsiteY52" fmla="*/ 124 h 1552"/>
                <a:gd name="connsiteX53" fmla="*/ 1428 w 2482"/>
                <a:gd name="connsiteY53" fmla="*/ 100 h 1552"/>
                <a:gd name="connsiteX54" fmla="*/ 1390 w 2482"/>
                <a:gd name="connsiteY54" fmla="*/ 75 h 1552"/>
                <a:gd name="connsiteX55" fmla="*/ 1341 w 2482"/>
                <a:gd name="connsiteY55" fmla="*/ 62 h 1552"/>
                <a:gd name="connsiteX56" fmla="*/ 1365 w 2482"/>
                <a:gd name="connsiteY56" fmla="*/ 100 h 1552"/>
                <a:gd name="connsiteX57" fmla="*/ 1341 w 2482"/>
                <a:gd name="connsiteY57" fmla="*/ 149 h 1552"/>
                <a:gd name="connsiteX58" fmla="*/ 1328 w 2482"/>
                <a:gd name="connsiteY58" fmla="*/ 211 h 1552"/>
                <a:gd name="connsiteX59" fmla="*/ 1303 w 2482"/>
                <a:gd name="connsiteY59" fmla="*/ 199 h 1552"/>
                <a:gd name="connsiteX60" fmla="*/ 1303 w 2482"/>
                <a:gd name="connsiteY60" fmla="*/ 137 h 1552"/>
                <a:gd name="connsiteX61" fmla="*/ 1279 w 2482"/>
                <a:gd name="connsiteY61" fmla="*/ 124 h 1552"/>
                <a:gd name="connsiteX62" fmla="*/ 1266 w 2482"/>
                <a:gd name="connsiteY62" fmla="*/ 162 h 1552"/>
                <a:gd name="connsiteX63" fmla="*/ 1241 w 2482"/>
                <a:gd name="connsiteY63" fmla="*/ 174 h 1552"/>
                <a:gd name="connsiteX64" fmla="*/ 1241 w 2482"/>
                <a:gd name="connsiteY64" fmla="*/ 112 h 1552"/>
                <a:gd name="connsiteX65" fmla="*/ 1204 w 2482"/>
                <a:gd name="connsiteY65" fmla="*/ 100 h 1552"/>
                <a:gd name="connsiteX66" fmla="*/ 1179 w 2482"/>
                <a:gd name="connsiteY66" fmla="*/ 50 h 1552"/>
                <a:gd name="connsiteX67" fmla="*/ 1179 w 2482"/>
                <a:gd name="connsiteY67" fmla="*/ 13 h 1552"/>
                <a:gd name="connsiteX68" fmla="*/ 1142 w 2482"/>
                <a:gd name="connsiteY68" fmla="*/ 0 h 1552"/>
                <a:gd name="connsiteX69" fmla="*/ 1142 w 2482"/>
                <a:gd name="connsiteY69" fmla="*/ 100 h 1552"/>
                <a:gd name="connsiteX70" fmla="*/ 1179 w 2482"/>
                <a:gd name="connsiteY70" fmla="*/ 149 h 1552"/>
                <a:gd name="connsiteX71" fmla="*/ 1167 w 2482"/>
                <a:gd name="connsiteY71" fmla="*/ 199 h 1552"/>
                <a:gd name="connsiteX72" fmla="*/ 1142 w 2482"/>
                <a:gd name="connsiteY72" fmla="*/ 224 h 1552"/>
                <a:gd name="connsiteX73" fmla="*/ 1130 w 2482"/>
                <a:gd name="connsiteY73" fmla="*/ 186 h 1552"/>
                <a:gd name="connsiteX74" fmla="*/ 1105 w 2482"/>
                <a:gd name="connsiteY74" fmla="*/ 186 h 1552"/>
                <a:gd name="connsiteX75" fmla="*/ 1068 w 2482"/>
                <a:gd name="connsiteY75" fmla="*/ 224 h 1552"/>
                <a:gd name="connsiteX76" fmla="*/ 1030 w 2482"/>
                <a:gd name="connsiteY76" fmla="*/ 211 h 1552"/>
                <a:gd name="connsiteX77" fmla="*/ 956 w 2482"/>
                <a:gd name="connsiteY77" fmla="*/ 186 h 1552"/>
                <a:gd name="connsiteX78" fmla="*/ 857 w 2482"/>
                <a:gd name="connsiteY78" fmla="*/ 224 h 1552"/>
                <a:gd name="connsiteX79" fmla="*/ 795 w 2482"/>
                <a:gd name="connsiteY79" fmla="*/ 186 h 1552"/>
                <a:gd name="connsiteX80" fmla="*/ 720 w 2482"/>
                <a:gd name="connsiteY80" fmla="*/ 174 h 1552"/>
                <a:gd name="connsiteX81" fmla="*/ 0 w 2482"/>
                <a:gd name="connsiteY81" fmla="*/ 286 h 1552"/>
                <a:gd name="connsiteX82" fmla="*/ 0 w 2482"/>
                <a:gd name="connsiteY82" fmla="*/ 311 h 1552"/>
                <a:gd name="connsiteX83" fmla="*/ 37 w 2482"/>
                <a:gd name="connsiteY83" fmla="*/ 323 h 1552"/>
                <a:gd name="connsiteX84" fmla="*/ 37 w 2482"/>
                <a:gd name="connsiteY84" fmla="*/ 397 h 1552"/>
                <a:gd name="connsiteX85" fmla="*/ 112 w 2482"/>
                <a:gd name="connsiteY85" fmla="*/ 410 h 1552"/>
                <a:gd name="connsiteX86" fmla="*/ 100 w 2482"/>
                <a:gd name="connsiteY86" fmla="*/ 472 h 1552"/>
                <a:gd name="connsiteX87" fmla="*/ 124 w 2482"/>
                <a:gd name="connsiteY87" fmla="*/ 633 h 1552"/>
                <a:gd name="connsiteX88" fmla="*/ 149 w 2482"/>
                <a:gd name="connsiteY88" fmla="*/ 671 h 1552"/>
                <a:gd name="connsiteX89" fmla="*/ 100 w 2482"/>
                <a:gd name="connsiteY89" fmla="*/ 720 h 1552"/>
                <a:gd name="connsiteX90" fmla="*/ 100 w 2482"/>
                <a:gd name="connsiteY90" fmla="*/ 757 h 1552"/>
                <a:gd name="connsiteX91" fmla="*/ 100 w 2482"/>
                <a:gd name="connsiteY91" fmla="*/ 795 h 1552"/>
                <a:gd name="connsiteX92" fmla="*/ 149 w 2482"/>
                <a:gd name="connsiteY92" fmla="*/ 894 h 1552"/>
                <a:gd name="connsiteX93" fmla="*/ 124 w 2482"/>
                <a:gd name="connsiteY93" fmla="*/ 931 h 1552"/>
                <a:gd name="connsiteX94" fmla="*/ 124 w 2482"/>
                <a:gd name="connsiteY94" fmla="*/ 956 h 1552"/>
                <a:gd name="connsiteX95" fmla="*/ 149 w 2482"/>
                <a:gd name="connsiteY95" fmla="*/ 968 h 1552"/>
                <a:gd name="connsiteX96" fmla="*/ 186 w 2482"/>
                <a:gd name="connsiteY96" fmla="*/ 1043 h 1552"/>
                <a:gd name="connsiteX97" fmla="*/ 199 w 2482"/>
                <a:gd name="connsiteY97" fmla="*/ 1080 h 1552"/>
                <a:gd name="connsiteX98" fmla="*/ 211 w 2482"/>
                <a:gd name="connsiteY98" fmla="*/ 1105 h 1552"/>
                <a:gd name="connsiteX99" fmla="*/ 261 w 2482"/>
                <a:gd name="connsiteY99" fmla="*/ 1130 h 1552"/>
                <a:gd name="connsiteX100" fmla="*/ 633 w 2482"/>
                <a:gd name="connsiteY100" fmla="*/ 1167 h 1552"/>
                <a:gd name="connsiteX101" fmla="*/ 658 w 2482"/>
                <a:gd name="connsiteY101" fmla="*/ 1167 h 1552"/>
                <a:gd name="connsiteX102" fmla="*/ 683 w 2482"/>
                <a:gd name="connsiteY102" fmla="*/ 1180 h 1552"/>
                <a:gd name="connsiteX103" fmla="*/ 1204 w 2482"/>
                <a:gd name="connsiteY103" fmla="*/ 1229 h 1552"/>
                <a:gd name="connsiteX104" fmla="*/ 1254 w 2482"/>
                <a:gd name="connsiteY104" fmla="*/ 1242 h 1552"/>
                <a:gd name="connsiteX105" fmla="*/ 1266 w 2482"/>
                <a:gd name="connsiteY105" fmla="*/ 1242 h 1552"/>
                <a:gd name="connsiteX106" fmla="*/ 1291 w 2482"/>
                <a:gd name="connsiteY106" fmla="*/ 1242 h 1552"/>
                <a:gd name="connsiteX107" fmla="*/ 1291 w 2482"/>
                <a:gd name="connsiteY107" fmla="*/ 1254 h 1552"/>
                <a:gd name="connsiteX108" fmla="*/ 1303 w 2482"/>
                <a:gd name="connsiteY108" fmla="*/ 1254 h 1552"/>
                <a:gd name="connsiteX109" fmla="*/ 1440 w 2482"/>
                <a:gd name="connsiteY109" fmla="*/ 1266 h 1552"/>
                <a:gd name="connsiteX110" fmla="*/ 1452 w 2482"/>
                <a:gd name="connsiteY110" fmla="*/ 1266 h 1552"/>
                <a:gd name="connsiteX111" fmla="*/ 1452 w 2482"/>
                <a:gd name="connsiteY111" fmla="*/ 1242 h 1552"/>
                <a:gd name="connsiteX112" fmla="*/ 1465 w 2482"/>
                <a:gd name="connsiteY112" fmla="*/ 1229 h 1552"/>
                <a:gd name="connsiteX113" fmla="*/ 1502 w 2482"/>
                <a:gd name="connsiteY113" fmla="*/ 1217 h 1552"/>
                <a:gd name="connsiteX114" fmla="*/ 1564 w 2482"/>
                <a:gd name="connsiteY114" fmla="*/ 1229 h 1552"/>
                <a:gd name="connsiteX115" fmla="*/ 1564 w 2482"/>
                <a:gd name="connsiteY115" fmla="*/ 1242 h 1552"/>
                <a:gd name="connsiteX116" fmla="*/ 1589 w 2482"/>
                <a:gd name="connsiteY116" fmla="*/ 1254 h 1552"/>
                <a:gd name="connsiteX117" fmla="*/ 1614 w 2482"/>
                <a:gd name="connsiteY117" fmla="*/ 1291 h 1552"/>
                <a:gd name="connsiteX118" fmla="*/ 1614 w 2482"/>
                <a:gd name="connsiteY118" fmla="*/ 1316 h 1552"/>
                <a:gd name="connsiteX119" fmla="*/ 1638 w 2482"/>
                <a:gd name="connsiteY119" fmla="*/ 1316 h 1552"/>
                <a:gd name="connsiteX120" fmla="*/ 1676 w 2482"/>
                <a:gd name="connsiteY120" fmla="*/ 1341 h 1552"/>
                <a:gd name="connsiteX121" fmla="*/ 1688 w 2482"/>
                <a:gd name="connsiteY121" fmla="*/ 1353 h 1552"/>
                <a:gd name="connsiteX122" fmla="*/ 1725 w 2482"/>
                <a:gd name="connsiteY122" fmla="*/ 1341 h 1552"/>
                <a:gd name="connsiteX123" fmla="*/ 1763 w 2482"/>
                <a:gd name="connsiteY123" fmla="*/ 1316 h 1552"/>
                <a:gd name="connsiteX124" fmla="*/ 1812 w 2482"/>
                <a:gd name="connsiteY124" fmla="*/ 1353 h 1552"/>
                <a:gd name="connsiteX125" fmla="*/ 1837 w 2482"/>
                <a:gd name="connsiteY125" fmla="*/ 1403 h 1552"/>
                <a:gd name="connsiteX126" fmla="*/ 1787 w 2482"/>
                <a:gd name="connsiteY126" fmla="*/ 1403 h 1552"/>
                <a:gd name="connsiteX127" fmla="*/ 1775 w 2482"/>
                <a:gd name="connsiteY127" fmla="*/ 1415 h 1552"/>
                <a:gd name="connsiteX128" fmla="*/ 1775 w 2482"/>
                <a:gd name="connsiteY128" fmla="*/ 1477 h 1552"/>
                <a:gd name="connsiteX129" fmla="*/ 1763 w 2482"/>
                <a:gd name="connsiteY129" fmla="*/ 1502 h 1552"/>
                <a:gd name="connsiteX130" fmla="*/ 1750 w 2482"/>
                <a:gd name="connsiteY130" fmla="*/ 1540 h 1552"/>
                <a:gd name="connsiteX131" fmla="*/ 1763 w 2482"/>
                <a:gd name="connsiteY131" fmla="*/ 1552 h 1552"/>
                <a:gd name="connsiteX132" fmla="*/ 1825 w 2482"/>
                <a:gd name="connsiteY132" fmla="*/ 1527 h 1552"/>
                <a:gd name="connsiteX133" fmla="*/ 1862 w 2482"/>
                <a:gd name="connsiteY133" fmla="*/ 1453 h 1552"/>
                <a:gd name="connsiteX134" fmla="*/ 1862 w 2482"/>
                <a:gd name="connsiteY134" fmla="*/ 1465 h 1552"/>
                <a:gd name="connsiteX135" fmla="*/ 1862 w 2482"/>
                <a:gd name="connsiteY135" fmla="*/ 1428 h 1552"/>
                <a:gd name="connsiteX136" fmla="*/ 1887 w 2482"/>
                <a:gd name="connsiteY136" fmla="*/ 1403 h 1552"/>
                <a:gd name="connsiteX137" fmla="*/ 1936 w 2482"/>
                <a:gd name="connsiteY137" fmla="*/ 1403 h 1552"/>
                <a:gd name="connsiteX138" fmla="*/ 1936 w 2482"/>
                <a:gd name="connsiteY138" fmla="*/ 1391 h 1552"/>
                <a:gd name="connsiteX139" fmla="*/ 1949 w 2482"/>
                <a:gd name="connsiteY139" fmla="*/ 1378 h 1552"/>
                <a:gd name="connsiteX140" fmla="*/ 1974 w 2482"/>
                <a:gd name="connsiteY140" fmla="*/ 1366 h 1552"/>
                <a:gd name="connsiteX141" fmla="*/ 1974 w 2482"/>
                <a:gd name="connsiteY141" fmla="*/ 1378 h 1552"/>
                <a:gd name="connsiteX142" fmla="*/ 1986 w 2482"/>
                <a:gd name="connsiteY142" fmla="*/ 1353 h 1552"/>
                <a:gd name="connsiteX143" fmla="*/ 2023 w 2482"/>
                <a:gd name="connsiteY143" fmla="*/ 1316 h 1552"/>
                <a:gd name="connsiteX144" fmla="*/ 2110 w 2482"/>
                <a:gd name="connsiteY144" fmla="*/ 1291 h 1552"/>
                <a:gd name="connsiteX145" fmla="*/ 2135 w 2482"/>
                <a:gd name="connsiteY145" fmla="*/ 1242 h 1552"/>
                <a:gd name="connsiteX146" fmla="*/ 2147 w 2482"/>
                <a:gd name="connsiteY146" fmla="*/ 1217 h 1552"/>
                <a:gd name="connsiteX147" fmla="*/ 2147 w 2482"/>
                <a:gd name="connsiteY147" fmla="*/ 1192 h 1552"/>
                <a:gd name="connsiteX148" fmla="*/ 2160 w 2482"/>
                <a:gd name="connsiteY148" fmla="*/ 1117 h 1552"/>
                <a:gd name="connsiteX149" fmla="*/ 2222 w 2482"/>
                <a:gd name="connsiteY149" fmla="*/ 1117 h 1552"/>
                <a:gd name="connsiteX150" fmla="*/ 2296 w 2482"/>
                <a:gd name="connsiteY150" fmla="*/ 1192 h 1552"/>
                <a:gd name="connsiteX151" fmla="*/ 2321 w 2482"/>
                <a:gd name="connsiteY151" fmla="*/ 1180 h 1552"/>
                <a:gd name="connsiteX152" fmla="*/ 2358 w 2482"/>
                <a:gd name="connsiteY152" fmla="*/ 1130 h 1552"/>
                <a:gd name="connsiteX153" fmla="*/ 2358 w 2482"/>
                <a:gd name="connsiteY153" fmla="*/ 1155 h 1552"/>
                <a:gd name="connsiteX154" fmla="*/ 2346 w 2482"/>
                <a:gd name="connsiteY154" fmla="*/ 1217 h 1552"/>
                <a:gd name="connsiteX155" fmla="*/ 2383 w 2482"/>
                <a:gd name="connsiteY155" fmla="*/ 1242 h 1552"/>
                <a:gd name="connsiteX156" fmla="*/ 2408 w 2482"/>
                <a:gd name="connsiteY156" fmla="*/ 1180 h 1552"/>
                <a:gd name="connsiteX157" fmla="*/ 2433 w 2482"/>
                <a:gd name="connsiteY157" fmla="*/ 1167 h 1552"/>
                <a:gd name="connsiteX158" fmla="*/ 2470 w 2482"/>
                <a:gd name="connsiteY158" fmla="*/ 1117 h 1552"/>
                <a:gd name="connsiteX159" fmla="*/ 2482 w 2482"/>
                <a:gd name="connsiteY159" fmla="*/ 1080 h 1552"/>
                <a:gd name="connsiteX160" fmla="*/ 2458 w 2482"/>
                <a:gd name="connsiteY160"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1750 w 2482"/>
                <a:gd name="connsiteY18" fmla="*/ 757 h 1552"/>
                <a:gd name="connsiteX19" fmla="*/ 1701 w 2482"/>
                <a:gd name="connsiteY19" fmla="*/ 844 h 1552"/>
                <a:gd name="connsiteX20" fmla="*/ 1713 w 2482"/>
                <a:gd name="connsiteY20" fmla="*/ 869 h 1552"/>
                <a:gd name="connsiteX21" fmla="*/ 1750 w 2482"/>
                <a:gd name="connsiteY21" fmla="*/ 931 h 1552"/>
                <a:gd name="connsiteX22" fmla="*/ 1775 w 2482"/>
                <a:gd name="connsiteY22" fmla="*/ 981 h 1552"/>
                <a:gd name="connsiteX23" fmla="*/ 1750 w 2482"/>
                <a:gd name="connsiteY23" fmla="*/ 1031 h 1552"/>
                <a:gd name="connsiteX24" fmla="*/ 1713 w 2482"/>
                <a:gd name="connsiteY24" fmla="*/ 1031 h 1552"/>
                <a:gd name="connsiteX25" fmla="*/ 1688 w 2482"/>
                <a:gd name="connsiteY25" fmla="*/ 993 h 1552"/>
                <a:gd name="connsiteX26" fmla="*/ 1663 w 2482"/>
                <a:gd name="connsiteY26" fmla="*/ 968 h 1552"/>
                <a:gd name="connsiteX27" fmla="*/ 1638 w 2482"/>
                <a:gd name="connsiteY27" fmla="*/ 919 h 1552"/>
                <a:gd name="connsiteX28" fmla="*/ 1614 w 2482"/>
                <a:gd name="connsiteY28" fmla="*/ 894 h 1552"/>
                <a:gd name="connsiteX29" fmla="*/ 1601 w 2482"/>
                <a:gd name="connsiteY29" fmla="*/ 882 h 1552"/>
                <a:gd name="connsiteX30" fmla="*/ 1527 w 2482"/>
                <a:gd name="connsiteY30" fmla="*/ 882 h 1552"/>
                <a:gd name="connsiteX31" fmla="*/ 1428 w 2482"/>
                <a:gd name="connsiteY31" fmla="*/ 820 h 1552"/>
                <a:gd name="connsiteX32" fmla="*/ 1378 w 2482"/>
                <a:gd name="connsiteY32" fmla="*/ 782 h 1552"/>
                <a:gd name="connsiteX33" fmla="*/ 1316 w 2482"/>
                <a:gd name="connsiteY33" fmla="*/ 770 h 1552"/>
                <a:gd name="connsiteX34" fmla="*/ 1291 w 2482"/>
                <a:gd name="connsiteY34" fmla="*/ 782 h 1552"/>
                <a:gd name="connsiteX35" fmla="*/ 1217 w 2482"/>
                <a:gd name="connsiteY35" fmla="*/ 695 h 1552"/>
                <a:gd name="connsiteX36" fmla="*/ 1192 w 2482"/>
                <a:gd name="connsiteY36" fmla="*/ 695 h 1552"/>
                <a:gd name="connsiteX37" fmla="*/ 1204 w 2482"/>
                <a:gd name="connsiteY37" fmla="*/ 559 h 1552"/>
                <a:gd name="connsiteX38" fmla="*/ 1279 w 2482"/>
                <a:gd name="connsiteY38" fmla="*/ 460 h 1552"/>
                <a:gd name="connsiteX39" fmla="*/ 1291 w 2482"/>
                <a:gd name="connsiteY39" fmla="*/ 422 h 1552"/>
                <a:gd name="connsiteX40" fmla="*/ 1291 w 2482"/>
                <a:gd name="connsiteY40" fmla="*/ 385 h 1552"/>
                <a:gd name="connsiteX41" fmla="*/ 1341 w 2482"/>
                <a:gd name="connsiteY41" fmla="*/ 373 h 1552"/>
                <a:gd name="connsiteX42" fmla="*/ 1353 w 2482"/>
                <a:gd name="connsiteY42" fmla="*/ 348 h 1552"/>
                <a:gd name="connsiteX43" fmla="*/ 1291 w 2482"/>
                <a:gd name="connsiteY43" fmla="*/ 323 h 1552"/>
                <a:gd name="connsiteX44" fmla="*/ 1279 w 2482"/>
                <a:gd name="connsiteY44" fmla="*/ 298 h 1552"/>
                <a:gd name="connsiteX45" fmla="*/ 1341 w 2482"/>
                <a:gd name="connsiteY45" fmla="*/ 311 h 1552"/>
                <a:gd name="connsiteX46" fmla="*/ 1378 w 2482"/>
                <a:gd name="connsiteY46" fmla="*/ 298 h 1552"/>
                <a:gd name="connsiteX47" fmla="*/ 1341 w 2482"/>
                <a:gd name="connsiteY47" fmla="*/ 248 h 1552"/>
                <a:gd name="connsiteX48" fmla="*/ 1403 w 2482"/>
                <a:gd name="connsiteY48" fmla="*/ 248 h 1552"/>
                <a:gd name="connsiteX49" fmla="*/ 1415 w 2482"/>
                <a:gd name="connsiteY49" fmla="*/ 236 h 1552"/>
                <a:gd name="connsiteX50" fmla="*/ 1440 w 2482"/>
                <a:gd name="connsiteY50" fmla="*/ 174 h 1552"/>
                <a:gd name="connsiteX51" fmla="*/ 1428 w 2482"/>
                <a:gd name="connsiteY51" fmla="*/ 124 h 1552"/>
                <a:gd name="connsiteX52" fmla="*/ 1428 w 2482"/>
                <a:gd name="connsiteY52" fmla="*/ 100 h 1552"/>
                <a:gd name="connsiteX53" fmla="*/ 1390 w 2482"/>
                <a:gd name="connsiteY53" fmla="*/ 75 h 1552"/>
                <a:gd name="connsiteX54" fmla="*/ 1341 w 2482"/>
                <a:gd name="connsiteY54" fmla="*/ 62 h 1552"/>
                <a:gd name="connsiteX55" fmla="*/ 1365 w 2482"/>
                <a:gd name="connsiteY55" fmla="*/ 100 h 1552"/>
                <a:gd name="connsiteX56" fmla="*/ 1341 w 2482"/>
                <a:gd name="connsiteY56" fmla="*/ 149 h 1552"/>
                <a:gd name="connsiteX57" fmla="*/ 1328 w 2482"/>
                <a:gd name="connsiteY57" fmla="*/ 211 h 1552"/>
                <a:gd name="connsiteX58" fmla="*/ 1303 w 2482"/>
                <a:gd name="connsiteY58" fmla="*/ 199 h 1552"/>
                <a:gd name="connsiteX59" fmla="*/ 1303 w 2482"/>
                <a:gd name="connsiteY59" fmla="*/ 137 h 1552"/>
                <a:gd name="connsiteX60" fmla="*/ 1279 w 2482"/>
                <a:gd name="connsiteY60" fmla="*/ 124 h 1552"/>
                <a:gd name="connsiteX61" fmla="*/ 1266 w 2482"/>
                <a:gd name="connsiteY61" fmla="*/ 162 h 1552"/>
                <a:gd name="connsiteX62" fmla="*/ 1241 w 2482"/>
                <a:gd name="connsiteY62" fmla="*/ 174 h 1552"/>
                <a:gd name="connsiteX63" fmla="*/ 1241 w 2482"/>
                <a:gd name="connsiteY63" fmla="*/ 112 h 1552"/>
                <a:gd name="connsiteX64" fmla="*/ 1204 w 2482"/>
                <a:gd name="connsiteY64" fmla="*/ 100 h 1552"/>
                <a:gd name="connsiteX65" fmla="*/ 1179 w 2482"/>
                <a:gd name="connsiteY65" fmla="*/ 50 h 1552"/>
                <a:gd name="connsiteX66" fmla="*/ 1179 w 2482"/>
                <a:gd name="connsiteY66" fmla="*/ 13 h 1552"/>
                <a:gd name="connsiteX67" fmla="*/ 1142 w 2482"/>
                <a:gd name="connsiteY67" fmla="*/ 0 h 1552"/>
                <a:gd name="connsiteX68" fmla="*/ 1142 w 2482"/>
                <a:gd name="connsiteY68" fmla="*/ 100 h 1552"/>
                <a:gd name="connsiteX69" fmla="*/ 1179 w 2482"/>
                <a:gd name="connsiteY69" fmla="*/ 149 h 1552"/>
                <a:gd name="connsiteX70" fmla="*/ 1167 w 2482"/>
                <a:gd name="connsiteY70" fmla="*/ 199 h 1552"/>
                <a:gd name="connsiteX71" fmla="*/ 1142 w 2482"/>
                <a:gd name="connsiteY71" fmla="*/ 224 h 1552"/>
                <a:gd name="connsiteX72" fmla="*/ 1130 w 2482"/>
                <a:gd name="connsiteY72" fmla="*/ 186 h 1552"/>
                <a:gd name="connsiteX73" fmla="*/ 1105 w 2482"/>
                <a:gd name="connsiteY73" fmla="*/ 186 h 1552"/>
                <a:gd name="connsiteX74" fmla="*/ 1068 w 2482"/>
                <a:gd name="connsiteY74" fmla="*/ 224 h 1552"/>
                <a:gd name="connsiteX75" fmla="*/ 1030 w 2482"/>
                <a:gd name="connsiteY75" fmla="*/ 211 h 1552"/>
                <a:gd name="connsiteX76" fmla="*/ 956 w 2482"/>
                <a:gd name="connsiteY76" fmla="*/ 186 h 1552"/>
                <a:gd name="connsiteX77" fmla="*/ 857 w 2482"/>
                <a:gd name="connsiteY77" fmla="*/ 224 h 1552"/>
                <a:gd name="connsiteX78" fmla="*/ 795 w 2482"/>
                <a:gd name="connsiteY78" fmla="*/ 186 h 1552"/>
                <a:gd name="connsiteX79" fmla="*/ 720 w 2482"/>
                <a:gd name="connsiteY79" fmla="*/ 174 h 1552"/>
                <a:gd name="connsiteX80" fmla="*/ 0 w 2482"/>
                <a:gd name="connsiteY80" fmla="*/ 286 h 1552"/>
                <a:gd name="connsiteX81" fmla="*/ 0 w 2482"/>
                <a:gd name="connsiteY81" fmla="*/ 311 h 1552"/>
                <a:gd name="connsiteX82" fmla="*/ 37 w 2482"/>
                <a:gd name="connsiteY82" fmla="*/ 323 h 1552"/>
                <a:gd name="connsiteX83" fmla="*/ 37 w 2482"/>
                <a:gd name="connsiteY83" fmla="*/ 397 h 1552"/>
                <a:gd name="connsiteX84" fmla="*/ 112 w 2482"/>
                <a:gd name="connsiteY84" fmla="*/ 410 h 1552"/>
                <a:gd name="connsiteX85" fmla="*/ 100 w 2482"/>
                <a:gd name="connsiteY85" fmla="*/ 472 h 1552"/>
                <a:gd name="connsiteX86" fmla="*/ 124 w 2482"/>
                <a:gd name="connsiteY86" fmla="*/ 633 h 1552"/>
                <a:gd name="connsiteX87" fmla="*/ 149 w 2482"/>
                <a:gd name="connsiteY87" fmla="*/ 671 h 1552"/>
                <a:gd name="connsiteX88" fmla="*/ 100 w 2482"/>
                <a:gd name="connsiteY88" fmla="*/ 720 h 1552"/>
                <a:gd name="connsiteX89" fmla="*/ 100 w 2482"/>
                <a:gd name="connsiteY89" fmla="*/ 757 h 1552"/>
                <a:gd name="connsiteX90" fmla="*/ 100 w 2482"/>
                <a:gd name="connsiteY90" fmla="*/ 795 h 1552"/>
                <a:gd name="connsiteX91" fmla="*/ 149 w 2482"/>
                <a:gd name="connsiteY91" fmla="*/ 894 h 1552"/>
                <a:gd name="connsiteX92" fmla="*/ 124 w 2482"/>
                <a:gd name="connsiteY92" fmla="*/ 931 h 1552"/>
                <a:gd name="connsiteX93" fmla="*/ 124 w 2482"/>
                <a:gd name="connsiteY93" fmla="*/ 956 h 1552"/>
                <a:gd name="connsiteX94" fmla="*/ 149 w 2482"/>
                <a:gd name="connsiteY94" fmla="*/ 968 h 1552"/>
                <a:gd name="connsiteX95" fmla="*/ 186 w 2482"/>
                <a:gd name="connsiteY95" fmla="*/ 1043 h 1552"/>
                <a:gd name="connsiteX96" fmla="*/ 199 w 2482"/>
                <a:gd name="connsiteY96" fmla="*/ 1080 h 1552"/>
                <a:gd name="connsiteX97" fmla="*/ 211 w 2482"/>
                <a:gd name="connsiteY97" fmla="*/ 1105 h 1552"/>
                <a:gd name="connsiteX98" fmla="*/ 261 w 2482"/>
                <a:gd name="connsiteY98" fmla="*/ 1130 h 1552"/>
                <a:gd name="connsiteX99" fmla="*/ 633 w 2482"/>
                <a:gd name="connsiteY99" fmla="*/ 1167 h 1552"/>
                <a:gd name="connsiteX100" fmla="*/ 658 w 2482"/>
                <a:gd name="connsiteY100" fmla="*/ 1167 h 1552"/>
                <a:gd name="connsiteX101" fmla="*/ 683 w 2482"/>
                <a:gd name="connsiteY101" fmla="*/ 1180 h 1552"/>
                <a:gd name="connsiteX102" fmla="*/ 1204 w 2482"/>
                <a:gd name="connsiteY102" fmla="*/ 1229 h 1552"/>
                <a:gd name="connsiteX103" fmla="*/ 1254 w 2482"/>
                <a:gd name="connsiteY103" fmla="*/ 1242 h 1552"/>
                <a:gd name="connsiteX104" fmla="*/ 1266 w 2482"/>
                <a:gd name="connsiteY104" fmla="*/ 1242 h 1552"/>
                <a:gd name="connsiteX105" fmla="*/ 1291 w 2482"/>
                <a:gd name="connsiteY105" fmla="*/ 1242 h 1552"/>
                <a:gd name="connsiteX106" fmla="*/ 1291 w 2482"/>
                <a:gd name="connsiteY106" fmla="*/ 1254 h 1552"/>
                <a:gd name="connsiteX107" fmla="*/ 1303 w 2482"/>
                <a:gd name="connsiteY107" fmla="*/ 1254 h 1552"/>
                <a:gd name="connsiteX108" fmla="*/ 1440 w 2482"/>
                <a:gd name="connsiteY108" fmla="*/ 1266 h 1552"/>
                <a:gd name="connsiteX109" fmla="*/ 1452 w 2482"/>
                <a:gd name="connsiteY109" fmla="*/ 1266 h 1552"/>
                <a:gd name="connsiteX110" fmla="*/ 1452 w 2482"/>
                <a:gd name="connsiteY110" fmla="*/ 1242 h 1552"/>
                <a:gd name="connsiteX111" fmla="*/ 1465 w 2482"/>
                <a:gd name="connsiteY111" fmla="*/ 1229 h 1552"/>
                <a:gd name="connsiteX112" fmla="*/ 1502 w 2482"/>
                <a:gd name="connsiteY112" fmla="*/ 1217 h 1552"/>
                <a:gd name="connsiteX113" fmla="*/ 1564 w 2482"/>
                <a:gd name="connsiteY113" fmla="*/ 1229 h 1552"/>
                <a:gd name="connsiteX114" fmla="*/ 1564 w 2482"/>
                <a:gd name="connsiteY114" fmla="*/ 1242 h 1552"/>
                <a:gd name="connsiteX115" fmla="*/ 1589 w 2482"/>
                <a:gd name="connsiteY115" fmla="*/ 1254 h 1552"/>
                <a:gd name="connsiteX116" fmla="*/ 1614 w 2482"/>
                <a:gd name="connsiteY116" fmla="*/ 1291 h 1552"/>
                <a:gd name="connsiteX117" fmla="*/ 1614 w 2482"/>
                <a:gd name="connsiteY117" fmla="*/ 1316 h 1552"/>
                <a:gd name="connsiteX118" fmla="*/ 1638 w 2482"/>
                <a:gd name="connsiteY118" fmla="*/ 1316 h 1552"/>
                <a:gd name="connsiteX119" fmla="*/ 1676 w 2482"/>
                <a:gd name="connsiteY119" fmla="*/ 1341 h 1552"/>
                <a:gd name="connsiteX120" fmla="*/ 1688 w 2482"/>
                <a:gd name="connsiteY120" fmla="*/ 1353 h 1552"/>
                <a:gd name="connsiteX121" fmla="*/ 1725 w 2482"/>
                <a:gd name="connsiteY121" fmla="*/ 1341 h 1552"/>
                <a:gd name="connsiteX122" fmla="*/ 1763 w 2482"/>
                <a:gd name="connsiteY122" fmla="*/ 1316 h 1552"/>
                <a:gd name="connsiteX123" fmla="*/ 1812 w 2482"/>
                <a:gd name="connsiteY123" fmla="*/ 1353 h 1552"/>
                <a:gd name="connsiteX124" fmla="*/ 1837 w 2482"/>
                <a:gd name="connsiteY124" fmla="*/ 1403 h 1552"/>
                <a:gd name="connsiteX125" fmla="*/ 1787 w 2482"/>
                <a:gd name="connsiteY125" fmla="*/ 1403 h 1552"/>
                <a:gd name="connsiteX126" fmla="*/ 1775 w 2482"/>
                <a:gd name="connsiteY126" fmla="*/ 1415 h 1552"/>
                <a:gd name="connsiteX127" fmla="*/ 1775 w 2482"/>
                <a:gd name="connsiteY127" fmla="*/ 1477 h 1552"/>
                <a:gd name="connsiteX128" fmla="*/ 1763 w 2482"/>
                <a:gd name="connsiteY128" fmla="*/ 1502 h 1552"/>
                <a:gd name="connsiteX129" fmla="*/ 1750 w 2482"/>
                <a:gd name="connsiteY129" fmla="*/ 1540 h 1552"/>
                <a:gd name="connsiteX130" fmla="*/ 1763 w 2482"/>
                <a:gd name="connsiteY130" fmla="*/ 1552 h 1552"/>
                <a:gd name="connsiteX131" fmla="*/ 1825 w 2482"/>
                <a:gd name="connsiteY131" fmla="*/ 1527 h 1552"/>
                <a:gd name="connsiteX132" fmla="*/ 1862 w 2482"/>
                <a:gd name="connsiteY132" fmla="*/ 1453 h 1552"/>
                <a:gd name="connsiteX133" fmla="*/ 1862 w 2482"/>
                <a:gd name="connsiteY133" fmla="*/ 1465 h 1552"/>
                <a:gd name="connsiteX134" fmla="*/ 1862 w 2482"/>
                <a:gd name="connsiteY134" fmla="*/ 1428 h 1552"/>
                <a:gd name="connsiteX135" fmla="*/ 1887 w 2482"/>
                <a:gd name="connsiteY135" fmla="*/ 1403 h 1552"/>
                <a:gd name="connsiteX136" fmla="*/ 1936 w 2482"/>
                <a:gd name="connsiteY136" fmla="*/ 1403 h 1552"/>
                <a:gd name="connsiteX137" fmla="*/ 1936 w 2482"/>
                <a:gd name="connsiteY137" fmla="*/ 1391 h 1552"/>
                <a:gd name="connsiteX138" fmla="*/ 1949 w 2482"/>
                <a:gd name="connsiteY138" fmla="*/ 1378 h 1552"/>
                <a:gd name="connsiteX139" fmla="*/ 1974 w 2482"/>
                <a:gd name="connsiteY139" fmla="*/ 1366 h 1552"/>
                <a:gd name="connsiteX140" fmla="*/ 1974 w 2482"/>
                <a:gd name="connsiteY140" fmla="*/ 1378 h 1552"/>
                <a:gd name="connsiteX141" fmla="*/ 1986 w 2482"/>
                <a:gd name="connsiteY141" fmla="*/ 1353 h 1552"/>
                <a:gd name="connsiteX142" fmla="*/ 2023 w 2482"/>
                <a:gd name="connsiteY142" fmla="*/ 1316 h 1552"/>
                <a:gd name="connsiteX143" fmla="*/ 2110 w 2482"/>
                <a:gd name="connsiteY143" fmla="*/ 1291 h 1552"/>
                <a:gd name="connsiteX144" fmla="*/ 2135 w 2482"/>
                <a:gd name="connsiteY144" fmla="*/ 1242 h 1552"/>
                <a:gd name="connsiteX145" fmla="*/ 2147 w 2482"/>
                <a:gd name="connsiteY145" fmla="*/ 1217 h 1552"/>
                <a:gd name="connsiteX146" fmla="*/ 2147 w 2482"/>
                <a:gd name="connsiteY146" fmla="*/ 1192 h 1552"/>
                <a:gd name="connsiteX147" fmla="*/ 2160 w 2482"/>
                <a:gd name="connsiteY147" fmla="*/ 1117 h 1552"/>
                <a:gd name="connsiteX148" fmla="*/ 2222 w 2482"/>
                <a:gd name="connsiteY148" fmla="*/ 1117 h 1552"/>
                <a:gd name="connsiteX149" fmla="*/ 2296 w 2482"/>
                <a:gd name="connsiteY149" fmla="*/ 1192 h 1552"/>
                <a:gd name="connsiteX150" fmla="*/ 2321 w 2482"/>
                <a:gd name="connsiteY150" fmla="*/ 1180 h 1552"/>
                <a:gd name="connsiteX151" fmla="*/ 2358 w 2482"/>
                <a:gd name="connsiteY151" fmla="*/ 1130 h 1552"/>
                <a:gd name="connsiteX152" fmla="*/ 2358 w 2482"/>
                <a:gd name="connsiteY152" fmla="*/ 1155 h 1552"/>
                <a:gd name="connsiteX153" fmla="*/ 2346 w 2482"/>
                <a:gd name="connsiteY153" fmla="*/ 1217 h 1552"/>
                <a:gd name="connsiteX154" fmla="*/ 2383 w 2482"/>
                <a:gd name="connsiteY154" fmla="*/ 1242 h 1552"/>
                <a:gd name="connsiteX155" fmla="*/ 2408 w 2482"/>
                <a:gd name="connsiteY155" fmla="*/ 1180 h 1552"/>
                <a:gd name="connsiteX156" fmla="*/ 2433 w 2482"/>
                <a:gd name="connsiteY156" fmla="*/ 1167 h 1552"/>
                <a:gd name="connsiteX157" fmla="*/ 2470 w 2482"/>
                <a:gd name="connsiteY157" fmla="*/ 1117 h 1552"/>
                <a:gd name="connsiteX158" fmla="*/ 2482 w 2482"/>
                <a:gd name="connsiteY158" fmla="*/ 1080 h 1552"/>
                <a:gd name="connsiteX159" fmla="*/ 2458 w 2482"/>
                <a:gd name="connsiteY159"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2396 w 2482"/>
                <a:gd name="connsiteY17" fmla="*/ 757 h 1552"/>
                <a:gd name="connsiteX18" fmla="*/ 1701 w 2482"/>
                <a:gd name="connsiteY18" fmla="*/ 844 h 1552"/>
                <a:gd name="connsiteX19" fmla="*/ 1713 w 2482"/>
                <a:gd name="connsiteY19" fmla="*/ 869 h 1552"/>
                <a:gd name="connsiteX20" fmla="*/ 1750 w 2482"/>
                <a:gd name="connsiteY20" fmla="*/ 931 h 1552"/>
                <a:gd name="connsiteX21" fmla="*/ 1775 w 2482"/>
                <a:gd name="connsiteY21" fmla="*/ 981 h 1552"/>
                <a:gd name="connsiteX22" fmla="*/ 1750 w 2482"/>
                <a:gd name="connsiteY22" fmla="*/ 1031 h 1552"/>
                <a:gd name="connsiteX23" fmla="*/ 1713 w 2482"/>
                <a:gd name="connsiteY23" fmla="*/ 1031 h 1552"/>
                <a:gd name="connsiteX24" fmla="*/ 1688 w 2482"/>
                <a:gd name="connsiteY24" fmla="*/ 993 h 1552"/>
                <a:gd name="connsiteX25" fmla="*/ 1663 w 2482"/>
                <a:gd name="connsiteY25" fmla="*/ 968 h 1552"/>
                <a:gd name="connsiteX26" fmla="*/ 1638 w 2482"/>
                <a:gd name="connsiteY26" fmla="*/ 919 h 1552"/>
                <a:gd name="connsiteX27" fmla="*/ 1614 w 2482"/>
                <a:gd name="connsiteY27" fmla="*/ 894 h 1552"/>
                <a:gd name="connsiteX28" fmla="*/ 1601 w 2482"/>
                <a:gd name="connsiteY28" fmla="*/ 882 h 1552"/>
                <a:gd name="connsiteX29" fmla="*/ 1527 w 2482"/>
                <a:gd name="connsiteY29" fmla="*/ 882 h 1552"/>
                <a:gd name="connsiteX30" fmla="*/ 1428 w 2482"/>
                <a:gd name="connsiteY30" fmla="*/ 820 h 1552"/>
                <a:gd name="connsiteX31" fmla="*/ 1378 w 2482"/>
                <a:gd name="connsiteY31" fmla="*/ 782 h 1552"/>
                <a:gd name="connsiteX32" fmla="*/ 1316 w 2482"/>
                <a:gd name="connsiteY32" fmla="*/ 770 h 1552"/>
                <a:gd name="connsiteX33" fmla="*/ 1291 w 2482"/>
                <a:gd name="connsiteY33" fmla="*/ 782 h 1552"/>
                <a:gd name="connsiteX34" fmla="*/ 1217 w 2482"/>
                <a:gd name="connsiteY34" fmla="*/ 695 h 1552"/>
                <a:gd name="connsiteX35" fmla="*/ 1192 w 2482"/>
                <a:gd name="connsiteY35" fmla="*/ 695 h 1552"/>
                <a:gd name="connsiteX36" fmla="*/ 1204 w 2482"/>
                <a:gd name="connsiteY36" fmla="*/ 559 h 1552"/>
                <a:gd name="connsiteX37" fmla="*/ 1279 w 2482"/>
                <a:gd name="connsiteY37" fmla="*/ 460 h 1552"/>
                <a:gd name="connsiteX38" fmla="*/ 1291 w 2482"/>
                <a:gd name="connsiteY38" fmla="*/ 422 h 1552"/>
                <a:gd name="connsiteX39" fmla="*/ 1291 w 2482"/>
                <a:gd name="connsiteY39" fmla="*/ 385 h 1552"/>
                <a:gd name="connsiteX40" fmla="*/ 1341 w 2482"/>
                <a:gd name="connsiteY40" fmla="*/ 373 h 1552"/>
                <a:gd name="connsiteX41" fmla="*/ 1353 w 2482"/>
                <a:gd name="connsiteY41" fmla="*/ 348 h 1552"/>
                <a:gd name="connsiteX42" fmla="*/ 1291 w 2482"/>
                <a:gd name="connsiteY42" fmla="*/ 323 h 1552"/>
                <a:gd name="connsiteX43" fmla="*/ 1279 w 2482"/>
                <a:gd name="connsiteY43" fmla="*/ 298 h 1552"/>
                <a:gd name="connsiteX44" fmla="*/ 1341 w 2482"/>
                <a:gd name="connsiteY44" fmla="*/ 311 h 1552"/>
                <a:gd name="connsiteX45" fmla="*/ 1378 w 2482"/>
                <a:gd name="connsiteY45" fmla="*/ 298 h 1552"/>
                <a:gd name="connsiteX46" fmla="*/ 1341 w 2482"/>
                <a:gd name="connsiteY46" fmla="*/ 248 h 1552"/>
                <a:gd name="connsiteX47" fmla="*/ 1403 w 2482"/>
                <a:gd name="connsiteY47" fmla="*/ 248 h 1552"/>
                <a:gd name="connsiteX48" fmla="*/ 1415 w 2482"/>
                <a:gd name="connsiteY48" fmla="*/ 236 h 1552"/>
                <a:gd name="connsiteX49" fmla="*/ 1440 w 2482"/>
                <a:gd name="connsiteY49" fmla="*/ 174 h 1552"/>
                <a:gd name="connsiteX50" fmla="*/ 1428 w 2482"/>
                <a:gd name="connsiteY50" fmla="*/ 124 h 1552"/>
                <a:gd name="connsiteX51" fmla="*/ 1428 w 2482"/>
                <a:gd name="connsiteY51" fmla="*/ 100 h 1552"/>
                <a:gd name="connsiteX52" fmla="*/ 1390 w 2482"/>
                <a:gd name="connsiteY52" fmla="*/ 75 h 1552"/>
                <a:gd name="connsiteX53" fmla="*/ 1341 w 2482"/>
                <a:gd name="connsiteY53" fmla="*/ 62 h 1552"/>
                <a:gd name="connsiteX54" fmla="*/ 1365 w 2482"/>
                <a:gd name="connsiteY54" fmla="*/ 100 h 1552"/>
                <a:gd name="connsiteX55" fmla="*/ 1341 w 2482"/>
                <a:gd name="connsiteY55" fmla="*/ 149 h 1552"/>
                <a:gd name="connsiteX56" fmla="*/ 1328 w 2482"/>
                <a:gd name="connsiteY56" fmla="*/ 211 h 1552"/>
                <a:gd name="connsiteX57" fmla="*/ 1303 w 2482"/>
                <a:gd name="connsiteY57" fmla="*/ 199 h 1552"/>
                <a:gd name="connsiteX58" fmla="*/ 1303 w 2482"/>
                <a:gd name="connsiteY58" fmla="*/ 137 h 1552"/>
                <a:gd name="connsiteX59" fmla="*/ 1279 w 2482"/>
                <a:gd name="connsiteY59" fmla="*/ 124 h 1552"/>
                <a:gd name="connsiteX60" fmla="*/ 1266 w 2482"/>
                <a:gd name="connsiteY60" fmla="*/ 162 h 1552"/>
                <a:gd name="connsiteX61" fmla="*/ 1241 w 2482"/>
                <a:gd name="connsiteY61" fmla="*/ 174 h 1552"/>
                <a:gd name="connsiteX62" fmla="*/ 1241 w 2482"/>
                <a:gd name="connsiteY62" fmla="*/ 112 h 1552"/>
                <a:gd name="connsiteX63" fmla="*/ 1204 w 2482"/>
                <a:gd name="connsiteY63" fmla="*/ 100 h 1552"/>
                <a:gd name="connsiteX64" fmla="*/ 1179 w 2482"/>
                <a:gd name="connsiteY64" fmla="*/ 50 h 1552"/>
                <a:gd name="connsiteX65" fmla="*/ 1179 w 2482"/>
                <a:gd name="connsiteY65" fmla="*/ 13 h 1552"/>
                <a:gd name="connsiteX66" fmla="*/ 1142 w 2482"/>
                <a:gd name="connsiteY66" fmla="*/ 0 h 1552"/>
                <a:gd name="connsiteX67" fmla="*/ 1142 w 2482"/>
                <a:gd name="connsiteY67" fmla="*/ 100 h 1552"/>
                <a:gd name="connsiteX68" fmla="*/ 1179 w 2482"/>
                <a:gd name="connsiteY68" fmla="*/ 149 h 1552"/>
                <a:gd name="connsiteX69" fmla="*/ 1167 w 2482"/>
                <a:gd name="connsiteY69" fmla="*/ 199 h 1552"/>
                <a:gd name="connsiteX70" fmla="*/ 1142 w 2482"/>
                <a:gd name="connsiteY70" fmla="*/ 224 h 1552"/>
                <a:gd name="connsiteX71" fmla="*/ 1130 w 2482"/>
                <a:gd name="connsiteY71" fmla="*/ 186 h 1552"/>
                <a:gd name="connsiteX72" fmla="*/ 1105 w 2482"/>
                <a:gd name="connsiteY72" fmla="*/ 186 h 1552"/>
                <a:gd name="connsiteX73" fmla="*/ 1068 w 2482"/>
                <a:gd name="connsiteY73" fmla="*/ 224 h 1552"/>
                <a:gd name="connsiteX74" fmla="*/ 1030 w 2482"/>
                <a:gd name="connsiteY74" fmla="*/ 211 h 1552"/>
                <a:gd name="connsiteX75" fmla="*/ 956 w 2482"/>
                <a:gd name="connsiteY75" fmla="*/ 186 h 1552"/>
                <a:gd name="connsiteX76" fmla="*/ 857 w 2482"/>
                <a:gd name="connsiteY76" fmla="*/ 224 h 1552"/>
                <a:gd name="connsiteX77" fmla="*/ 795 w 2482"/>
                <a:gd name="connsiteY77" fmla="*/ 186 h 1552"/>
                <a:gd name="connsiteX78" fmla="*/ 720 w 2482"/>
                <a:gd name="connsiteY78" fmla="*/ 174 h 1552"/>
                <a:gd name="connsiteX79" fmla="*/ 0 w 2482"/>
                <a:gd name="connsiteY79" fmla="*/ 286 h 1552"/>
                <a:gd name="connsiteX80" fmla="*/ 0 w 2482"/>
                <a:gd name="connsiteY80" fmla="*/ 311 h 1552"/>
                <a:gd name="connsiteX81" fmla="*/ 37 w 2482"/>
                <a:gd name="connsiteY81" fmla="*/ 323 h 1552"/>
                <a:gd name="connsiteX82" fmla="*/ 37 w 2482"/>
                <a:gd name="connsiteY82" fmla="*/ 397 h 1552"/>
                <a:gd name="connsiteX83" fmla="*/ 112 w 2482"/>
                <a:gd name="connsiteY83" fmla="*/ 410 h 1552"/>
                <a:gd name="connsiteX84" fmla="*/ 100 w 2482"/>
                <a:gd name="connsiteY84" fmla="*/ 472 h 1552"/>
                <a:gd name="connsiteX85" fmla="*/ 124 w 2482"/>
                <a:gd name="connsiteY85" fmla="*/ 633 h 1552"/>
                <a:gd name="connsiteX86" fmla="*/ 149 w 2482"/>
                <a:gd name="connsiteY86" fmla="*/ 671 h 1552"/>
                <a:gd name="connsiteX87" fmla="*/ 100 w 2482"/>
                <a:gd name="connsiteY87" fmla="*/ 720 h 1552"/>
                <a:gd name="connsiteX88" fmla="*/ 100 w 2482"/>
                <a:gd name="connsiteY88" fmla="*/ 757 h 1552"/>
                <a:gd name="connsiteX89" fmla="*/ 100 w 2482"/>
                <a:gd name="connsiteY89" fmla="*/ 795 h 1552"/>
                <a:gd name="connsiteX90" fmla="*/ 149 w 2482"/>
                <a:gd name="connsiteY90" fmla="*/ 894 h 1552"/>
                <a:gd name="connsiteX91" fmla="*/ 124 w 2482"/>
                <a:gd name="connsiteY91" fmla="*/ 931 h 1552"/>
                <a:gd name="connsiteX92" fmla="*/ 124 w 2482"/>
                <a:gd name="connsiteY92" fmla="*/ 956 h 1552"/>
                <a:gd name="connsiteX93" fmla="*/ 149 w 2482"/>
                <a:gd name="connsiteY93" fmla="*/ 968 h 1552"/>
                <a:gd name="connsiteX94" fmla="*/ 186 w 2482"/>
                <a:gd name="connsiteY94" fmla="*/ 1043 h 1552"/>
                <a:gd name="connsiteX95" fmla="*/ 199 w 2482"/>
                <a:gd name="connsiteY95" fmla="*/ 1080 h 1552"/>
                <a:gd name="connsiteX96" fmla="*/ 211 w 2482"/>
                <a:gd name="connsiteY96" fmla="*/ 1105 h 1552"/>
                <a:gd name="connsiteX97" fmla="*/ 261 w 2482"/>
                <a:gd name="connsiteY97" fmla="*/ 1130 h 1552"/>
                <a:gd name="connsiteX98" fmla="*/ 633 w 2482"/>
                <a:gd name="connsiteY98" fmla="*/ 1167 h 1552"/>
                <a:gd name="connsiteX99" fmla="*/ 658 w 2482"/>
                <a:gd name="connsiteY99" fmla="*/ 1167 h 1552"/>
                <a:gd name="connsiteX100" fmla="*/ 683 w 2482"/>
                <a:gd name="connsiteY100" fmla="*/ 1180 h 1552"/>
                <a:gd name="connsiteX101" fmla="*/ 1204 w 2482"/>
                <a:gd name="connsiteY101" fmla="*/ 1229 h 1552"/>
                <a:gd name="connsiteX102" fmla="*/ 1254 w 2482"/>
                <a:gd name="connsiteY102" fmla="*/ 1242 h 1552"/>
                <a:gd name="connsiteX103" fmla="*/ 1266 w 2482"/>
                <a:gd name="connsiteY103" fmla="*/ 1242 h 1552"/>
                <a:gd name="connsiteX104" fmla="*/ 1291 w 2482"/>
                <a:gd name="connsiteY104" fmla="*/ 1242 h 1552"/>
                <a:gd name="connsiteX105" fmla="*/ 1291 w 2482"/>
                <a:gd name="connsiteY105" fmla="*/ 1254 h 1552"/>
                <a:gd name="connsiteX106" fmla="*/ 1303 w 2482"/>
                <a:gd name="connsiteY106" fmla="*/ 1254 h 1552"/>
                <a:gd name="connsiteX107" fmla="*/ 1440 w 2482"/>
                <a:gd name="connsiteY107" fmla="*/ 1266 h 1552"/>
                <a:gd name="connsiteX108" fmla="*/ 1452 w 2482"/>
                <a:gd name="connsiteY108" fmla="*/ 1266 h 1552"/>
                <a:gd name="connsiteX109" fmla="*/ 1452 w 2482"/>
                <a:gd name="connsiteY109" fmla="*/ 1242 h 1552"/>
                <a:gd name="connsiteX110" fmla="*/ 1465 w 2482"/>
                <a:gd name="connsiteY110" fmla="*/ 1229 h 1552"/>
                <a:gd name="connsiteX111" fmla="*/ 1502 w 2482"/>
                <a:gd name="connsiteY111" fmla="*/ 1217 h 1552"/>
                <a:gd name="connsiteX112" fmla="*/ 1564 w 2482"/>
                <a:gd name="connsiteY112" fmla="*/ 1229 h 1552"/>
                <a:gd name="connsiteX113" fmla="*/ 1564 w 2482"/>
                <a:gd name="connsiteY113" fmla="*/ 1242 h 1552"/>
                <a:gd name="connsiteX114" fmla="*/ 1589 w 2482"/>
                <a:gd name="connsiteY114" fmla="*/ 1254 h 1552"/>
                <a:gd name="connsiteX115" fmla="*/ 1614 w 2482"/>
                <a:gd name="connsiteY115" fmla="*/ 1291 h 1552"/>
                <a:gd name="connsiteX116" fmla="*/ 1614 w 2482"/>
                <a:gd name="connsiteY116" fmla="*/ 1316 h 1552"/>
                <a:gd name="connsiteX117" fmla="*/ 1638 w 2482"/>
                <a:gd name="connsiteY117" fmla="*/ 1316 h 1552"/>
                <a:gd name="connsiteX118" fmla="*/ 1676 w 2482"/>
                <a:gd name="connsiteY118" fmla="*/ 1341 h 1552"/>
                <a:gd name="connsiteX119" fmla="*/ 1688 w 2482"/>
                <a:gd name="connsiteY119" fmla="*/ 1353 h 1552"/>
                <a:gd name="connsiteX120" fmla="*/ 1725 w 2482"/>
                <a:gd name="connsiteY120" fmla="*/ 1341 h 1552"/>
                <a:gd name="connsiteX121" fmla="*/ 1763 w 2482"/>
                <a:gd name="connsiteY121" fmla="*/ 1316 h 1552"/>
                <a:gd name="connsiteX122" fmla="*/ 1812 w 2482"/>
                <a:gd name="connsiteY122" fmla="*/ 1353 h 1552"/>
                <a:gd name="connsiteX123" fmla="*/ 1837 w 2482"/>
                <a:gd name="connsiteY123" fmla="*/ 1403 h 1552"/>
                <a:gd name="connsiteX124" fmla="*/ 1787 w 2482"/>
                <a:gd name="connsiteY124" fmla="*/ 1403 h 1552"/>
                <a:gd name="connsiteX125" fmla="*/ 1775 w 2482"/>
                <a:gd name="connsiteY125" fmla="*/ 1415 h 1552"/>
                <a:gd name="connsiteX126" fmla="*/ 1775 w 2482"/>
                <a:gd name="connsiteY126" fmla="*/ 1477 h 1552"/>
                <a:gd name="connsiteX127" fmla="*/ 1763 w 2482"/>
                <a:gd name="connsiteY127" fmla="*/ 1502 h 1552"/>
                <a:gd name="connsiteX128" fmla="*/ 1750 w 2482"/>
                <a:gd name="connsiteY128" fmla="*/ 1540 h 1552"/>
                <a:gd name="connsiteX129" fmla="*/ 1763 w 2482"/>
                <a:gd name="connsiteY129" fmla="*/ 1552 h 1552"/>
                <a:gd name="connsiteX130" fmla="*/ 1825 w 2482"/>
                <a:gd name="connsiteY130" fmla="*/ 1527 h 1552"/>
                <a:gd name="connsiteX131" fmla="*/ 1862 w 2482"/>
                <a:gd name="connsiteY131" fmla="*/ 1453 h 1552"/>
                <a:gd name="connsiteX132" fmla="*/ 1862 w 2482"/>
                <a:gd name="connsiteY132" fmla="*/ 1465 h 1552"/>
                <a:gd name="connsiteX133" fmla="*/ 1862 w 2482"/>
                <a:gd name="connsiteY133" fmla="*/ 1428 h 1552"/>
                <a:gd name="connsiteX134" fmla="*/ 1887 w 2482"/>
                <a:gd name="connsiteY134" fmla="*/ 1403 h 1552"/>
                <a:gd name="connsiteX135" fmla="*/ 1936 w 2482"/>
                <a:gd name="connsiteY135" fmla="*/ 1403 h 1552"/>
                <a:gd name="connsiteX136" fmla="*/ 1936 w 2482"/>
                <a:gd name="connsiteY136" fmla="*/ 1391 h 1552"/>
                <a:gd name="connsiteX137" fmla="*/ 1949 w 2482"/>
                <a:gd name="connsiteY137" fmla="*/ 1378 h 1552"/>
                <a:gd name="connsiteX138" fmla="*/ 1974 w 2482"/>
                <a:gd name="connsiteY138" fmla="*/ 1366 h 1552"/>
                <a:gd name="connsiteX139" fmla="*/ 1974 w 2482"/>
                <a:gd name="connsiteY139" fmla="*/ 1378 h 1552"/>
                <a:gd name="connsiteX140" fmla="*/ 1986 w 2482"/>
                <a:gd name="connsiteY140" fmla="*/ 1353 h 1552"/>
                <a:gd name="connsiteX141" fmla="*/ 2023 w 2482"/>
                <a:gd name="connsiteY141" fmla="*/ 1316 h 1552"/>
                <a:gd name="connsiteX142" fmla="*/ 2110 w 2482"/>
                <a:gd name="connsiteY142" fmla="*/ 1291 h 1552"/>
                <a:gd name="connsiteX143" fmla="*/ 2135 w 2482"/>
                <a:gd name="connsiteY143" fmla="*/ 1242 h 1552"/>
                <a:gd name="connsiteX144" fmla="*/ 2147 w 2482"/>
                <a:gd name="connsiteY144" fmla="*/ 1217 h 1552"/>
                <a:gd name="connsiteX145" fmla="*/ 2147 w 2482"/>
                <a:gd name="connsiteY145" fmla="*/ 1192 h 1552"/>
                <a:gd name="connsiteX146" fmla="*/ 2160 w 2482"/>
                <a:gd name="connsiteY146" fmla="*/ 1117 h 1552"/>
                <a:gd name="connsiteX147" fmla="*/ 2222 w 2482"/>
                <a:gd name="connsiteY147" fmla="*/ 1117 h 1552"/>
                <a:gd name="connsiteX148" fmla="*/ 2296 w 2482"/>
                <a:gd name="connsiteY148" fmla="*/ 1192 h 1552"/>
                <a:gd name="connsiteX149" fmla="*/ 2321 w 2482"/>
                <a:gd name="connsiteY149" fmla="*/ 1180 h 1552"/>
                <a:gd name="connsiteX150" fmla="*/ 2358 w 2482"/>
                <a:gd name="connsiteY150" fmla="*/ 1130 h 1552"/>
                <a:gd name="connsiteX151" fmla="*/ 2358 w 2482"/>
                <a:gd name="connsiteY151" fmla="*/ 1155 h 1552"/>
                <a:gd name="connsiteX152" fmla="*/ 2346 w 2482"/>
                <a:gd name="connsiteY152" fmla="*/ 1217 h 1552"/>
                <a:gd name="connsiteX153" fmla="*/ 2383 w 2482"/>
                <a:gd name="connsiteY153" fmla="*/ 1242 h 1552"/>
                <a:gd name="connsiteX154" fmla="*/ 2408 w 2482"/>
                <a:gd name="connsiteY154" fmla="*/ 1180 h 1552"/>
                <a:gd name="connsiteX155" fmla="*/ 2433 w 2482"/>
                <a:gd name="connsiteY155" fmla="*/ 1167 h 1552"/>
                <a:gd name="connsiteX156" fmla="*/ 2470 w 2482"/>
                <a:gd name="connsiteY156" fmla="*/ 1117 h 1552"/>
                <a:gd name="connsiteX157" fmla="*/ 2482 w 2482"/>
                <a:gd name="connsiteY157" fmla="*/ 1080 h 1552"/>
                <a:gd name="connsiteX158" fmla="*/ 2458 w 2482"/>
                <a:gd name="connsiteY158"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1701 w 2482"/>
                <a:gd name="connsiteY17" fmla="*/ 844 h 1552"/>
                <a:gd name="connsiteX18" fmla="*/ 1713 w 2482"/>
                <a:gd name="connsiteY18" fmla="*/ 869 h 1552"/>
                <a:gd name="connsiteX19" fmla="*/ 1750 w 2482"/>
                <a:gd name="connsiteY19" fmla="*/ 931 h 1552"/>
                <a:gd name="connsiteX20" fmla="*/ 1775 w 2482"/>
                <a:gd name="connsiteY20" fmla="*/ 981 h 1552"/>
                <a:gd name="connsiteX21" fmla="*/ 1750 w 2482"/>
                <a:gd name="connsiteY21" fmla="*/ 1031 h 1552"/>
                <a:gd name="connsiteX22" fmla="*/ 1713 w 2482"/>
                <a:gd name="connsiteY22" fmla="*/ 1031 h 1552"/>
                <a:gd name="connsiteX23" fmla="*/ 1688 w 2482"/>
                <a:gd name="connsiteY23" fmla="*/ 993 h 1552"/>
                <a:gd name="connsiteX24" fmla="*/ 1663 w 2482"/>
                <a:gd name="connsiteY24" fmla="*/ 968 h 1552"/>
                <a:gd name="connsiteX25" fmla="*/ 1638 w 2482"/>
                <a:gd name="connsiteY25" fmla="*/ 919 h 1552"/>
                <a:gd name="connsiteX26" fmla="*/ 1614 w 2482"/>
                <a:gd name="connsiteY26" fmla="*/ 894 h 1552"/>
                <a:gd name="connsiteX27" fmla="*/ 1601 w 2482"/>
                <a:gd name="connsiteY27" fmla="*/ 882 h 1552"/>
                <a:gd name="connsiteX28" fmla="*/ 1527 w 2482"/>
                <a:gd name="connsiteY28" fmla="*/ 882 h 1552"/>
                <a:gd name="connsiteX29" fmla="*/ 1428 w 2482"/>
                <a:gd name="connsiteY29" fmla="*/ 820 h 1552"/>
                <a:gd name="connsiteX30" fmla="*/ 1378 w 2482"/>
                <a:gd name="connsiteY30" fmla="*/ 782 h 1552"/>
                <a:gd name="connsiteX31" fmla="*/ 1316 w 2482"/>
                <a:gd name="connsiteY31" fmla="*/ 770 h 1552"/>
                <a:gd name="connsiteX32" fmla="*/ 1291 w 2482"/>
                <a:gd name="connsiteY32" fmla="*/ 782 h 1552"/>
                <a:gd name="connsiteX33" fmla="*/ 1217 w 2482"/>
                <a:gd name="connsiteY33" fmla="*/ 695 h 1552"/>
                <a:gd name="connsiteX34" fmla="*/ 1192 w 2482"/>
                <a:gd name="connsiteY34" fmla="*/ 695 h 1552"/>
                <a:gd name="connsiteX35" fmla="*/ 1204 w 2482"/>
                <a:gd name="connsiteY35" fmla="*/ 559 h 1552"/>
                <a:gd name="connsiteX36" fmla="*/ 1279 w 2482"/>
                <a:gd name="connsiteY36" fmla="*/ 460 h 1552"/>
                <a:gd name="connsiteX37" fmla="*/ 1291 w 2482"/>
                <a:gd name="connsiteY37" fmla="*/ 422 h 1552"/>
                <a:gd name="connsiteX38" fmla="*/ 1291 w 2482"/>
                <a:gd name="connsiteY38" fmla="*/ 385 h 1552"/>
                <a:gd name="connsiteX39" fmla="*/ 1341 w 2482"/>
                <a:gd name="connsiteY39" fmla="*/ 373 h 1552"/>
                <a:gd name="connsiteX40" fmla="*/ 1353 w 2482"/>
                <a:gd name="connsiteY40" fmla="*/ 348 h 1552"/>
                <a:gd name="connsiteX41" fmla="*/ 1291 w 2482"/>
                <a:gd name="connsiteY41" fmla="*/ 323 h 1552"/>
                <a:gd name="connsiteX42" fmla="*/ 1279 w 2482"/>
                <a:gd name="connsiteY42" fmla="*/ 298 h 1552"/>
                <a:gd name="connsiteX43" fmla="*/ 1341 w 2482"/>
                <a:gd name="connsiteY43" fmla="*/ 311 h 1552"/>
                <a:gd name="connsiteX44" fmla="*/ 1378 w 2482"/>
                <a:gd name="connsiteY44" fmla="*/ 298 h 1552"/>
                <a:gd name="connsiteX45" fmla="*/ 1341 w 2482"/>
                <a:gd name="connsiteY45" fmla="*/ 248 h 1552"/>
                <a:gd name="connsiteX46" fmla="*/ 1403 w 2482"/>
                <a:gd name="connsiteY46" fmla="*/ 248 h 1552"/>
                <a:gd name="connsiteX47" fmla="*/ 1415 w 2482"/>
                <a:gd name="connsiteY47" fmla="*/ 236 h 1552"/>
                <a:gd name="connsiteX48" fmla="*/ 1440 w 2482"/>
                <a:gd name="connsiteY48" fmla="*/ 174 h 1552"/>
                <a:gd name="connsiteX49" fmla="*/ 1428 w 2482"/>
                <a:gd name="connsiteY49" fmla="*/ 124 h 1552"/>
                <a:gd name="connsiteX50" fmla="*/ 1428 w 2482"/>
                <a:gd name="connsiteY50" fmla="*/ 100 h 1552"/>
                <a:gd name="connsiteX51" fmla="*/ 1390 w 2482"/>
                <a:gd name="connsiteY51" fmla="*/ 75 h 1552"/>
                <a:gd name="connsiteX52" fmla="*/ 1341 w 2482"/>
                <a:gd name="connsiteY52" fmla="*/ 62 h 1552"/>
                <a:gd name="connsiteX53" fmla="*/ 1365 w 2482"/>
                <a:gd name="connsiteY53" fmla="*/ 100 h 1552"/>
                <a:gd name="connsiteX54" fmla="*/ 1341 w 2482"/>
                <a:gd name="connsiteY54" fmla="*/ 149 h 1552"/>
                <a:gd name="connsiteX55" fmla="*/ 1328 w 2482"/>
                <a:gd name="connsiteY55" fmla="*/ 211 h 1552"/>
                <a:gd name="connsiteX56" fmla="*/ 1303 w 2482"/>
                <a:gd name="connsiteY56" fmla="*/ 199 h 1552"/>
                <a:gd name="connsiteX57" fmla="*/ 1303 w 2482"/>
                <a:gd name="connsiteY57" fmla="*/ 137 h 1552"/>
                <a:gd name="connsiteX58" fmla="*/ 1279 w 2482"/>
                <a:gd name="connsiteY58" fmla="*/ 124 h 1552"/>
                <a:gd name="connsiteX59" fmla="*/ 1266 w 2482"/>
                <a:gd name="connsiteY59" fmla="*/ 162 h 1552"/>
                <a:gd name="connsiteX60" fmla="*/ 1241 w 2482"/>
                <a:gd name="connsiteY60" fmla="*/ 174 h 1552"/>
                <a:gd name="connsiteX61" fmla="*/ 1241 w 2482"/>
                <a:gd name="connsiteY61" fmla="*/ 112 h 1552"/>
                <a:gd name="connsiteX62" fmla="*/ 1204 w 2482"/>
                <a:gd name="connsiteY62" fmla="*/ 100 h 1552"/>
                <a:gd name="connsiteX63" fmla="*/ 1179 w 2482"/>
                <a:gd name="connsiteY63" fmla="*/ 50 h 1552"/>
                <a:gd name="connsiteX64" fmla="*/ 1179 w 2482"/>
                <a:gd name="connsiteY64" fmla="*/ 13 h 1552"/>
                <a:gd name="connsiteX65" fmla="*/ 1142 w 2482"/>
                <a:gd name="connsiteY65" fmla="*/ 0 h 1552"/>
                <a:gd name="connsiteX66" fmla="*/ 1142 w 2482"/>
                <a:gd name="connsiteY66" fmla="*/ 100 h 1552"/>
                <a:gd name="connsiteX67" fmla="*/ 1179 w 2482"/>
                <a:gd name="connsiteY67" fmla="*/ 149 h 1552"/>
                <a:gd name="connsiteX68" fmla="*/ 1167 w 2482"/>
                <a:gd name="connsiteY68" fmla="*/ 199 h 1552"/>
                <a:gd name="connsiteX69" fmla="*/ 1142 w 2482"/>
                <a:gd name="connsiteY69" fmla="*/ 224 h 1552"/>
                <a:gd name="connsiteX70" fmla="*/ 1130 w 2482"/>
                <a:gd name="connsiteY70" fmla="*/ 186 h 1552"/>
                <a:gd name="connsiteX71" fmla="*/ 1105 w 2482"/>
                <a:gd name="connsiteY71" fmla="*/ 186 h 1552"/>
                <a:gd name="connsiteX72" fmla="*/ 1068 w 2482"/>
                <a:gd name="connsiteY72" fmla="*/ 224 h 1552"/>
                <a:gd name="connsiteX73" fmla="*/ 1030 w 2482"/>
                <a:gd name="connsiteY73" fmla="*/ 211 h 1552"/>
                <a:gd name="connsiteX74" fmla="*/ 956 w 2482"/>
                <a:gd name="connsiteY74" fmla="*/ 186 h 1552"/>
                <a:gd name="connsiteX75" fmla="*/ 857 w 2482"/>
                <a:gd name="connsiteY75" fmla="*/ 224 h 1552"/>
                <a:gd name="connsiteX76" fmla="*/ 795 w 2482"/>
                <a:gd name="connsiteY76" fmla="*/ 186 h 1552"/>
                <a:gd name="connsiteX77" fmla="*/ 720 w 2482"/>
                <a:gd name="connsiteY77" fmla="*/ 174 h 1552"/>
                <a:gd name="connsiteX78" fmla="*/ 0 w 2482"/>
                <a:gd name="connsiteY78" fmla="*/ 286 h 1552"/>
                <a:gd name="connsiteX79" fmla="*/ 0 w 2482"/>
                <a:gd name="connsiteY79" fmla="*/ 311 h 1552"/>
                <a:gd name="connsiteX80" fmla="*/ 37 w 2482"/>
                <a:gd name="connsiteY80" fmla="*/ 323 h 1552"/>
                <a:gd name="connsiteX81" fmla="*/ 37 w 2482"/>
                <a:gd name="connsiteY81" fmla="*/ 397 h 1552"/>
                <a:gd name="connsiteX82" fmla="*/ 112 w 2482"/>
                <a:gd name="connsiteY82" fmla="*/ 410 h 1552"/>
                <a:gd name="connsiteX83" fmla="*/ 100 w 2482"/>
                <a:gd name="connsiteY83" fmla="*/ 472 h 1552"/>
                <a:gd name="connsiteX84" fmla="*/ 124 w 2482"/>
                <a:gd name="connsiteY84" fmla="*/ 633 h 1552"/>
                <a:gd name="connsiteX85" fmla="*/ 149 w 2482"/>
                <a:gd name="connsiteY85" fmla="*/ 671 h 1552"/>
                <a:gd name="connsiteX86" fmla="*/ 100 w 2482"/>
                <a:gd name="connsiteY86" fmla="*/ 720 h 1552"/>
                <a:gd name="connsiteX87" fmla="*/ 100 w 2482"/>
                <a:gd name="connsiteY87" fmla="*/ 757 h 1552"/>
                <a:gd name="connsiteX88" fmla="*/ 100 w 2482"/>
                <a:gd name="connsiteY88" fmla="*/ 795 h 1552"/>
                <a:gd name="connsiteX89" fmla="*/ 149 w 2482"/>
                <a:gd name="connsiteY89" fmla="*/ 894 h 1552"/>
                <a:gd name="connsiteX90" fmla="*/ 124 w 2482"/>
                <a:gd name="connsiteY90" fmla="*/ 931 h 1552"/>
                <a:gd name="connsiteX91" fmla="*/ 124 w 2482"/>
                <a:gd name="connsiteY91" fmla="*/ 956 h 1552"/>
                <a:gd name="connsiteX92" fmla="*/ 149 w 2482"/>
                <a:gd name="connsiteY92" fmla="*/ 968 h 1552"/>
                <a:gd name="connsiteX93" fmla="*/ 186 w 2482"/>
                <a:gd name="connsiteY93" fmla="*/ 1043 h 1552"/>
                <a:gd name="connsiteX94" fmla="*/ 199 w 2482"/>
                <a:gd name="connsiteY94" fmla="*/ 1080 h 1552"/>
                <a:gd name="connsiteX95" fmla="*/ 211 w 2482"/>
                <a:gd name="connsiteY95" fmla="*/ 1105 h 1552"/>
                <a:gd name="connsiteX96" fmla="*/ 261 w 2482"/>
                <a:gd name="connsiteY96" fmla="*/ 1130 h 1552"/>
                <a:gd name="connsiteX97" fmla="*/ 633 w 2482"/>
                <a:gd name="connsiteY97" fmla="*/ 1167 h 1552"/>
                <a:gd name="connsiteX98" fmla="*/ 658 w 2482"/>
                <a:gd name="connsiteY98" fmla="*/ 1167 h 1552"/>
                <a:gd name="connsiteX99" fmla="*/ 683 w 2482"/>
                <a:gd name="connsiteY99" fmla="*/ 1180 h 1552"/>
                <a:gd name="connsiteX100" fmla="*/ 1204 w 2482"/>
                <a:gd name="connsiteY100" fmla="*/ 1229 h 1552"/>
                <a:gd name="connsiteX101" fmla="*/ 1254 w 2482"/>
                <a:gd name="connsiteY101" fmla="*/ 1242 h 1552"/>
                <a:gd name="connsiteX102" fmla="*/ 1266 w 2482"/>
                <a:gd name="connsiteY102" fmla="*/ 1242 h 1552"/>
                <a:gd name="connsiteX103" fmla="*/ 1291 w 2482"/>
                <a:gd name="connsiteY103" fmla="*/ 1242 h 1552"/>
                <a:gd name="connsiteX104" fmla="*/ 1291 w 2482"/>
                <a:gd name="connsiteY104" fmla="*/ 1254 h 1552"/>
                <a:gd name="connsiteX105" fmla="*/ 1303 w 2482"/>
                <a:gd name="connsiteY105" fmla="*/ 1254 h 1552"/>
                <a:gd name="connsiteX106" fmla="*/ 1440 w 2482"/>
                <a:gd name="connsiteY106" fmla="*/ 1266 h 1552"/>
                <a:gd name="connsiteX107" fmla="*/ 1452 w 2482"/>
                <a:gd name="connsiteY107" fmla="*/ 1266 h 1552"/>
                <a:gd name="connsiteX108" fmla="*/ 1452 w 2482"/>
                <a:gd name="connsiteY108" fmla="*/ 1242 h 1552"/>
                <a:gd name="connsiteX109" fmla="*/ 1465 w 2482"/>
                <a:gd name="connsiteY109" fmla="*/ 1229 h 1552"/>
                <a:gd name="connsiteX110" fmla="*/ 1502 w 2482"/>
                <a:gd name="connsiteY110" fmla="*/ 1217 h 1552"/>
                <a:gd name="connsiteX111" fmla="*/ 1564 w 2482"/>
                <a:gd name="connsiteY111" fmla="*/ 1229 h 1552"/>
                <a:gd name="connsiteX112" fmla="*/ 1564 w 2482"/>
                <a:gd name="connsiteY112" fmla="*/ 1242 h 1552"/>
                <a:gd name="connsiteX113" fmla="*/ 1589 w 2482"/>
                <a:gd name="connsiteY113" fmla="*/ 1254 h 1552"/>
                <a:gd name="connsiteX114" fmla="*/ 1614 w 2482"/>
                <a:gd name="connsiteY114" fmla="*/ 1291 h 1552"/>
                <a:gd name="connsiteX115" fmla="*/ 1614 w 2482"/>
                <a:gd name="connsiteY115" fmla="*/ 1316 h 1552"/>
                <a:gd name="connsiteX116" fmla="*/ 1638 w 2482"/>
                <a:gd name="connsiteY116" fmla="*/ 1316 h 1552"/>
                <a:gd name="connsiteX117" fmla="*/ 1676 w 2482"/>
                <a:gd name="connsiteY117" fmla="*/ 1341 h 1552"/>
                <a:gd name="connsiteX118" fmla="*/ 1688 w 2482"/>
                <a:gd name="connsiteY118" fmla="*/ 1353 h 1552"/>
                <a:gd name="connsiteX119" fmla="*/ 1725 w 2482"/>
                <a:gd name="connsiteY119" fmla="*/ 1341 h 1552"/>
                <a:gd name="connsiteX120" fmla="*/ 1763 w 2482"/>
                <a:gd name="connsiteY120" fmla="*/ 1316 h 1552"/>
                <a:gd name="connsiteX121" fmla="*/ 1812 w 2482"/>
                <a:gd name="connsiteY121" fmla="*/ 1353 h 1552"/>
                <a:gd name="connsiteX122" fmla="*/ 1837 w 2482"/>
                <a:gd name="connsiteY122" fmla="*/ 1403 h 1552"/>
                <a:gd name="connsiteX123" fmla="*/ 1787 w 2482"/>
                <a:gd name="connsiteY123" fmla="*/ 1403 h 1552"/>
                <a:gd name="connsiteX124" fmla="*/ 1775 w 2482"/>
                <a:gd name="connsiteY124" fmla="*/ 1415 h 1552"/>
                <a:gd name="connsiteX125" fmla="*/ 1775 w 2482"/>
                <a:gd name="connsiteY125" fmla="*/ 1477 h 1552"/>
                <a:gd name="connsiteX126" fmla="*/ 1763 w 2482"/>
                <a:gd name="connsiteY126" fmla="*/ 1502 h 1552"/>
                <a:gd name="connsiteX127" fmla="*/ 1750 w 2482"/>
                <a:gd name="connsiteY127" fmla="*/ 1540 h 1552"/>
                <a:gd name="connsiteX128" fmla="*/ 1763 w 2482"/>
                <a:gd name="connsiteY128" fmla="*/ 1552 h 1552"/>
                <a:gd name="connsiteX129" fmla="*/ 1825 w 2482"/>
                <a:gd name="connsiteY129" fmla="*/ 1527 h 1552"/>
                <a:gd name="connsiteX130" fmla="*/ 1862 w 2482"/>
                <a:gd name="connsiteY130" fmla="*/ 1453 h 1552"/>
                <a:gd name="connsiteX131" fmla="*/ 1862 w 2482"/>
                <a:gd name="connsiteY131" fmla="*/ 1465 h 1552"/>
                <a:gd name="connsiteX132" fmla="*/ 1862 w 2482"/>
                <a:gd name="connsiteY132" fmla="*/ 1428 h 1552"/>
                <a:gd name="connsiteX133" fmla="*/ 1887 w 2482"/>
                <a:gd name="connsiteY133" fmla="*/ 1403 h 1552"/>
                <a:gd name="connsiteX134" fmla="*/ 1936 w 2482"/>
                <a:gd name="connsiteY134" fmla="*/ 1403 h 1552"/>
                <a:gd name="connsiteX135" fmla="*/ 1936 w 2482"/>
                <a:gd name="connsiteY135" fmla="*/ 1391 h 1552"/>
                <a:gd name="connsiteX136" fmla="*/ 1949 w 2482"/>
                <a:gd name="connsiteY136" fmla="*/ 1378 h 1552"/>
                <a:gd name="connsiteX137" fmla="*/ 1974 w 2482"/>
                <a:gd name="connsiteY137" fmla="*/ 1366 h 1552"/>
                <a:gd name="connsiteX138" fmla="*/ 1974 w 2482"/>
                <a:gd name="connsiteY138" fmla="*/ 1378 h 1552"/>
                <a:gd name="connsiteX139" fmla="*/ 1986 w 2482"/>
                <a:gd name="connsiteY139" fmla="*/ 1353 h 1552"/>
                <a:gd name="connsiteX140" fmla="*/ 2023 w 2482"/>
                <a:gd name="connsiteY140" fmla="*/ 1316 h 1552"/>
                <a:gd name="connsiteX141" fmla="*/ 2110 w 2482"/>
                <a:gd name="connsiteY141" fmla="*/ 1291 h 1552"/>
                <a:gd name="connsiteX142" fmla="*/ 2135 w 2482"/>
                <a:gd name="connsiteY142" fmla="*/ 1242 h 1552"/>
                <a:gd name="connsiteX143" fmla="*/ 2147 w 2482"/>
                <a:gd name="connsiteY143" fmla="*/ 1217 h 1552"/>
                <a:gd name="connsiteX144" fmla="*/ 2147 w 2482"/>
                <a:gd name="connsiteY144" fmla="*/ 1192 h 1552"/>
                <a:gd name="connsiteX145" fmla="*/ 2160 w 2482"/>
                <a:gd name="connsiteY145" fmla="*/ 1117 h 1552"/>
                <a:gd name="connsiteX146" fmla="*/ 2222 w 2482"/>
                <a:gd name="connsiteY146" fmla="*/ 1117 h 1552"/>
                <a:gd name="connsiteX147" fmla="*/ 2296 w 2482"/>
                <a:gd name="connsiteY147" fmla="*/ 1192 h 1552"/>
                <a:gd name="connsiteX148" fmla="*/ 2321 w 2482"/>
                <a:gd name="connsiteY148" fmla="*/ 1180 h 1552"/>
                <a:gd name="connsiteX149" fmla="*/ 2358 w 2482"/>
                <a:gd name="connsiteY149" fmla="*/ 1130 h 1552"/>
                <a:gd name="connsiteX150" fmla="*/ 2358 w 2482"/>
                <a:gd name="connsiteY150" fmla="*/ 1155 h 1552"/>
                <a:gd name="connsiteX151" fmla="*/ 2346 w 2482"/>
                <a:gd name="connsiteY151" fmla="*/ 1217 h 1552"/>
                <a:gd name="connsiteX152" fmla="*/ 2383 w 2482"/>
                <a:gd name="connsiteY152" fmla="*/ 1242 h 1552"/>
                <a:gd name="connsiteX153" fmla="*/ 2408 w 2482"/>
                <a:gd name="connsiteY153" fmla="*/ 1180 h 1552"/>
                <a:gd name="connsiteX154" fmla="*/ 2433 w 2482"/>
                <a:gd name="connsiteY154" fmla="*/ 1167 h 1552"/>
                <a:gd name="connsiteX155" fmla="*/ 2470 w 2482"/>
                <a:gd name="connsiteY155" fmla="*/ 1117 h 1552"/>
                <a:gd name="connsiteX156" fmla="*/ 2482 w 2482"/>
                <a:gd name="connsiteY156" fmla="*/ 1080 h 1552"/>
                <a:gd name="connsiteX157" fmla="*/ 2458 w 2482"/>
                <a:gd name="connsiteY157"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1701 w 2482"/>
                <a:gd name="connsiteY17" fmla="*/ 844 h 1552"/>
                <a:gd name="connsiteX18" fmla="*/ 1713 w 2482"/>
                <a:gd name="connsiteY18" fmla="*/ 869 h 1552"/>
                <a:gd name="connsiteX19" fmla="*/ 1750 w 2482"/>
                <a:gd name="connsiteY19" fmla="*/ 931 h 1552"/>
                <a:gd name="connsiteX20" fmla="*/ 1775 w 2482"/>
                <a:gd name="connsiteY20" fmla="*/ 981 h 1552"/>
                <a:gd name="connsiteX21" fmla="*/ 1750 w 2482"/>
                <a:gd name="connsiteY21" fmla="*/ 1031 h 1552"/>
                <a:gd name="connsiteX22" fmla="*/ 1713 w 2482"/>
                <a:gd name="connsiteY22" fmla="*/ 1031 h 1552"/>
                <a:gd name="connsiteX23" fmla="*/ 1688 w 2482"/>
                <a:gd name="connsiteY23" fmla="*/ 993 h 1552"/>
                <a:gd name="connsiteX24" fmla="*/ 1663 w 2482"/>
                <a:gd name="connsiteY24" fmla="*/ 968 h 1552"/>
                <a:gd name="connsiteX25" fmla="*/ 1638 w 2482"/>
                <a:gd name="connsiteY25" fmla="*/ 919 h 1552"/>
                <a:gd name="connsiteX26" fmla="*/ 1614 w 2482"/>
                <a:gd name="connsiteY26" fmla="*/ 894 h 1552"/>
                <a:gd name="connsiteX27" fmla="*/ 1601 w 2482"/>
                <a:gd name="connsiteY27" fmla="*/ 882 h 1552"/>
                <a:gd name="connsiteX28" fmla="*/ 1527 w 2482"/>
                <a:gd name="connsiteY28" fmla="*/ 882 h 1552"/>
                <a:gd name="connsiteX29" fmla="*/ 1428 w 2482"/>
                <a:gd name="connsiteY29" fmla="*/ 820 h 1552"/>
                <a:gd name="connsiteX30" fmla="*/ 1378 w 2482"/>
                <a:gd name="connsiteY30" fmla="*/ 782 h 1552"/>
                <a:gd name="connsiteX31" fmla="*/ 1316 w 2482"/>
                <a:gd name="connsiteY31" fmla="*/ 770 h 1552"/>
                <a:gd name="connsiteX32" fmla="*/ 1291 w 2482"/>
                <a:gd name="connsiteY32" fmla="*/ 782 h 1552"/>
                <a:gd name="connsiteX33" fmla="*/ 1217 w 2482"/>
                <a:gd name="connsiteY33" fmla="*/ 695 h 1552"/>
                <a:gd name="connsiteX34" fmla="*/ 1192 w 2482"/>
                <a:gd name="connsiteY34" fmla="*/ 695 h 1552"/>
                <a:gd name="connsiteX35" fmla="*/ 1204 w 2482"/>
                <a:gd name="connsiteY35" fmla="*/ 559 h 1552"/>
                <a:gd name="connsiteX36" fmla="*/ 1279 w 2482"/>
                <a:gd name="connsiteY36" fmla="*/ 460 h 1552"/>
                <a:gd name="connsiteX37" fmla="*/ 1291 w 2482"/>
                <a:gd name="connsiteY37" fmla="*/ 422 h 1552"/>
                <a:gd name="connsiteX38" fmla="*/ 1291 w 2482"/>
                <a:gd name="connsiteY38" fmla="*/ 385 h 1552"/>
                <a:gd name="connsiteX39" fmla="*/ 1341 w 2482"/>
                <a:gd name="connsiteY39" fmla="*/ 373 h 1552"/>
                <a:gd name="connsiteX40" fmla="*/ 1353 w 2482"/>
                <a:gd name="connsiteY40" fmla="*/ 348 h 1552"/>
                <a:gd name="connsiteX41" fmla="*/ 1291 w 2482"/>
                <a:gd name="connsiteY41" fmla="*/ 323 h 1552"/>
                <a:gd name="connsiteX42" fmla="*/ 1279 w 2482"/>
                <a:gd name="connsiteY42" fmla="*/ 298 h 1552"/>
                <a:gd name="connsiteX43" fmla="*/ 1341 w 2482"/>
                <a:gd name="connsiteY43" fmla="*/ 311 h 1552"/>
                <a:gd name="connsiteX44" fmla="*/ 1378 w 2482"/>
                <a:gd name="connsiteY44" fmla="*/ 298 h 1552"/>
                <a:gd name="connsiteX45" fmla="*/ 1341 w 2482"/>
                <a:gd name="connsiteY45" fmla="*/ 248 h 1552"/>
                <a:gd name="connsiteX46" fmla="*/ 1403 w 2482"/>
                <a:gd name="connsiteY46" fmla="*/ 248 h 1552"/>
                <a:gd name="connsiteX47" fmla="*/ 1415 w 2482"/>
                <a:gd name="connsiteY47" fmla="*/ 236 h 1552"/>
                <a:gd name="connsiteX48" fmla="*/ 1440 w 2482"/>
                <a:gd name="connsiteY48" fmla="*/ 174 h 1552"/>
                <a:gd name="connsiteX49" fmla="*/ 1428 w 2482"/>
                <a:gd name="connsiteY49" fmla="*/ 124 h 1552"/>
                <a:gd name="connsiteX50" fmla="*/ 1428 w 2482"/>
                <a:gd name="connsiteY50" fmla="*/ 100 h 1552"/>
                <a:gd name="connsiteX51" fmla="*/ 1390 w 2482"/>
                <a:gd name="connsiteY51" fmla="*/ 75 h 1552"/>
                <a:gd name="connsiteX52" fmla="*/ 1365 w 2482"/>
                <a:gd name="connsiteY52" fmla="*/ 100 h 1552"/>
                <a:gd name="connsiteX53" fmla="*/ 1341 w 2482"/>
                <a:gd name="connsiteY53" fmla="*/ 149 h 1552"/>
                <a:gd name="connsiteX54" fmla="*/ 1328 w 2482"/>
                <a:gd name="connsiteY54" fmla="*/ 211 h 1552"/>
                <a:gd name="connsiteX55" fmla="*/ 1303 w 2482"/>
                <a:gd name="connsiteY55" fmla="*/ 199 h 1552"/>
                <a:gd name="connsiteX56" fmla="*/ 1303 w 2482"/>
                <a:gd name="connsiteY56" fmla="*/ 137 h 1552"/>
                <a:gd name="connsiteX57" fmla="*/ 1279 w 2482"/>
                <a:gd name="connsiteY57" fmla="*/ 124 h 1552"/>
                <a:gd name="connsiteX58" fmla="*/ 1266 w 2482"/>
                <a:gd name="connsiteY58" fmla="*/ 162 h 1552"/>
                <a:gd name="connsiteX59" fmla="*/ 1241 w 2482"/>
                <a:gd name="connsiteY59" fmla="*/ 174 h 1552"/>
                <a:gd name="connsiteX60" fmla="*/ 1241 w 2482"/>
                <a:gd name="connsiteY60" fmla="*/ 112 h 1552"/>
                <a:gd name="connsiteX61" fmla="*/ 1204 w 2482"/>
                <a:gd name="connsiteY61" fmla="*/ 100 h 1552"/>
                <a:gd name="connsiteX62" fmla="*/ 1179 w 2482"/>
                <a:gd name="connsiteY62" fmla="*/ 50 h 1552"/>
                <a:gd name="connsiteX63" fmla="*/ 1179 w 2482"/>
                <a:gd name="connsiteY63" fmla="*/ 13 h 1552"/>
                <a:gd name="connsiteX64" fmla="*/ 1142 w 2482"/>
                <a:gd name="connsiteY64" fmla="*/ 0 h 1552"/>
                <a:gd name="connsiteX65" fmla="*/ 1142 w 2482"/>
                <a:gd name="connsiteY65" fmla="*/ 100 h 1552"/>
                <a:gd name="connsiteX66" fmla="*/ 1179 w 2482"/>
                <a:gd name="connsiteY66" fmla="*/ 149 h 1552"/>
                <a:gd name="connsiteX67" fmla="*/ 1167 w 2482"/>
                <a:gd name="connsiteY67" fmla="*/ 199 h 1552"/>
                <a:gd name="connsiteX68" fmla="*/ 1142 w 2482"/>
                <a:gd name="connsiteY68" fmla="*/ 224 h 1552"/>
                <a:gd name="connsiteX69" fmla="*/ 1130 w 2482"/>
                <a:gd name="connsiteY69" fmla="*/ 186 h 1552"/>
                <a:gd name="connsiteX70" fmla="*/ 1105 w 2482"/>
                <a:gd name="connsiteY70" fmla="*/ 186 h 1552"/>
                <a:gd name="connsiteX71" fmla="*/ 1068 w 2482"/>
                <a:gd name="connsiteY71" fmla="*/ 224 h 1552"/>
                <a:gd name="connsiteX72" fmla="*/ 1030 w 2482"/>
                <a:gd name="connsiteY72" fmla="*/ 211 h 1552"/>
                <a:gd name="connsiteX73" fmla="*/ 956 w 2482"/>
                <a:gd name="connsiteY73" fmla="*/ 186 h 1552"/>
                <a:gd name="connsiteX74" fmla="*/ 857 w 2482"/>
                <a:gd name="connsiteY74" fmla="*/ 224 h 1552"/>
                <a:gd name="connsiteX75" fmla="*/ 795 w 2482"/>
                <a:gd name="connsiteY75" fmla="*/ 186 h 1552"/>
                <a:gd name="connsiteX76" fmla="*/ 720 w 2482"/>
                <a:gd name="connsiteY76" fmla="*/ 174 h 1552"/>
                <a:gd name="connsiteX77" fmla="*/ 0 w 2482"/>
                <a:gd name="connsiteY77" fmla="*/ 286 h 1552"/>
                <a:gd name="connsiteX78" fmla="*/ 0 w 2482"/>
                <a:gd name="connsiteY78" fmla="*/ 311 h 1552"/>
                <a:gd name="connsiteX79" fmla="*/ 37 w 2482"/>
                <a:gd name="connsiteY79" fmla="*/ 323 h 1552"/>
                <a:gd name="connsiteX80" fmla="*/ 37 w 2482"/>
                <a:gd name="connsiteY80" fmla="*/ 397 h 1552"/>
                <a:gd name="connsiteX81" fmla="*/ 112 w 2482"/>
                <a:gd name="connsiteY81" fmla="*/ 410 h 1552"/>
                <a:gd name="connsiteX82" fmla="*/ 100 w 2482"/>
                <a:gd name="connsiteY82" fmla="*/ 472 h 1552"/>
                <a:gd name="connsiteX83" fmla="*/ 124 w 2482"/>
                <a:gd name="connsiteY83" fmla="*/ 633 h 1552"/>
                <a:gd name="connsiteX84" fmla="*/ 149 w 2482"/>
                <a:gd name="connsiteY84" fmla="*/ 671 h 1552"/>
                <a:gd name="connsiteX85" fmla="*/ 100 w 2482"/>
                <a:gd name="connsiteY85" fmla="*/ 720 h 1552"/>
                <a:gd name="connsiteX86" fmla="*/ 100 w 2482"/>
                <a:gd name="connsiteY86" fmla="*/ 757 h 1552"/>
                <a:gd name="connsiteX87" fmla="*/ 100 w 2482"/>
                <a:gd name="connsiteY87" fmla="*/ 795 h 1552"/>
                <a:gd name="connsiteX88" fmla="*/ 149 w 2482"/>
                <a:gd name="connsiteY88" fmla="*/ 894 h 1552"/>
                <a:gd name="connsiteX89" fmla="*/ 124 w 2482"/>
                <a:gd name="connsiteY89" fmla="*/ 931 h 1552"/>
                <a:gd name="connsiteX90" fmla="*/ 124 w 2482"/>
                <a:gd name="connsiteY90" fmla="*/ 956 h 1552"/>
                <a:gd name="connsiteX91" fmla="*/ 149 w 2482"/>
                <a:gd name="connsiteY91" fmla="*/ 968 h 1552"/>
                <a:gd name="connsiteX92" fmla="*/ 186 w 2482"/>
                <a:gd name="connsiteY92" fmla="*/ 1043 h 1552"/>
                <a:gd name="connsiteX93" fmla="*/ 199 w 2482"/>
                <a:gd name="connsiteY93" fmla="*/ 1080 h 1552"/>
                <a:gd name="connsiteX94" fmla="*/ 211 w 2482"/>
                <a:gd name="connsiteY94" fmla="*/ 1105 h 1552"/>
                <a:gd name="connsiteX95" fmla="*/ 261 w 2482"/>
                <a:gd name="connsiteY95" fmla="*/ 1130 h 1552"/>
                <a:gd name="connsiteX96" fmla="*/ 633 w 2482"/>
                <a:gd name="connsiteY96" fmla="*/ 1167 h 1552"/>
                <a:gd name="connsiteX97" fmla="*/ 658 w 2482"/>
                <a:gd name="connsiteY97" fmla="*/ 1167 h 1552"/>
                <a:gd name="connsiteX98" fmla="*/ 683 w 2482"/>
                <a:gd name="connsiteY98" fmla="*/ 1180 h 1552"/>
                <a:gd name="connsiteX99" fmla="*/ 1204 w 2482"/>
                <a:gd name="connsiteY99" fmla="*/ 1229 h 1552"/>
                <a:gd name="connsiteX100" fmla="*/ 1254 w 2482"/>
                <a:gd name="connsiteY100" fmla="*/ 1242 h 1552"/>
                <a:gd name="connsiteX101" fmla="*/ 1266 w 2482"/>
                <a:gd name="connsiteY101" fmla="*/ 1242 h 1552"/>
                <a:gd name="connsiteX102" fmla="*/ 1291 w 2482"/>
                <a:gd name="connsiteY102" fmla="*/ 1242 h 1552"/>
                <a:gd name="connsiteX103" fmla="*/ 1291 w 2482"/>
                <a:gd name="connsiteY103" fmla="*/ 1254 h 1552"/>
                <a:gd name="connsiteX104" fmla="*/ 1303 w 2482"/>
                <a:gd name="connsiteY104" fmla="*/ 1254 h 1552"/>
                <a:gd name="connsiteX105" fmla="*/ 1440 w 2482"/>
                <a:gd name="connsiteY105" fmla="*/ 1266 h 1552"/>
                <a:gd name="connsiteX106" fmla="*/ 1452 w 2482"/>
                <a:gd name="connsiteY106" fmla="*/ 1266 h 1552"/>
                <a:gd name="connsiteX107" fmla="*/ 1452 w 2482"/>
                <a:gd name="connsiteY107" fmla="*/ 1242 h 1552"/>
                <a:gd name="connsiteX108" fmla="*/ 1465 w 2482"/>
                <a:gd name="connsiteY108" fmla="*/ 1229 h 1552"/>
                <a:gd name="connsiteX109" fmla="*/ 1502 w 2482"/>
                <a:gd name="connsiteY109" fmla="*/ 1217 h 1552"/>
                <a:gd name="connsiteX110" fmla="*/ 1564 w 2482"/>
                <a:gd name="connsiteY110" fmla="*/ 1229 h 1552"/>
                <a:gd name="connsiteX111" fmla="*/ 1564 w 2482"/>
                <a:gd name="connsiteY111" fmla="*/ 1242 h 1552"/>
                <a:gd name="connsiteX112" fmla="*/ 1589 w 2482"/>
                <a:gd name="connsiteY112" fmla="*/ 1254 h 1552"/>
                <a:gd name="connsiteX113" fmla="*/ 1614 w 2482"/>
                <a:gd name="connsiteY113" fmla="*/ 1291 h 1552"/>
                <a:gd name="connsiteX114" fmla="*/ 1614 w 2482"/>
                <a:gd name="connsiteY114" fmla="*/ 1316 h 1552"/>
                <a:gd name="connsiteX115" fmla="*/ 1638 w 2482"/>
                <a:gd name="connsiteY115" fmla="*/ 1316 h 1552"/>
                <a:gd name="connsiteX116" fmla="*/ 1676 w 2482"/>
                <a:gd name="connsiteY116" fmla="*/ 1341 h 1552"/>
                <a:gd name="connsiteX117" fmla="*/ 1688 w 2482"/>
                <a:gd name="connsiteY117" fmla="*/ 1353 h 1552"/>
                <a:gd name="connsiteX118" fmla="*/ 1725 w 2482"/>
                <a:gd name="connsiteY118" fmla="*/ 1341 h 1552"/>
                <a:gd name="connsiteX119" fmla="*/ 1763 w 2482"/>
                <a:gd name="connsiteY119" fmla="*/ 1316 h 1552"/>
                <a:gd name="connsiteX120" fmla="*/ 1812 w 2482"/>
                <a:gd name="connsiteY120" fmla="*/ 1353 h 1552"/>
                <a:gd name="connsiteX121" fmla="*/ 1837 w 2482"/>
                <a:gd name="connsiteY121" fmla="*/ 1403 h 1552"/>
                <a:gd name="connsiteX122" fmla="*/ 1787 w 2482"/>
                <a:gd name="connsiteY122" fmla="*/ 1403 h 1552"/>
                <a:gd name="connsiteX123" fmla="*/ 1775 w 2482"/>
                <a:gd name="connsiteY123" fmla="*/ 1415 h 1552"/>
                <a:gd name="connsiteX124" fmla="*/ 1775 w 2482"/>
                <a:gd name="connsiteY124" fmla="*/ 1477 h 1552"/>
                <a:gd name="connsiteX125" fmla="*/ 1763 w 2482"/>
                <a:gd name="connsiteY125" fmla="*/ 1502 h 1552"/>
                <a:gd name="connsiteX126" fmla="*/ 1750 w 2482"/>
                <a:gd name="connsiteY126" fmla="*/ 1540 h 1552"/>
                <a:gd name="connsiteX127" fmla="*/ 1763 w 2482"/>
                <a:gd name="connsiteY127" fmla="*/ 1552 h 1552"/>
                <a:gd name="connsiteX128" fmla="*/ 1825 w 2482"/>
                <a:gd name="connsiteY128" fmla="*/ 1527 h 1552"/>
                <a:gd name="connsiteX129" fmla="*/ 1862 w 2482"/>
                <a:gd name="connsiteY129" fmla="*/ 1453 h 1552"/>
                <a:gd name="connsiteX130" fmla="*/ 1862 w 2482"/>
                <a:gd name="connsiteY130" fmla="*/ 1465 h 1552"/>
                <a:gd name="connsiteX131" fmla="*/ 1862 w 2482"/>
                <a:gd name="connsiteY131" fmla="*/ 1428 h 1552"/>
                <a:gd name="connsiteX132" fmla="*/ 1887 w 2482"/>
                <a:gd name="connsiteY132" fmla="*/ 1403 h 1552"/>
                <a:gd name="connsiteX133" fmla="*/ 1936 w 2482"/>
                <a:gd name="connsiteY133" fmla="*/ 1403 h 1552"/>
                <a:gd name="connsiteX134" fmla="*/ 1936 w 2482"/>
                <a:gd name="connsiteY134" fmla="*/ 1391 h 1552"/>
                <a:gd name="connsiteX135" fmla="*/ 1949 w 2482"/>
                <a:gd name="connsiteY135" fmla="*/ 1378 h 1552"/>
                <a:gd name="connsiteX136" fmla="*/ 1974 w 2482"/>
                <a:gd name="connsiteY136" fmla="*/ 1366 h 1552"/>
                <a:gd name="connsiteX137" fmla="*/ 1974 w 2482"/>
                <a:gd name="connsiteY137" fmla="*/ 1378 h 1552"/>
                <a:gd name="connsiteX138" fmla="*/ 1986 w 2482"/>
                <a:gd name="connsiteY138" fmla="*/ 1353 h 1552"/>
                <a:gd name="connsiteX139" fmla="*/ 2023 w 2482"/>
                <a:gd name="connsiteY139" fmla="*/ 1316 h 1552"/>
                <a:gd name="connsiteX140" fmla="*/ 2110 w 2482"/>
                <a:gd name="connsiteY140" fmla="*/ 1291 h 1552"/>
                <a:gd name="connsiteX141" fmla="*/ 2135 w 2482"/>
                <a:gd name="connsiteY141" fmla="*/ 1242 h 1552"/>
                <a:gd name="connsiteX142" fmla="*/ 2147 w 2482"/>
                <a:gd name="connsiteY142" fmla="*/ 1217 h 1552"/>
                <a:gd name="connsiteX143" fmla="*/ 2147 w 2482"/>
                <a:gd name="connsiteY143" fmla="*/ 1192 h 1552"/>
                <a:gd name="connsiteX144" fmla="*/ 2160 w 2482"/>
                <a:gd name="connsiteY144" fmla="*/ 1117 h 1552"/>
                <a:gd name="connsiteX145" fmla="*/ 2222 w 2482"/>
                <a:gd name="connsiteY145" fmla="*/ 1117 h 1552"/>
                <a:gd name="connsiteX146" fmla="*/ 2296 w 2482"/>
                <a:gd name="connsiteY146" fmla="*/ 1192 h 1552"/>
                <a:gd name="connsiteX147" fmla="*/ 2321 w 2482"/>
                <a:gd name="connsiteY147" fmla="*/ 1180 h 1552"/>
                <a:gd name="connsiteX148" fmla="*/ 2358 w 2482"/>
                <a:gd name="connsiteY148" fmla="*/ 1130 h 1552"/>
                <a:gd name="connsiteX149" fmla="*/ 2358 w 2482"/>
                <a:gd name="connsiteY149" fmla="*/ 1155 h 1552"/>
                <a:gd name="connsiteX150" fmla="*/ 2346 w 2482"/>
                <a:gd name="connsiteY150" fmla="*/ 1217 h 1552"/>
                <a:gd name="connsiteX151" fmla="*/ 2383 w 2482"/>
                <a:gd name="connsiteY151" fmla="*/ 1242 h 1552"/>
                <a:gd name="connsiteX152" fmla="*/ 2408 w 2482"/>
                <a:gd name="connsiteY152" fmla="*/ 1180 h 1552"/>
                <a:gd name="connsiteX153" fmla="*/ 2433 w 2482"/>
                <a:gd name="connsiteY153" fmla="*/ 1167 h 1552"/>
                <a:gd name="connsiteX154" fmla="*/ 2470 w 2482"/>
                <a:gd name="connsiteY154" fmla="*/ 1117 h 1552"/>
                <a:gd name="connsiteX155" fmla="*/ 2482 w 2482"/>
                <a:gd name="connsiteY155" fmla="*/ 1080 h 1552"/>
                <a:gd name="connsiteX156" fmla="*/ 2458 w 2482"/>
                <a:gd name="connsiteY156"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1701 w 2482"/>
                <a:gd name="connsiteY17" fmla="*/ 844 h 1552"/>
                <a:gd name="connsiteX18" fmla="*/ 1713 w 2482"/>
                <a:gd name="connsiteY18" fmla="*/ 869 h 1552"/>
                <a:gd name="connsiteX19" fmla="*/ 1750 w 2482"/>
                <a:gd name="connsiteY19" fmla="*/ 931 h 1552"/>
                <a:gd name="connsiteX20" fmla="*/ 1775 w 2482"/>
                <a:gd name="connsiteY20" fmla="*/ 981 h 1552"/>
                <a:gd name="connsiteX21" fmla="*/ 1750 w 2482"/>
                <a:gd name="connsiteY21" fmla="*/ 1031 h 1552"/>
                <a:gd name="connsiteX22" fmla="*/ 1713 w 2482"/>
                <a:gd name="connsiteY22" fmla="*/ 1031 h 1552"/>
                <a:gd name="connsiteX23" fmla="*/ 1688 w 2482"/>
                <a:gd name="connsiteY23" fmla="*/ 993 h 1552"/>
                <a:gd name="connsiteX24" fmla="*/ 1663 w 2482"/>
                <a:gd name="connsiteY24" fmla="*/ 968 h 1552"/>
                <a:gd name="connsiteX25" fmla="*/ 1638 w 2482"/>
                <a:gd name="connsiteY25" fmla="*/ 919 h 1552"/>
                <a:gd name="connsiteX26" fmla="*/ 1614 w 2482"/>
                <a:gd name="connsiteY26" fmla="*/ 894 h 1552"/>
                <a:gd name="connsiteX27" fmla="*/ 1601 w 2482"/>
                <a:gd name="connsiteY27" fmla="*/ 882 h 1552"/>
                <a:gd name="connsiteX28" fmla="*/ 1527 w 2482"/>
                <a:gd name="connsiteY28" fmla="*/ 882 h 1552"/>
                <a:gd name="connsiteX29" fmla="*/ 1428 w 2482"/>
                <a:gd name="connsiteY29" fmla="*/ 820 h 1552"/>
                <a:gd name="connsiteX30" fmla="*/ 1378 w 2482"/>
                <a:gd name="connsiteY30" fmla="*/ 782 h 1552"/>
                <a:gd name="connsiteX31" fmla="*/ 1316 w 2482"/>
                <a:gd name="connsiteY31" fmla="*/ 770 h 1552"/>
                <a:gd name="connsiteX32" fmla="*/ 1291 w 2482"/>
                <a:gd name="connsiteY32" fmla="*/ 782 h 1552"/>
                <a:gd name="connsiteX33" fmla="*/ 1217 w 2482"/>
                <a:gd name="connsiteY33" fmla="*/ 695 h 1552"/>
                <a:gd name="connsiteX34" fmla="*/ 1192 w 2482"/>
                <a:gd name="connsiteY34" fmla="*/ 695 h 1552"/>
                <a:gd name="connsiteX35" fmla="*/ 1204 w 2482"/>
                <a:gd name="connsiteY35" fmla="*/ 559 h 1552"/>
                <a:gd name="connsiteX36" fmla="*/ 1279 w 2482"/>
                <a:gd name="connsiteY36" fmla="*/ 460 h 1552"/>
                <a:gd name="connsiteX37" fmla="*/ 1291 w 2482"/>
                <a:gd name="connsiteY37" fmla="*/ 422 h 1552"/>
                <a:gd name="connsiteX38" fmla="*/ 1291 w 2482"/>
                <a:gd name="connsiteY38" fmla="*/ 385 h 1552"/>
                <a:gd name="connsiteX39" fmla="*/ 1341 w 2482"/>
                <a:gd name="connsiteY39" fmla="*/ 373 h 1552"/>
                <a:gd name="connsiteX40" fmla="*/ 1353 w 2482"/>
                <a:gd name="connsiteY40" fmla="*/ 348 h 1552"/>
                <a:gd name="connsiteX41" fmla="*/ 1291 w 2482"/>
                <a:gd name="connsiteY41" fmla="*/ 323 h 1552"/>
                <a:gd name="connsiteX42" fmla="*/ 1279 w 2482"/>
                <a:gd name="connsiteY42" fmla="*/ 298 h 1552"/>
                <a:gd name="connsiteX43" fmla="*/ 1341 w 2482"/>
                <a:gd name="connsiteY43" fmla="*/ 311 h 1552"/>
                <a:gd name="connsiteX44" fmla="*/ 1378 w 2482"/>
                <a:gd name="connsiteY44" fmla="*/ 298 h 1552"/>
                <a:gd name="connsiteX45" fmla="*/ 1341 w 2482"/>
                <a:gd name="connsiteY45" fmla="*/ 248 h 1552"/>
                <a:gd name="connsiteX46" fmla="*/ 1403 w 2482"/>
                <a:gd name="connsiteY46" fmla="*/ 248 h 1552"/>
                <a:gd name="connsiteX47" fmla="*/ 1415 w 2482"/>
                <a:gd name="connsiteY47" fmla="*/ 236 h 1552"/>
                <a:gd name="connsiteX48" fmla="*/ 1440 w 2482"/>
                <a:gd name="connsiteY48" fmla="*/ 174 h 1552"/>
                <a:gd name="connsiteX49" fmla="*/ 1428 w 2482"/>
                <a:gd name="connsiteY49" fmla="*/ 124 h 1552"/>
                <a:gd name="connsiteX50" fmla="*/ 1428 w 2482"/>
                <a:gd name="connsiteY50" fmla="*/ 100 h 1552"/>
                <a:gd name="connsiteX51" fmla="*/ 1390 w 2482"/>
                <a:gd name="connsiteY51" fmla="*/ 75 h 1552"/>
                <a:gd name="connsiteX52" fmla="*/ 1341 w 2482"/>
                <a:gd name="connsiteY52" fmla="*/ 149 h 1552"/>
                <a:gd name="connsiteX53" fmla="*/ 1328 w 2482"/>
                <a:gd name="connsiteY53" fmla="*/ 211 h 1552"/>
                <a:gd name="connsiteX54" fmla="*/ 1303 w 2482"/>
                <a:gd name="connsiteY54" fmla="*/ 199 h 1552"/>
                <a:gd name="connsiteX55" fmla="*/ 1303 w 2482"/>
                <a:gd name="connsiteY55" fmla="*/ 137 h 1552"/>
                <a:gd name="connsiteX56" fmla="*/ 1279 w 2482"/>
                <a:gd name="connsiteY56" fmla="*/ 124 h 1552"/>
                <a:gd name="connsiteX57" fmla="*/ 1266 w 2482"/>
                <a:gd name="connsiteY57" fmla="*/ 162 h 1552"/>
                <a:gd name="connsiteX58" fmla="*/ 1241 w 2482"/>
                <a:gd name="connsiteY58" fmla="*/ 174 h 1552"/>
                <a:gd name="connsiteX59" fmla="*/ 1241 w 2482"/>
                <a:gd name="connsiteY59" fmla="*/ 112 h 1552"/>
                <a:gd name="connsiteX60" fmla="*/ 1204 w 2482"/>
                <a:gd name="connsiteY60" fmla="*/ 100 h 1552"/>
                <a:gd name="connsiteX61" fmla="*/ 1179 w 2482"/>
                <a:gd name="connsiteY61" fmla="*/ 50 h 1552"/>
                <a:gd name="connsiteX62" fmla="*/ 1179 w 2482"/>
                <a:gd name="connsiteY62" fmla="*/ 13 h 1552"/>
                <a:gd name="connsiteX63" fmla="*/ 1142 w 2482"/>
                <a:gd name="connsiteY63" fmla="*/ 0 h 1552"/>
                <a:gd name="connsiteX64" fmla="*/ 1142 w 2482"/>
                <a:gd name="connsiteY64" fmla="*/ 100 h 1552"/>
                <a:gd name="connsiteX65" fmla="*/ 1179 w 2482"/>
                <a:gd name="connsiteY65" fmla="*/ 149 h 1552"/>
                <a:gd name="connsiteX66" fmla="*/ 1167 w 2482"/>
                <a:gd name="connsiteY66" fmla="*/ 199 h 1552"/>
                <a:gd name="connsiteX67" fmla="*/ 1142 w 2482"/>
                <a:gd name="connsiteY67" fmla="*/ 224 h 1552"/>
                <a:gd name="connsiteX68" fmla="*/ 1130 w 2482"/>
                <a:gd name="connsiteY68" fmla="*/ 186 h 1552"/>
                <a:gd name="connsiteX69" fmla="*/ 1105 w 2482"/>
                <a:gd name="connsiteY69" fmla="*/ 186 h 1552"/>
                <a:gd name="connsiteX70" fmla="*/ 1068 w 2482"/>
                <a:gd name="connsiteY70" fmla="*/ 224 h 1552"/>
                <a:gd name="connsiteX71" fmla="*/ 1030 w 2482"/>
                <a:gd name="connsiteY71" fmla="*/ 211 h 1552"/>
                <a:gd name="connsiteX72" fmla="*/ 956 w 2482"/>
                <a:gd name="connsiteY72" fmla="*/ 186 h 1552"/>
                <a:gd name="connsiteX73" fmla="*/ 857 w 2482"/>
                <a:gd name="connsiteY73" fmla="*/ 224 h 1552"/>
                <a:gd name="connsiteX74" fmla="*/ 795 w 2482"/>
                <a:gd name="connsiteY74" fmla="*/ 186 h 1552"/>
                <a:gd name="connsiteX75" fmla="*/ 720 w 2482"/>
                <a:gd name="connsiteY75" fmla="*/ 174 h 1552"/>
                <a:gd name="connsiteX76" fmla="*/ 0 w 2482"/>
                <a:gd name="connsiteY76" fmla="*/ 286 h 1552"/>
                <a:gd name="connsiteX77" fmla="*/ 0 w 2482"/>
                <a:gd name="connsiteY77" fmla="*/ 311 h 1552"/>
                <a:gd name="connsiteX78" fmla="*/ 37 w 2482"/>
                <a:gd name="connsiteY78" fmla="*/ 323 h 1552"/>
                <a:gd name="connsiteX79" fmla="*/ 37 w 2482"/>
                <a:gd name="connsiteY79" fmla="*/ 397 h 1552"/>
                <a:gd name="connsiteX80" fmla="*/ 112 w 2482"/>
                <a:gd name="connsiteY80" fmla="*/ 410 h 1552"/>
                <a:gd name="connsiteX81" fmla="*/ 100 w 2482"/>
                <a:gd name="connsiteY81" fmla="*/ 472 h 1552"/>
                <a:gd name="connsiteX82" fmla="*/ 124 w 2482"/>
                <a:gd name="connsiteY82" fmla="*/ 633 h 1552"/>
                <a:gd name="connsiteX83" fmla="*/ 149 w 2482"/>
                <a:gd name="connsiteY83" fmla="*/ 671 h 1552"/>
                <a:gd name="connsiteX84" fmla="*/ 100 w 2482"/>
                <a:gd name="connsiteY84" fmla="*/ 720 h 1552"/>
                <a:gd name="connsiteX85" fmla="*/ 100 w 2482"/>
                <a:gd name="connsiteY85" fmla="*/ 757 h 1552"/>
                <a:gd name="connsiteX86" fmla="*/ 100 w 2482"/>
                <a:gd name="connsiteY86" fmla="*/ 795 h 1552"/>
                <a:gd name="connsiteX87" fmla="*/ 149 w 2482"/>
                <a:gd name="connsiteY87" fmla="*/ 894 h 1552"/>
                <a:gd name="connsiteX88" fmla="*/ 124 w 2482"/>
                <a:gd name="connsiteY88" fmla="*/ 931 h 1552"/>
                <a:gd name="connsiteX89" fmla="*/ 124 w 2482"/>
                <a:gd name="connsiteY89" fmla="*/ 956 h 1552"/>
                <a:gd name="connsiteX90" fmla="*/ 149 w 2482"/>
                <a:gd name="connsiteY90" fmla="*/ 968 h 1552"/>
                <a:gd name="connsiteX91" fmla="*/ 186 w 2482"/>
                <a:gd name="connsiteY91" fmla="*/ 1043 h 1552"/>
                <a:gd name="connsiteX92" fmla="*/ 199 w 2482"/>
                <a:gd name="connsiteY92" fmla="*/ 1080 h 1552"/>
                <a:gd name="connsiteX93" fmla="*/ 211 w 2482"/>
                <a:gd name="connsiteY93" fmla="*/ 1105 h 1552"/>
                <a:gd name="connsiteX94" fmla="*/ 261 w 2482"/>
                <a:gd name="connsiteY94" fmla="*/ 1130 h 1552"/>
                <a:gd name="connsiteX95" fmla="*/ 633 w 2482"/>
                <a:gd name="connsiteY95" fmla="*/ 1167 h 1552"/>
                <a:gd name="connsiteX96" fmla="*/ 658 w 2482"/>
                <a:gd name="connsiteY96" fmla="*/ 1167 h 1552"/>
                <a:gd name="connsiteX97" fmla="*/ 683 w 2482"/>
                <a:gd name="connsiteY97" fmla="*/ 1180 h 1552"/>
                <a:gd name="connsiteX98" fmla="*/ 1204 w 2482"/>
                <a:gd name="connsiteY98" fmla="*/ 1229 h 1552"/>
                <a:gd name="connsiteX99" fmla="*/ 1254 w 2482"/>
                <a:gd name="connsiteY99" fmla="*/ 1242 h 1552"/>
                <a:gd name="connsiteX100" fmla="*/ 1266 w 2482"/>
                <a:gd name="connsiteY100" fmla="*/ 1242 h 1552"/>
                <a:gd name="connsiteX101" fmla="*/ 1291 w 2482"/>
                <a:gd name="connsiteY101" fmla="*/ 1242 h 1552"/>
                <a:gd name="connsiteX102" fmla="*/ 1291 w 2482"/>
                <a:gd name="connsiteY102" fmla="*/ 1254 h 1552"/>
                <a:gd name="connsiteX103" fmla="*/ 1303 w 2482"/>
                <a:gd name="connsiteY103" fmla="*/ 1254 h 1552"/>
                <a:gd name="connsiteX104" fmla="*/ 1440 w 2482"/>
                <a:gd name="connsiteY104" fmla="*/ 1266 h 1552"/>
                <a:gd name="connsiteX105" fmla="*/ 1452 w 2482"/>
                <a:gd name="connsiteY105" fmla="*/ 1266 h 1552"/>
                <a:gd name="connsiteX106" fmla="*/ 1452 w 2482"/>
                <a:gd name="connsiteY106" fmla="*/ 1242 h 1552"/>
                <a:gd name="connsiteX107" fmla="*/ 1465 w 2482"/>
                <a:gd name="connsiteY107" fmla="*/ 1229 h 1552"/>
                <a:gd name="connsiteX108" fmla="*/ 1502 w 2482"/>
                <a:gd name="connsiteY108" fmla="*/ 1217 h 1552"/>
                <a:gd name="connsiteX109" fmla="*/ 1564 w 2482"/>
                <a:gd name="connsiteY109" fmla="*/ 1229 h 1552"/>
                <a:gd name="connsiteX110" fmla="*/ 1564 w 2482"/>
                <a:gd name="connsiteY110" fmla="*/ 1242 h 1552"/>
                <a:gd name="connsiteX111" fmla="*/ 1589 w 2482"/>
                <a:gd name="connsiteY111" fmla="*/ 1254 h 1552"/>
                <a:gd name="connsiteX112" fmla="*/ 1614 w 2482"/>
                <a:gd name="connsiteY112" fmla="*/ 1291 h 1552"/>
                <a:gd name="connsiteX113" fmla="*/ 1614 w 2482"/>
                <a:gd name="connsiteY113" fmla="*/ 1316 h 1552"/>
                <a:gd name="connsiteX114" fmla="*/ 1638 w 2482"/>
                <a:gd name="connsiteY114" fmla="*/ 1316 h 1552"/>
                <a:gd name="connsiteX115" fmla="*/ 1676 w 2482"/>
                <a:gd name="connsiteY115" fmla="*/ 1341 h 1552"/>
                <a:gd name="connsiteX116" fmla="*/ 1688 w 2482"/>
                <a:gd name="connsiteY116" fmla="*/ 1353 h 1552"/>
                <a:gd name="connsiteX117" fmla="*/ 1725 w 2482"/>
                <a:gd name="connsiteY117" fmla="*/ 1341 h 1552"/>
                <a:gd name="connsiteX118" fmla="*/ 1763 w 2482"/>
                <a:gd name="connsiteY118" fmla="*/ 1316 h 1552"/>
                <a:gd name="connsiteX119" fmla="*/ 1812 w 2482"/>
                <a:gd name="connsiteY119" fmla="*/ 1353 h 1552"/>
                <a:gd name="connsiteX120" fmla="*/ 1837 w 2482"/>
                <a:gd name="connsiteY120" fmla="*/ 1403 h 1552"/>
                <a:gd name="connsiteX121" fmla="*/ 1787 w 2482"/>
                <a:gd name="connsiteY121" fmla="*/ 1403 h 1552"/>
                <a:gd name="connsiteX122" fmla="*/ 1775 w 2482"/>
                <a:gd name="connsiteY122" fmla="*/ 1415 h 1552"/>
                <a:gd name="connsiteX123" fmla="*/ 1775 w 2482"/>
                <a:gd name="connsiteY123" fmla="*/ 1477 h 1552"/>
                <a:gd name="connsiteX124" fmla="*/ 1763 w 2482"/>
                <a:gd name="connsiteY124" fmla="*/ 1502 h 1552"/>
                <a:gd name="connsiteX125" fmla="*/ 1750 w 2482"/>
                <a:gd name="connsiteY125" fmla="*/ 1540 h 1552"/>
                <a:gd name="connsiteX126" fmla="*/ 1763 w 2482"/>
                <a:gd name="connsiteY126" fmla="*/ 1552 h 1552"/>
                <a:gd name="connsiteX127" fmla="*/ 1825 w 2482"/>
                <a:gd name="connsiteY127" fmla="*/ 1527 h 1552"/>
                <a:gd name="connsiteX128" fmla="*/ 1862 w 2482"/>
                <a:gd name="connsiteY128" fmla="*/ 1453 h 1552"/>
                <a:gd name="connsiteX129" fmla="*/ 1862 w 2482"/>
                <a:gd name="connsiteY129" fmla="*/ 1465 h 1552"/>
                <a:gd name="connsiteX130" fmla="*/ 1862 w 2482"/>
                <a:gd name="connsiteY130" fmla="*/ 1428 h 1552"/>
                <a:gd name="connsiteX131" fmla="*/ 1887 w 2482"/>
                <a:gd name="connsiteY131" fmla="*/ 1403 h 1552"/>
                <a:gd name="connsiteX132" fmla="*/ 1936 w 2482"/>
                <a:gd name="connsiteY132" fmla="*/ 1403 h 1552"/>
                <a:gd name="connsiteX133" fmla="*/ 1936 w 2482"/>
                <a:gd name="connsiteY133" fmla="*/ 1391 h 1552"/>
                <a:gd name="connsiteX134" fmla="*/ 1949 w 2482"/>
                <a:gd name="connsiteY134" fmla="*/ 1378 h 1552"/>
                <a:gd name="connsiteX135" fmla="*/ 1974 w 2482"/>
                <a:gd name="connsiteY135" fmla="*/ 1366 h 1552"/>
                <a:gd name="connsiteX136" fmla="*/ 1974 w 2482"/>
                <a:gd name="connsiteY136" fmla="*/ 1378 h 1552"/>
                <a:gd name="connsiteX137" fmla="*/ 1986 w 2482"/>
                <a:gd name="connsiteY137" fmla="*/ 1353 h 1552"/>
                <a:gd name="connsiteX138" fmla="*/ 2023 w 2482"/>
                <a:gd name="connsiteY138" fmla="*/ 1316 h 1552"/>
                <a:gd name="connsiteX139" fmla="*/ 2110 w 2482"/>
                <a:gd name="connsiteY139" fmla="*/ 1291 h 1552"/>
                <a:gd name="connsiteX140" fmla="*/ 2135 w 2482"/>
                <a:gd name="connsiteY140" fmla="*/ 1242 h 1552"/>
                <a:gd name="connsiteX141" fmla="*/ 2147 w 2482"/>
                <a:gd name="connsiteY141" fmla="*/ 1217 h 1552"/>
                <a:gd name="connsiteX142" fmla="*/ 2147 w 2482"/>
                <a:gd name="connsiteY142" fmla="*/ 1192 h 1552"/>
                <a:gd name="connsiteX143" fmla="*/ 2160 w 2482"/>
                <a:gd name="connsiteY143" fmla="*/ 1117 h 1552"/>
                <a:gd name="connsiteX144" fmla="*/ 2222 w 2482"/>
                <a:gd name="connsiteY144" fmla="*/ 1117 h 1552"/>
                <a:gd name="connsiteX145" fmla="*/ 2296 w 2482"/>
                <a:gd name="connsiteY145" fmla="*/ 1192 h 1552"/>
                <a:gd name="connsiteX146" fmla="*/ 2321 w 2482"/>
                <a:gd name="connsiteY146" fmla="*/ 1180 h 1552"/>
                <a:gd name="connsiteX147" fmla="*/ 2358 w 2482"/>
                <a:gd name="connsiteY147" fmla="*/ 1130 h 1552"/>
                <a:gd name="connsiteX148" fmla="*/ 2358 w 2482"/>
                <a:gd name="connsiteY148" fmla="*/ 1155 h 1552"/>
                <a:gd name="connsiteX149" fmla="*/ 2346 w 2482"/>
                <a:gd name="connsiteY149" fmla="*/ 1217 h 1552"/>
                <a:gd name="connsiteX150" fmla="*/ 2383 w 2482"/>
                <a:gd name="connsiteY150" fmla="*/ 1242 h 1552"/>
                <a:gd name="connsiteX151" fmla="*/ 2408 w 2482"/>
                <a:gd name="connsiteY151" fmla="*/ 1180 h 1552"/>
                <a:gd name="connsiteX152" fmla="*/ 2433 w 2482"/>
                <a:gd name="connsiteY152" fmla="*/ 1167 h 1552"/>
                <a:gd name="connsiteX153" fmla="*/ 2470 w 2482"/>
                <a:gd name="connsiteY153" fmla="*/ 1117 h 1552"/>
                <a:gd name="connsiteX154" fmla="*/ 2482 w 2482"/>
                <a:gd name="connsiteY154" fmla="*/ 1080 h 1552"/>
                <a:gd name="connsiteX155" fmla="*/ 2458 w 2482"/>
                <a:gd name="connsiteY155"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1701 w 2482"/>
                <a:gd name="connsiteY17" fmla="*/ 844 h 1552"/>
                <a:gd name="connsiteX18" fmla="*/ 1713 w 2482"/>
                <a:gd name="connsiteY18" fmla="*/ 869 h 1552"/>
                <a:gd name="connsiteX19" fmla="*/ 1750 w 2482"/>
                <a:gd name="connsiteY19" fmla="*/ 931 h 1552"/>
                <a:gd name="connsiteX20" fmla="*/ 1775 w 2482"/>
                <a:gd name="connsiteY20" fmla="*/ 981 h 1552"/>
                <a:gd name="connsiteX21" fmla="*/ 1750 w 2482"/>
                <a:gd name="connsiteY21" fmla="*/ 1031 h 1552"/>
                <a:gd name="connsiteX22" fmla="*/ 1713 w 2482"/>
                <a:gd name="connsiteY22" fmla="*/ 1031 h 1552"/>
                <a:gd name="connsiteX23" fmla="*/ 1688 w 2482"/>
                <a:gd name="connsiteY23" fmla="*/ 993 h 1552"/>
                <a:gd name="connsiteX24" fmla="*/ 1663 w 2482"/>
                <a:gd name="connsiteY24" fmla="*/ 968 h 1552"/>
                <a:gd name="connsiteX25" fmla="*/ 1638 w 2482"/>
                <a:gd name="connsiteY25" fmla="*/ 919 h 1552"/>
                <a:gd name="connsiteX26" fmla="*/ 1614 w 2482"/>
                <a:gd name="connsiteY26" fmla="*/ 894 h 1552"/>
                <a:gd name="connsiteX27" fmla="*/ 1601 w 2482"/>
                <a:gd name="connsiteY27" fmla="*/ 882 h 1552"/>
                <a:gd name="connsiteX28" fmla="*/ 1527 w 2482"/>
                <a:gd name="connsiteY28" fmla="*/ 882 h 1552"/>
                <a:gd name="connsiteX29" fmla="*/ 1428 w 2482"/>
                <a:gd name="connsiteY29" fmla="*/ 820 h 1552"/>
                <a:gd name="connsiteX30" fmla="*/ 1378 w 2482"/>
                <a:gd name="connsiteY30" fmla="*/ 782 h 1552"/>
                <a:gd name="connsiteX31" fmla="*/ 1316 w 2482"/>
                <a:gd name="connsiteY31" fmla="*/ 770 h 1552"/>
                <a:gd name="connsiteX32" fmla="*/ 1291 w 2482"/>
                <a:gd name="connsiteY32" fmla="*/ 782 h 1552"/>
                <a:gd name="connsiteX33" fmla="*/ 1217 w 2482"/>
                <a:gd name="connsiteY33" fmla="*/ 695 h 1552"/>
                <a:gd name="connsiteX34" fmla="*/ 1192 w 2482"/>
                <a:gd name="connsiteY34" fmla="*/ 695 h 1552"/>
                <a:gd name="connsiteX35" fmla="*/ 1204 w 2482"/>
                <a:gd name="connsiteY35" fmla="*/ 559 h 1552"/>
                <a:gd name="connsiteX36" fmla="*/ 1279 w 2482"/>
                <a:gd name="connsiteY36" fmla="*/ 460 h 1552"/>
                <a:gd name="connsiteX37" fmla="*/ 1291 w 2482"/>
                <a:gd name="connsiteY37" fmla="*/ 422 h 1552"/>
                <a:gd name="connsiteX38" fmla="*/ 1291 w 2482"/>
                <a:gd name="connsiteY38" fmla="*/ 385 h 1552"/>
                <a:gd name="connsiteX39" fmla="*/ 1341 w 2482"/>
                <a:gd name="connsiteY39" fmla="*/ 373 h 1552"/>
                <a:gd name="connsiteX40" fmla="*/ 1353 w 2482"/>
                <a:gd name="connsiteY40" fmla="*/ 348 h 1552"/>
                <a:gd name="connsiteX41" fmla="*/ 1291 w 2482"/>
                <a:gd name="connsiteY41" fmla="*/ 323 h 1552"/>
                <a:gd name="connsiteX42" fmla="*/ 1279 w 2482"/>
                <a:gd name="connsiteY42" fmla="*/ 298 h 1552"/>
                <a:gd name="connsiteX43" fmla="*/ 1341 w 2482"/>
                <a:gd name="connsiteY43" fmla="*/ 311 h 1552"/>
                <a:gd name="connsiteX44" fmla="*/ 1378 w 2482"/>
                <a:gd name="connsiteY44" fmla="*/ 298 h 1552"/>
                <a:gd name="connsiteX45" fmla="*/ 1341 w 2482"/>
                <a:gd name="connsiteY45" fmla="*/ 248 h 1552"/>
                <a:gd name="connsiteX46" fmla="*/ 1403 w 2482"/>
                <a:gd name="connsiteY46" fmla="*/ 248 h 1552"/>
                <a:gd name="connsiteX47" fmla="*/ 1415 w 2482"/>
                <a:gd name="connsiteY47" fmla="*/ 236 h 1552"/>
                <a:gd name="connsiteX48" fmla="*/ 1440 w 2482"/>
                <a:gd name="connsiteY48" fmla="*/ 174 h 1552"/>
                <a:gd name="connsiteX49" fmla="*/ 1428 w 2482"/>
                <a:gd name="connsiteY49" fmla="*/ 124 h 1552"/>
                <a:gd name="connsiteX50" fmla="*/ 1428 w 2482"/>
                <a:gd name="connsiteY50" fmla="*/ 100 h 1552"/>
                <a:gd name="connsiteX51" fmla="*/ 1341 w 2482"/>
                <a:gd name="connsiteY51" fmla="*/ 149 h 1552"/>
                <a:gd name="connsiteX52" fmla="*/ 1328 w 2482"/>
                <a:gd name="connsiteY52" fmla="*/ 211 h 1552"/>
                <a:gd name="connsiteX53" fmla="*/ 1303 w 2482"/>
                <a:gd name="connsiteY53" fmla="*/ 199 h 1552"/>
                <a:gd name="connsiteX54" fmla="*/ 1303 w 2482"/>
                <a:gd name="connsiteY54" fmla="*/ 137 h 1552"/>
                <a:gd name="connsiteX55" fmla="*/ 1279 w 2482"/>
                <a:gd name="connsiteY55" fmla="*/ 124 h 1552"/>
                <a:gd name="connsiteX56" fmla="*/ 1266 w 2482"/>
                <a:gd name="connsiteY56" fmla="*/ 162 h 1552"/>
                <a:gd name="connsiteX57" fmla="*/ 1241 w 2482"/>
                <a:gd name="connsiteY57" fmla="*/ 174 h 1552"/>
                <a:gd name="connsiteX58" fmla="*/ 1241 w 2482"/>
                <a:gd name="connsiteY58" fmla="*/ 112 h 1552"/>
                <a:gd name="connsiteX59" fmla="*/ 1204 w 2482"/>
                <a:gd name="connsiteY59" fmla="*/ 100 h 1552"/>
                <a:gd name="connsiteX60" fmla="*/ 1179 w 2482"/>
                <a:gd name="connsiteY60" fmla="*/ 50 h 1552"/>
                <a:gd name="connsiteX61" fmla="*/ 1179 w 2482"/>
                <a:gd name="connsiteY61" fmla="*/ 13 h 1552"/>
                <a:gd name="connsiteX62" fmla="*/ 1142 w 2482"/>
                <a:gd name="connsiteY62" fmla="*/ 0 h 1552"/>
                <a:gd name="connsiteX63" fmla="*/ 1142 w 2482"/>
                <a:gd name="connsiteY63" fmla="*/ 100 h 1552"/>
                <a:gd name="connsiteX64" fmla="*/ 1179 w 2482"/>
                <a:gd name="connsiteY64" fmla="*/ 149 h 1552"/>
                <a:gd name="connsiteX65" fmla="*/ 1167 w 2482"/>
                <a:gd name="connsiteY65" fmla="*/ 199 h 1552"/>
                <a:gd name="connsiteX66" fmla="*/ 1142 w 2482"/>
                <a:gd name="connsiteY66" fmla="*/ 224 h 1552"/>
                <a:gd name="connsiteX67" fmla="*/ 1130 w 2482"/>
                <a:gd name="connsiteY67" fmla="*/ 186 h 1552"/>
                <a:gd name="connsiteX68" fmla="*/ 1105 w 2482"/>
                <a:gd name="connsiteY68" fmla="*/ 186 h 1552"/>
                <a:gd name="connsiteX69" fmla="*/ 1068 w 2482"/>
                <a:gd name="connsiteY69" fmla="*/ 224 h 1552"/>
                <a:gd name="connsiteX70" fmla="*/ 1030 w 2482"/>
                <a:gd name="connsiteY70" fmla="*/ 211 h 1552"/>
                <a:gd name="connsiteX71" fmla="*/ 956 w 2482"/>
                <a:gd name="connsiteY71" fmla="*/ 186 h 1552"/>
                <a:gd name="connsiteX72" fmla="*/ 857 w 2482"/>
                <a:gd name="connsiteY72" fmla="*/ 224 h 1552"/>
                <a:gd name="connsiteX73" fmla="*/ 795 w 2482"/>
                <a:gd name="connsiteY73" fmla="*/ 186 h 1552"/>
                <a:gd name="connsiteX74" fmla="*/ 720 w 2482"/>
                <a:gd name="connsiteY74" fmla="*/ 174 h 1552"/>
                <a:gd name="connsiteX75" fmla="*/ 0 w 2482"/>
                <a:gd name="connsiteY75" fmla="*/ 286 h 1552"/>
                <a:gd name="connsiteX76" fmla="*/ 0 w 2482"/>
                <a:gd name="connsiteY76" fmla="*/ 311 h 1552"/>
                <a:gd name="connsiteX77" fmla="*/ 37 w 2482"/>
                <a:gd name="connsiteY77" fmla="*/ 323 h 1552"/>
                <a:gd name="connsiteX78" fmla="*/ 37 w 2482"/>
                <a:gd name="connsiteY78" fmla="*/ 397 h 1552"/>
                <a:gd name="connsiteX79" fmla="*/ 112 w 2482"/>
                <a:gd name="connsiteY79" fmla="*/ 410 h 1552"/>
                <a:gd name="connsiteX80" fmla="*/ 100 w 2482"/>
                <a:gd name="connsiteY80" fmla="*/ 472 h 1552"/>
                <a:gd name="connsiteX81" fmla="*/ 124 w 2482"/>
                <a:gd name="connsiteY81" fmla="*/ 633 h 1552"/>
                <a:gd name="connsiteX82" fmla="*/ 149 w 2482"/>
                <a:gd name="connsiteY82" fmla="*/ 671 h 1552"/>
                <a:gd name="connsiteX83" fmla="*/ 100 w 2482"/>
                <a:gd name="connsiteY83" fmla="*/ 720 h 1552"/>
                <a:gd name="connsiteX84" fmla="*/ 100 w 2482"/>
                <a:gd name="connsiteY84" fmla="*/ 757 h 1552"/>
                <a:gd name="connsiteX85" fmla="*/ 100 w 2482"/>
                <a:gd name="connsiteY85" fmla="*/ 795 h 1552"/>
                <a:gd name="connsiteX86" fmla="*/ 149 w 2482"/>
                <a:gd name="connsiteY86" fmla="*/ 894 h 1552"/>
                <a:gd name="connsiteX87" fmla="*/ 124 w 2482"/>
                <a:gd name="connsiteY87" fmla="*/ 931 h 1552"/>
                <a:gd name="connsiteX88" fmla="*/ 124 w 2482"/>
                <a:gd name="connsiteY88" fmla="*/ 956 h 1552"/>
                <a:gd name="connsiteX89" fmla="*/ 149 w 2482"/>
                <a:gd name="connsiteY89" fmla="*/ 968 h 1552"/>
                <a:gd name="connsiteX90" fmla="*/ 186 w 2482"/>
                <a:gd name="connsiteY90" fmla="*/ 1043 h 1552"/>
                <a:gd name="connsiteX91" fmla="*/ 199 w 2482"/>
                <a:gd name="connsiteY91" fmla="*/ 1080 h 1552"/>
                <a:gd name="connsiteX92" fmla="*/ 211 w 2482"/>
                <a:gd name="connsiteY92" fmla="*/ 1105 h 1552"/>
                <a:gd name="connsiteX93" fmla="*/ 261 w 2482"/>
                <a:gd name="connsiteY93" fmla="*/ 1130 h 1552"/>
                <a:gd name="connsiteX94" fmla="*/ 633 w 2482"/>
                <a:gd name="connsiteY94" fmla="*/ 1167 h 1552"/>
                <a:gd name="connsiteX95" fmla="*/ 658 w 2482"/>
                <a:gd name="connsiteY95" fmla="*/ 1167 h 1552"/>
                <a:gd name="connsiteX96" fmla="*/ 683 w 2482"/>
                <a:gd name="connsiteY96" fmla="*/ 1180 h 1552"/>
                <a:gd name="connsiteX97" fmla="*/ 1204 w 2482"/>
                <a:gd name="connsiteY97" fmla="*/ 1229 h 1552"/>
                <a:gd name="connsiteX98" fmla="*/ 1254 w 2482"/>
                <a:gd name="connsiteY98" fmla="*/ 1242 h 1552"/>
                <a:gd name="connsiteX99" fmla="*/ 1266 w 2482"/>
                <a:gd name="connsiteY99" fmla="*/ 1242 h 1552"/>
                <a:gd name="connsiteX100" fmla="*/ 1291 w 2482"/>
                <a:gd name="connsiteY100" fmla="*/ 1242 h 1552"/>
                <a:gd name="connsiteX101" fmla="*/ 1291 w 2482"/>
                <a:gd name="connsiteY101" fmla="*/ 1254 h 1552"/>
                <a:gd name="connsiteX102" fmla="*/ 1303 w 2482"/>
                <a:gd name="connsiteY102" fmla="*/ 1254 h 1552"/>
                <a:gd name="connsiteX103" fmla="*/ 1440 w 2482"/>
                <a:gd name="connsiteY103" fmla="*/ 1266 h 1552"/>
                <a:gd name="connsiteX104" fmla="*/ 1452 w 2482"/>
                <a:gd name="connsiteY104" fmla="*/ 1266 h 1552"/>
                <a:gd name="connsiteX105" fmla="*/ 1452 w 2482"/>
                <a:gd name="connsiteY105" fmla="*/ 1242 h 1552"/>
                <a:gd name="connsiteX106" fmla="*/ 1465 w 2482"/>
                <a:gd name="connsiteY106" fmla="*/ 1229 h 1552"/>
                <a:gd name="connsiteX107" fmla="*/ 1502 w 2482"/>
                <a:gd name="connsiteY107" fmla="*/ 1217 h 1552"/>
                <a:gd name="connsiteX108" fmla="*/ 1564 w 2482"/>
                <a:gd name="connsiteY108" fmla="*/ 1229 h 1552"/>
                <a:gd name="connsiteX109" fmla="*/ 1564 w 2482"/>
                <a:gd name="connsiteY109" fmla="*/ 1242 h 1552"/>
                <a:gd name="connsiteX110" fmla="*/ 1589 w 2482"/>
                <a:gd name="connsiteY110" fmla="*/ 1254 h 1552"/>
                <a:gd name="connsiteX111" fmla="*/ 1614 w 2482"/>
                <a:gd name="connsiteY111" fmla="*/ 1291 h 1552"/>
                <a:gd name="connsiteX112" fmla="*/ 1614 w 2482"/>
                <a:gd name="connsiteY112" fmla="*/ 1316 h 1552"/>
                <a:gd name="connsiteX113" fmla="*/ 1638 w 2482"/>
                <a:gd name="connsiteY113" fmla="*/ 1316 h 1552"/>
                <a:gd name="connsiteX114" fmla="*/ 1676 w 2482"/>
                <a:gd name="connsiteY114" fmla="*/ 1341 h 1552"/>
                <a:gd name="connsiteX115" fmla="*/ 1688 w 2482"/>
                <a:gd name="connsiteY115" fmla="*/ 1353 h 1552"/>
                <a:gd name="connsiteX116" fmla="*/ 1725 w 2482"/>
                <a:gd name="connsiteY116" fmla="*/ 1341 h 1552"/>
                <a:gd name="connsiteX117" fmla="*/ 1763 w 2482"/>
                <a:gd name="connsiteY117" fmla="*/ 1316 h 1552"/>
                <a:gd name="connsiteX118" fmla="*/ 1812 w 2482"/>
                <a:gd name="connsiteY118" fmla="*/ 1353 h 1552"/>
                <a:gd name="connsiteX119" fmla="*/ 1837 w 2482"/>
                <a:gd name="connsiteY119" fmla="*/ 1403 h 1552"/>
                <a:gd name="connsiteX120" fmla="*/ 1787 w 2482"/>
                <a:gd name="connsiteY120" fmla="*/ 1403 h 1552"/>
                <a:gd name="connsiteX121" fmla="*/ 1775 w 2482"/>
                <a:gd name="connsiteY121" fmla="*/ 1415 h 1552"/>
                <a:gd name="connsiteX122" fmla="*/ 1775 w 2482"/>
                <a:gd name="connsiteY122" fmla="*/ 1477 h 1552"/>
                <a:gd name="connsiteX123" fmla="*/ 1763 w 2482"/>
                <a:gd name="connsiteY123" fmla="*/ 1502 h 1552"/>
                <a:gd name="connsiteX124" fmla="*/ 1750 w 2482"/>
                <a:gd name="connsiteY124" fmla="*/ 1540 h 1552"/>
                <a:gd name="connsiteX125" fmla="*/ 1763 w 2482"/>
                <a:gd name="connsiteY125" fmla="*/ 1552 h 1552"/>
                <a:gd name="connsiteX126" fmla="*/ 1825 w 2482"/>
                <a:gd name="connsiteY126" fmla="*/ 1527 h 1552"/>
                <a:gd name="connsiteX127" fmla="*/ 1862 w 2482"/>
                <a:gd name="connsiteY127" fmla="*/ 1453 h 1552"/>
                <a:gd name="connsiteX128" fmla="*/ 1862 w 2482"/>
                <a:gd name="connsiteY128" fmla="*/ 1465 h 1552"/>
                <a:gd name="connsiteX129" fmla="*/ 1862 w 2482"/>
                <a:gd name="connsiteY129" fmla="*/ 1428 h 1552"/>
                <a:gd name="connsiteX130" fmla="*/ 1887 w 2482"/>
                <a:gd name="connsiteY130" fmla="*/ 1403 h 1552"/>
                <a:gd name="connsiteX131" fmla="*/ 1936 w 2482"/>
                <a:gd name="connsiteY131" fmla="*/ 1403 h 1552"/>
                <a:gd name="connsiteX132" fmla="*/ 1936 w 2482"/>
                <a:gd name="connsiteY132" fmla="*/ 1391 h 1552"/>
                <a:gd name="connsiteX133" fmla="*/ 1949 w 2482"/>
                <a:gd name="connsiteY133" fmla="*/ 1378 h 1552"/>
                <a:gd name="connsiteX134" fmla="*/ 1974 w 2482"/>
                <a:gd name="connsiteY134" fmla="*/ 1366 h 1552"/>
                <a:gd name="connsiteX135" fmla="*/ 1974 w 2482"/>
                <a:gd name="connsiteY135" fmla="*/ 1378 h 1552"/>
                <a:gd name="connsiteX136" fmla="*/ 1986 w 2482"/>
                <a:gd name="connsiteY136" fmla="*/ 1353 h 1552"/>
                <a:gd name="connsiteX137" fmla="*/ 2023 w 2482"/>
                <a:gd name="connsiteY137" fmla="*/ 1316 h 1552"/>
                <a:gd name="connsiteX138" fmla="*/ 2110 w 2482"/>
                <a:gd name="connsiteY138" fmla="*/ 1291 h 1552"/>
                <a:gd name="connsiteX139" fmla="*/ 2135 w 2482"/>
                <a:gd name="connsiteY139" fmla="*/ 1242 h 1552"/>
                <a:gd name="connsiteX140" fmla="*/ 2147 w 2482"/>
                <a:gd name="connsiteY140" fmla="*/ 1217 h 1552"/>
                <a:gd name="connsiteX141" fmla="*/ 2147 w 2482"/>
                <a:gd name="connsiteY141" fmla="*/ 1192 h 1552"/>
                <a:gd name="connsiteX142" fmla="*/ 2160 w 2482"/>
                <a:gd name="connsiteY142" fmla="*/ 1117 h 1552"/>
                <a:gd name="connsiteX143" fmla="*/ 2222 w 2482"/>
                <a:gd name="connsiteY143" fmla="*/ 1117 h 1552"/>
                <a:gd name="connsiteX144" fmla="*/ 2296 w 2482"/>
                <a:gd name="connsiteY144" fmla="*/ 1192 h 1552"/>
                <a:gd name="connsiteX145" fmla="*/ 2321 w 2482"/>
                <a:gd name="connsiteY145" fmla="*/ 1180 h 1552"/>
                <a:gd name="connsiteX146" fmla="*/ 2358 w 2482"/>
                <a:gd name="connsiteY146" fmla="*/ 1130 h 1552"/>
                <a:gd name="connsiteX147" fmla="*/ 2358 w 2482"/>
                <a:gd name="connsiteY147" fmla="*/ 1155 h 1552"/>
                <a:gd name="connsiteX148" fmla="*/ 2346 w 2482"/>
                <a:gd name="connsiteY148" fmla="*/ 1217 h 1552"/>
                <a:gd name="connsiteX149" fmla="*/ 2383 w 2482"/>
                <a:gd name="connsiteY149" fmla="*/ 1242 h 1552"/>
                <a:gd name="connsiteX150" fmla="*/ 2408 w 2482"/>
                <a:gd name="connsiteY150" fmla="*/ 1180 h 1552"/>
                <a:gd name="connsiteX151" fmla="*/ 2433 w 2482"/>
                <a:gd name="connsiteY151" fmla="*/ 1167 h 1552"/>
                <a:gd name="connsiteX152" fmla="*/ 2470 w 2482"/>
                <a:gd name="connsiteY152" fmla="*/ 1117 h 1552"/>
                <a:gd name="connsiteX153" fmla="*/ 2482 w 2482"/>
                <a:gd name="connsiteY153" fmla="*/ 1080 h 1552"/>
                <a:gd name="connsiteX154" fmla="*/ 2458 w 2482"/>
                <a:gd name="connsiteY154"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1701 w 2482"/>
                <a:gd name="connsiteY17" fmla="*/ 844 h 1552"/>
                <a:gd name="connsiteX18" fmla="*/ 1713 w 2482"/>
                <a:gd name="connsiteY18" fmla="*/ 869 h 1552"/>
                <a:gd name="connsiteX19" fmla="*/ 1750 w 2482"/>
                <a:gd name="connsiteY19" fmla="*/ 931 h 1552"/>
                <a:gd name="connsiteX20" fmla="*/ 1775 w 2482"/>
                <a:gd name="connsiteY20" fmla="*/ 981 h 1552"/>
                <a:gd name="connsiteX21" fmla="*/ 1750 w 2482"/>
                <a:gd name="connsiteY21" fmla="*/ 1031 h 1552"/>
                <a:gd name="connsiteX22" fmla="*/ 1713 w 2482"/>
                <a:gd name="connsiteY22" fmla="*/ 1031 h 1552"/>
                <a:gd name="connsiteX23" fmla="*/ 1688 w 2482"/>
                <a:gd name="connsiteY23" fmla="*/ 993 h 1552"/>
                <a:gd name="connsiteX24" fmla="*/ 1663 w 2482"/>
                <a:gd name="connsiteY24" fmla="*/ 968 h 1552"/>
                <a:gd name="connsiteX25" fmla="*/ 1638 w 2482"/>
                <a:gd name="connsiteY25" fmla="*/ 919 h 1552"/>
                <a:gd name="connsiteX26" fmla="*/ 1614 w 2482"/>
                <a:gd name="connsiteY26" fmla="*/ 894 h 1552"/>
                <a:gd name="connsiteX27" fmla="*/ 1601 w 2482"/>
                <a:gd name="connsiteY27" fmla="*/ 882 h 1552"/>
                <a:gd name="connsiteX28" fmla="*/ 1527 w 2482"/>
                <a:gd name="connsiteY28" fmla="*/ 882 h 1552"/>
                <a:gd name="connsiteX29" fmla="*/ 1428 w 2482"/>
                <a:gd name="connsiteY29" fmla="*/ 820 h 1552"/>
                <a:gd name="connsiteX30" fmla="*/ 1378 w 2482"/>
                <a:gd name="connsiteY30" fmla="*/ 782 h 1552"/>
                <a:gd name="connsiteX31" fmla="*/ 1316 w 2482"/>
                <a:gd name="connsiteY31" fmla="*/ 770 h 1552"/>
                <a:gd name="connsiteX32" fmla="*/ 1291 w 2482"/>
                <a:gd name="connsiteY32" fmla="*/ 782 h 1552"/>
                <a:gd name="connsiteX33" fmla="*/ 1217 w 2482"/>
                <a:gd name="connsiteY33" fmla="*/ 695 h 1552"/>
                <a:gd name="connsiteX34" fmla="*/ 1192 w 2482"/>
                <a:gd name="connsiteY34" fmla="*/ 695 h 1552"/>
                <a:gd name="connsiteX35" fmla="*/ 1204 w 2482"/>
                <a:gd name="connsiteY35" fmla="*/ 559 h 1552"/>
                <a:gd name="connsiteX36" fmla="*/ 1279 w 2482"/>
                <a:gd name="connsiteY36" fmla="*/ 460 h 1552"/>
                <a:gd name="connsiteX37" fmla="*/ 1291 w 2482"/>
                <a:gd name="connsiteY37" fmla="*/ 422 h 1552"/>
                <a:gd name="connsiteX38" fmla="*/ 1291 w 2482"/>
                <a:gd name="connsiteY38" fmla="*/ 385 h 1552"/>
                <a:gd name="connsiteX39" fmla="*/ 1341 w 2482"/>
                <a:gd name="connsiteY39" fmla="*/ 373 h 1552"/>
                <a:gd name="connsiteX40" fmla="*/ 1353 w 2482"/>
                <a:gd name="connsiteY40" fmla="*/ 348 h 1552"/>
                <a:gd name="connsiteX41" fmla="*/ 1291 w 2482"/>
                <a:gd name="connsiteY41" fmla="*/ 323 h 1552"/>
                <a:gd name="connsiteX42" fmla="*/ 1279 w 2482"/>
                <a:gd name="connsiteY42" fmla="*/ 298 h 1552"/>
                <a:gd name="connsiteX43" fmla="*/ 1341 w 2482"/>
                <a:gd name="connsiteY43" fmla="*/ 311 h 1552"/>
                <a:gd name="connsiteX44" fmla="*/ 1378 w 2482"/>
                <a:gd name="connsiteY44" fmla="*/ 298 h 1552"/>
                <a:gd name="connsiteX45" fmla="*/ 1341 w 2482"/>
                <a:gd name="connsiteY45" fmla="*/ 248 h 1552"/>
                <a:gd name="connsiteX46" fmla="*/ 1403 w 2482"/>
                <a:gd name="connsiteY46" fmla="*/ 248 h 1552"/>
                <a:gd name="connsiteX47" fmla="*/ 1415 w 2482"/>
                <a:gd name="connsiteY47" fmla="*/ 236 h 1552"/>
                <a:gd name="connsiteX48" fmla="*/ 1440 w 2482"/>
                <a:gd name="connsiteY48" fmla="*/ 174 h 1552"/>
                <a:gd name="connsiteX49" fmla="*/ 1428 w 2482"/>
                <a:gd name="connsiteY49" fmla="*/ 100 h 1552"/>
                <a:gd name="connsiteX50" fmla="*/ 1341 w 2482"/>
                <a:gd name="connsiteY50" fmla="*/ 149 h 1552"/>
                <a:gd name="connsiteX51" fmla="*/ 1328 w 2482"/>
                <a:gd name="connsiteY51" fmla="*/ 211 h 1552"/>
                <a:gd name="connsiteX52" fmla="*/ 1303 w 2482"/>
                <a:gd name="connsiteY52" fmla="*/ 199 h 1552"/>
                <a:gd name="connsiteX53" fmla="*/ 1303 w 2482"/>
                <a:gd name="connsiteY53" fmla="*/ 137 h 1552"/>
                <a:gd name="connsiteX54" fmla="*/ 1279 w 2482"/>
                <a:gd name="connsiteY54" fmla="*/ 124 h 1552"/>
                <a:gd name="connsiteX55" fmla="*/ 1266 w 2482"/>
                <a:gd name="connsiteY55" fmla="*/ 162 h 1552"/>
                <a:gd name="connsiteX56" fmla="*/ 1241 w 2482"/>
                <a:gd name="connsiteY56" fmla="*/ 174 h 1552"/>
                <a:gd name="connsiteX57" fmla="*/ 1241 w 2482"/>
                <a:gd name="connsiteY57" fmla="*/ 112 h 1552"/>
                <a:gd name="connsiteX58" fmla="*/ 1204 w 2482"/>
                <a:gd name="connsiteY58" fmla="*/ 100 h 1552"/>
                <a:gd name="connsiteX59" fmla="*/ 1179 w 2482"/>
                <a:gd name="connsiteY59" fmla="*/ 50 h 1552"/>
                <a:gd name="connsiteX60" fmla="*/ 1179 w 2482"/>
                <a:gd name="connsiteY60" fmla="*/ 13 h 1552"/>
                <a:gd name="connsiteX61" fmla="*/ 1142 w 2482"/>
                <a:gd name="connsiteY61" fmla="*/ 0 h 1552"/>
                <a:gd name="connsiteX62" fmla="*/ 1142 w 2482"/>
                <a:gd name="connsiteY62" fmla="*/ 100 h 1552"/>
                <a:gd name="connsiteX63" fmla="*/ 1179 w 2482"/>
                <a:gd name="connsiteY63" fmla="*/ 149 h 1552"/>
                <a:gd name="connsiteX64" fmla="*/ 1167 w 2482"/>
                <a:gd name="connsiteY64" fmla="*/ 199 h 1552"/>
                <a:gd name="connsiteX65" fmla="*/ 1142 w 2482"/>
                <a:gd name="connsiteY65" fmla="*/ 224 h 1552"/>
                <a:gd name="connsiteX66" fmla="*/ 1130 w 2482"/>
                <a:gd name="connsiteY66" fmla="*/ 186 h 1552"/>
                <a:gd name="connsiteX67" fmla="*/ 1105 w 2482"/>
                <a:gd name="connsiteY67" fmla="*/ 186 h 1552"/>
                <a:gd name="connsiteX68" fmla="*/ 1068 w 2482"/>
                <a:gd name="connsiteY68" fmla="*/ 224 h 1552"/>
                <a:gd name="connsiteX69" fmla="*/ 1030 w 2482"/>
                <a:gd name="connsiteY69" fmla="*/ 211 h 1552"/>
                <a:gd name="connsiteX70" fmla="*/ 956 w 2482"/>
                <a:gd name="connsiteY70" fmla="*/ 186 h 1552"/>
                <a:gd name="connsiteX71" fmla="*/ 857 w 2482"/>
                <a:gd name="connsiteY71" fmla="*/ 224 h 1552"/>
                <a:gd name="connsiteX72" fmla="*/ 795 w 2482"/>
                <a:gd name="connsiteY72" fmla="*/ 186 h 1552"/>
                <a:gd name="connsiteX73" fmla="*/ 720 w 2482"/>
                <a:gd name="connsiteY73" fmla="*/ 174 h 1552"/>
                <a:gd name="connsiteX74" fmla="*/ 0 w 2482"/>
                <a:gd name="connsiteY74" fmla="*/ 286 h 1552"/>
                <a:gd name="connsiteX75" fmla="*/ 0 w 2482"/>
                <a:gd name="connsiteY75" fmla="*/ 311 h 1552"/>
                <a:gd name="connsiteX76" fmla="*/ 37 w 2482"/>
                <a:gd name="connsiteY76" fmla="*/ 323 h 1552"/>
                <a:gd name="connsiteX77" fmla="*/ 37 w 2482"/>
                <a:gd name="connsiteY77" fmla="*/ 397 h 1552"/>
                <a:gd name="connsiteX78" fmla="*/ 112 w 2482"/>
                <a:gd name="connsiteY78" fmla="*/ 410 h 1552"/>
                <a:gd name="connsiteX79" fmla="*/ 100 w 2482"/>
                <a:gd name="connsiteY79" fmla="*/ 472 h 1552"/>
                <a:gd name="connsiteX80" fmla="*/ 124 w 2482"/>
                <a:gd name="connsiteY80" fmla="*/ 633 h 1552"/>
                <a:gd name="connsiteX81" fmla="*/ 149 w 2482"/>
                <a:gd name="connsiteY81" fmla="*/ 671 h 1552"/>
                <a:gd name="connsiteX82" fmla="*/ 100 w 2482"/>
                <a:gd name="connsiteY82" fmla="*/ 720 h 1552"/>
                <a:gd name="connsiteX83" fmla="*/ 100 w 2482"/>
                <a:gd name="connsiteY83" fmla="*/ 757 h 1552"/>
                <a:gd name="connsiteX84" fmla="*/ 100 w 2482"/>
                <a:gd name="connsiteY84" fmla="*/ 795 h 1552"/>
                <a:gd name="connsiteX85" fmla="*/ 149 w 2482"/>
                <a:gd name="connsiteY85" fmla="*/ 894 h 1552"/>
                <a:gd name="connsiteX86" fmla="*/ 124 w 2482"/>
                <a:gd name="connsiteY86" fmla="*/ 931 h 1552"/>
                <a:gd name="connsiteX87" fmla="*/ 124 w 2482"/>
                <a:gd name="connsiteY87" fmla="*/ 956 h 1552"/>
                <a:gd name="connsiteX88" fmla="*/ 149 w 2482"/>
                <a:gd name="connsiteY88" fmla="*/ 968 h 1552"/>
                <a:gd name="connsiteX89" fmla="*/ 186 w 2482"/>
                <a:gd name="connsiteY89" fmla="*/ 1043 h 1552"/>
                <a:gd name="connsiteX90" fmla="*/ 199 w 2482"/>
                <a:gd name="connsiteY90" fmla="*/ 1080 h 1552"/>
                <a:gd name="connsiteX91" fmla="*/ 211 w 2482"/>
                <a:gd name="connsiteY91" fmla="*/ 1105 h 1552"/>
                <a:gd name="connsiteX92" fmla="*/ 261 w 2482"/>
                <a:gd name="connsiteY92" fmla="*/ 1130 h 1552"/>
                <a:gd name="connsiteX93" fmla="*/ 633 w 2482"/>
                <a:gd name="connsiteY93" fmla="*/ 1167 h 1552"/>
                <a:gd name="connsiteX94" fmla="*/ 658 w 2482"/>
                <a:gd name="connsiteY94" fmla="*/ 1167 h 1552"/>
                <a:gd name="connsiteX95" fmla="*/ 683 w 2482"/>
                <a:gd name="connsiteY95" fmla="*/ 1180 h 1552"/>
                <a:gd name="connsiteX96" fmla="*/ 1204 w 2482"/>
                <a:gd name="connsiteY96" fmla="*/ 1229 h 1552"/>
                <a:gd name="connsiteX97" fmla="*/ 1254 w 2482"/>
                <a:gd name="connsiteY97" fmla="*/ 1242 h 1552"/>
                <a:gd name="connsiteX98" fmla="*/ 1266 w 2482"/>
                <a:gd name="connsiteY98" fmla="*/ 1242 h 1552"/>
                <a:gd name="connsiteX99" fmla="*/ 1291 w 2482"/>
                <a:gd name="connsiteY99" fmla="*/ 1242 h 1552"/>
                <a:gd name="connsiteX100" fmla="*/ 1291 w 2482"/>
                <a:gd name="connsiteY100" fmla="*/ 1254 h 1552"/>
                <a:gd name="connsiteX101" fmla="*/ 1303 w 2482"/>
                <a:gd name="connsiteY101" fmla="*/ 1254 h 1552"/>
                <a:gd name="connsiteX102" fmla="*/ 1440 w 2482"/>
                <a:gd name="connsiteY102" fmla="*/ 1266 h 1552"/>
                <a:gd name="connsiteX103" fmla="*/ 1452 w 2482"/>
                <a:gd name="connsiteY103" fmla="*/ 1266 h 1552"/>
                <a:gd name="connsiteX104" fmla="*/ 1452 w 2482"/>
                <a:gd name="connsiteY104" fmla="*/ 1242 h 1552"/>
                <a:gd name="connsiteX105" fmla="*/ 1465 w 2482"/>
                <a:gd name="connsiteY105" fmla="*/ 1229 h 1552"/>
                <a:gd name="connsiteX106" fmla="*/ 1502 w 2482"/>
                <a:gd name="connsiteY106" fmla="*/ 1217 h 1552"/>
                <a:gd name="connsiteX107" fmla="*/ 1564 w 2482"/>
                <a:gd name="connsiteY107" fmla="*/ 1229 h 1552"/>
                <a:gd name="connsiteX108" fmla="*/ 1564 w 2482"/>
                <a:gd name="connsiteY108" fmla="*/ 1242 h 1552"/>
                <a:gd name="connsiteX109" fmla="*/ 1589 w 2482"/>
                <a:gd name="connsiteY109" fmla="*/ 1254 h 1552"/>
                <a:gd name="connsiteX110" fmla="*/ 1614 w 2482"/>
                <a:gd name="connsiteY110" fmla="*/ 1291 h 1552"/>
                <a:gd name="connsiteX111" fmla="*/ 1614 w 2482"/>
                <a:gd name="connsiteY111" fmla="*/ 1316 h 1552"/>
                <a:gd name="connsiteX112" fmla="*/ 1638 w 2482"/>
                <a:gd name="connsiteY112" fmla="*/ 1316 h 1552"/>
                <a:gd name="connsiteX113" fmla="*/ 1676 w 2482"/>
                <a:gd name="connsiteY113" fmla="*/ 1341 h 1552"/>
                <a:gd name="connsiteX114" fmla="*/ 1688 w 2482"/>
                <a:gd name="connsiteY114" fmla="*/ 1353 h 1552"/>
                <a:gd name="connsiteX115" fmla="*/ 1725 w 2482"/>
                <a:gd name="connsiteY115" fmla="*/ 1341 h 1552"/>
                <a:gd name="connsiteX116" fmla="*/ 1763 w 2482"/>
                <a:gd name="connsiteY116" fmla="*/ 1316 h 1552"/>
                <a:gd name="connsiteX117" fmla="*/ 1812 w 2482"/>
                <a:gd name="connsiteY117" fmla="*/ 1353 h 1552"/>
                <a:gd name="connsiteX118" fmla="*/ 1837 w 2482"/>
                <a:gd name="connsiteY118" fmla="*/ 1403 h 1552"/>
                <a:gd name="connsiteX119" fmla="*/ 1787 w 2482"/>
                <a:gd name="connsiteY119" fmla="*/ 1403 h 1552"/>
                <a:gd name="connsiteX120" fmla="*/ 1775 w 2482"/>
                <a:gd name="connsiteY120" fmla="*/ 1415 h 1552"/>
                <a:gd name="connsiteX121" fmla="*/ 1775 w 2482"/>
                <a:gd name="connsiteY121" fmla="*/ 1477 h 1552"/>
                <a:gd name="connsiteX122" fmla="*/ 1763 w 2482"/>
                <a:gd name="connsiteY122" fmla="*/ 1502 h 1552"/>
                <a:gd name="connsiteX123" fmla="*/ 1750 w 2482"/>
                <a:gd name="connsiteY123" fmla="*/ 1540 h 1552"/>
                <a:gd name="connsiteX124" fmla="*/ 1763 w 2482"/>
                <a:gd name="connsiteY124" fmla="*/ 1552 h 1552"/>
                <a:gd name="connsiteX125" fmla="*/ 1825 w 2482"/>
                <a:gd name="connsiteY125" fmla="*/ 1527 h 1552"/>
                <a:gd name="connsiteX126" fmla="*/ 1862 w 2482"/>
                <a:gd name="connsiteY126" fmla="*/ 1453 h 1552"/>
                <a:gd name="connsiteX127" fmla="*/ 1862 w 2482"/>
                <a:gd name="connsiteY127" fmla="*/ 1465 h 1552"/>
                <a:gd name="connsiteX128" fmla="*/ 1862 w 2482"/>
                <a:gd name="connsiteY128" fmla="*/ 1428 h 1552"/>
                <a:gd name="connsiteX129" fmla="*/ 1887 w 2482"/>
                <a:gd name="connsiteY129" fmla="*/ 1403 h 1552"/>
                <a:gd name="connsiteX130" fmla="*/ 1936 w 2482"/>
                <a:gd name="connsiteY130" fmla="*/ 1403 h 1552"/>
                <a:gd name="connsiteX131" fmla="*/ 1936 w 2482"/>
                <a:gd name="connsiteY131" fmla="*/ 1391 h 1552"/>
                <a:gd name="connsiteX132" fmla="*/ 1949 w 2482"/>
                <a:gd name="connsiteY132" fmla="*/ 1378 h 1552"/>
                <a:gd name="connsiteX133" fmla="*/ 1974 w 2482"/>
                <a:gd name="connsiteY133" fmla="*/ 1366 h 1552"/>
                <a:gd name="connsiteX134" fmla="*/ 1974 w 2482"/>
                <a:gd name="connsiteY134" fmla="*/ 1378 h 1552"/>
                <a:gd name="connsiteX135" fmla="*/ 1986 w 2482"/>
                <a:gd name="connsiteY135" fmla="*/ 1353 h 1552"/>
                <a:gd name="connsiteX136" fmla="*/ 2023 w 2482"/>
                <a:gd name="connsiteY136" fmla="*/ 1316 h 1552"/>
                <a:gd name="connsiteX137" fmla="*/ 2110 w 2482"/>
                <a:gd name="connsiteY137" fmla="*/ 1291 h 1552"/>
                <a:gd name="connsiteX138" fmla="*/ 2135 w 2482"/>
                <a:gd name="connsiteY138" fmla="*/ 1242 h 1552"/>
                <a:gd name="connsiteX139" fmla="*/ 2147 w 2482"/>
                <a:gd name="connsiteY139" fmla="*/ 1217 h 1552"/>
                <a:gd name="connsiteX140" fmla="*/ 2147 w 2482"/>
                <a:gd name="connsiteY140" fmla="*/ 1192 h 1552"/>
                <a:gd name="connsiteX141" fmla="*/ 2160 w 2482"/>
                <a:gd name="connsiteY141" fmla="*/ 1117 h 1552"/>
                <a:gd name="connsiteX142" fmla="*/ 2222 w 2482"/>
                <a:gd name="connsiteY142" fmla="*/ 1117 h 1552"/>
                <a:gd name="connsiteX143" fmla="*/ 2296 w 2482"/>
                <a:gd name="connsiteY143" fmla="*/ 1192 h 1552"/>
                <a:gd name="connsiteX144" fmla="*/ 2321 w 2482"/>
                <a:gd name="connsiteY144" fmla="*/ 1180 h 1552"/>
                <a:gd name="connsiteX145" fmla="*/ 2358 w 2482"/>
                <a:gd name="connsiteY145" fmla="*/ 1130 h 1552"/>
                <a:gd name="connsiteX146" fmla="*/ 2358 w 2482"/>
                <a:gd name="connsiteY146" fmla="*/ 1155 h 1552"/>
                <a:gd name="connsiteX147" fmla="*/ 2346 w 2482"/>
                <a:gd name="connsiteY147" fmla="*/ 1217 h 1552"/>
                <a:gd name="connsiteX148" fmla="*/ 2383 w 2482"/>
                <a:gd name="connsiteY148" fmla="*/ 1242 h 1552"/>
                <a:gd name="connsiteX149" fmla="*/ 2408 w 2482"/>
                <a:gd name="connsiteY149" fmla="*/ 1180 h 1552"/>
                <a:gd name="connsiteX150" fmla="*/ 2433 w 2482"/>
                <a:gd name="connsiteY150" fmla="*/ 1167 h 1552"/>
                <a:gd name="connsiteX151" fmla="*/ 2470 w 2482"/>
                <a:gd name="connsiteY151" fmla="*/ 1117 h 1552"/>
                <a:gd name="connsiteX152" fmla="*/ 2482 w 2482"/>
                <a:gd name="connsiteY152" fmla="*/ 1080 h 1552"/>
                <a:gd name="connsiteX153" fmla="*/ 2458 w 2482"/>
                <a:gd name="connsiteY153"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1701 w 2482"/>
                <a:gd name="connsiteY17" fmla="*/ 844 h 1552"/>
                <a:gd name="connsiteX18" fmla="*/ 1713 w 2482"/>
                <a:gd name="connsiteY18" fmla="*/ 869 h 1552"/>
                <a:gd name="connsiteX19" fmla="*/ 1750 w 2482"/>
                <a:gd name="connsiteY19" fmla="*/ 931 h 1552"/>
                <a:gd name="connsiteX20" fmla="*/ 1775 w 2482"/>
                <a:gd name="connsiteY20" fmla="*/ 981 h 1552"/>
                <a:gd name="connsiteX21" fmla="*/ 1750 w 2482"/>
                <a:gd name="connsiteY21" fmla="*/ 1031 h 1552"/>
                <a:gd name="connsiteX22" fmla="*/ 1713 w 2482"/>
                <a:gd name="connsiteY22" fmla="*/ 1031 h 1552"/>
                <a:gd name="connsiteX23" fmla="*/ 1688 w 2482"/>
                <a:gd name="connsiteY23" fmla="*/ 993 h 1552"/>
                <a:gd name="connsiteX24" fmla="*/ 1663 w 2482"/>
                <a:gd name="connsiteY24" fmla="*/ 968 h 1552"/>
                <a:gd name="connsiteX25" fmla="*/ 1638 w 2482"/>
                <a:gd name="connsiteY25" fmla="*/ 919 h 1552"/>
                <a:gd name="connsiteX26" fmla="*/ 1614 w 2482"/>
                <a:gd name="connsiteY26" fmla="*/ 894 h 1552"/>
                <a:gd name="connsiteX27" fmla="*/ 1601 w 2482"/>
                <a:gd name="connsiteY27" fmla="*/ 882 h 1552"/>
                <a:gd name="connsiteX28" fmla="*/ 1527 w 2482"/>
                <a:gd name="connsiteY28" fmla="*/ 882 h 1552"/>
                <a:gd name="connsiteX29" fmla="*/ 1428 w 2482"/>
                <a:gd name="connsiteY29" fmla="*/ 820 h 1552"/>
                <a:gd name="connsiteX30" fmla="*/ 1378 w 2482"/>
                <a:gd name="connsiteY30" fmla="*/ 782 h 1552"/>
                <a:gd name="connsiteX31" fmla="*/ 1316 w 2482"/>
                <a:gd name="connsiteY31" fmla="*/ 770 h 1552"/>
                <a:gd name="connsiteX32" fmla="*/ 1291 w 2482"/>
                <a:gd name="connsiteY32" fmla="*/ 782 h 1552"/>
                <a:gd name="connsiteX33" fmla="*/ 1217 w 2482"/>
                <a:gd name="connsiteY33" fmla="*/ 695 h 1552"/>
                <a:gd name="connsiteX34" fmla="*/ 1192 w 2482"/>
                <a:gd name="connsiteY34" fmla="*/ 695 h 1552"/>
                <a:gd name="connsiteX35" fmla="*/ 1204 w 2482"/>
                <a:gd name="connsiteY35" fmla="*/ 559 h 1552"/>
                <a:gd name="connsiteX36" fmla="*/ 1279 w 2482"/>
                <a:gd name="connsiteY36" fmla="*/ 460 h 1552"/>
                <a:gd name="connsiteX37" fmla="*/ 1291 w 2482"/>
                <a:gd name="connsiteY37" fmla="*/ 422 h 1552"/>
                <a:gd name="connsiteX38" fmla="*/ 1291 w 2482"/>
                <a:gd name="connsiteY38" fmla="*/ 385 h 1552"/>
                <a:gd name="connsiteX39" fmla="*/ 1341 w 2482"/>
                <a:gd name="connsiteY39" fmla="*/ 373 h 1552"/>
                <a:gd name="connsiteX40" fmla="*/ 1353 w 2482"/>
                <a:gd name="connsiteY40" fmla="*/ 348 h 1552"/>
                <a:gd name="connsiteX41" fmla="*/ 1291 w 2482"/>
                <a:gd name="connsiteY41" fmla="*/ 323 h 1552"/>
                <a:gd name="connsiteX42" fmla="*/ 1279 w 2482"/>
                <a:gd name="connsiteY42" fmla="*/ 298 h 1552"/>
                <a:gd name="connsiteX43" fmla="*/ 1341 w 2482"/>
                <a:gd name="connsiteY43" fmla="*/ 311 h 1552"/>
                <a:gd name="connsiteX44" fmla="*/ 1378 w 2482"/>
                <a:gd name="connsiteY44" fmla="*/ 298 h 1552"/>
                <a:gd name="connsiteX45" fmla="*/ 1341 w 2482"/>
                <a:gd name="connsiteY45" fmla="*/ 248 h 1552"/>
                <a:gd name="connsiteX46" fmla="*/ 1403 w 2482"/>
                <a:gd name="connsiteY46" fmla="*/ 248 h 1552"/>
                <a:gd name="connsiteX47" fmla="*/ 1415 w 2482"/>
                <a:gd name="connsiteY47" fmla="*/ 236 h 1552"/>
                <a:gd name="connsiteX48" fmla="*/ 1428 w 2482"/>
                <a:gd name="connsiteY48" fmla="*/ 100 h 1552"/>
                <a:gd name="connsiteX49" fmla="*/ 1341 w 2482"/>
                <a:gd name="connsiteY49" fmla="*/ 149 h 1552"/>
                <a:gd name="connsiteX50" fmla="*/ 1328 w 2482"/>
                <a:gd name="connsiteY50" fmla="*/ 211 h 1552"/>
                <a:gd name="connsiteX51" fmla="*/ 1303 w 2482"/>
                <a:gd name="connsiteY51" fmla="*/ 199 h 1552"/>
                <a:gd name="connsiteX52" fmla="*/ 1303 w 2482"/>
                <a:gd name="connsiteY52" fmla="*/ 137 h 1552"/>
                <a:gd name="connsiteX53" fmla="*/ 1279 w 2482"/>
                <a:gd name="connsiteY53" fmla="*/ 124 h 1552"/>
                <a:gd name="connsiteX54" fmla="*/ 1266 w 2482"/>
                <a:gd name="connsiteY54" fmla="*/ 162 h 1552"/>
                <a:gd name="connsiteX55" fmla="*/ 1241 w 2482"/>
                <a:gd name="connsiteY55" fmla="*/ 174 h 1552"/>
                <a:gd name="connsiteX56" fmla="*/ 1241 w 2482"/>
                <a:gd name="connsiteY56" fmla="*/ 112 h 1552"/>
                <a:gd name="connsiteX57" fmla="*/ 1204 w 2482"/>
                <a:gd name="connsiteY57" fmla="*/ 100 h 1552"/>
                <a:gd name="connsiteX58" fmla="*/ 1179 w 2482"/>
                <a:gd name="connsiteY58" fmla="*/ 50 h 1552"/>
                <a:gd name="connsiteX59" fmla="*/ 1179 w 2482"/>
                <a:gd name="connsiteY59" fmla="*/ 13 h 1552"/>
                <a:gd name="connsiteX60" fmla="*/ 1142 w 2482"/>
                <a:gd name="connsiteY60" fmla="*/ 0 h 1552"/>
                <a:gd name="connsiteX61" fmla="*/ 1142 w 2482"/>
                <a:gd name="connsiteY61" fmla="*/ 100 h 1552"/>
                <a:gd name="connsiteX62" fmla="*/ 1179 w 2482"/>
                <a:gd name="connsiteY62" fmla="*/ 149 h 1552"/>
                <a:gd name="connsiteX63" fmla="*/ 1167 w 2482"/>
                <a:gd name="connsiteY63" fmla="*/ 199 h 1552"/>
                <a:gd name="connsiteX64" fmla="*/ 1142 w 2482"/>
                <a:gd name="connsiteY64" fmla="*/ 224 h 1552"/>
                <a:gd name="connsiteX65" fmla="*/ 1130 w 2482"/>
                <a:gd name="connsiteY65" fmla="*/ 186 h 1552"/>
                <a:gd name="connsiteX66" fmla="*/ 1105 w 2482"/>
                <a:gd name="connsiteY66" fmla="*/ 186 h 1552"/>
                <a:gd name="connsiteX67" fmla="*/ 1068 w 2482"/>
                <a:gd name="connsiteY67" fmla="*/ 224 h 1552"/>
                <a:gd name="connsiteX68" fmla="*/ 1030 w 2482"/>
                <a:gd name="connsiteY68" fmla="*/ 211 h 1552"/>
                <a:gd name="connsiteX69" fmla="*/ 956 w 2482"/>
                <a:gd name="connsiteY69" fmla="*/ 186 h 1552"/>
                <a:gd name="connsiteX70" fmla="*/ 857 w 2482"/>
                <a:gd name="connsiteY70" fmla="*/ 224 h 1552"/>
                <a:gd name="connsiteX71" fmla="*/ 795 w 2482"/>
                <a:gd name="connsiteY71" fmla="*/ 186 h 1552"/>
                <a:gd name="connsiteX72" fmla="*/ 720 w 2482"/>
                <a:gd name="connsiteY72" fmla="*/ 174 h 1552"/>
                <a:gd name="connsiteX73" fmla="*/ 0 w 2482"/>
                <a:gd name="connsiteY73" fmla="*/ 286 h 1552"/>
                <a:gd name="connsiteX74" fmla="*/ 0 w 2482"/>
                <a:gd name="connsiteY74" fmla="*/ 311 h 1552"/>
                <a:gd name="connsiteX75" fmla="*/ 37 w 2482"/>
                <a:gd name="connsiteY75" fmla="*/ 323 h 1552"/>
                <a:gd name="connsiteX76" fmla="*/ 37 w 2482"/>
                <a:gd name="connsiteY76" fmla="*/ 397 h 1552"/>
                <a:gd name="connsiteX77" fmla="*/ 112 w 2482"/>
                <a:gd name="connsiteY77" fmla="*/ 410 h 1552"/>
                <a:gd name="connsiteX78" fmla="*/ 100 w 2482"/>
                <a:gd name="connsiteY78" fmla="*/ 472 h 1552"/>
                <a:gd name="connsiteX79" fmla="*/ 124 w 2482"/>
                <a:gd name="connsiteY79" fmla="*/ 633 h 1552"/>
                <a:gd name="connsiteX80" fmla="*/ 149 w 2482"/>
                <a:gd name="connsiteY80" fmla="*/ 671 h 1552"/>
                <a:gd name="connsiteX81" fmla="*/ 100 w 2482"/>
                <a:gd name="connsiteY81" fmla="*/ 720 h 1552"/>
                <a:gd name="connsiteX82" fmla="*/ 100 w 2482"/>
                <a:gd name="connsiteY82" fmla="*/ 757 h 1552"/>
                <a:gd name="connsiteX83" fmla="*/ 100 w 2482"/>
                <a:gd name="connsiteY83" fmla="*/ 795 h 1552"/>
                <a:gd name="connsiteX84" fmla="*/ 149 w 2482"/>
                <a:gd name="connsiteY84" fmla="*/ 894 h 1552"/>
                <a:gd name="connsiteX85" fmla="*/ 124 w 2482"/>
                <a:gd name="connsiteY85" fmla="*/ 931 h 1552"/>
                <a:gd name="connsiteX86" fmla="*/ 124 w 2482"/>
                <a:gd name="connsiteY86" fmla="*/ 956 h 1552"/>
                <a:gd name="connsiteX87" fmla="*/ 149 w 2482"/>
                <a:gd name="connsiteY87" fmla="*/ 968 h 1552"/>
                <a:gd name="connsiteX88" fmla="*/ 186 w 2482"/>
                <a:gd name="connsiteY88" fmla="*/ 1043 h 1552"/>
                <a:gd name="connsiteX89" fmla="*/ 199 w 2482"/>
                <a:gd name="connsiteY89" fmla="*/ 1080 h 1552"/>
                <a:gd name="connsiteX90" fmla="*/ 211 w 2482"/>
                <a:gd name="connsiteY90" fmla="*/ 1105 h 1552"/>
                <a:gd name="connsiteX91" fmla="*/ 261 w 2482"/>
                <a:gd name="connsiteY91" fmla="*/ 1130 h 1552"/>
                <a:gd name="connsiteX92" fmla="*/ 633 w 2482"/>
                <a:gd name="connsiteY92" fmla="*/ 1167 h 1552"/>
                <a:gd name="connsiteX93" fmla="*/ 658 w 2482"/>
                <a:gd name="connsiteY93" fmla="*/ 1167 h 1552"/>
                <a:gd name="connsiteX94" fmla="*/ 683 w 2482"/>
                <a:gd name="connsiteY94" fmla="*/ 1180 h 1552"/>
                <a:gd name="connsiteX95" fmla="*/ 1204 w 2482"/>
                <a:gd name="connsiteY95" fmla="*/ 1229 h 1552"/>
                <a:gd name="connsiteX96" fmla="*/ 1254 w 2482"/>
                <a:gd name="connsiteY96" fmla="*/ 1242 h 1552"/>
                <a:gd name="connsiteX97" fmla="*/ 1266 w 2482"/>
                <a:gd name="connsiteY97" fmla="*/ 1242 h 1552"/>
                <a:gd name="connsiteX98" fmla="*/ 1291 w 2482"/>
                <a:gd name="connsiteY98" fmla="*/ 1242 h 1552"/>
                <a:gd name="connsiteX99" fmla="*/ 1291 w 2482"/>
                <a:gd name="connsiteY99" fmla="*/ 1254 h 1552"/>
                <a:gd name="connsiteX100" fmla="*/ 1303 w 2482"/>
                <a:gd name="connsiteY100" fmla="*/ 1254 h 1552"/>
                <a:gd name="connsiteX101" fmla="*/ 1440 w 2482"/>
                <a:gd name="connsiteY101" fmla="*/ 1266 h 1552"/>
                <a:gd name="connsiteX102" fmla="*/ 1452 w 2482"/>
                <a:gd name="connsiteY102" fmla="*/ 1266 h 1552"/>
                <a:gd name="connsiteX103" fmla="*/ 1452 w 2482"/>
                <a:gd name="connsiteY103" fmla="*/ 1242 h 1552"/>
                <a:gd name="connsiteX104" fmla="*/ 1465 w 2482"/>
                <a:gd name="connsiteY104" fmla="*/ 1229 h 1552"/>
                <a:gd name="connsiteX105" fmla="*/ 1502 w 2482"/>
                <a:gd name="connsiteY105" fmla="*/ 1217 h 1552"/>
                <a:gd name="connsiteX106" fmla="*/ 1564 w 2482"/>
                <a:gd name="connsiteY106" fmla="*/ 1229 h 1552"/>
                <a:gd name="connsiteX107" fmla="*/ 1564 w 2482"/>
                <a:gd name="connsiteY107" fmla="*/ 1242 h 1552"/>
                <a:gd name="connsiteX108" fmla="*/ 1589 w 2482"/>
                <a:gd name="connsiteY108" fmla="*/ 1254 h 1552"/>
                <a:gd name="connsiteX109" fmla="*/ 1614 w 2482"/>
                <a:gd name="connsiteY109" fmla="*/ 1291 h 1552"/>
                <a:gd name="connsiteX110" fmla="*/ 1614 w 2482"/>
                <a:gd name="connsiteY110" fmla="*/ 1316 h 1552"/>
                <a:gd name="connsiteX111" fmla="*/ 1638 w 2482"/>
                <a:gd name="connsiteY111" fmla="*/ 1316 h 1552"/>
                <a:gd name="connsiteX112" fmla="*/ 1676 w 2482"/>
                <a:gd name="connsiteY112" fmla="*/ 1341 h 1552"/>
                <a:gd name="connsiteX113" fmla="*/ 1688 w 2482"/>
                <a:gd name="connsiteY113" fmla="*/ 1353 h 1552"/>
                <a:gd name="connsiteX114" fmla="*/ 1725 w 2482"/>
                <a:gd name="connsiteY114" fmla="*/ 1341 h 1552"/>
                <a:gd name="connsiteX115" fmla="*/ 1763 w 2482"/>
                <a:gd name="connsiteY115" fmla="*/ 1316 h 1552"/>
                <a:gd name="connsiteX116" fmla="*/ 1812 w 2482"/>
                <a:gd name="connsiteY116" fmla="*/ 1353 h 1552"/>
                <a:gd name="connsiteX117" fmla="*/ 1837 w 2482"/>
                <a:gd name="connsiteY117" fmla="*/ 1403 h 1552"/>
                <a:gd name="connsiteX118" fmla="*/ 1787 w 2482"/>
                <a:gd name="connsiteY118" fmla="*/ 1403 h 1552"/>
                <a:gd name="connsiteX119" fmla="*/ 1775 w 2482"/>
                <a:gd name="connsiteY119" fmla="*/ 1415 h 1552"/>
                <a:gd name="connsiteX120" fmla="*/ 1775 w 2482"/>
                <a:gd name="connsiteY120" fmla="*/ 1477 h 1552"/>
                <a:gd name="connsiteX121" fmla="*/ 1763 w 2482"/>
                <a:gd name="connsiteY121" fmla="*/ 1502 h 1552"/>
                <a:gd name="connsiteX122" fmla="*/ 1750 w 2482"/>
                <a:gd name="connsiteY122" fmla="*/ 1540 h 1552"/>
                <a:gd name="connsiteX123" fmla="*/ 1763 w 2482"/>
                <a:gd name="connsiteY123" fmla="*/ 1552 h 1552"/>
                <a:gd name="connsiteX124" fmla="*/ 1825 w 2482"/>
                <a:gd name="connsiteY124" fmla="*/ 1527 h 1552"/>
                <a:gd name="connsiteX125" fmla="*/ 1862 w 2482"/>
                <a:gd name="connsiteY125" fmla="*/ 1453 h 1552"/>
                <a:gd name="connsiteX126" fmla="*/ 1862 w 2482"/>
                <a:gd name="connsiteY126" fmla="*/ 1465 h 1552"/>
                <a:gd name="connsiteX127" fmla="*/ 1862 w 2482"/>
                <a:gd name="connsiteY127" fmla="*/ 1428 h 1552"/>
                <a:gd name="connsiteX128" fmla="*/ 1887 w 2482"/>
                <a:gd name="connsiteY128" fmla="*/ 1403 h 1552"/>
                <a:gd name="connsiteX129" fmla="*/ 1936 w 2482"/>
                <a:gd name="connsiteY129" fmla="*/ 1403 h 1552"/>
                <a:gd name="connsiteX130" fmla="*/ 1936 w 2482"/>
                <a:gd name="connsiteY130" fmla="*/ 1391 h 1552"/>
                <a:gd name="connsiteX131" fmla="*/ 1949 w 2482"/>
                <a:gd name="connsiteY131" fmla="*/ 1378 h 1552"/>
                <a:gd name="connsiteX132" fmla="*/ 1974 w 2482"/>
                <a:gd name="connsiteY132" fmla="*/ 1366 h 1552"/>
                <a:gd name="connsiteX133" fmla="*/ 1974 w 2482"/>
                <a:gd name="connsiteY133" fmla="*/ 1378 h 1552"/>
                <a:gd name="connsiteX134" fmla="*/ 1986 w 2482"/>
                <a:gd name="connsiteY134" fmla="*/ 1353 h 1552"/>
                <a:gd name="connsiteX135" fmla="*/ 2023 w 2482"/>
                <a:gd name="connsiteY135" fmla="*/ 1316 h 1552"/>
                <a:gd name="connsiteX136" fmla="*/ 2110 w 2482"/>
                <a:gd name="connsiteY136" fmla="*/ 1291 h 1552"/>
                <a:gd name="connsiteX137" fmla="*/ 2135 w 2482"/>
                <a:gd name="connsiteY137" fmla="*/ 1242 h 1552"/>
                <a:gd name="connsiteX138" fmla="*/ 2147 w 2482"/>
                <a:gd name="connsiteY138" fmla="*/ 1217 h 1552"/>
                <a:gd name="connsiteX139" fmla="*/ 2147 w 2482"/>
                <a:gd name="connsiteY139" fmla="*/ 1192 h 1552"/>
                <a:gd name="connsiteX140" fmla="*/ 2160 w 2482"/>
                <a:gd name="connsiteY140" fmla="*/ 1117 h 1552"/>
                <a:gd name="connsiteX141" fmla="*/ 2222 w 2482"/>
                <a:gd name="connsiteY141" fmla="*/ 1117 h 1552"/>
                <a:gd name="connsiteX142" fmla="*/ 2296 w 2482"/>
                <a:gd name="connsiteY142" fmla="*/ 1192 h 1552"/>
                <a:gd name="connsiteX143" fmla="*/ 2321 w 2482"/>
                <a:gd name="connsiteY143" fmla="*/ 1180 h 1552"/>
                <a:gd name="connsiteX144" fmla="*/ 2358 w 2482"/>
                <a:gd name="connsiteY144" fmla="*/ 1130 h 1552"/>
                <a:gd name="connsiteX145" fmla="*/ 2358 w 2482"/>
                <a:gd name="connsiteY145" fmla="*/ 1155 h 1552"/>
                <a:gd name="connsiteX146" fmla="*/ 2346 w 2482"/>
                <a:gd name="connsiteY146" fmla="*/ 1217 h 1552"/>
                <a:gd name="connsiteX147" fmla="*/ 2383 w 2482"/>
                <a:gd name="connsiteY147" fmla="*/ 1242 h 1552"/>
                <a:gd name="connsiteX148" fmla="*/ 2408 w 2482"/>
                <a:gd name="connsiteY148" fmla="*/ 1180 h 1552"/>
                <a:gd name="connsiteX149" fmla="*/ 2433 w 2482"/>
                <a:gd name="connsiteY149" fmla="*/ 1167 h 1552"/>
                <a:gd name="connsiteX150" fmla="*/ 2470 w 2482"/>
                <a:gd name="connsiteY150" fmla="*/ 1117 h 1552"/>
                <a:gd name="connsiteX151" fmla="*/ 2482 w 2482"/>
                <a:gd name="connsiteY151" fmla="*/ 1080 h 1552"/>
                <a:gd name="connsiteX152" fmla="*/ 2458 w 2482"/>
                <a:gd name="connsiteY152"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1701 w 2482"/>
                <a:gd name="connsiteY17" fmla="*/ 844 h 1552"/>
                <a:gd name="connsiteX18" fmla="*/ 1713 w 2482"/>
                <a:gd name="connsiteY18" fmla="*/ 869 h 1552"/>
                <a:gd name="connsiteX19" fmla="*/ 1750 w 2482"/>
                <a:gd name="connsiteY19" fmla="*/ 931 h 1552"/>
                <a:gd name="connsiteX20" fmla="*/ 1775 w 2482"/>
                <a:gd name="connsiteY20" fmla="*/ 981 h 1552"/>
                <a:gd name="connsiteX21" fmla="*/ 1750 w 2482"/>
                <a:gd name="connsiteY21" fmla="*/ 1031 h 1552"/>
                <a:gd name="connsiteX22" fmla="*/ 1713 w 2482"/>
                <a:gd name="connsiteY22" fmla="*/ 1031 h 1552"/>
                <a:gd name="connsiteX23" fmla="*/ 1688 w 2482"/>
                <a:gd name="connsiteY23" fmla="*/ 993 h 1552"/>
                <a:gd name="connsiteX24" fmla="*/ 1663 w 2482"/>
                <a:gd name="connsiteY24" fmla="*/ 968 h 1552"/>
                <a:gd name="connsiteX25" fmla="*/ 1638 w 2482"/>
                <a:gd name="connsiteY25" fmla="*/ 919 h 1552"/>
                <a:gd name="connsiteX26" fmla="*/ 1614 w 2482"/>
                <a:gd name="connsiteY26" fmla="*/ 894 h 1552"/>
                <a:gd name="connsiteX27" fmla="*/ 1601 w 2482"/>
                <a:gd name="connsiteY27" fmla="*/ 882 h 1552"/>
                <a:gd name="connsiteX28" fmla="*/ 1527 w 2482"/>
                <a:gd name="connsiteY28" fmla="*/ 882 h 1552"/>
                <a:gd name="connsiteX29" fmla="*/ 1428 w 2482"/>
                <a:gd name="connsiteY29" fmla="*/ 820 h 1552"/>
                <a:gd name="connsiteX30" fmla="*/ 1378 w 2482"/>
                <a:gd name="connsiteY30" fmla="*/ 782 h 1552"/>
                <a:gd name="connsiteX31" fmla="*/ 1316 w 2482"/>
                <a:gd name="connsiteY31" fmla="*/ 770 h 1552"/>
                <a:gd name="connsiteX32" fmla="*/ 1291 w 2482"/>
                <a:gd name="connsiteY32" fmla="*/ 782 h 1552"/>
                <a:gd name="connsiteX33" fmla="*/ 1217 w 2482"/>
                <a:gd name="connsiteY33" fmla="*/ 695 h 1552"/>
                <a:gd name="connsiteX34" fmla="*/ 1192 w 2482"/>
                <a:gd name="connsiteY34" fmla="*/ 695 h 1552"/>
                <a:gd name="connsiteX35" fmla="*/ 1204 w 2482"/>
                <a:gd name="connsiteY35" fmla="*/ 559 h 1552"/>
                <a:gd name="connsiteX36" fmla="*/ 1279 w 2482"/>
                <a:gd name="connsiteY36" fmla="*/ 460 h 1552"/>
                <a:gd name="connsiteX37" fmla="*/ 1291 w 2482"/>
                <a:gd name="connsiteY37" fmla="*/ 422 h 1552"/>
                <a:gd name="connsiteX38" fmla="*/ 1291 w 2482"/>
                <a:gd name="connsiteY38" fmla="*/ 385 h 1552"/>
                <a:gd name="connsiteX39" fmla="*/ 1341 w 2482"/>
                <a:gd name="connsiteY39" fmla="*/ 373 h 1552"/>
                <a:gd name="connsiteX40" fmla="*/ 1353 w 2482"/>
                <a:gd name="connsiteY40" fmla="*/ 348 h 1552"/>
                <a:gd name="connsiteX41" fmla="*/ 1291 w 2482"/>
                <a:gd name="connsiteY41" fmla="*/ 323 h 1552"/>
                <a:gd name="connsiteX42" fmla="*/ 1279 w 2482"/>
                <a:gd name="connsiteY42" fmla="*/ 298 h 1552"/>
                <a:gd name="connsiteX43" fmla="*/ 1341 w 2482"/>
                <a:gd name="connsiteY43" fmla="*/ 311 h 1552"/>
                <a:gd name="connsiteX44" fmla="*/ 1378 w 2482"/>
                <a:gd name="connsiteY44" fmla="*/ 298 h 1552"/>
                <a:gd name="connsiteX45" fmla="*/ 1341 w 2482"/>
                <a:gd name="connsiteY45" fmla="*/ 248 h 1552"/>
                <a:gd name="connsiteX46" fmla="*/ 1403 w 2482"/>
                <a:gd name="connsiteY46" fmla="*/ 248 h 1552"/>
                <a:gd name="connsiteX47" fmla="*/ 1428 w 2482"/>
                <a:gd name="connsiteY47" fmla="*/ 100 h 1552"/>
                <a:gd name="connsiteX48" fmla="*/ 1341 w 2482"/>
                <a:gd name="connsiteY48" fmla="*/ 149 h 1552"/>
                <a:gd name="connsiteX49" fmla="*/ 1328 w 2482"/>
                <a:gd name="connsiteY49" fmla="*/ 211 h 1552"/>
                <a:gd name="connsiteX50" fmla="*/ 1303 w 2482"/>
                <a:gd name="connsiteY50" fmla="*/ 199 h 1552"/>
                <a:gd name="connsiteX51" fmla="*/ 1303 w 2482"/>
                <a:gd name="connsiteY51" fmla="*/ 137 h 1552"/>
                <a:gd name="connsiteX52" fmla="*/ 1279 w 2482"/>
                <a:gd name="connsiteY52" fmla="*/ 124 h 1552"/>
                <a:gd name="connsiteX53" fmla="*/ 1266 w 2482"/>
                <a:gd name="connsiteY53" fmla="*/ 162 h 1552"/>
                <a:gd name="connsiteX54" fmla="*/ 1241 w 2482"/>
                <a:gd name="connsiteY54" fmla="*/ 174 h 1552"/>
                <a:gd name="connsiteX55" fmla="*/ 1241 w 2482"/>
                <a:gd name="connsiteY55" fmla="*/ 112 h 1552"/>
                <a:gd name="connsiteX56" fmla="*/ 1204 w 2482"/>
                <a:gd name="connsiteY56" fmla="*/ 100 h 1552"/>
                <a:gd name="connsiteX57" fmla="*/ 1179 w 2482"/>
                <a:gd name="connsiteY57" fmla="*/ 50 h 1552"/>
                <a:gd name="connsiteX58" fmla="*/ 1179 w 2482"/>
                <a:gd name="connsiteY58" fmla="*/ 13 h 1552"/>
                <a:gd name="connsiteX59" fmla="*/ 1142 w 2482"/>
                <a:gd name="connsiteY59" fmla="*/ 0 h 1552"/>
                <a:gd name="connsiteX60" fmla="*/ 1142 w 2482"/>
                <a:gd name="connsiteY60" fmla="*/ 100 h 1552"/>
                <a:gd name="connsiteX61" fmla="*/ 1179 w 2482"/>
                <a:gd name="connsiteY61" fmla="*/ 149 h 1552"/>
                <a:gd name="connsiteX62" fmla="*/ 1167 w 2482"/>
                <a:gd name="connsiteY62" fmla="*/ 199 h 1552"/>
                <a:gd name="connsiteX63" fmla="*/ 1142 w 2482"/>
                <a:gd name="connsiteY63" fmla="*/ 224 h 1552"/>
                <a:gd name="connsiteX64" fmla="*/ 1130 w 2482"/>
                <a:gd name="connsiteY64" fmla="*/ 186 h 1552"/>
                <a:gd name="connsiteX65" fmla="*/ 1105 w 2482"/>
                <a:gd name="connsiteY65" fmla="*/ 186 h 1552"/>
                <a:gd name="connsiteX66" fmla="*/ 1068 w 2482"/>
                <a:gd name="connsiteY66" fmla="*/ 224 h 1552"/>
                <a:gd name="connsiteX67" fmla="*/ 1030 w 2482"/>
                <a:gd name="connsiteY67" fmla="*/ 211 h 1552"/>
                <a:gd name="connsiteX68" fmla="*/ 956 w 2482"/>
                <a:gd name="connsiteY68" fmla="*/ 186 h 1552"/>
                <a:gd name="connsiteX69" fmla="*/ 857 w 2482"/>
                <a:gd name="connsiteY69" fmla="*/ 224 h 1552"/>
                <a:gd name="connsiteX70" fmla="*/ 795 w 2482"/>
                <a:gd name="connsiteY70" fmla="*/ 186 h 1552"/>
                <a:gd name="connsiteX71" fmla="*/ 720 w 2482"/>
                <a:gd name="connsiteY71" fmla="*/ 174 h 1552"/>
                <a:gd name="connsiteX72" fmla="*/ 0 w 2482"/>
                <a:gd name="connsiteY72" fmla="*/ 286 h 1552"/>
                <a:gd name="connsiteX73" fmla="*/ 0 w 2482"/>
                <a:gd name="connsiteY73" fmla="*/ 311 h 1552"/>
                <a:gd name="connsiteX74" fmla="*/ 37 w 2482"/>
                <a:gd name="connsiteY74" fmla="*/ 323 h 1552"/>
                <a:gd name="connsiteX75" fmla="*/ 37 w 2482"/>
                <a:gd name="connsiteY75" fmla="*/ 397 h 1552"/>
                <a:gd name="connsiteX76" fmla="*/ 112 w 2482"/>
                <a:gd name="connsiteY76" fmla="*/ 410 h 1552"/>
                <a:gd name="connsiteX77" fmla="*/ 100 w 2482"/>
                <a:gd name="connsiteY77" fmla="*/ 472 h 1552"/>
                <a:gd name="connsiteX78" fmla="*/ 124 w 2482"/>
                <a:gd name="connsiteY78" fmla="*/ 633 h 1552"/>
                <a:gd name="connsiteX79" fmla="*/ 149 w 2482"/>
                <a:gd name="connsiteY79" fmla="*/ 671 h 1552"/>
                <a:gd name="connsiteX80" fmla="*/ 100 w 2482"/>
                <a:gd name="connsiteY80" fmla="*/ 720 h 1552"/>
                <a:gd name="connsiteX81" fmla="*/ 100 w 2482"/>
                <a:gd name="connsiteY81" fmla="*/ 757 h 1552"/>
                <a:gd name="connsiteX82" fmla="*/ 100 w 2482"/>
                <a:gd name="connsiteY82" fmla="*/ 795 h 1552"/>
                <a:gd name="connsiteX83" fmla="*/ 149 w 2482"/>
                <a:gd name="connsiteY83" fmla="*/ 894 h 1552"/>
                <a:gd name="connsiteX84" fmla="*/ 124 w 2482"/>
                <a:gd name="connsiteY84" fmla="*/ 931 h 1552"/>
                <a:gd name="connsiteX85" fmla="*/ 124 w 2482"/>
                <a:gd name="connsiteY85" fmla="*/ 956 h 1552"/>
                <a:gd name="connsiteX86" fmla="*/ 149 w 2482"/>
                <a:gd name="connsiteY86" fmla="*/ 968 h 1552"/>
                <a:gd name="connsiteX87" fmla="*/ 186 w 2482"/>
                <a:gd name="connsiteY87" fmla="*/ 1043 h 1552"/>
                <a:gd name="connsiteX88" fmla="*/ 199 w 2482"/>
                <a:gd name="connsiteY88" fmla="*/ 1080 h 1552"/>
                <a:gd name="connsiteX89" fmla="*/ 211 w 2482"/>
                <a:gd name="connsiteY89" fmla="*/ 1105 h 1552"/>
                <a:gd name="connsiteX90" fmla="*/ 261 w 2482"/>
                <a:gd name="connsiteY90" fmla="*/ 1130 h 1552"/>
                <a:gd name="connsiteX91" fmla="*/ 633 w 2482"/>
                <a:gd name="connsiteY91" fmla="*/ 1167 h 1552"/>
                <a:gd name="connsiteX92" fmla="*/ 658 w 2482"/>
                <a:gd name="connsiteY92" fmla="*/ 1167 h 1552"/>
                <a:gd name="connsiteX93" fmla="*/ 683 w 2482"/>
                <a:gd name="connsiteY93" fmla="*/ 1180 h 1552"/>
                <a:gd name="connsiteX94" fmla="*/ 1204 w 2482"/>
                <a:gd name="connsiteY94" fmla="*/ 1229 h 1552"/>
                <a:gd name="connsiteX95" fmla="*/ 1254 w 2482"/>
                <a:gd name="connsiteY95" fmla="*/ 1242 h 1552"/>
                <a:gd name="connsiteX96" fmla="*/ 1266 w 2482"/>
                <a:gd name="connsiteY96" fmla="*/ 1242 h 1552"/>
                <a:gd name="connsiteX97" fmla="*/ 1291 w 2482"/>
                <a:gd name="connsiteY97" fmla="*/ 1242 h 1552"/>
                <a:gd name="connsiteX98" fmla="*/ 1291 w 2482"/>
                <a:gd name="connsiteY98" fmla="*/ 1254 h 1552"/>
                <a:gd name="connsiteX99" fmla="*/ 1303 w 2482"/>
                <a:gd name="connsiteY99" fmla="*/ 1254 h 1552"/>
                <a:gd name="connsiteX100" fmla="*/ 1440 w 2482"/>
                <a:gd name="connsiteY100" fmla="*/ 1266 h 1552"/>
                <a:gd name="connsiteX101" fmla="*/ 1452 w 2482"/>
                <a:gd name="connsiteY101" fmla="*/ 1266 h 1552"/>
                <a:gd name="connsiteX102" fmla="*/ 1452 w 2482"/>
                <a:gd name="connsiteY102" fmla="*/ 1242 h 1552"/>
                <a:gd name="connsiteX103" fmla="*/ 1465 w 2482"/>
                <a:gd name="connsiteY103" fmla="*/ 1229 h 1552"/>
                <a:gd name="connsiteX104" fmla="*/ 1502 w 2482"/>
                <a:gd name="connsiteY104" fmla="*/ 1217 h 1552"/>
                <a:gd name="connsiteX105" fmla="*/ 1564 w 2482"/>
                <a:gd name="connsiteY105" fmla="*/ 1229 h 1552"/>
                <a:gd name="connsiteX106" fmla="*/ 1564 w 2482"/>
                <a:gd name="connsiteY106" fmla="*/ 1242 h 1552"/>
                <a:gd name="connsiteX107" fmla="*/ 1589 w 2482"/>
                <a:gd name="connsiteY107" fmla="*/ 1254 h 1552"/>
                <a:gd name="connsiteX108" fmla="*/ 1614 w 2482"/>
                <a:gd name="connsiteY108" fmla="*/ 1291 h 1552"/>
                <a:gd name="connsiteX109" fmla="*/ 1614 w 2482"/>
                <a:gd name="connsiteY109" fmla="*/ 1316 h 1552"/>
                <a:gd name="connsiteX110" fmla="*/ 1638 w 2482"/>
                <a:gd name="connsiteY110" fmla="*/ 1316 h 1552"/>
                <a:gd name="connsiteX111" fmla="*/ 1676 w 2482"/>
                <a:gd name="connsiteY111" fmla="*/ 1341 h 1552"/>
                <a:gd name="connsiteX112" fmla="*/ 1688 w 2482"/>
                <a:gd name="connsiteY112" fmla="*/ 1353 h 1552"/>
                <a:gd name="connsiteX113" fmla="*/ 1725 w 2482"/>
                <a:gd name="connsiteY113" fmla="*/ 1341 h 1552"/>
                <a:gd name="connsiteX114" fmla="*/ 1763 w 2482"/>
                <a:gd name="connsiteY114" fmla="*/ 1316 h 1552"/>
                <a:gd name="connsiteX115" fmla="*/ 1812 w 2482"/>
                <a:gd name="connsiteY115" fmla="*/ 1353 h 1552"/>
                <a:gd name="connsiteX116" fmla="*/ 1837 w 2482"/>
                <a:gd name="connsiteY116" fmla="*/ 1403 h 1552"/>
                <a:gd name="connsiteX117" fmla="*/ 1787 w 2482"/>
                <a:gd name="connsiteY117" fmla="*/ 1403 h 1552"/>
                <a:gd name="connsiteX118" fmla="*/ 1775 w 2482"/>
                <a:gd name="connsiteY118" fmla="*/ 1415 h 1552"/>
                <a:gd name="connsiteX119" fmla="*/ 1775 w 2482"/>
                <a:gd name="connsiteY119" fmla="*/ 1477 h 1552"/>
                <a:gd name="connsiteX120" fmla="*/ 1763 w 2482"/>
                <a:gd name="connsiteY120" fmla="*/ 1502 h 1552"/>
                <a:gd name="connsiteX121" fmla="*/ 1750 w 2482"/>
                <a:gd name="connsiteY121" fmla="*/ 1540 h 1552"/>
                <a:gd name="connsiteX122" fmla="*/ 1763 w 2482"/>
                <a:gd name="connsiteY122" fmla="*/ 1552 h 1552"/>
                <a:gd name="connsiteX123" fmla="*/ 1825 w 2482"/>
                <a:gd name="connsiteY123" fmla="*/ 1527 h 1552"/>
                <a:gd name="connsiteX124" fmla="*/ 1862 w 2482"/>
                <a:gd name="connsiteY124" fmla="*/ 1453 h 1552"/>
                <a:gd name="connsiteX125" fmla="*/ 1862 w 2482"/>
                <a:gd name="connsiteY125" fmla="*/ 1465 h 1552"/>
                <a:gd name="connsiteX126" fmla="*/ 1862 w 2482"/>
                <a:gd name="connsiteY126" fmla="*/ 1428 h 1552"/>
                <a:gd name="connsiteX127" fmla="*/ 1887 w 2482"/>
                <a:gd name="connsiteY127" fmla="*/ 1403 h 1552"/>
                <a:gd name="connsiteX128" fmla="*/ 1936 w 2482"/>
                <a:gd name="connsiteY128" fmla="*/ 1403 h 1552"/>
                <a:gd name="connsiteX129" fmla="*/ 1936 w 2482"/>
                <a:gd name="connsiteY129" fmla="*/ 1391 h 1552"/>
                <a:gd name="connsiteX130" fmla="*/ 1949 w 2482"/>
                <a:gd name="connsiteY130" fmla="*/ 1378 h 1552"/>
                <a:gd name="connsiteX131" fmla="*/ 1974 w 2482"/>
                <a:gd name="connsiteY131" fmla="*/ 1366 h 1552"/>
                <a:gd name="connsiteX132" fmla="*/ 1974 w 2482"/>
                <a:gd name="connsiteY132" fmla="*/ 1378 h 1552"/>
                <a:gd name="connsiteX133" fmla="*/ 1986 w 2482"/>
                <a:gd name="connsiteY133" fmla="*/ 1353 h 1552"/>
                <a:gd name="connsiteX134" fmla="*/ 2023 w 2482"/>
                <a:gd name="connsiteY134" fmla="*/ 1316 h 1552"/>
                <a:gd name="connsiteX135" fmla="*/ 2110 w 2482"/>
                <a:gd name="connsiteY135" fmla="*/ 1291 h 1552"/>
                <a:gd name="connsiteX136" fmla="*/ 2135 w 2482"/>
                <a:gd name="connsiteY136" fmla="*/ 1242 h 1552"/>
                <a:gd name="connsiteX137" fmla="*/ 2147 w 2482"/>
                <a:gd name="connsiteY137" fmla="*/ 1217 h 1552"/>
                <a:gd name="connsiteX138" fmla="*/ 2147 w 2482"/>
                <a:gd name="connsiteY138" fmla="*/ 1192 h 1552"/>
                <a:gd name="connsiteX139" fmla="*/ 2160 w 2482"/>
                <a:gd name="connsiteY139" fmla="*/ 1117 h 1552"/>
                <a:gd name="connsiteX140" fmla="*/ 2222 w 2482"/>
                <a:gd name="connsiteY140" fmla="*/ 1117 h 1552"/>
                <a:gd name="connsiteX141" fmla="*/ 2296 w 2482"/>
                <a:gd name="connsiteY141" fmla="*/ 1192 h 1552"/>
                <a:gd name="connsiteX142" fmla="*/ 2321 w 2482"/>
                <a:gd name="connsiteY142" fmla="*/ 1180 h 1552"/>
                <a:gd name="connsiteX143" fmla="*/ 2358 w 2482"/>
                <a:gd name="connsiteY143" fmla="*/ 1130 h 1552"/>
                <a:gd name="connsiteX144" fmla="*/ 2358 w 2482"/>
                <a:gd name="connsiteY144" fmla="*/ 1155 h 1552"/>
                <a:gd name="connsiteX145" fmla="*/ 2346 w 2482"/>
                <a:gd name="connsiteY145" fmla="*/ 1217 h 1552"/>
                <a:gd name="connsiteX146" fmla="*/ 2383 w 2482"/>
                <a:gd name="connsiteY146" fmla="*/ 1242 h 1552"/>
                <a:gd name="connsiteX147" fmla="*/ 2408 w 2482"/>
                <a:gd name="connsiteY147" fmla="*/ 1180 h 1552"/>
                <a:gd name="connsiteX148" fmla="*/ 2433 w 2482"/>
                <a:gd name="connsiteY148" fmla="*/ 1167 h 1552"/>
                <a:gd name="connsiteX149" fmla="*/ 2470 w 2482"/>
                <a:gd name="connsiteY149" fmla="*/ 1117 h 1552"/>
                <a:gd name="connsiteX150" fmla="*/ 2482 w 2482"/>
                <a:gd name="connsiteY150" fmla="*/ 1080 h 1552"/>
                <a:gd name="connsiteX151" fmla="*/ 2458 w 2482"/>
                <a:gd name="connsiteY151"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1701 w 2482"/>
                <a:gd name="connsiteY17" fmla="*/ 844 h 1552"/>
                <a:gd name="connsiteX18" fmla="*/ 1713 w 2482"/>
                <a:gd name="connsiteY18" fmla="*/ 869 h 1552"/>
                <a:gd name="connsiteX19" fmla="*/ 1750 w 2482"/>
                <a:gd name="connsiteY19" fmla="*/ 931 h 1552"/>
                <a:gd name="connsiteX20" fmla="*/ 1775 w 2482"/>
                <a:gd name="connsiteY20" fmla="*/ 981 h 1552"/>
                <a:gd name="connsiteX21" fmla="*/ 1750 w 2482"/>
                <a:gd name="connsiteY21" fmla="*/ 1031 h 1552"/>
                <a:gd name="connsiteX22" fmla="*/ 1713 w 2482"/>
                <a:gd name="connsiteY22" fmla="*/ 1031 h 1552"/>
                <a:gd name="connsiteX23" fmla="*/ 1688 w 2482"/>
                <a:gd name="connsiteY23" fmla="*/ 993 h 1552"/>
                <a:gd name="connsiteX24" fmla="*/ 1663 w 2482"/>
                <a:gd name="connsiteY24" fmla="*/ 968 h 1552"/>
                <a:gd name="connsiteX25" fmla="*/ 1638 w 2482"/>
                <a:gd name="connsiteY25" fmla="*/ 919 h 1552"/>
                <a:gd name="connsiteX26" fmla="*/ 1614 w 2482"/>
                <a:gd name="connsiteY26" fmla="*/ 894 h 1552"/>
                <a:gd name="connsiteX27" fmla="*/ 1601 w 2482"/>
                <a:gd name="connsiteY27" fmla="*/ 882 h 1552"/>
                <a:gd name="connsiteX28" fmla="*/ 1527 w 2482"/>
                <a:gd name="connsiteY28" fmla="*/ 882 h 1552"/>
                <a:gd name="connsiteX29" fmla="*/ 1428 w 2482"/>
                <a:gd name="connsiteY29" fmla="*/ 820 h 1552"/>
                <a:gd name="connsiteX30" fmla="*/ 1378 w 2482"/>
                <a:gd name="connsiteY30" fmla="*/ 782 h 1552"/>
                <a:gd name="connsiteX31" fmla="*/ 1316 w 2482"/>
                <a:gd name="connsiteY31" fmla="*/ 770 h 1552"/>
                <a:gd name="connsiteX32" fmla="*/ 1291 w 2482"/>
                <a:gd name="connsiteY32" fmla="*/ 782 h 1552"/>
                <a:gd name="connsiteX33" fmla="*/ 1217 w 2482"/>
                <a:gd name="connsiteY33" fmla="*/ 695 h 1552"/>
                <a:gd name="connsiteX34" fmla="*/ 1192 w 2482"/>
                <a:gd name="connsiteY34" fmla="*/ 695 h 1552"/>
                <a:gd name="connsiteX35" fmla="*/ 1204 w 2482"/>
                <a:gd name="connsiteY35" fmla="*/ 559 h 1552"/>
                <a:gd name="connsiteX36" fmla="*/ 1279 w 2482"/>
                <a:gd name="connsiteY36" fmla="*/ 460 h 1552"/>
                <a:gd name="connsiteX37" fmla="*/ 1291 w 2482"/>
                <a:gd name="connsiteY37" fmla="*/ 422 h 1552"/>
                <a:gd name="connsiteX38" fmla="*/ 1291 w 2482"/>
                <a:gd name="connsiteY38" fmla="*/ 385 h 1552"/>
                <a:gd name="connsiteX39" fmla="*/ 1341 w 2482"/>
                <a:gd name="connsiteY39" fmla="*/ 373 h 1552"/>
                <a:gd name="connsiteX40" fmla="*/ 1353 w 2482"/>
                <a:gd name="connsiteY40" fmla="*/ 348 h 1552"/>
                <a:gd name="connsiteX41" fmla="*/ 1291 w 2482"/>
                <a:gd name="connsiteY41" fmla="*/ 323 h 1552"/>
                <a:gd name="connsiteX42" fmla="*/ 1279 w 2482"/>
                <a:gd name="connsiteY42" fmla="*/ 298 h 1552"/>
                <a:gd name="connsiteX43" fmla="*/ 1341 w 2482"/>
                <a:gd name="connsiteY43" fmla="*/ 311 h 1552"/>
                <a:gd name="connsiteX44" fmla="*/ 1378 w 2482"/>
                <a:gd name="connsiteY44" fmla="*/ 298 h 1552"/>
                <a:gd name="connsiteX45" fmla="*/ 1341 w 2482"/>
                <a:gd name="connsiteY45" fmla="*/ 248 h 1552"/>
                <a:gd name="connsiteX46" fmla="*/ 1403 w 2482"/>
                <a:gd name="connsiteY46" fmla="*/ 248 h 1552"/>
                <a:gd name="connsiteX47" fmla="*/ 1341 w 2482"/>
                <a:gd name="connsiteY47" fmla="*/ 149 h 1552"/>
                <a:gd name="connsiteX48" fmla="*/ 1328 w 2482"/>
                <a:gd name="connsiteY48" fmla="*/ 211 h 1552"/>
                <a:gd name="connsiteX49" fmla="*/ 1303 w 2482"/>
                <a:gd name="connsiteY49" fmla="*/ 199 h 1552"/>
                <a:gd name="connsiteX50" fmla="*/ 1303 w 2482"/>
                <a:gd name="connsiteY50" fmla="*/ 137 h 1552"/>
                <a:gd name="connsiteX51" fmla="*/ 1279 w 2482"/>
                <a:gd name="connsiteY51" fmla="*/ 124 h 1552"/>
                <a:gd name="connsiteX52" fmla="*/ 1266 w 2482"/>
                <a:gd name="connsiteY52" fmla="*/ 162 h 1552"/>
                <a:gd name="connsiteX53" fmla="*/ 1241 w 2482"/>
                <a:gd name="connsiteY53" fmla="*/ 174 h 1552"/>
                <a:gd name="connsiteX54" fmla="*/ 1241 w 2482"/>
                <a:gd name="connsiteY54" fmla="*/ 112 h 1552"/>
                <a:gd name="connsiteX55" fmla="*/ 1204 w 2482"/>
                <a:gd name="connsiteY55" fmla="*/ 100 h 1552"/>
                <a:gd name="connsiteX56" fmla="*/ 1179 w 2482"/>
                <a:gd name="connsiteY56" fmla="*/ 50 h 1552"/>
                <a:gd name="connsiteX57" fmla="*/ 1179 w 2482"/>
                <a:gd name="connsiteY57" fmla="*/ 13 h 1552"/>
                <a:gd name="connsiteX58" fmla="*/ 1142 w 2482"/>
                <a:gd name="connsiteY58" fmla="*/ 0 h 1552"/>
                <a:gd name="connsiteX59" fmla="*/ 1142 w 2482"/>
                <a:gd name="connsiteY59" fmla="*/ 100 h 1552"/>
                <a:gd name="connsiteX60" fmla="*/ 1179 w 2482"/>
                <a:gd name="connsiteY60" fmla="*/ 149 h 1552"/>
                <a:gd name="connsiteX61" fmla="*/ 1167 w 2482"/>
                <a:gd name="connsiteY61" fmla="*/ 199 h 1552"/>
                <a:gd name="connsiteX62" fmla="*/ 1142 w 2482"/>
                <a:gd name="connsiteY62" fmla="*/ 224 h 1552"/>
                <a:gd name="connsiteX63" fmla="*/ 1130 w 2482"/>
                <a:gd name="connsiteY63" fmla="*/ 186 h 1552"/>
                <a:gd name="connsiteX64" fmla="*/ 1105 w 2482"/>
                <a:gd name="connsiteY64" fmla="*/ 186 h 1552"/>
                <a:gd name="connsiteX65" fmla="*/ 1068 w 2482"/>
                <a:gd name="connsiteY65" fmla="*/ 224 h 1552"/>
                <a:gd name="connsiteX66" fmla="*/ 1030 w 2482"/>
                <a:gd name="connsiteY66" fmla="*/ 211 h 1552"/>
                <a:gd name="connsiteX67" fmla="*/ 956 w 2482"/>
                <a:gd name="connsiteY67" fmla="*/ 186 h 1552"/>
                <a:gd name="connsiteX68" fmla="*/ 857 w 2482"/>
                <a:gd name="connsiteY68" fmla="*/ 224 h 1552"/>
                <a:gd name="connsiteX69" fmla="*/ 795 w 2482"/>
                <a:gd name="connsiteY69" fmla="*/ 186 h 1552"/>
                <a:gd name="connsiteX70" fmla="*/ 720 w 2482"/>
                <a:gd name="connsiteY70" fmla="*/ 174 h 1552"/>
                <a:gd name="connsiteX71" fmla="*/ 0 w 2482"/>
                <a:gd name="connsiteY71" fmla="*/ 286 h 1552"/>
                <a:gd name="connsiteX72" fmla="*/ 0 w 2482"/>
                <a:gd name="connsiteY72" fmla="*/ 311 h 1552"/>
                <a:gd name="connsiteX73" fmla="*/ 37 w 2482"/>
                <a:gd name="connsiteY73" fmla="*/ 323 h 1552"/>
                <a:gd name="connsiteX74" fmla="*/ 37 w 2482"/>
                <a:gd name="connsiteY74" fmla="*/ 397 h 1552"/>
                <a:gd name="connsiteX75" fmla="*/ 112 w 2482"/>
                <a:gd name="connsiteY75" fmla="*/ 410 h 1552"/>
                <a:gd name="connsiteX76" fmla="*/ 100 w 2482"/>
                <a:gd name="connsiteY76" fmla="*/ 472 h 1552"/>
                <a:gd name="connsiteX77" fmla="*/ 124 w 2482"/>
                <a:gd name="connsiteY77" fmla="*/ 633 h 1552"/>
                <a:gd name="connsiteX78" fmla="*/ 149 w 2482"/>
                <a:gd name="connsiteY78" fmla="*/ 671 h 1552"/>
                <a:gd name="connsiteX79" fmla="*/ 100 w 2482"/>
                <a:gd name="connsiteY79" fmla="*/ 720 h 1552"/>
                <a:gd name="connsiteX80" fmla="*/ 100 w 2482"/>
                <a:gd name="connsiteY80" fmla="*/ 757 h 1552"/>
                <a:gd name="connsiteX81" fmla="*/ 100 w 2482"/>
                <a:gd name="connsiteY81" fmla="*/ 795 h 1552"/>
                <a:gd name="connsiteX82" fmla="*/ 149 w 2482"/>
                <a:gd name="connsiteY82" fmla="*/ 894 h 1552"/>
                <a:gd name="connsiteX83" fmla="*/ 124 w 2482"/>
                <a:gd name="connsiteY83" fmla="*/ 931 h 1552"/>
                <a:gd name="connsiteX84" fmla="*/ 124 w 2482"/>
                <a:gd name="connsiteY84" fmla="*/ 956 h 1552"/>
                <a:gd name="connsiteX85" fmla="*/ 149 w 2482"/>
                <a:gd name="connsiteY85" fmla="*/ 968 h 1552"/>
                <a:gd name="connsiteX86" fmla="*/ 186 w 2482"/>
                <a:gd name="connsiteY86" fmla="*/ 1043 h 1552"/>
                <a:gd name="connsiteX87" fmla="*/ 199 w 2482"/>
                <a:gd name="connsiteY87" fmla="*/ 1080 h 1552"/>
                <a:gd name="connsiteX88" fmla="*/ 211 w 2482"/>
                <a:gd name="connsiteY88" fmla="*/ 1105 h 1552"/>
                <a:gd name="connsiteX89" fmla="*/ 261 w 2482"/>
                <a:gd name="connsiteY89" fmla="*/ 1130 h 1552"/>
                <a:gd name="connsiteX90" fmla="*/ 633 w 2482"/>
                <a:gd name="connsiteY90" fmla="*/ 1167 h 1552"/>
                <a:gd name="connsiteX91" fmla="*/ 658 w 2482"/>
                <a:gd name="connsiteY91" fmla="*/ 1167 h 1552"/>
                <a:gd name="connsiteX92" fmla="*/ 683 w 2482"/>
                <a:gd name="connsiteY92" fmla="*/ 1180 h 1552"/>
                <a:gd name="connsiteX93" fmla="*/ 1204 w 2482"/>
                <a:gd name="connsiteY93" fmla="*/ 1229 h 1552"/>
                <a:gd name="connsiteX94" fmla="*/ 1254 w 2482"/>
                <a:gd name="connsiteY94" fmla="*/ 1242 h 1552"/>
                <a:gd name="connsiteX95" fmla="*/ 1266 w 2482"/>
                <a:gd name="connsiteY95" fmla="*/ 1242 h 1552"/>
                <a:gd name="connsiteX96" fmla="*/ 1291 w 2482"/>
                <a:gd name="connsiteY96" fmla="*/ 1242 h 1552"/>
                <a:gd name="connsiteX97" fmla="*/ 1291 w 2482"/>
                <a:gd name="connsiteY97" fmla="*/ 1254 h 1552"/>
                <a:gd name="connsiteX98" fmla="*/ 1303 w 2482"/>
                <a:gd name="connsiteY98" fmla="*/ 1254 h 1552"/>
                <a:gd name="connsiteX99" fmla="*/ 1440 w 2482"/>
                <a:gd name="connsiteY99" fmla="*/ 1266 h 1552"/>
                <a:gd name="connsiteX100" fmla="*/ 1452 w 2482"/>
                <a:gd name="connsiteY100" fmla="*/ 1266 h 1552"/>
                <a:gd name="connsiteX101" fmla="*/ 1452 w 2482"/>
                <a:gd name="connsiteY101" fmla="*/ 1242 h 1552"/>
                <a:gd name="connsiteX102" fmla="*/ 1465 w 2482"/>
                <a:gd name="connsiteY102" fmla="*/ 1229 h 1552"/>
                <a:gd name="connsiteX103" fmla="*/ 1502 w 2482"/>
                <a:gd name="connsiteY103" fmla="*/ 1217 h 1552"/>
                <a:gd name="connsiteX104" fmla="*/ 1564 w 2482"/>
                <a:gd name="connsiteY104" fmla="*/ 1229 h 1552"/>
                <a:gd name="connsiteX105" fmla="*/ 1564 w 2482"/>
                <a:gd name="connsiteY105" fmla="*/ 1242 h 1552"/>
                <a:gd name="connsiteX106" fmla="*/ 1589 w 2482"/>
                <a:gd name="connsiteY106" fmla="*/ 1254 h 1552"/>
                <a:gd name="connsiteX107" fmla="*/ 1614 w 2482"/>
                <a:gd name="connsiteY107" fmla="*/ 1291 h 1552"/>
                <a:gd name="connsiteX108" fmla="*/ 1614 w 2482"/>
                <a:gd name="connsiteY108" fmla="*/ 1316 h 1552"/>
                <a:gd name="connsiteX109" fmla="*/ 1638 w 2482"/>
                <a:gd name="connsiteY109" fmla="*/ 1316 h 1552"/>
                <a:gd name="connsiteX110" fmla="*/ 1676 w 2482"/>
                <a:gd name="connsiteY110" fmla="*/ 1341 h 1552"/>
                <a:gd name="connsiteX111" fmla="*/ 1688 w 2482"/>
                <a:gd name="connsiteY111" fmla="*/ 1353 h 1552"/>
                <a:gd name="connsiteX112" fmla="*/ 1725 w 2482"/>
                <a:gd name="connsiteY112" fmla="*/ 1341 h 1552"/>
                <a:gd name="connsiteX113" fmla="*/ 1763 w 2482"/>
                <a:gd name="connsiteY113" fmla="*/ 1316 h 1552"/>
                <a:gd name="connsiteX114" fmla="*/ 1812 w 2482"/>
                <a:gd name="connsiteY114" fmla="*/ 1353 h 1552"/>
                <a:gd name="connsiteX115" fmla="*/ 1837 w 2482"/>
                <a:gd name="connsiteY115" fmla="*/ 1403 h 1552"/>
                <a:gd name="connsiteX116" fmla="*/ 1787 w 2482"/>
                <a:gd name="connsiteY116" fmla="*/ 1403 h 1552"/>
                <a:gd name="connsiteX117" fmla="*/ 1775 w 2482"/>
                <a:gd name="connsiteY117" fmla="*/ 1415 h 1552"/>
                <a:gd name="connsiteX118" fmla="*/ 1775 w 2482"/>
                <a:gd name="connsiteY118" fmla="*/ 1477 h 1552"/>
                <a:gd name="connsiteX119" fmla="*/ 1763 w 2482"/>
                <a:gd name="connsiteY119" fmla="*/ 1502 h 1552"/>
                <a:gd name="connsiteX120" fmla="*/ 1750 w 2482"/>
                <a:gd name="connsiteY120" fmla="*/ 1540 h 1552"/>
                <a:gd name="connsiteX121" fmla="*/ 1763 w 2482"/>
                <a:gd name="connsiteY121" fmla="*/ 1552 h 1552"/>
                <a:gd name="connsiteX122" fmla="*/ 1825 w 2482"/>
                <a:gd name="connsiteY122" fmla="*/ 1527 h 1552"/>
                <a:gd name="connsiteX123" fmla="*/ 1862 w 2482"/>
                <a:gd name="connsiteY123" fmla="*/ 1453 h 1552"/>
                <a:gd name="connsiteX124" fmla="*/ 1862 w 2482"/>
                <a:gd name="connsiteY124" fmla="*/ 1465 h 1552"/>
                <a:gd name="connsiteX125" fmla="*/ 1862 w 2482"/>
                <a:gd name="connsiteY125" fmla="*/ 1428 h 1552"/>
                <a:gd name="connsiteX126" fmla="*/ 1887 w 2482"/>
                <a:gd name="connsiteY126" fmla="*/ 1403 h 1552"/>
                <a:gd name="connsiteX127" fmla="*/ 1936 w 2482"/>
                <a:gd name="connsiteY127" fmla="*/ 1403 h 1552"/>
                <a:gd name="connsiteX128" fmla="*/ 1936 w 2482"/>
                <a:gd name="connsiteY128" fmla="*/ 1391 h 1552"/>
                <a:gd name="connsiteX129" fmla="*/ 1949 w 2482"/>
                <a:gd name="connsiteY129" fmla="*/ 1378 h 1552"/>
                <a:gd name="connsiteX130" fmla="*/ 1974 w 2482"/>
                <a:gd name="connsiteY130" fmla="*/ 1366 h 1552"/>
                <a:gd name="connsiteX131" fmla="*/ 1974 w 2482"/>
                <a:gd name="connsiteY131" fmla="*/ 1378 h 1552"/>
                <a:gd name="connsiteX132" fmla="*/ 1986 w 2482"/>
                <a:gd name="connsiteY132" fmla="*/ 1353 h 1552"/>
                <a:gd name="connsiteX133" fmla="*/ 2023 w 2482"/>
                <a:gd name="connsiteY133" fmla="*/ 1316 h 1552"/>
                <a:gd name="connsiteX134" fmla="*/ 2110 w 2482"/>
                <a:gd name="connsiteY134" fmla="*/ 1291 h 1552"/>
                <a:gd name="connsiteX135" fmla="*/ 2135 w 2482"/>
                <a:gd name="connsiteY135" fmla="*/ 1242 h 1552"/>
                <a:gd name="connsiteX136" fmla="*/ 2147 w 2482"/>
                <a:gd name="connsiteY136" fmla="*/ 1217 h 1552"/>
                <a:gd name="connsiteX137" fmla="*/ 2147 w 2482"/>
                <a:gd name="connsiteY137" fmla="*/ 1192 h 1552"/>
                <a:gd name="connsiteX138" fmla="*/ 2160 w 2482"/>
                <a:gd name="connsiteY138" fmla="*/ 1117 h 1552"/>
                <a:gd name="connsiteX139" fmla="*/ 2222 w 2482"/>
                <a:gd name="connsiteY139" fmla="*/ 1117 h 1552"/>
                <a:gd name="connsiteX140" fmla="*/ 2296 w 2482"/>
                <a:gd name="connsiteY140" fmla="*/ 1192 h 1552"/>
                <a:gd name="connsiteX141" fmla="*/ 2321 w 2482"/>
                <a:gd name="connsiteY141" fmla="*/ 1180 h 1552"/>
                <a:gd name="connsiteX142" fmla="*/ 2358 w 2482"/>
                <a:gd name="connsiteY142" fmla="*/ 1130 h 1552"/>
                <a:gd name="connsiteX143" fmla="*/ 2358 w 2482"/>
                <a:gd name="connsiteY143" fmla="*/ 1155 h 1552"/>
                <a:gd name="connsiteX144" fmla="*/ 2346 w 2482"/>
                <a:gd name="connsiteY144" fmla="*/ 1217 h 1552"/>
                <a:gd name="connsiteX145" fmla="*/ 2383 w 2482"/>
                <a:gd name="connsiteY145" fmla="*/ 1242 h 1552"/>
                <a:gd name="connsiteX146" fmla="*/ 2408 w 2482"/>
                <a:gd name="connsiteY146" fmla="*/ 1180 h 1552"/>
                <a:gd name="connsiteX147" fmla="*/ 2433 w 2482"/>
                <a:gd name="connsiteY147" fmla="*/ 1167 h 1552"/>
                <a:gd name="connsiteX148" fmla="*/ 2470 w 2482"/>
                <a:gd name="connsiteY148" fmla="*/ 1117 h 1552"/>
                <a:gd name="connsiteX149" fmla="*/ 2482 w 2482"/>
                <a:gd name="connsiteY149" fmla="*/ 1080 h 1552"/>
                <a:gd name="connsiteX150" fmla="*/ 2458 w 2482"/>
                <a:gd name="connsiteY150" fmla="*/ 1080 h 1552"/>
                <a:gd name="connsiteX0" fmla="*/ 2458 w 2482"/>
                <a:gd name="connsiteY0" fmla="*/ 1080 h 1552"/>
                <a:gd name="connsiteX1" fmla="*/ 2383 w 2482"/>
                <a:gd name="connsiteY1" fmla="*/ 1093 h 1552"/>
                <a:gd name="connsiteX2" fmla="*/ 2334 w 2482"/>
                <a:gd name="connsiteY2" fmla="*/ 1068 h 1552"/>
                <a:gd name="connsiteX3" fmla="*/ 2309 w 2482"/>
                <a:gd name="connsiteY3" fmla="*/ 1031 h 1552"/>
                <a:gd name="connsiteX4" fmla="*/ 2259 w 2482"/>
                <a:gd name="connsiteY4" fmla="*/ 1031 h 1552"/>
                <a:gd name="connsiteX5" fmla="*/ 2296 w 2482"/>
                <a:gd name="connsiteY5" fmla="*/ 1006 h 1552"/>
                <a:gd name="connsiteX6" fmla="*/ 2309 w 2482"/>
                <a:gd name="connsiteY6" fmla="*/ 968 h 1552"/>
                <a:gd name="connsiteX7" fmla="*/ 2271 w 2482"/>
                <a:gd name="connsiteY7" fmla="*/ 956 h 1552"/>
                <a:gd name="connsiteX8" fmla="*/ 2222 w 2482"/>
                <a:gd name="connsiteY8" fmla="*/ 1006 h 1552"/>
                <a:gd name="connsiteX9" fmla="*/ 2172 w 2482"/>
                <a:gd name="connsiteY9" fmla="*/ 1043 h 1552"/>
                <a:gd name="connsiteX10" fmla="*/ 2123 w 2482"/>
                <a:gd name="connsiteY10" fmla="*/ 1155 h 1552"/>
                <a:gd name="connsiteX11" fmla="*/ 2135 w 2482"/>
                <a:gd name="connsiteY11" fmla="*/ 1093 h 1552"/>
                <a:gd name="connsiteX12" fmla="*/ 2160 w 2482"/>
                <a:gd name="connsiteY12" fmla="*/ 1018 h 1552"/>
                <a:gd name="connsiteX13" fmla="*/ 2185 w 2482"/>
                <a:gd name="connsiteY13" fmla="*/ 968 h 1552"/>
                <a:gd name="connsiteX14" fmla="*/ 2209 w 2482"/>
                <a:gd name="connsiteY14" fmla="*/ 919 h 1552"/>
                <a:gd name="connsiteX15" fmla="*/ 2334 w 2482"/>
                <a:gd name="connsiteY15" fmla="*/ 857 h 1552"/>
                <a:gd name="connsiteX16" fmla="*/ 2383 w 2482"/>
                <a:gd name="connsiteY16" fmla="*/ 820 h 1552"/>
                <a:gd name="connsiteX17" fmla="*/ 1701 w 2482"/>
                <a:gd name="connsiteY17" fmla="*/ 844 h 1552"/>
                <a:gd name="connsiteX18" fmla="*/ 1713 w 2482"/>
                <a:gd name="connsiteY18" fmla="*/ 869 h 1552"/>
                <a:gd name="connsiteX19" fmla="*/ 1750 w 2482"/>
                <a:gd name="connsiteY19" fmla="*/ 931 h 1552"/>
                <a:gd name="connsiteX20" fmla="*/ 1775 w 2482"/>
                <a:gd name="connsiteY20" fmla="*/ 981 h 1552"/>
                <a:gd name="connsiteX21" fmla="*/ 1750 w 2482"/>
                <a:gd name="connsiteY21" fmla="*/ 1031 h 1552"/>
                <a:gd name="connsiteX22" fmla="*/ 1713 w 2482"/>
                <a:gd name="connsiteY22" fmla="*/ 1031 h 1552"/>
                <a:gd name="connsiteX23" fmla="*/ 1688 w 2482"/>
                <a:gd name="connsiteY23" fmla="*/ 993 h 1552"/>
                <a:gd name="connsiteX24" fmla="*/ 1663 w 2482"/>
                <a:gd name="connsiteY24" fmla="*/ 968 h 1552"/>
                <a:gd name="connsiteX25" fmla="*/ 1638 w 2482"/>
                <a:gd name="connsiteY25" fmla="*/ 919 h 1552"/>
                <a:gd name="connsiteX26" fmla="*/ 1614 w 2482"/>
                <a:gd name="connsiteY26" fmla="*/ 894 h 1552"/>
                <a:gd name="connsiteX27" fmla="*/ 1601 w 2482"/>
                <a:gd name="connsiteY27" fmla="*/ 882 h 1552"/>
                <a:gd name="connsiteX28" fmla="*/ 1527 w 2482"/>
                <a:gd name="connsiteY28" fmla="*/ 882 h 1552"/>
                <a:gd name="connsiteX29" fmla="*/ 1428 w 2482"/>
                <a:gd name="connsiteY29" fmla="*/ 820 h 1552"/>
                <a:gd name="connsiteX30" fmla="*/ 1378 w 2482"/>
                <a:gd name="connsiteY30" fmla="*/ 782 h 1552"/>
                <a:gd name="connsiteX31" fmla="*/ 1316 w 2482"/>
                <a:gd name="connsiteY31" fmla="*/ 770 h 1552"/>
                <a:gd name="connsiteX32" fmla="*/ 1291 w 2482"/>
                <a:gd name="connsiteY32" fmla="*/ 782 h 1552"/>
                <a:gd name="connsiteX33" fmla="*/ 1217 w 2482"/>
                <a:gd name="connsiteY33" fmla="*/ 695 h 1552"/>
                <a:gd name="connsiteX34" fmla="*/ 1192 w 2482"/>
                <a:gd name="connsiteY34" fmla="*/ 695 h 1552"/>
                <a:gd name="connsiteX35" fmla="*/ 1204 w 2482"/>
                <a:gd name="connsiteY35" fmla="*/ 559 h 1552"/>
                <a:gd name="connsiteX36" fmla="*/ 1279 w 2482"/>
                <a:gd name="connsiteY36" fmla="*/ 460 h 1552"/>
                <a:gd name="connsiteX37" fmla="*/ 1291 w 2482"/>
                <a:gd name="connsiteY37" fmla="*/ 422 h 1552"/>
                <a:gd name="connsiteX38" fmla="*/ 1291 w 2482"/>
                <a:gd name="connsiteY38" fmla="*/ 385 h 1552"/>
                <a:gd name="connsiteX39" fmla="*/ 1341 w 2482"/>
                <a:gd name="connsiteY39" fmla="*/ 373 h 1552"/>
                <a:gd name="connsiteX40" fmla="*/ 1353 w 2482"/>
                <a:gd name="connsiteY40" fmla="*/ 348 h 1552"/>
                <a:gd name="connsiteX41" fmla="*/ 1291 w 2482"/>
                <a:gd name="connsiteY41" fmla="*/ 323 h 1552"/>
                <a:gd name="connsiteX42" fmla="*/ 1279 w 2482"/>
                <a:gd name="connsiteY42" fmla="*/ 298 h 1552"/>
                <a:gd name="connsiteX43" fmla="*/ 1341 w 2482"/>
                <a:gd name="connsiteY43" fmla="*/ 311 h 1552"/>
                <a:gd name="connsiteX44" fmla="*/ 1378 w 2482"/>
                <a:gd name="connsiteY44" fmla="*/ 298 h 1552"/>
                <a:gd name="connsiteX45" fmla="*/ 1341 w 2482"/>
                <a:gd name="connsiteY45" fmla="*/ 248 h 1552"/>
                <a:gd name="connsiteX46" fmla="*/ 1403 w 2482"/>
                <a:gd name="connsiteY46" fmla="*/ 248 h 1552"/>
                <a:gd name="connsiteX47" fmla="*/ 1328 w 2482"/>
                <a:gd name="connsiteY47" fmla="*/ 211 h 1552"/>
                <a:gd name="connsiteX48" fmla="*/ 1303 w 2482"/>
                <a:gd name="connsiteY48" fmla="*/ 199 h 1552"/>
                <a:gd name="connsiteX49" fmla="*/ 1303 w 2482"/>
                <a:gd name="connsiteY49" fmla="*/ 137 h 1552"/>
                <a:gd name="connsiteX50" fmla="*/ 1279 w 2482"/>
                <a:gd name="connsiteY50" fmla="*/ 124 h 1552"/>
                <a:gd name="connsiteX51" fmla="*/ 1266 w 2482"/>
                <a:gd name="connsiteY51" fmla="*/ 162 h 1552"/>
                <a:gd name="connsiteX52" fmla="*/ 1241 w 2482"/>
                <a:gd name="connsiteY52" fmla="*/ 174 h 1552"/>
                <a:gd name="connsiteX53" fmla="*/ 1241 w 2482"/>
                <a:gd name="connsiteY53" fmla="*/ 112 h 1552"/>
                <a:gd name="connsiteX54" fmla="*/ 1204 w 2482"/>
                <a:gd name="connsiteY54" fmla="*/ 100 h 1552"/>
                <a:gd name="connsiteX55" fmla="*/ 1179 w 2482"/>
                <a:gd name="connsiteY55" fmla="*/ 50 h 1552"/>
                <a:gd name="connsiteX56" fmla="*/ 1179 w 2482"/>
                <a:gd name="connsiteY56" fmla="*/ 13 h 1552"/>
                <a:gd name="connsiteX57" fmla="*/ 1142 w 2482"/>
                <a:gd name="connsiteY57" fmla="*/ 0 h 1552"/>
                <a:gd name="connsiteX58" fmla="*/ 1142 w 2482"/>
                <a:gd name="connsiteY58" fmla="*/ 100 h 1552"/>
                <a:gd name="connsiteX59" fmla="*/ 1179 w 2482"/>
                <a:gd name="connsiteY59" fmla="*/ 149 h 1552"/>
                <a:gd name="connsiteX60" fmla="*/ 1167 w 2482"/>
                <a:gd name="connsiteY60" fmla="*/ 199 h 1552"/>
                <a:gd name="connsiteX61" fmla="*/ 1142 w 2482"/>
                <a:gd name="connsiteY61" fmla="*/ 224 h 1552"/>
                <a:gd name="connsiteX62" fmla="*/ 1130 w 2482"/>
                <a:gd name="connsiteY62" fmla="*/ 186 h 1552"/>
                <a:gd name="connsiteX63" fmla="*/ 1105 w 2482"/>
                <a:gd name="connsiteY63" fmla="*/ 186 h 1552"/>
                <a:gd name="connsiteX64" fmla="*/ 1068 w 2482"/>
                <a:gd name="connsiteY64" fmla="*/ 224 h 1552"/>
                <a:gd name="connsiteX65" fmla="*/ 1030 w 2482"/>
                <a:gd name="connsiteY65" fmla="*/ 211 h 1552"/>
                <a:gd name="connsiteX66" fmla="*/ 956 w 2482"/>
                <a:gd name="connsiteY66" fmla="*/ 186 h 1552"/>
                <a:gd name="connsiteX67" fmla="*/ 857 w 2482"/>
                <a:gd name="connsiteY67" fmla="*/ 224 h 1552"/>
                <a:gd name="connsiteX68" fmla="*/ 795 w 2482"/>
                <a:gd name="connsiteY68" fmla="*/ 186 h 1552"/>
                <a:gd name="connsiteX69" fmla="*/ 720 w 2482"/>
                <a:gd name="connsiteY69" fmla="*/ 174 h 1552"/>
                <a:gd name="connsiteX70" fmla="*/ 0 w 2482"/>
                <a:gd name="connsiteY70" fmla="*/ 286 h 1552"/>
                <a:gd name="connsiteX71" fmla="*/ 0 w 2482"/>
                <a:gd name="connsiteY71" fmla="*/ 311 h 1552"/>
                <a:gd name="connsiteX72" fmla="*/ 37 w 2482"/>
                <a:gd name="connsiteY72" fmla="*/ 323 h 1552"/>
                <a:gd name="connsiteX73" fmla="*/ 37 w 2482"/>
                <a:gd name="connsiteY73" fmla="*/ 397 h 1552"/>
                <a:gd name="connsiteX74" fmla="*/ 112 w 2482"/>
                <a:gd name="connsiteY74" fmla="*/ 410 h 1552"/>
                <a:gd name="connsiteX75" fmla="*/ 100 w 2482"/>
                <a:gd name="connsiteY75" fmla="*/ 472 h 1552"/>
                <a:gd name="connsiteX76" fmla="*/ 124 w 2482"/>
                <a:gd name="connsiteY76" fmla="*/ 633 h 1552"/>
                <a:gd name="connsiteX77" fmla="*/ 149 w 2482"/>
                <a:gd name="connsiteY77" fmla="*/ 671 h 1552"/>
                <a:gd name="connsiteX78" fmla="*/ 100 w 2482"/>
                <a:gd name="connsiteY78" fmla="*/ 720 h 1552"/>
                <a:gd name="connsiteX79" fmla="*/ 100 w 2482"/>
                <a:gd name="connsiteY79" fmla="*/ 757 h 1552"/>
                <a:gd name="connsiteX80" fmla="*/ 100 w 2482"/>
                <a:gd name="connsiteY80" fmla="*/ 795 h 1552"/>
                <a:gd name="connsiteX81" fmla="*/ 149 w 2482"/>
                <a:gd name="connsiteY81" fmla="*/ 894 h 1552"/>
                <a:gd name="connsiteX82" fmla="*/ 124 w 2482"/>
                <a:gd name="connsiteY82" fmla="*/ 931 h 1552"/>
                <a:gd name="connsiteX83" fmla="*/ 124 w 2482"/>
                <a:gd name="connsiteY83" fmla="*/ 956 h 1552"/>
                <a:gd name="connsiteX84" fmla="*/ 149 w 2482"/>
                <a:gd name="connsiteY84" fmla="*/ 968 h 1552"/>
                <a:gd name="connsiteX85" fmla="*/ 186 w 2482"/>
                <a:gd name="connsiteY85" fmla="*/ 1043 h 1552"/>
                <a:gd name="connsiteX86" fmla="*/ 199 w 2482"/>
                <a:gd name="connsiteY86" fmla="*/ 1080 h 1552"/>
                <a:gd name="connsiteX87" fmla="*/ 211 w 2482"/>
                <a:gd name="connsiteY87" fmla="*/ 1105 h 1552"/>
                <a:gd name="connsiteX88" fmla="*/ 261 w 2482"/>
                <a:gd name="connsiteY88" fmla="*/ 1130 h 1552"/>
                <a:gd name="connsiteX89" fmla="*/ 633 w 2482"/>
                <a:gd name="connsiteY89" fmla="*/ 1167 h 1552"/>
                <a:gd name="connsiteX90" fmla="*/ 658 w 2482"/>
                <a:gd name="connsiteY90" fmla="*/ 1167 h 1552"/>
                <a:gd name="connsiteX91" fmla="*/ 683 w 2482"/>
                <a:gd name="connsiteY91" fmla="*/ 1180 h 1552"/>
                <a:gd name="connsiteX92" fmla="*/ 1204 w 2482"/>
                <a:gd name="connsiteY92" fmla="*/ 1229 h 1552"/>
                <a:gd name="connsiteX93" fmla="*/ 1254 w 2482"/>
                <a:gd name="connsiteY93" fmla="*/ 1242 h 1552"/>
                <a:gd name="connsiteX94" fmla="*/ 1266 w 2482"/>
                <a:gd name="connsiteY94" fmla="*/ 1242 h 1552"/>
                <a:gd name="connsiteX95" fmla="*/ 1291 w 2482"/>
                <a:gd name="connsiteY95" fmla="*/ 1242 h 1552"/>
                <a:gd name="connsiteX96" fmla="*/ 1291 w 2482"/>
                <a:gd name="connsiteY96" fmla="*/ 1254 h 1552"/>
                <a:gd name="connsiteX97" fmla="*/ 1303 w 2482"/>
                <a:gd name="connsiteY97" fmla="*/ 1254 h 1552"/>
                <a:gd name="connsiteX98" fmla="*/ 1440 w 2482"/>
                <a:gd name="connsiteY98" fmla="*/ 1266 h 1552"/>
                <a:gd name="connsiteX99" fmla="*/ 1452 w 2482"/>
                <a:gd name="connsiteY99" fmla="*/ 1266 h 1552"/>
                <a:gd name="connsiteX100" fmla="*/ 1452 w 2482"/>
                <a:gd name="connsiteY100" fmla="*/ 1242 h 1552"/>
                <a:gd name="connsiteX101" fmla="*/ 1465 w 2482"/>
                <a:gd name="connsiteY101" fmla="*/ 1229 h 1552"/>
                <a:gd name="connsiteX102" fmla="*/ 1502 w 2482"/>
                <a:gd name="connsiteY102" fmla="*/ 1217 h 1552"/>
                <a:gd name="connsiteX103" fmla="*/ 1564 w 2482"/>
                <a:gd name="connsiteY103" fmla="*/ 1229 h 1552"/>
                <a:gd name="connsiteX104" fmla="*/ 1564 w 2482"/>
                <a:gd name="connsiteY104" fmla="*/ 1242 h 1552"/>
                <a:gd name="connsiteX105" fmla="*/ 1589 w 2482"/>
                <a:gd name="connsiteY105" fmla="*/ 1254 h 1552"/>
                <a:gd name="connsiteX106" fmla="*/ 1614 w 2482"/>
                <a:gd name="connsiteY106" fmla="*/ 1291 h 1552"/>
                <a:gd name="connsiteX107" fmla="*/ 1614 w 2482"/>
                <a:gd name="connsiteY107" fmla="*/ 1316 h 1552"/>
                <a:gd name="connsiteX108" fmla="*/ 1638 w 2482"/>
                <a:gd name="connsiteY108" fmla="*/ 1316 h 1552"/>
                <a:gd name="connsiteX109" fmla="*/ 1676 w 2482"/>
                <a:gd name="connsiteY109" fmla="*/ 1341 h 1552"/>
                <a:gd name="connsiteX110" fmla="*/ 1688 w 2482"/>
                <a:gd name="connsiteY110" fmla="*/ 1353 h 1552"/>
                <a:gd name="connsiteX111" fmla="*/ 1725 w 2482"/>
                <a:gd name="connsiteY111" fmla="*/ 1341 h 1552"/>
                <a:gd name="connsiteX112" fmla="*/ 1763 w 2482"/>
                <a:gd name="connsiteY112" fmla="*/ 1316 h 1552"/>
                <a:gd name="connsiteX113" fmla="*/ 1812 w 2482"/>
                <a:gd name="connsiteY113" fmla="*/ 1353 h 1552"/>
                <a:gd name="connsiteX114" fmla="*/ 1837 w 2482"/>
                <a:gd name="connsiteY114" fmla="*/ 1403 h 1552"/>
                <a:gd name="connsiteX115" fmla="*/ 1787 w 2482"/>
                <a:gd name="connsiteY115" fmla="*/ 1403 h 1552"/>
                <a:gd name="connsiteX116" fmla="*/ 1775 w 2482"/>
                <a:gd name="connsiteY116" fmla="*/ 1415 h 1552"/>
                <a:gd name="connsiteX117" fmla="*/ 1775 w 2482"/>
                <a:gd name="connsiteY117" fmla="*/ 1477 h 1552"/>
                <a:gd name="connsiteX118" fmla="*/ 1763 w 2482"/>
                <a:gd name="connsiteY118" fmla="*/ 1502 h 1552"/>
                <a:gd name="connsiteX119" fmla="*/ 1750 w 2482"/>
                <a:gd name="connsiteY119" fmla="*/ 1540 h 1552"/>
                <a:gd name="connsiteX120" fmla="*/ 1763 w 2482"/>
                <a:gd name="connsiteY120" fmla="*/ 1552 h 1552"/>
                <a:gd name="connsiteX121" fmla="*/ 1825 w 2482"/>
                <a:gd name="connsiteY121" fmla="*/ 1527 h 1552"/>
                <a:gd name="connsiteX122" fmla="*/ 1862 w 2482"/>
                <a:gd name="connsiteY122" fmla="*/ 1453 h 1552"/>
                <a:gd name="connsiteX123" fmla="*/ 1862 w 2482"/>
                <a:gd name="connsiteY123" fmla="*/ 1465 h 1552"/>
                <a:gd name="connsiteX124" fmla="*/ 1862 w 2482"/>
                <a:gd name="connsiteY124" fmla="*/ 1428 h 1552"/>
                <a:gd name="connsiteX125" fmla="*/ 1887 w 2482"/>
                <a:gd name="connsiteY125" fmla="*/ 1403 h 1552"/>
                <a:gd name="connsiteX126" fmla="*/ 1936 w 2482"/>
                <a:gd name="connsiteY126" fmla="*/ 1403 h 1552"/>
                <a:gd name="connsiteX127" fmla="*/ 1936 w 2482"/>
                <a:gd name="connsiteY127" fmla="*/ 1391 h 1552"/>
                <a:gd name="connsiteX128" fmla="*/ 1949 w 2482"/>
                <a:gd name="connsiteY128" fmla="*/ 1378 h 1552"/>
                <a:gd name="connsiteX129" fmla="*/ 1974 w 2482"/>
                <a:gd name="connsiteY129" fmla="*/ 1366 h 1552"/>
                <a:gd name="connsiteX130" fmla="*/ 1974 w 2482"/>
                <a:gd name="connsiteY130" fmla="*/ 1378 h 1552"/>
                <a:gd name="connsiteX131" fmla="*/ 1986 w 2482"/>
                <a:gd name="connsiteY131" fmla="*/ 1353 h 1552"/>
                <a:gd name="connsiteX132" fmla="*/ 2023 w 2482"/>
                <a:gd name="connsiteY132" fmla="*/ 1316 h 1552"/>
                <a:gd name="connsiteX133" fmla="*/ 2110 w 2482"/>
                <a:gd name="connsiteY133" fmla="*/ 1291 h 1552"/>
                <a:gd name="connsiteX134" fmla="*/ 2135 w 2482"/>
                <a:gd name="connsiteY134" fmla="*/ 1242 h 1552"/>
                <a:gd name="connsiteX135" fmla="*/ 2147 w 2482"/>
                <a:gd name="connsiteY135" fmla="*/ 1217 h 1552"/>
                <a:gd name="connsiteX136" fmla="*/ 2147 w 2482"/>
                <a:gd name="connsiteY136" fmla="*/ 1192 h 1552"/>
                <a:gd name="connsiteX137" fmla="*/ 2160 w 2482"/>
                <a:gd name="connsiteY137" fmla="*/ 1117 h 1552"/>
                <a:gd name="connsiteX138" fmla="*/ 2222 w 2482"/>
                <a:gd name="connsiteY138" fmla="*/ 1117 h 1552"/>
                <a:gd name="connsiteX139" fmla="*/ 2296 w 2482"/>
                <a:gd name="connsiteY139" fmla="*/ 1192 h 1552"/>
                <a:gd name="connsiteX140" fmla="*/ 2321 w 2482"/>
                <a:gd name="connsiteY140" fmla="*/ 1180 h 1552"/>
                <a:gd name="connsiteX141" fmla="*/ 2358 w 2482"/>
                <a:gd name="connsiteY141" fmla="*/ 1130 h 1552"/>
                <a:gd name="connsiteX142" fmla="*/ 2358 w 2482"/>
                <a:gd name="connsiteY142" fmla="*/ 1155 h 1552"/>
                <a:gd name="connsiteX143" fmla="*/ 2346 w 2482"/>
                <a:gd name="connsiteY143" fmla="*/ 1217 h 1552"/>
                <a:gd name="connsiteX144" fmla="*/ 2383 w 2482"/>
                <a:gd name="connsiteY144" fmla="*/ 1242 h 1552"/>
                <a:gd name="connsiteX145" fmla="*/ 2408 w 2482"/>
                <a:gd name="connsiteY145" fmla="*/ 1180 h 1552"/>
                <a:gd name="connsiteX146" fmla="*/ 2433 w 2482"/>
                <a:gd name="connsiteY146" fmla="*/ 1167 h 1552"/>
                <a:gd name="connsiteX147" fmla="*/ 2470 w 2482"/>
                <a:gd name="connsiteY147" fmla="*/ 1117 h 1552"/>
                <a:gd name="connsiteX148" fmla="*/ 2482 w 2482"/>
                <a:gd name="connsiteY148" fmla="*/ 1080 h 1552"/>
                <a:gd name="connsiteX149" fmla="*/ 2458 w 2482"/>
                <a:gd name="connsiteY149" fmla="*/ 1080 h 1552"/>
                <a:gd name="connsiteX0" fmla="*/ 2458 w 2482"/>
                <a:gd name="connsiteY0" fmla="*/ 1067 h 1539"/>
                <a:gd name="connsiteX1" fmla="*/ 2383 w 2482"/>
                <a:gd name="connsiteY1" fmla="*/ 1080 h 1539"/>
                <a:gd name="connsiteX2" fmla="*/ 2334 w 2482"/>
                <a:gd name="connsiteY2" fmla="*/ 1055 h 1539"/>
                <a:gd name="connsiteX3" fmla="*/ 2309 w 2482"/>
                <a:gd name="connsiteY3" fmla="*/ 1018 h 1539"/>
                <a:gd name="connsiteX4" fmla="*/ 2259 w 2482"/>
                <a:gd name="connsiteY4" fmla="*/ 1018 h 1539"/>
                <a:gd name="connsiteX5" fmla="*/ 2296 w 2482"/>
                <a:gd name="connsiteY5" fmla="*/ 993 h 1539"/>
                <a:gd name="connsiteX6" fmla="*/ 2309 w 2482"/>
                <a:gd name="connsiteY6" fmla="*/ 955 h 1539"/>
                <a:gd name="connsiteX7" fmla="*/ 2271 w 2482"/>
                <a:gd name="connsiteY7" fmla="*/ 943 h 1539"/>
                <a:gd name="connsiteX8" fmla="*/ 2222 w 2482"/>
                <a:gd name="connsiteY8" fmla="*/ 993 h 1539"/>
                <a:gd name="connsiteX9" fmla="*/ 2172 w 2482"/>
                <a:gd name="connsiteY9" fmla="*/ 1030 h 1539"/>
                <a:gd name="connsiteX10" fmla="*/ 2123 w 2482"/>
                <a:gd name="connsiteY10" fmla="*/ 1142 h 1539"/>
                <a:gd name="connsiteX11" fmla="*/ 2135 w 2482"/>
                <a:gd name="connsiteY11" fmla="*/ 1080 h 1539"/>
                <a:gd name="connsiteX12" fmla="*/ 2160 w 2482"/>
                <a:gd name="connsiteY12" fmla="*/ 1005 h 1539"/>
                <a:gd name="connsiteX13" fmla="*/ 2185 w 2482"/>
                <a:gd name="connsiteY13" fmla="*/ 955 h 1539"/>
                <a:gd name="connsiteX14" fmla="*/ 2209 w 2482"/>
                <a:gd name="connsiteY14" fmla="*/ 906 h 1539"/>
                <a:gd name="connsiteX15" fmla="*/ 2334 w 2482"/>
                <a:gd name="connsiteY15" fmla="*/ 844 h 1539"/>
                <a:gd name="connsiteX16" fmla="*/ 2383 w 2482"/>
                <a:gd name="connsiteY16" fmla="*/ 807 h 1539"/>
                <a:gd name="connsiteX17" fmla="*/ 1701 w 2482"/>
                <a:gd name="connsiteY17" fmla="*/ 831 h 1539"/>
                <a:gd name="connsiteX18" fmla="*/ 1713 w 2482"/>
                <a:gd name="connsiteY18" fmla="*/ 856 h 1539"/>
                <a:gd name="connsiteX19" fmla="*/ 1750 w 2482"/>
                <a:gd name="connsiteY19" fmla="*/ 918 h 1539"/>
                <a:gd name="connsiteX20" fmla="*/ 1775 w 2482"/>
                <a:gd name="connsiteY20" fmla="*/ 968 h 1539"/>
                <a:gd name="connsiteX21" fmla="*/ 1750 w 2482"/>
                <a:gd name="connsiteY21" fmla="*/ 1018 h 1539"/>
                <a:gd name="connsiteX22" fmla="*/ 1713 w 2482"/>
                <a:gd name="connsiteY22" fmla="*/ 1018 h 1539"/>
                <a:gd name="connsiteX23" fmla="*/ 1688 w 2482"/>
                <a:gd name="connsiteY23" fmla="*/ 980 h 1539"/>
                <a:gd name="connsiteX24" fmla="*/ 1663 w 2482"/>
                <a:gd name="connsiteY24" fmla="*/ 955 h 1539"/>
                <a:gd name="connsiteX25" fmla="*/ 1638 w 2482"/>
                <a:gd name="connsiteY25" fmla="*/ 906 h 1539"/>
                <a:gd name="connsiteX26" fmla="*/ 1614 w 2482"/>
                <a:gd name="connsiteY26" fmla="*/ 881 h 1539"/>
                <a:gd name="connsiteX27" fmla="*/ 1601 w 2482"/>
                <a:gd name="connsiteY27" fmla="*/ 869 h 1539"/>
                <a:gd name="connsiteX28" fmla="*/ 1527 w 2482"/>
                <a:gd name="connsiteY28" fmla="*/ 869 h 1539"/>
                <a:gd name="connsiteX29" fmla="*/ 1428 w 2482"/>
                <a:gd name="connsiteY29" fmla="*/ 807 h 1539"/>
                <a:gd name="connsiteX30" fmla="*/ 1378 w 2482"/>
                <a:gd name="connsiteY30" fmla="*/ 769 h 1539"/>
                <a:gd name="connsiteX31" fmla="*/ 1316 w 2482"/>
                <a:gd name="connsiteY31" fmla="*/ 757 h 1539"/>
                <a:gd name="connsiteX32" fmla="*/ 1291 w 2482"/>
                <a:gd name="connsiteY32" fmla="*/ 769 h 1539"/>
                <a:gd name="connsiteX33" fmla="*/ 1217 w 2482"/>
                <a:gd name="connsiteY33" fmla="*/ 682 h 1539"/>
                <a:gd name="connsiteX34" fmla="*/ 1192 w 2482"/>
                <a:gd name="connsiteY34" fmla="*/ 682 h 1539"/>
                <a:gd name="connsiteX35" fmla="*/ 1204 w 2482"/>
                <a:gd name="connsiteY35" fmla="*/ 546 h 1539"/>
                <a:gd name="connsiteX36" fmla="*/ 1279 w 2482"/>
                <a:gd name="connsiteY36" fmla="*/ 447 h 1539"/>
                <a:gd name="connsiteX37" fmla="*/ 1291 w 2482"/>
                <a:gd name="connsiteY37" fmla="*/ 409 h 1539"/>
                <a:gd name="connsiteX38" fmla="*/ 1291 w 2482"/>
                <a:gd name="connsiteY38" fmla="*/ 372 h 1539"/>
                <a:gd name="connsiteX39" fmla="*/ 1341 w 2482"/>
                <a:gd name="connsiteY39" fmla="*/ 360 h 1539"/>
                <a:gd name="connsiteX40" fmla="*/ 1353 w 2482"/>
                <a:gd name="connsiteY40" fmla="*/ 335 h 1539"/>
                <a:gd name="connsiteX41" fmla="*/ 1291 w 2482"/>
                <a:gd name="connsiteY41" fmla="*/ 310 h 1539"/>
                <a:gd name="connsiteX42" fmla="*/ 1279 w 2482"/>
                <a:gd name="connsiteY42" fmla="*/ 285 h 1539"/>
                <a:gd name="connsiteX43" fmla="*/ 1341 w 2482"/>
                <a:gd name="connsiteY43" fmla="*/ 298 h 1539"/>
                <a:gd name="connsiteX44" fmla="*/ 1378 w 2482"/>
                <a:gd name="connsiteY44" fmla="*/ 285 h 1539"/>
                <a:gd name="connsiteX45" fmla="*/ 1341 w 2482"/>
                <a:gd name="connsiteY45" fmla="*/ 235 h 1539"/>
                <a:gd name="connsiteX46" fmla="*/ 1403 w 2482"/>
                <a:gd name="connsiteY46" fmla="*/ 235 h 1539"/>
                <a:gd name="connsiteX47" fmla="*/ 1328 w 2482"/>
                <a:gd name="connsiteY47" fmla="*/ 198 h 1539"/>
                <a:gd name="connsiteX48" fmla="*/ 1303 w 2482"/>
                <a:gd name="connsiteY48" fmla="*/ 186 h 1539"/>
                <a:gd name="connsiteX49" fmla="*/ 1303 w 2482"/>
                <a:gd name="connsiteY49" fmla="*/ 124 h 1539"/>
                <a:gd name="connsiteX50" fmla="*/ 1279 w 2482"/>
                <a:gd name="connsiteY50" fmla="*/ 111 h 1539"/>
                <a:gd name="connsiteX51" fmla="*/ 1266 w 2482"/>
                <a:gd name="connsiteY51" fmla="*/ 149 h 1539"/>
                <a:gd name="connsiteX52" fmla="*/ 1241 w 2482"/>
                <a:gd name="connsiteY52" fmla="*/ 161 h 1539"/>
                <a:gd name="connsiteX53" fmla="*/ 1241 w 2482"/>
                <a:gd name="connsiteY53" fmla="*/ 99 h 1539"/>
                <a:gd name="connsiteX54" fmla="*/ 1204 w 2482"/>
                <a:gd name="connsiteY54" fmla="*/ 87 h 1539"/>
                <a:gd name="connsiteX55" fmla="*/ 1179 w 2482"/>
                <a:gd name="connsiteY55" fmla="*/ 37 h 1539"/>
                <a:gd name="connsiteX56" fmla="*/ 1179 w 2482"/>
                <a:gd name="connsiteY56" fmla="*/ 0 h 1539"/>
                <a:gd name="connsiteX57" fmla="*/ 1142 w 2482"/>
                <a:gd name="connsiteY57" fmla="*/ 87 h 1539"/>
                <a:gd name="connsiteX58" fmla="*/ 1179 w 2482"/>
                <a:gd name="connsiteY58" fmla="*/ 136 h 1539"/>
                <a:gd name="connsiteX59" fmla="*/ 1167 w 2482"/>
                <a:gd name="connsiteY59" fmla="*/ 186 h 1539"/>
                <a:gd name="connsiteX60" fmla="*/ 1142 w 2482"/>
                <a:gd name="connsiteY60" fmla="*/ 211 h 1539"/>
                <a:gd name="connsiteX61" fmla="*/ 1130 w 2482"/>
                <a:gd name="connsiteY61" fmla="*/ 173 h 1539"/>
                <a:gd name="connsiteX62" fmla="*/ 1105 w 2482"/>
                <a:gd name="connsiteY62" fmla="*/ 173 h 1539"/>
                <a:gd name="connsiteX63" fmla="*/ 1068 w 2482"/>
                <a:gd name="connsiteY63" fmla="*/ 211 h 1539"/>
                <a:gd name="connsiteX64" fmla="*/ 1030 w 2482"/>
                <a:gd name="connsiteY64" fmla="*/ 198 h 1539"/>
                <a:gd name="connsiteX65" fmla="*/ 956 w 2482"/>
                <a:gd name="connsiteY65" fmla="*/ 173 h 1539"/>
                <a:gd name="connsiteX66" fmla="*/ 857 w 2482"/>
                <a:gd name="connsiteY66" fmla="*/ 211 h 1539"/>
                <a:gd name="connsiteX67" fmla="*/ 795 w 2482"/>
                <a:gd name="connsiteY67" fmla="*/ 173 h 1539"/>
                <a:gd name="connsiteX68" fmla="*/ 720 w 2482"/>
                <a:gd name="connsiteY68" fmla="*/ 161 h 1539"/>
                <a:gd name="connsiteX69" fmla="*/ 0 w 2482"/>
                <a:gd name="connsiteY69" fmla="*/ 273 h 1539"/>
                <a:gd name="connsiteX70" fmla="*/ 0 w 2482"/>
                <a:gd name="connsiteY70" fmla="*/ 298 h 1539"/>
                <a:gd name="connsiteX71" fmla="*/ 37 w 2482"/>
                <a:gd name="connsiteY71" fmla="*/ 310 h 1539"/>
                <a:gd name="connsiteX72" fmla="*/ 37 w 2482"/>
                <a:gd name="connsiteY72" fmla="*/ 384 h 1539"/>
                <a:gd name="connsiteX73" fmla="*/ 112 w 2482"/>
                <a:gd name="connsiteY73" fmla="*/ 397 h 1539"/>
                <a:gd name="connsiteX74" fmla="*/ 100 w 2482"/>
                <a:gd name="connsiteY74" fmla="*/ 459 h 1539"/>
                <a:gd name="connsiteX75" fmla="*/ 124 w 2482"/>
                <a:gd name="connsiteY75" fmla="*/ 620 h 1539"/>
                <a:gd name="connsiteX76" fmla="*/ 149 w 2482"/>
                <a:gd name="connsiteY76" fmla="*/ 658 h 1539"/>
                <a:gd name="connsiteX77" fmla="*/ 100 w 2482"/>
                <a:gd name="connsiteY77" fmla="*/ 707 h 1539"/>
                <a:gd name="connsiteX78" fmla="*/ 100 w 2482"/>
                <a:gd name="connsiteY78" fmla="*/ 744 h 1539"/>
                <a:gd name="connsiteX79" fmla="*/ 100 w 2482"/>
                <a:gd name="connsiteY79" fmla="*/ 782 h 1539"/>
                <a:gd name="connsiteX80" fmla="*/ 149 w 2482"/>
                <a:gd name="connsiteY80" fmla="*/ 881 h 1539"/>
                <a:gd name="connsiteX81" fmla="*/ 124 w 2482"/>
                <a:gd name="connsiteY81" fmla="*/ 918 h 1539"/>
                <a:gd name="connsiteX82" fmla="*/ 124 w 2482"/>
                <a:gd name="connsiteY82" fmla="*/ 943 h 1539"/>
                <a:gd name="connsiteX83" fmla="*/ 149 w 2482"/>
                <a:gd name="connsiteY83" fmla="*/ 955 h 1539"/>
                <a:gd name="connsiteX84" fmla="*/ 186 w 2482"/>
                <a:gd name="connsiteY84" fmla="*/ 1030 h 1539"/>
                <a:gd name="connsiteX85" fmla="*/ 199 w 2482"/>
                <a:gd name="connsiteY85" fmla="*/ 1067 h 1539"/>
                <a:gd name="connsiteX86" fmla="*/ 211 w 2482"/>
                <a:gd name="connsiteY86" fmla="*/ 1092 h 1539"/>
                <a:gd name="connsiteX87" fmla="*/ 261 w 2482"/>
                <a:gd name="connsiteY87" fmla="*/ 1117 h 1539"/>
                <a:gd name="connsiteX88" fmla="*/ 633 w 2482"/>
                <a:gd name="connsiteY88" fmla="*/ 1154 h 1539"/>
                <a:gd name="connsiteX89" fmla="*/ 658 w 2482"/>
                <a:gd name="connsiteY89" fmla="*/ 1154 h 1539"/>
                <a:gd name="connsiteX90" fmla="*/ 683 w 2482"/>
                <a:gd name="connsiteY90" fmla="*/ 1167 h 1539"/>
                <a:gd name="connsiteX91" fmla="*/ 1204 w 2482"/>
                <a:gd name="connsiteY91" fmla="*/ 1216 h 1539"/>
                <a:gd name="connsiteX92" fmla="*/ 1254 w 2482"/>
                <a:gd name="connsiteY92" fmla="*/ 1229 h 1539"/>
                <a:gd name="connsiteX93" fmla="*/ 1266 w 2482"/>
                <a:gd name="connsiteY93" fmla="*/ 1229 h 1539"/>
                <a:gd name="connsiteX94" fmla="*/ 1291 w 2482"/>
                <a:gd name="connsiteY94" fmla="*/ 1229 h 1539"/>
                <a:gd name="connsiteX95" fmla="*/ 1291 w 2482"/>
                <a:gd name="connsiteY95" fmla="*/ 1241 h 1539"/>
                <a:gd name="connsiteX96" fmla="*/ 1303 w 2482"/>
                <a:gd name="connsiteY96" fmla="*/ 1241 h 1539"/>
                <a:gd name="connsiteX97" fmla="*/ 1440 w 2482"/>
                <a:gd name="connsiteY97" fmla="*/ 1253 h 1539"/>
                <a:gd name="connsiteX98" fmla="*/ 1452 w 2482"/>
                <a:gd name="connsiteY98" fmla="*/ 1253 h 1539"/>
                <a:gd name="connsiteX99" fmla="*/ 1452 w 2482"/>
                <a:gd name="connsiteY99" fmla="*/ 1229 h 1539"/>
                <a:gd name="connsiteX100" fmla="*/ 1465 w 2482"/>
                <a:gd name="connsiteY100" fmla="*/ 1216 h 1539"/>
                <a:gd name="connsiteX101" fmla="*/ 1502 w 2482"/>
                <a:gd name="connsiteY101" fmla="*/ 1204 h 1539"/>
                <a:gd name="connsiteX102" fmla="*/ 1564 w 2482"/>
                <a:gd name="connsiteY102" fmla="*/ 1216 h 1539"/>
                <a:gd name="connsiteX103" fmla="*/ 1564 w 2482"/>
                <a:gd name="connsiteY103" fmla="*/ 1229 h 1539"/>
                <a:gd name="connsiteX104" fmla="*/ 1589 w 2482"/>
                <a:gd name="connsiteY104" fmla="*/ 1241 h 1539"/>
                <a:gd name="connsiteX105" fmla="*/ 1614 w 2482"/>
                <a:gd name="connsiteY105" fmla="*/ 1278 h 1539"/>
                <a:gd name="connsiteX106" fmla="*/ 1614 w 2482"/>
                <a:gd name="connsiteY106" fmla="*/ 1303 h 1539"/>
                <a:gd name="connsiteX107" fmla="*/ 1638 w 2482"/>
                <a:gd name="connsiteY107" fmla="*/ 1303 h 1539"/>
                <a:gd name="connsiteX108" fmla="*/ 1676 w 2482"/>
                <a:gd name="connsiteY108" fmla="*/ 1328 h 1539"/>
                <a:gd name="connsiteX109" fmla="*/ 1688 w 2482"/>
                <a:gd name="connsiteY109" fmla="*/ 1340 h 1539"/>
                <a:gd name="connsiteX110" fmla="*/ 1725 w 2482"/>
                <a:gd name="connsiteY110" fmla="*/ 1328 h 1539"/>
                <a:gd name="connsiteX111" fmla="*/ 1763 w 2482"/>
                <a:gd name="connsiteY111" fmla="*/ 1303 h 1539"/>
                <a:gd name="connsiteX112" fmla="*/ 1812 w 2482"/>
                <a:gd name="connsiteY112" fmla="*/ 1340 h 1539"/>
                <a:gd name="connsiteX113" fmla="*/ 1837 w 2482"/>
                <a:gd name="connsiteY113" fmla="*/ 1390 h 1539"/>
                <a:gd name="connsiteX114" fmla="*/ 1787 w 2482"/>
                <a:gd name="connsiteY114" fmla="*/ 1390 h 1539"/>
                <a:gd name="connsiteX115" fmla="*/ 1775 w 2482"/>
                <a:gd name="connsiteY115" fmla="*/ 1402 h 1539"/>
                <a:gd name="connsiteX116" fmla="*/ 1775 w 2482"/>
                <a:gd name="connsiteY116" fmla="*/ 1464 h 1539"/>
                <a:gd name="connsiteX117" fmla="*/ 1763 w 2482"/>
                <a:gd name="connsiteY117" fmla="*/ 1489 h 1539"/>
                <a:gd name="connsiteX118" fmla="*/ 1750 w 2482"/>
                <a:gd name="connsiteY118" fmla="*/ 1527 h 1539"/>
                <a:gd name="connsiteX119" fmla="*/ 1763 w 2482"/>
                <a:gd name="connsiteY119" fmla="*/ 1539 h 1539"/>
                <a:gd name="connsiteX120" fmla="*/ 1825 w 2482"/>
                <a:gd name="connsiteY120" fmla="*/ 1514 h 1539"/>
                <a:gd name="connsiteX121" fmla="*/ 1862 w 2482"/>
                <a:gd name="connsiteY121" fmla="*/ 1440 h 1539"/>
                <a:gd name="connsiteX122" fmla="*/ 1862 w 2482"/>
                <a:gd name="connsiteY122" fmla="*/ 1452 h 1539"/>
                <a:gd name="connsiteX123" fmla="*/ 1862 w 2482"/>
                <a:gd name="connsiteY123" fmla="*/ 1415 h 1539"/>
                <a:gd name="connsiteX124" fmla="*/ 1887 w 2482"/>
                <a:gd name="connsiteY124" fmla="*/ 1390 h 1539"/>
                <a:gd name="connsiteX125" fmla="*/ 1936 w 2482"/>
                <a:gd name="connsiteY125" fmla="*/ 1390 h 1539"/>
                <a:gd name="connsiteX126" fmla="*/ 1936 w 2482"/>
                <a:gd name="connsiteY126" fmla="*/ 1378 h 1539"/>
                <a:gd name="connsiteX127" fmla="*/ 1949 w 2482"/>
                <a:gd name="connsiteY127" fmla="*/ 1365 h 1539"/>
                <a:gd name="connsiteX128" fmla="*/ 1974 w 2482"/>
                <a:gd name="connsiteY128" fmla="*/ 1353 h 1539"/>
                <a:gd name="connsiteX129" fmla="*/ 1974 w 2482"/>
                <a:gd name="connsiteY129" fmla="*/ 1365 h 1539"/>
                <a:gd name="connsiteX130" fmla="*/ 1986 w 2482"/>
                <a:gd name="connsiteY130" fmla="*/ 1340 h 1539"/>
                <a:gd name="connsiteX131" fmla="*/ 2023 w 2482"/>
                <a:gd name="connsiteY131" fmla="*/ 1303 h 1539"/>
                <a:gd name="connsiteX132" fmla="*/ 2110 w 2482"/>
                <a:gd name="connsiteY132" fmla="*/ 1278 h 1539"/>
                <a:gd name="connsiteX133" fmla="*/ 2135 w 2482"/>
                <a:gd name="connsiteY133" fmla="*/ 1229 h 1539"/>
                <a:gd name="connsiteX134" fmla="*/ 2147 w 2482"/>
                <a:gd name="connsiteY134" fmla="*/ 1204 h 1539"/>
                <a:gd name="connsiteX135" fmla="*/ 2147 w 2482"/>
                <a:gd name="connsiteY135" fmla="*/ 1179 h 1539"/>
                <a:gd name="connsiteX136" fmla="*/ 2160 w 2482"/>
                <a:gd name="connsiteY136" fmla="*/ 1104 h 1539"/>
                <a:gd name="connsiteX137" fmla="*/ 2222 w 2482"/>
                <a:gd name="connsiteY137" fmla="*/ 1104 h 1539"/>
                <a:gd name="connsiteX138" fmla="*/ 2296 w 2482"/>
                <a:gd name="connsiteY138" fmla="*/ 1179 h 1539"/>
                <a:gd name="connsiteX139" fmla="*/ 2321 w 2482"/>
                <a:gd name="connsiteY139" fmla="*/ 1167 h 1539"/>
                <a:gd name="connsiteX140" fmla="*/ 2358 w 2482"/>
                <a:gd name="connsiteY140" fmla="*/ 1117 h 1539"/>
                <a:gd name="connsiteX141" fmla="*/ 2358 w 2482"/>
                <a:gd name="connsiteY141" fmla="*/ 1142 h 1539"/>
                <a:gd name="connsiteX142" fmla="*/ 2346 w 2482"/>
                <a:gd name="connsiteY142" fmla="*/ 1204 h 1539"/>
                <a:gd name="connsiteX143" fmla="*/ 2383 w 2482"/>
                <a:gd name="connsiteY143" fmla="*/ 1229 h 1539"/>
                <a:gd name="connsiteX144" fmla="*/ 2408 w 2482"/>
                <a:gd name="connsiteY144" fmla="*/ 1167 h 1539"/>
                <a:gd name="connsiteX145" fmla="*/ 2433 w 2482"/>
                <a:gd name="connsiteY145" fmla="*/ 1154 h 1539"/>
                <a:gd name="connsiteX146" fmla="*/ 2470 w 2482"/>
                <a:gd name="connsiteY146" fmla="*/ 1104 h 1539"/>
                <a:gd name="connsiteX147" fmla="*/ 2482 w 2482"/>
                <a:gd name="connsiteY147" fmla="*/ 1067 h 1539"/>
                <a:gd name="connsiteX148" fmla="*/ 2458 w 2482"/>
                <a:gd name="connsiteY148" fmla="*/ 1067 h 1539"/>
                <a:gd name="connsiteX0" fmla="*/ 2458 w 2482"/>
                <a:gd name="connsiteY0" fmla="*/ 1030 h 1502"/>
                <a:gd name="connsiteX1" fmla="*/ 2383 w 2482"/>
                <a:gd name="connsiteY1" fmla="*/ 1043 h 1502"/>
                <a:gd name="connsiteX2" fmla="*/ 2334 w 2482"/>
                <a:gd name="connsiteY2" fmla="*/ 1018 h 1502"/>
                <a:gd name="connsiteX3" fmla="*/ 2309 w 2482"/>
                <a:gd name="connsiteY3" fmla="*/ 981 h 1502"/>
                <a:gd name="connsiteX4" fmla="*/ 2259 w 2482"/>
                <a:gd name="connsiteY4" fmla="*/ 981 h 1502"/>
                <a:gd name="connsiteX5" fmla="*/ 2296 w 2482"/>
                <a:gd name="connsiteY5" fmla="*/ 956 h 1502"/>
                <a:gd name="connsiteX6" fmla="*/ 2309 w 2482"/>
                <a:gd name="connsiteY6" fmla="*/ 918 h 1502"/>
                <a:gd name="connsiteX7" fmla="*/ 2271 w 2482"/>
                <a:gd name="connsiteY7" fmla="*/ 906 h 1502"/>
                <a:gd name="connsiteX8" fmla="*/ 2222 w 2482"/>
                <a:gd name="connsiteY8" fmla="*/ 956 h 1502"/>
                <a:gd name="connsiteX9" fmla="*/ 2172 w 2482"/>
                <a:gd name="connsiteY9" fmla="*/ 993 h 1502"/>
                <a:gd name="connsiteX10" fmla="*/ 2123 w 2482"/>
                <a:gd name="connsiteY10" fmla="*/ 1105 h 1502"/>
                <a:gd name="connsiteX11" fmla="*/ 2135 w 2482"/>
                <a:gd name="connsiteY11" fmla="*/ 1043 h 1502"/>
                <a:gd name="connsiteX12" fmla="*/ 2160 w 2482"/>
                <a:gd name="connsiteY12" fmla="*/ 968 h 1502"/>
                <a:gd name="connsiteX13" fmla="*/ 2185 w 2482"/>
                <a:gd name="connsiteY13" fmla="*/ 918 h 1502"/>
                <a:gd name="connsiteX14" fmla="*/ 2209 w 2482"/>
                <a:gd name="connsiteY14" fmla="*/ 869 h 1502"/>
                <a:gd name="connsiteX15" fmla="*/ 2334 w 2482"/>
                <a:gd name="connsiteY15" fmla="*/ 807 h 1502"/>
                <a:gd name="connsiteX16" fmla="*/ 2383 w 2482"/>
                <a:gd name="connsiteY16" fmla="*/ 770 h 1502"/>
                <a:gd name="connsiteX17" fmla="*/ 1701 w 2482"/>
                <a:gd name="connsiteY17" fmla="*/ 794 h 1502"/>
                <a:gd name="connsiteX18" fmla="*/ 1713 w 2482"/>
                <a:gd name="connsiteY18" fmla="*/ 819 h 1502"/>
                <a:gd name="connsiteX19" fmla="*/ 1750 w 2482"/>
                <a:gd name="connsiteY19" fmla="*/ 881 h 1502"/>
                <a:gd name="connsiteX20" fmla="*/ 1775 w 2482"/>
                <a:gd name="connsiteY20" fmla="*/ 931 h 1502"/>
                <a:gd name="connsiteX21" fmla="*/ 1750 w 2482"/>
                <a:gd name="connsiteY21" fmla="*/ 981 h 1502"/>
                <a:gd name="connsiteX22" fmla="*/ 1713 w 2482"/>
                <a:gd name="connsiteY22" fmla="*/ 981 h 1502"/>
                <a:gd name="connsiteX23" fmla="*/ 1688 w 2482"/>
                <a:gd name="connsiteY23" fmla="*/ 943 h 1502"/>
                <a:gd name="connsiteX24" fmla="*/ 1663 w 2482"/>
                <a:gd name="connsiteY24" fmla="*/ 918 h 1502"/>
                <a:gd name="connsiteX25" fmla="*/ 1638 w 2482"/>
                <a:gd name="connsiteY25" fmla="*/ 869 h 1502"/>
                <a:gd name="connsiteX26" fmla="*/ 1614 w 2482"/>
                <a:gd name="connsiteY26" fmla="*/ 844 h 1502"/>
                <a:gd name="connsiteX27" fmla="*/ 1601 w 2482"/>
                <a:gd name="connsiteY27" fmla="*/ 832 h 1502"/>
                <a:gd name="connsiteX28" fmla="*/ 1527 w 2482"/>
                <a:gd name="connsiteY28" fmla="*/ 832 h 1502"/>
                <a:gd name="connsiteX29" fmla="*/ 1428 w 2482"/>
                <a:gd name="connsiteY29" fmla="*/ 770 h 1502"/>
                <a:gd name="connsiteX30" fmla="*/ 1378 w 2482"/>
                <a:gd name="connsiteY30" fmla="*/ 732 h 1502"/>
                <a:gd name="connsiteX31" fmla="*/ 1316 w 2482"/>
                <a:gd name="connsiteY31" fmla="*/ 720 h 1502"/>
                <a:gd name="connsiteX32" fmla="*/ 1291 w 2482"/>
                <a:gd name="connsiteY32" fmla="*/ 732 h 1502"/>
                <a:gd name="connsiteX33" fmla="*/ 1217 w 2482"/>
                <a:gd name="connsiteY33" fmla="*/ 645 h 1502"/>
                <a:gd name="connsiteX34" fmla="*/ 1192 w 2482"/>
                <a:gd name="connsiteY34" fmla="*/ 645 h 1502"/>
                <a:gd name="connsiteX35" fmla="*/ 1204 w 2482"/>
                <a:gd name="connsiteY35" fmla="*/ 509 h 1502"/>
                <a:gd name="connsiteX36" fmla="*/ 1279 w 2482"/>
                <a:gd name="connsiteY36" fmla="*/ 410 h 1502"/>
                <a:gd name="connsiteX37" fmla="*/ 1291 w 2482"/>
                <a:gd name="connsiteY37" fmla="*/ 372 h 1502"/>
                <a:gd name="connsiteX38" fmla="*/ 1291 w 2482"/>
                <a:gd name="connsiteY38" fmla="*/ 335 h 1502"/>
                <a:gd name="connsiteX39" fmla="*/ 1341 w 2482"/>
                <a:gd name="connsiteY39" fmla="*/ 323 h 1502"/>
                <a:gd name="connsiteX40" fmla="*/ 1353 w 2482"/>
                <a:gd name="connsiteY40" fmla="*/ 298 h 1502"/>
                <a:gd name="connsiteX41" fmla="*/ 1291 w 2482"/>
                <a:gd name="connsiteY41" fmla="*/ 273 h 1502"/>
                <a:gd name="connsiteX42" fmla="*/ 1279 w 2482"/>
                <a:gd name="connsiteY42" fmla="*/ 248 h 1502"/>
                <a:gd name="connsiteX43" fmla="*/ 1341 w 2482"/>
                <a:gd name="connsiteY43" fmla="*/ 261 h 1502"/>
                <a:gd name="connsiteX44" fmla="*/ 1378 w 2482"/>
                <a:gd name="connsiteY44" fmla="*/ 248 h 1502"/>
                <a:gd name="connsiteX45" fmla="*/ 1341 w 2482"/>
                <a:gd name="connsiteY45" fmla="*/ 198 h 1502"/>
                <a:gd name="connsiteX46" fmla="*/ 1403 w 2482"/>
                <a:gd name="connsiteY46" fmla="*/ 198 h 1502"/>
                <a:gd name="connsiteX47" fmla="*/ 1328 w 2482"/>
                <a:gd name="connsiteY47" fmla="*/ 161 h 1502"/>
                <a:gd name="connsiteX48" fmla="*/ 1303 w 2482"/>
                <a:gd name="connsiteY48" fmla="*/ 149 h 1502"/>
                <a:gd name="connsiteX49" fmla="*/ 1303 w 2482"/>
                <a:gd name="connsiteY49" fmla="*/ 87 h 1502"/>
                <a:gd name="connsiteX50" fmla="*/ 1279 w 2482"/>
                <a:gd name="connsiteY50" fmla="*/ 74 h 1502"/>
                <a:gd name="connsiteX51" fmla="*/ 1266 w 2482"/>
                <a:gd name="connsiteY51" fmla="*/ 112 h 1502"/>
                <a:gd name="connsiteX52" fmla="*/ 1241 w 2482"/>
                <a:gd name="connsiteY52" fmla="*/ 124 h 1502"/>
                <a:gd name="connsiteX53" fmla="*/ 1241 w 2482"/>
                <a:gd name="connsiteY53" fmla="*/ 62 h 1502"/>
                <a:gd name="connsiteX54" fmla="*/ 1204 w 2482"/>
                <a:gd name="connsiteY54" fmla="*/ 50 h 1502"/>
                <a:gd name="connsiteX55" fmla="*/ 1179 w 2482"/>
                <a:gd name="connsiteY55" fmla="*/ 0 h 1502"/>
                <a:gd name="connsiteX56" fmla="*/ 1142 w 2482"/>
                <a:gd name="connsiteY56" fmla="*/ 50 h 1502"/>
                <a:gd name="connsiteX57" fmla="*/ 1179 w 2482"/>
                <a:gd name="connsiteY57" fmla="*/ 99 h 1502"/>
                <a:gd name="connsiteX58" fmla="*/ 1167 w 2482"/>
                <a:gd name="connsiteY58" fmla="*/ 149 h 1502"/>
                <a:gd name="connsiteX59" fmla="*/ 1142 w 2482"/>
                <a:gd name="connsiteY59" fmla="*/ 174 h 1502"/>
                <a:gd name="connsiteX60" fmla="*/ 1130 w 2482"/>
                <a:gd name="connsiteY60" fmla="*/ 136 h 1502"/>
                <a:gd name="connsiteX61" fmla="*/ 1105 w 2482"/>
                <a:gd name="connsiteY61" fmla="*/ 136 h 1502"/>
                <a:gd name="connsiteX62" fmla="*/ 1068 w 2482"/>
                <a:gd name="connsiteY62" fmla="*/ 174 h 1502"/>
                <a:gd name="connsiteX63" fmla="*/ 1030 w 2482"/>
                <a:gd name="connsiteY63" fmla="*/ 161 h 1502"/>
                <a:gd name="connsiteX64" fmla="*/ 956 w 2482"/>
                <a:gd name="connsiteY64" fmla="*/ 136 h 1502"/>
                <a:gd name="connsiteX65" fmla="*/ 857 w 2482"/>
                <a:gd name="connsiteY65" fmla="*/ 174 h 1502"/>
                <a:gd name="connsiteX66" fmla="*/ 795 w 2482"/>
                <a:gd name="connsiteY66" fmla="*/ 136 h 1502"/>
                <a:gd name="connsiteX67" fmla="*/ 720 w 2482"/>
                <a:gd name="connsiteY67" fmla="*/ 124 h 1502"/>
                <a:gd name="connsiteX68" fmla="*/ 0 w 2482"/>
                <a:gd name="connsiteY68" fmla="*/ 236 h 1502"/>
                <a:gd name="connsiteX69" fmla="*/ 0 w 2482"/>
                <a:gd name="connsiteY69" fmla="*/ 261 h 1502"/>
                <a:gd name="connsiteX70" fmla="*/ 37 w 2482"/>
                <a:gd name="connsiteY70" fmla="*/ 273 h 1502"/>
                <a:gd name="connsiteX71" fmla="*/ 37 w 2482"/>
                <a:gd name="connsiteY71" fmla="*/ 347 h 1502"/>
                <a:gd name="connsiteX72" fmla="*/ 112 w 2482"/>
                <a:gd name="connsiteY72" fmla="*/ 360 h 1502"/>
                <a:gd name="connsiteX73" fmla="*/ 100 w 2482"/>
                <a:gd name="connsiteY73" fmla="*/ 422 h 1502"/>
                <a:gd name="connsiteX74" fmla="*/ 124 w 2482"/>
                <a:gd name="connsiteY74" fmla="*/ 583 h 1502"/>
                <a:gd name="connsiteX75" fmla="*/ 149 w 2482"/>
                <a:gd name="connsiteY75" fmla="*/ 621 h 1502"/>
                <a:gd name="connsiteX76" fmla="*/ 100 w 2482"/>
                <a:gd name="connsiteY76" fmla="*/ 670 h 1502"/>
                <a:gd name="connsiteX77" fmla="*/ 100 w 2482"/>
                <a:gd name="connsiteY77" fmla="*/ 707 h 1502"/>
                <a:gd name="connsiteX78" fmla="*/ 100 w 2482"/>
                <a:gd name="connsiteY78" fmla="*/ 745 h 1502"/>
                <a:gd name="connsiteX79" fmla="*/ 149 w 2482"/>
                <a:gd name="connsiteY79" fmla="*/ 844 h 1502"/>
                <a:gd name="connsiteX80" fmla="*/ 124 w 2482"/>
                <a:gd name="connsiteY80" fmla="*/ 881 h 1502"/>
                <a:gd name="connsiteX81" fmla="*/ 124 w 2482"/>
                <a:gd name="connsiteY81" fmla="*/ 906 h 1502"/>
                <a:gd name="connsiteX82" fmla="*/ 149 w 2482"/>
                <a:gd name="connsiteY82" fmla="*/ 918 h 1502"/>
                <a:gd name="connsiteX83" fmla="*/ 186 w 2482"/>
                <a:gd name="connsiteY83" fmla="*/ 993 h 1502"/>
                <a:gd name="connsiteX84" fmla="*/ 199 w 2482"/>
                <a:gd name="connsiteY84" fmla="*/ 1030 h 1502"/>
                <a:gd name="connsiteX85" fmla="*/ 211 w 2482"/>
                <a:gd name="connsiteY85" fmla="*/ 1055 h 1502"/>
                <a:gd name="connsiteX86" fmla="*/ 261 w 2482"/>
                <a:gd name="connsiteY86" fmla="*/ 1080 h 1502"/>
                <a:gd name="connsiteX87" fmla="*/ 633 w 2482"/>
                <a:gd name="connsiteY87" fmla="*/ 1117 h 1502"/>
                <a:gd name="connsiteX88" fmla="*/ 658 w 2482"/>
                <a:gd name="connsiteY88" fmla="*/ 1117 h 1502"/>
                <a:gd name="connsiteX89" fmla="*/ 683 w 2482"/>
                <a:gd name="connsiteY89" fmla="*/ 1130 h 1502"/>
                <a:gd name="connsiteX90" fmla="*/ 1204 w 2482"/>
                <a:gd name="connsiteY90" fmla="*/ 1179 h 1502"/>
                <a:gd name="connsiteX91" fmla="*/ 1254 w 2482"/>
                <a:gd name="connsiteY91" fmla="*/ 1192 h 1502"/>
                <a:gd name="connsiteX92" fmla="*/ 1266 w 2482"/>
                <a:gd name="connsiteY92" fmla="*/ 1192 h 1502"/>
                <a:gd name="connsiteX93" fmla="*/ 1291 w 2482"/>
                <a:gd name="connsiteY93" fmla="*/ 1192 h 1502"/>
                <a:gd name="connsiteX94" fmla="*/ 1291 w 2482"/>
                <a:gd name="connsiteY94" fmla="*/ 1204 h 1502"/>
                <a:gd name="connsiteX95" fmla="*/ 1303 w 2482"/>
                <a:gd name="connsiteY95" fmla="*/ 1204 h 1502"/>
                <a:gd name="connsiteX96" fmla="*/ 1440 w 2482"/>
                <a:gd name="connsiteY96" fmla="*/ 1216 h 1502"/>
                <a:gd name="connsiteX97" fmla="*/ 1452 w 2482"/>
                <a:gd name="connsiteY97" fmla="*/ 1216 h 1502"/>
                <a:gd name="connsiteX98" fmla="*/ 1452 w 2482"/>
                <a:gd name="connsiteY98" fmla="*/ 1192 h 1502"/>
                <a:gd name="connsiteX99" fmla="*/ 1465 w 2482"/>
                <a:gd name="connsiteY99" fmla="*/ 1179 h 1502"/>
                <a:gd name="connsiteX100" fmla="*/ 1502 w 2482"/>
                <a:gd name="connsiteY100" fmla="*/ 1167 h 1502"/>
                <a:gd name="connsiteX101" fmla="*/ 1564 w 2482"/>
                <a:gd name="connsiteY101" fmla="*/ 1179 h 1502"/>
                <a:gd name="connsiteX102" fmla="*/ 1564 w 2482"/>
                <a:gd name="connsiteY102" fmla="*/ 1192 h 1502"/>
                <a:gd name="connsiteX103" fmla="*/ 1589 w 2482"/>
                <a:gd name="connsiteY103" fmla="*/ 1204 h 1502"/>
                <a:gd name="connsiteX104" fmla="*/ 1614 w 2482"/>
                <a:gd name="connsiteY104" fmla="*/ 1241 h 1502"/>
                <a:gd name="connsiteX105" fmla="*/ 1614 w 2482"/>
                <a:gd name="connsiteY105" fmla="*/ 1266 h 1502"/>
                <a:gd name="connsiteX106" fmla="*/ 1638 w 2482"/>
                <a:gd name="connsiteY106" fmla="*/ 1266 h 1502"/>
                <a:gd name="connsiteX107" fmla="*/ 1676 w 2482"/>
                <a:gd name="connsiteY107" fmla="*/ 1291 h 1502"/>
                <a:gd name="connsiteX108" fmla="*/ 1688 w 2482"/>
                <a:gd name="connsiteY108" fmla="*/ 1303 h 1502"/>
                <a:gd name="connsiteX109" fmla="*/ 1725 w 2482"/>
                <a:gd name="connsiteY109" fmla="*/ 1291 h 1502"/>
                <a:gd name="connsiteX110" fmla="*/ 1763 w 2482"/>
                <a:gd name="connsiteY110" fmla="*/ 1266 h 1502"/>
                <a:gd name="connsiteX111" fmla="*/ 1812 w 2482"/>
                <a:gd name="connsiteY111" fmla="*/ 1303 h 1502"/>
                <a:gd name="connsiteX112" fmla="*/ 1837 w 2482"/>
                <a:gd name="connsiteY112" fmla="*/ 1353 h 1502"/>
                <a:gd name="connsiteX113" fmla="*/ 1787 w 2482"/>
                <a:gd name="connsiteY113" fmla="*/ 1353 h 1502"/>
                <a:gd name="connsiteX114" fmla="*/ 1775 w 2482"/>
                <a:gd name="connsiteY114" fmla="*/ 1365 h 1502"/>
                <a:gd name="connsiteX115" fmla="*/ 1775 w 2482"/>
                <a:gd name="connsiteY115" fmla="*/ 1427 h 1502"/>
                <a:gd name="connsiteX116" fmla="*/ 1763 w 2482"/>
                <a:gd name="connsiteY116" fmla="*/ 1452 h 1502"/>
                <a:gd name="connsiteX117" fmla="*/ 1750 w 2482"/>
                <a:gd name="connsiteY117" fmla="*/ 1490 h 1502"/>
                <a:gd name="connsiteX118" fmla="*/ 1763 w 2482"/>
                <a:gd name="connsiteY118" fmla="*/ 1502 h 1502"/>
                <a:gd name="connsiteX119" fmla="*/ 1825 w 2482"/>
                <a:gd name="connsiteY119" fmla="*/ 1477 h 1502"/>
                <a:gd name="connsiteX120" fmla="*/ 1862 w 2482"/>
                <a:gd name="connsiteY120" fmla="*/ 1403 h 1502"/>
                <a:gd name="connsiteX121" fmla="*/ 1862 w 2482"/>
                <a:gd name="connsiteY121" fmla="*/ 1415 h 1502"/>
                <a:gd name="connsiteX122" fmla="*/ 1862 w 2482"/>
                <a:gd name="connsiteY122" fmla="*/ 1378 h 1502"/>
                <a:gd name="connsiteX123" fmla="*/ 1887 w 2482"/>
                <a:gd name="connsiteY123" fmla="*/ 1353 h 1502"/>
                <a:gd name="connsiteX124" fmla="*/ 1936 w 2482"/>
                <a:gd name="connsiteY124" fmla="*/ 1353 h 1502"/>
                <a:gd name="connsiteX125" fmla="*/ 1936 w 2482"/>
                <a:gd name="connsiteY125" fmla="*/ 1341 h 1502"/>
                <a:gd name="connsiteX126" fmla="*/ 1949 w 2482"/>
                <a:gd name="connsiteY126" fmla="*/ 1328 h 1502"/>
                <a:gd name="connsiteX127" fmla="*/ 1974 w 2482"/>
                <a:gd name="connsiteY127" fmla="*/ 1316 h 1502"/>
                <a:gd name="connsiteX128" fmla="*/ 1974 w 2482"/>
                <a:gd name="connsiteY128" fmla="*/ 1328 h 1502"/>
                <a:gd name="connsiteX129" fmla="*/ 1986 w 2482"/>
                <a:gd name="connsiteY129" fmla="*/ 1303 h 1502"/>
                <a:gd name="connsiteX130" fmla="*/ 2023 w 2482"/>
                <a:gd name="connsiteY130" fmla="*/ 1266 h 1502"/>
                <a:gd name="connsiteX131" fmla="*/ 2110 w 2482"/>
                <a:gd name="connsiteY131" fmla="*/ 1241 h 1502"/>
                <a:gd name="connsiteX132" fmla="*/ 2135 w 2482"/>
                <a:gd name="connsiteY132" fmla="*/ 1192 h 1502"/>
                <a:gd name="connsiteX133" fmla="*/ 2147 w 2482"/>
                <a:gd name="connsiteY133" fmla="*/ 1167 h 1502"/>
                <a:gd name="connsiteX134" fmla="*/ 2147 w 2482"/>
                <a:gd name="connsiteY134" fmla="*/ 1142 h 1502"/>
                <a:gd name="connsiteX135" fmla="*/ 2160 w 2482"/>
                <a:gd name="connsiteY135" fmla="*/ 1067 h 1502"/>
                <a:gd name="connsiteX136" fmla="*/ 2222 w 2482"/>
                <a:gd name="connsiteY136" fmla="*/ 1067 h 1502"/>
                <a:gd name="connsiteX137" fmla="*/ 2296 w 2482"/>
                <a:gd name="connsiteY137" fmla="*/ 1142 h 1502"/>
                <a:gd name="connsiteX138" fmla="*/ 2321 w 2482"/>
                <a:gd name="connsiteY138" fmla="*/ 1130 h 1502"/>
                <a:gd name="connsiteX139" fmla="*/ 2358 w 2482"/>
                <a:gd name="connsiteY139" fmla="*/ 1080 h 1502"/>
                <a:gd name="connsiteX140" fmla="*/ 2358 w 2482"/>
                <a:gd name="connsiteY140" fmla="*/ 1105 h 1502"/>
                <a:gd name="connsiteX141" fmla="*/ 2346 w 2482"/>
                <a:gd name="connsiteY141" fmla="*/ 1167 h 1502"/>
                <a:gd name="connsiteX142" fmla="*/ 2383 w 2482"/>
                <a:gd name="connsiteY142" fmla="*/ 1192 h 1502"/>
                <a:gd name="connsiteX143" fmla="*/ 2408 w 2482"/>
                <a:gd name="connsiteY143" fmla="*/ 1130 h 1502"/>
                <a:gd name="connsiteX144" fmla="*/ 2433 w 2482"/>
                <a:gd name="connsiteY144" fmla="*/ 1117 h 1502"/>
                <a:gd name="connsiteX145" fmla="*/ 2470 w 2482"/>
                <a:gd name="connsiteY145" fmla="*/ 1067 h 1502"/>
                <a:gd name="connsiteX146" fmla="*/ 2482 w 2482"/>
                <a:gd name="connsiteY146" fmla="*/ 1030 h 1502"/>
                <a:gd name="connsiteX147" fmla="*/ 2458 w 2482"/>
                <a:gd name="connsiteY147" fmla="*/ 1030 h 1502"/>
                <a:gd name="connsiteX0" fmla="*/ 2458 w 2482"/>
                <a:gd name="connsiteY0" fmla="*/ 1030 h 1502"/>
                <a:gd name="connsiteX1" fmla="*/ 2383 w 2482"/>
                <a:gd name="connsiteY1" fmla="*/ 1043 h 1502"/>
                <a:gd name="connsiteX2" fmla="*/ 2334 w 2482"/>
                <a:gd name="connsiteY2" fmla="*/ 1018 h 1502"/>
                <a:gd name="connsiteX3" fmla="*/ 2309 w 2482"/>
                <a:gd name="connsiteY3" fmla="*/ 981 h 1502"/>
                <a:gd name="connsiteX4" fmla="*/ 2259 w 2482"/>
                <a:gd name="connsiteY4" fmla="*/ 981 h 1502"/>
                <a:gd name="connsiteX5" fmla="*/ 2296 w 2482"/>
                <a:gd name="connsiteY5" fmla="*/ 956 h 1502"/>
                <a:gd name="connsiteX6" fmla="*/ 2309 w 2482"/>
                <a:gd name="connsiteY6" fmla="*/ 918 h 1502"/>
                <a:gd name="connsiteX7" fmla="*/ 2271 w 2482"/>
                <a:gd name="connsiteY7" fmla="*/ 906 h 1502"/>
                <a:gd name="connsiteX8" fmla="*/ 2222 w 2482"/>
                <a:gd name="connsiteY8" fmla="*/ 956 h 1502"/>
                <a:gd name="connsiteX9" fmla="*/ 2172 w 2482"/>
                <a:gd name="connsiteY9" fmla="*/ 993 h 1502"/>
                <a:gd name="connsiteX10" fmla="*/ 2123 w 2482"/>
                <a:gd name="connsiteY10" fmla="*/ 1105 h 1502"/>
                <a:gd name="connsiteX11" fmla="*/ 2135 w 2482"/>
                <a:gd name="connsiteY11" fmla="*/ 1043 h 1502"/>
                <a:gd name="connsiteX12" fmla="*/ 2160 w 2482"/>
                <a:gd name="connsiteY12" fmla="*/ 968 h 1502"/>
                <a:gd name="connsiteX13" fmla="*/ 2185 w 2482"/>
                <a:gd name="connsiteY13" fmla="*/ 918 h 1502"/>
                <a:gd name="connsiteX14" fmla="*/ 2209 w 2482"/>
                <a:gd name="connsiteY14" fmla="*/ 869 h 1502"/>
                <a:gd name="connsiteX15" fmla="*/ 2334 w 2482"/>
                <a:gd name="connsiteY15" fmla="*/ 807 h 1502"/>
                <a:gd name="connsiteX16" fmla="*/ 2383 w 2482"/>
                <a:gd name="connsiteY16" fmla="*/ 770 h 1502"/>
                <a:gd name="connsiteX17" fmla="*/ 1701 w 2482"/>
                <a:gd name="connsiteY17" fmla="*/ 794 h 1502"/>
                <a:gd name="connsiteX18" fmla="*/ 1713 w 2482"/>
                <a:gd name="connsiteY18" fmla="*/ 819 h 1502"/>
                <a:gd name="connsiteX19" fmla="*/ 1750 w 2482"/>
                <a:gd name="connsiteY19" fmla="*/ 881 h 1502"/>
                <a:gd name="connsiteX20" fmla="*/ 1775 w 2482"/>
                <a:gd name="connsiteY20" fmla="*/ 931 h 1502"/>
                <a:gd name="connsiteX21" fmla="*/ 1750 w 2482"/>
                <a:gd name="connsiteY21" fmla="*/ 981 h 1502"/>
                <a:gd name="connsiteX22" fmla="*/ 1713 w 2482"/>
                <a:gd name="connsiteY22" fmla="*/ 981 h 1502"/>
                <a:gd name="connsiteX23" fmla="*/ 1688 w 2482"/>
                <a:gd name="connsiteY23" fmla="*/ 943 h 1502"/>
                <a:gd name="connsiteX24" fmla="*/ 1663 w 2482"/>
                <a:gd name="connsiteY24" fmla="*/ 918 h 1502"/>
                <a:gd name="connsiteX25" fmla="*/ 1638 w 2482"/>
                <a:gd name="connsiteY25" fmla="*/ 869 h 1502"/>
                <a:gd name="connsiteX26" fmla="*/ 1614 w 2482"/>
                <a:gd name="connsiteY26" fmla="*/ 844 h 1502"/>
                <a:gd name="connsiteX27" fmla="*/ 1601 w 2482"/>
                <a:gd name="connsiteY27" fmla="*/ 832 h 1502"/>
                <a:gd name="connsiteX28" fmla="*/ 1527 w 2482"/>
                <a:gd name="connsiteY28" fmla="*/ 832 h 1502"/>
                <a:gd name="connsiteX29" fmla="*/ 1428 w 2482"/>
                <a:gd name="connsiteY29" fmla="*/ 770 h 1502"/>
                <a:gd name="connsiteX30" fmla="*/ 1378 w 2482"/>
                <a:gd name="connsiteY30" fmla="*/ 732 h 1502"/>
                <a:gd name="connsiteX31" fmla="*/ 1316 w 2482"/>
                <a:gd name="connsiteY31" fmla="*/ 720 h 1502"/>
                <a:gd name="connsiteX32" fmla="*/ 1291 w 2482"/>
                <a:gd name="connsiteY32" fmla="*/ 732 h 1502"/>
                <a:gd name="connsiteX33" fmla="*/ 1217 w 2482"/>
                <a:gd name="connsiteY33" fmla="*/ 645 h 1502"/>
                <a:gd name="connsiteX34" fmla="*/ 1192 w 2482"/>
                <a:gd name="connsiteY34" fmla="*/ 645 h 1502"/>
                <a:gd name="connsiteX35" fmla="*/ 1204 w 2482"/>
                <a:gd name="connsiteY35" fmla="*/ 509 h 1502"/>
                <a:gd name="connsiteX36" fmla="*/ 1279 w 2482"/>
                <a:gd name="connsiteY36" fmla="*/ 410 h 1502"/>
                <a:gd name="connsiteX37" fmla="*/ 1291 w 2482"/>
                <a:gd name="connsiteY37" fmla="*/ 372 h 1502"/>
                <a:gd name="connsiteX38" fmla="*/ 1291 w 2482"/>
                <a:gd name="connsiteY38" fmla="*/ 335 h 1502"/>
                <a:gd name="connsiteX39" fmla="*/ 1341 w 2482"/>
                <a:gd name="connsiteY39" fmla="*/ 323 h 1502"/>
                <a:gd name="connsiteX40" fmla="*/ 1353 w 2482"/>
                <a:gd name="connsiteY40" fmla="*/ 298 h 1502"/>
                <a:gd name="connsiteX41" fmla="*/ 1291 w 2482"/>
                <a:gd name="connsiteY41" fmla="*/ 273 h 1502"/>
                <a:gd name="connsiteX42" fmla="*/ 1279 w 2482"/>
                <a:gd name="connsiteY42" fmla="*/ 248 h 1502"/>
                <a:gd name="connsiteX43" fmla="*/ 1341 w 2482"/>
                <a:gd name="connsiteY43" fmla="*/ 261 h 1502"/>
                <a:gd name="connsiteX44" fmla="*/ 1378 w 2482"/>
                <a:gd name="connsiteY44" fmla="*/ 248 h 1502"/>
                <a:gd name="connsiteX45" fmla="*/ 1341 w 2482"/>
                <a:gd name="connsiteY45" fmla="*/ 198 h 1502"/>
                <a:gd name="connsiteX46" fmla="*/ 1403 w 2482"/>
                <a:gd name="connsiteY46" fmla="*/ 198 h 1502"/>
                <a:gd name="connsiteX47" fmla="*/ 1328 w 2482"/>
                <a:gd name="connsiteY47" fmla="*/ 161 h 1502"/>
                <a:gd name="connsiteX48" fmla="*/ 1303 w 2482"/>
                <a:gd name="connsiteY48" fmla="*/ 149 h 1502"/>
                <a:gd name="connsiteX49" fmla="*/ 1303 w 2482"/>
                <a:gd name="connsiteY49" fmla="*/ 87 h 1502"/>
                <a:gd name="connsiteX50" fmla="*/ 1279 w 2482"/>
                <a:gd name="connsiteY50" fmla="*/ 74 h 1502"/>
                <a:gd name="connsiteX51" fmla="*/ 1266 w 2482"/>
                <a:gd name="connsiteY51" fmla="*/ 112 h 1502"/>
                <a:gd name="connsiteX52" fmla="*/ 1241 w 2482"/>
                <a:gd name="connsiteY52" fmla="*/ 124 h 1502"/>
                <a:gd name="connsiteX53" fmla="*/ 1241 w 2482"/>
                <a:gd name="connsiteY53" fmla="*/ 62 h 1502"/>
                <a:gd name="connsiteX54" fmla="*/ 1204 w 2482"/>
                <a:gd name="connsiteY54" fmla="*/ 50 h 1502"/>
                <a:gd name="connsiteX55" fmla="*/ 1179 w 2482"/>
                <a:gd name="connsiteY55" fmla="*/ 0 h 1502"/>
                <a:gd name="connsiteX56" fmla="*/ 1179 w 2482"/>
                <a:gd name="connsiteY56" fmla="*/ 99 h 1502"/>
                <a:gd name="connsiteX57" fmla="*/ 1167 w 2482"/>
                <a:gd name="connsiteY57" fmla="*/ 149 h 1502"/>
                <a:gd name="connsiteX58" fmla="*/ 1142 w 2482"/>
                <a:gd name="connsiteY58" fmla="*/ 174 h 1502"/>
                <a:gd name="connsiteX59" fmla="*/ 1130 w 2482"/>
                <a:gd name="connsiteY59" fmla="*/ 136 h 1502"/>
                <a:gd name="connsiteX60" fmla="*/ 1105 w 2482"/>
                <a:gd name="connsiteY60" fmla="*/ 136 h 1502"/>
                <a:gd name="connsiteX61" fmla="*/ 1068 w 2482"/>
                <a:gd name="connsiteY61" fmla="*/ 174 h 1502"/>
                <a:gd name="connsiteX62" fmla="*/ 1030 w 2482"/>
                <a:gd name="connsiteY62" fmla="*/ 161 h 1502"/>
                <a:gd name="connsiteX63" fmla="*/ 956 w 2482"/>
                <a:gd name="connsiteY63" fmla="*/ 136 h 1502"/>
                <a:gd name="connsiteX64" fmla="*/ 857 w 2482"/>
                <a:gd name="connsiteY64" fmla="*/ 174 h 1502"/>
                <a:gd name="connsiteX65" fmla="*/ 795 w 2482"/>
                <a:gd name="connsiteY65" fmla="*/ 136 h 1502"/>
                <a:gd name="connsiteX66" fmla="*/ 720 w 2482"/>
                <a:gd name="connsiteY66" fmla="*/ 124 h 1502"/>
                <a:gd name="connsiteX67" fmla="*/ 0 w 2482"/>
                <a:gd name="connsiteY67" fmla="*/ 236 h 1502"/>
                <a:gd name="connsiteX68" fmla="*/ 0 w 2482"/>
                <a:gd name="connsiteY68" fmla="*/ 261 h 1502"/>
                <a:gd name="connsiteX69" fmla="*/ 37 w 2482"/>
                <a:gd name="connsiteY69" fmla="*/ 273 h 1502"/>
                <a:gd name="connsiteX70" fmla="*/ 37 w 2482"/>
                <a:gd name="connsiteY70" fmla="*/ 347 h 1502"/>
                <a:gd name="connsiteX71" fmla="*/ 112 w 2482"/>
                <a:gd name="connsiteY71" fmla="*/ 360 h 1502"/>
                <a:gd name="connsiteX72" fmla="*/ 100 w 2482"/>
                <a:gd name="connsiteY72" fmla="*/ 422 h 1502"/>
                <a:gd name="connsiteX73" fmla="*/ 124 w 2482"/>
                <a:gd name="connsiteY73" fmla="*/ 583 h 1502"/>
                <a:gd name="connsiteX74" fmla="*/ 149 w 2482"/>
                <a:gd name="connsiteY74" fmla="*/ 621 h 1502"/>
                <a:gd name="connsiteX75" fmla="*/ 100 w 2482"/>
                <a:gd name="connsiteY75" fmla="*/ 670 h 1502"/>
                <a:gd name="connsiteX76" fmla="*/ 100 w 2482"/>
                <a:gd name="connsiteY76" fmla="*/ 707 h 1502"/>
                <a:gd name="connsiteX77" fmla="*/ 100 w 2482"/>
                <a:gd name="connsiteY77" fmla="*/ 745 h 1502"/>
                <a:gd name="connsiteX78" fmla="*/ 149 w 2482"/>
                <a:gd name="connsiteY78" fmla="*/ 844 h 1502"/>
                <a:gd name="connsiteX79" fmla="*/ 124 w 2482"/>
                <a:gd name="connsiteY79" fmla="*/ 881 h 1502"/>
                <a:gd name="connsiteX80" fmla="*/ 124 w 2482"/>
                <a:gd name="connsiteY80" fmla="*/ 906 h 1502"/>
                <a:gd name="connsiteX81" fmla="*/ 149 w 2482"/>
                <a:gd name="connsiteY81" fmla="*/ 918 h 1502"/>
                <a:gd name="connsiteX82" fmla="*/ 186 w 2482"/>
                <a:gd name="connsiteY82" fmla="*/ 993 h 1502"/>
                <a:gd name="connsiteX83" fmla="*/ 199 w 2482"/>
                <a:gd name="connsiteY83" fmla="*/ 1030 h 1502"/>
                <a:gd name="connsiteX84" fmla="*/ 211 w 2482"/>
                <a:gd name="connsiteY84" fmla="*/ 1055 h 1502"/>
                <a:gd name="connsiteX85" fmla="*/ 261 w 2482"/>
                <a:gd name="connsiteY85" fmla="*/ 1080 h 1502"/>
                <a:gd name="connsiteX86" fmla="*/ 633 w 2482"/>
                <a:gd name="connsiteY86" fmla="*/ 1117 h 1502"/>
                <a:gd name="connsiteX87" fmla="*/ 658 w 2482"/>
                <a:gd name="connsiteY87" fmla="*/ 1117 h 1502"/>
                <a:gd name="connsiteX88" fmla="*/ 683 w 2482"/>
                <a:gd name="connsiteY88" fmla="*/ 1130 h 1502"/>
                <a:gd name="connsiteX89" fmla="*/ 1204 w 2482"/>
                <a:gd name="connsiteY89" fmla="*/ 1179 h 1502"/>
                <a:gd name="connsiteX90" fmla="*/ 1254 w 2482"/>
                <a:gd name="connsiteY90" fmla="*/ 1192 h 1502"/>
                <a:gd name="connsiteX91" fmla="*/ 1266 w 2482"/>
                <a:gd name="connsiteY91" fmla="*/ 1192 h 1502"/>
                <a:gd name="connsiteX92" fmla="*/ 1291 w 2482"/>
                <a:gd name="connsiteY92" fmla="*/ 1192 h 1502"/>
                <a:gd name="connsiteX93" fmla="*/ 1291 w 2482"/>
                <a:gd name="connsiteY93" fmla="*/ 1204 h 1502"/>
                <a:gd name="connsiteX94" fmla="*/ 1303 w 2482"/>
                <a:gd name="connsiteY94" fmla="*/ 1204 h 1502"/>
                <a:gd name="connsiteX95" fmla="*/ 1440 w 2482"/>
                <a:gd name="connsiteY95" fmla="*/ 1216 h 1502"/>
                <a:gd name="connsiteX96" fmla="*/ 1452 w 2482"/>
                <a:gd name="connsiteY96" fmla="*/ 1216 h 1502"/>
                <a:gd name="connsiteX97" fmla="*/ 1452 w 2482"/>
                <a:gd name="connsiteY97" fmla="*/ 1192 h 1502"/>
                <a:gd name="connsiteX98" fmla="*/ 1465 w 2482"/>
                <a:gd name="connsiteY98" fmla="*/ 1179 h 1502"/>
                <a:gd name="connsiteX99" fmla="*/ 1502 w 2482"/>
                <a:gd name="connsiteY99" fmla="*/ 1167 h 1502"/>
                <a:gd name="connsiteX100" fmla="*/ 1564 w 2482"/>
                <a:gd name="connsiteY100" fmla="*/ 1179 h 1502"/>
                <a:gd name="connsiteX101" fmla="*/ 1564 w 2482"/>
                <a:gd name="connsiteY101" fmla="*/ 1192 h 1502"/>
                <a:gd name="connsiteX102" fmla="*/ 1589 w 2482"/>
                <a:gd name="connsiteY102" fmla="*/ 1204 h 1502"/>
                <a:gd name="connsiteX103" fmla="*/ 1614 w 2482"/>
                <a:gd name="connsiteY103" fmla="*/ 1241 h 1502"/>
                <a:gd name="connsiteX104" fmla="*/ 1614 w 2482"/>
                <a:gd name="connsiteY104" fmla="*/ 1266 h 1502"/>
                <a:gd name="connsiteX105" fmla="*/ 1638 w 2482"/>
                <a:gd name="connsiteY105" fmla="*/ 1266 h 1502"/>
                <a:gd name="connsiteX106" fmla="*/ 1676 w 2482"/>
                <a:gd name="connsiteY106" fmla="*/ 1291 h 1502"/>
                <a:gd name="connsiteX107" fmla="*/ 1688 w 2482"/>
                <a:gd name="connsiteY107" fmla="*/ 1303 h 1502"/>
                <a:gd name="connsiteX108" fmla="*/ 1725 w 2482"/>
                <a:gd name="connsiteY108" fmla="*/ 1291 h 1502"/>
                <a:gd name="connsiteX109" fmla="*/ 1763 w 2482"/>
                <a:gd name="connsiteY109" fmla="*/ 1266 h 1502"/>
                <a:gd name="connsiteX110" fmla="*/ 1812 w 2482"/>
                <a:gd name="connsiteY110" fmla="*/ 1303 h 1502"/>
                <a:gd name="connsiteX111" fmla="*/ 1837 w 2482"/>
                <a:gd name="connsiteY111" fmla="*/ 1353 h 1502"/>
                <a:gd name="connsiteX112" fmla="*/ 1787 w 2482"/>
                <a:gd name="connsiteY112" fmla="*/ 1353 h 1502"/>
                <a:gd name="connsiteX113" fmla="*/ 1775 w 2482"/>
                <a:gd name="connsiteY113" fmla="*/ 1365 h 1502"/>
                <a:gd name="connsiteX114" fmla="*/ 1775 w 2482"/>
                <a:gd name="connsiteY114" fmla="*/ 1427 h 1502"/>
                <a:gd name="connsiteX115" fmla="*/ 1763 w 2482"/>
                <a:gd name="connsiteY115" fmla="*/ 1452 h 1502"/>
                <a:gd name="connsiteX116" fmla="*/ 1750 w 2482"/>
                <a:gd name="connsiteY116" fmla="*/ 1490 h 1502"/>
                <a:gd name="connsiteX117" fmla="*/ 1763 w 2482"/>
                <a:gd name="connsiteY117" fmla="*/ 1502 h 1502"/>
                <a:gd name="connsiteX118" fmla="*/ 1825 w 2482"/>
                <a:gd name="connsiteY118" fmla="*/ 1477 h 1502"/>
                <a:gd name="connsiteX119" fmla="*/ 1862 w 2482"/>
                <a:gd name="connsiteY119" fmla="*/ 1403 h 1502"/>
                <a:gd name="connsiteX120" fmla="*/ 1862 w 2482"/>
                <a:gd name="connsiteY120" fmla="*/ 1415 h 1502"/>
                <a:gd name="connsiteX121" fmla="*/ 1862 w 2482"/>
                <a:gd name="connsiteY121" fmla="*/ 1378 h 1502"/>
                <a:gd name="connsiteX122" fmla="*/ 1887 w 2482"/>
                <a:gd name="connsiteY122" fmla="*/ 1353 h 1502"/>
                <a:gd name="connsiteX123" fmla="*/ 1936 w 2482"/>
                <a:gd name="connsiteY123" fmla="*/ 1353 h 1502"/>
                <a:gd name="connsiteX124" fmla="*/ 1936 w 2482"/>
                <a:gd name="connsiteY124" fmla="*/ 1341 h 1502"/>
                <a:gd name="connsiteX125" fmla="*/ 1949 w 2482"/>
                <a:gd name="connsiteY125" fmla="*/ 1328 h 1502"/>
                <a:gd name="connsiteX126" fmla="*/ 1974 w 2482"/>
                <a:gd name="connsiteY126" fmla="*/ 1316 h 1502"/>
                <a:gd name="connsiteX127" fmla="*/ 1974 w 2482"/>
                <a:gd name="connsiteY127" fmla="*/ 1328 h 1502"/>
                <a:gd name="connsiteX128" fmla="*/ 1986 w 2482"/>
                <a:gd name="connsiteY128" fmla="*/ 1303 h 1502"/>
                <a:gd name="connsiteX129" fmla="*/ 2023 w 2482"/>
                <a:gd name="connsiteY129" fmla="*/ 1266 h 1502"/>
                <a:gd name="connsiteX130" fmla="*/ 2110 w 2482"/>
                <a:gd name="connsiteY130" fmla="*/ 1241 h 1502"/>
                <a:gd name="connsiteX131" fmla="*/ 2135 w 2482"/>
                <a:gd name="connsiteY131" fmla="*/ 1192 h 1502"/>
                <a:gd name="connsiteX132" fmla="*/ 2147 w 2482"/>
                <a:gd name="connsiteY132" fmla="*/ 1167 h 1502"/>
                <a:gd name="connsiteX133" fmla="*/ 2147 w 2482"/>
                <a:gd name="connsiteY133" fmla="*/ 1142 h 1502"/>
                <a:gd name="connsiteX134" fmla="*/ 2160 w 2482"/>
                <a:gd name="connsiteY134" fmla="*/ 1067 h 1502"/>
                <a:gd name="connsiteX135" fmla="*/ 2222 w 2482"/>
                <a:gd name="connsiteY135" fmla="*/ 1067 h 1502"/>
                <a:gd name="connsiteX136" fmla="*/ 2296 w 2482"/>
                <a:gd name="connsiteY136" fmla="*/ 1142 h 1502"/>
                <a:gd name="connsiteX137" fmla="*/ 2321 w 2482"/>
                <a:gd name="connsiteY137" fmla="*/ 1130 h 1502"/>
                <a:gd name="connsiteX138" fmla="*/ 2358 w 2482"/>
                <a:gd name="connsiteY138" fmla="*/ 1080 h 1502"/>
                <a:gd name="connsiteX139" fmla="*/ 2358 w 2482"/>
                <a:gd name="connsiteY139" fmla="*/ 1105 h 1502"/>
                <a:gd name="connsiteX140" fmla="*/ 2346 w 2482"/>
                <a:gd name="connsiteY140" fmla="*/ 1167 h 1502"/>
                <a:gd name="connsiteX141" fmla="*/ 2383 w 2482"/>
                <a:gd name="connsiteY141" fmla="*/ 1192 h 1502"/>
                <a:gd name="connsiteX142" fmla="*/ 2408 w 2482"/>
                <a:gd name="connsiteY142" fmla="*/ 1130 h 1502"/>
                <a:gd name="connsiteX143" fmla="*/ 2433 w 2482"/>
                <a:gd name="connsiteY143" fmla="*/ 1117 h 1502"/>
                <a:gd name="connsiteX144" fmla="*/ 2470 w 2482"/>
                <a:gd name="connsiteY144" fmla="*/ 1067 h 1502"/>
                <a:gd name="connsiteX145" fmla="*/ 2482 w 2482"/>
                <a:gd name="connsiteY145" fmla="*/ 1030 h 1502"/>
                <a:gd name="connsiteX146" fmla="*/ 2458 w 2482"/>
                <a:gd name="connsiteY146" fmla="*/ 1030 h 1502"/>
                <a:gd name="connsiteX0" fmla="*/ 2458 w 2482"/>
                <a:gd name="connsiteY0" fmla="*/ 980 h 1452"/>
                <a:gd name="connsiteX1" fmla="*/ 2383 w 2482"/>
                <a:gd name="connsiteY1" fmla="*/ 993 h 1452"/>
                <a:gd name="connsiteX2" fmla="*/ 2334 w 2482"/>
                <a:gd name="connsiteY2" fmla="*/ 968 h 1452"/>
                <a:gd name="connsiteX3" fmla="*/ 2309 w 2482"/>
                <a:gd name="connsiteY3" fmla="*/ 931 h 1452"/>
                <a:gd name="connsiteX4" fmla="*/ 2259 w 2482"/>
                <a:gd name="connsiteY4" fmla="*/ 931 h 1452"/>
                <a:gd name="connsiteX5" fmla="*/ 2296 w 2482"/>
                <a:gd name="connsiteY5" fmla="*/ 906 h 1452"/>
                <a:gd name="connsiteX6" fmla="*/ 2309 w 2482"/>
                <a:gd name="connsiteY6" fmla="*/ 868 h 1452"/>
                <a:gd name="connsiteX7" fmla="*/ 2271 w 2482"/>
                <a:gd name="connsiteY7" fmla="*/ 856 h 1452"/>
                <a:gd name="connsiteX8" fmla="*/ 2222 w 2482"/>
                <a:gd name="connsiteY8" fmla="*/ 906 h 1452"/>
                <a:gd name="connsiteX9" fmla="*/ 2172 w 2482"/>
                <a:gd name="connsiteY9" fmla="*/ 943 h 1452"/>
                <a:gd name="connsiteX10" fmla="*/ 2123 w 2482"/>
                <a:gd name="connsiteY10" fmla="*/ 1055 h 1452"/>
                <a:gd name="connsiteX11" fmla="*/ 2135 w 2482"/>
                <a:gd name="connsiteY11" fmla="*/ 993 h 1452"/>
                <a:gd name="connsiteX12" fmla="*/ 2160 w 2482"/>
                <a:gd name="connsiteY12" fmla="*/ 918 h 1452"/>
                <a:gd name="connsiteX13" fmla="*/ 2185 w 2482"/>
                <a:gd name="connsiteY13" fmla="*/ 868 h 1452"/>
                <a:gd name="connsiteX14" fmla="*/ 2209 w 2482"/>
                <a:gd name="connsiteY14" fmla="*/ 819 h 1452"/>
                <a:gd name="connsiteX15" fmla="*/ 2334 w 2482"/>
                <a:gd name="connsiteY15" fmla="*/ 757 h 1452"/>
                <a:gd name="connsiteX16" fmla="*/ 2383 w 2482"/>
                <a:gd name="connsiteY16" fmla="*/ 720 h 1452"/>
                <a:gd name="connsiteX17" fmla="*/ 1701 w 2482"/>
                <a:gd name="connsiteY17" fmla="*/ 744 h 1452"/>
                <a:gd name="connsiteX18" fmla="*/ 1713 w 2482"/>
                <a:gd name="connsiteY18" fmla="*/ 769 h 1452"/>
                <a:gd name="connsiteX19" fmla="*/ 1750 w 2482"/>
                <a:gd name="connsiteY19" fmla="*/ 831 h 1452"/>
                <a:gd name="connsiteX20" fmla="*/ 1775 w 2482"/>
                <a:gd name="connsiteY20" fmla="*/ 881 h 1452"/>
                <a:gd name="connsiteX21" fmla="*/ 1750 w 2482"/>
                <a:gd name="connsiteY21" fmla="*/ 931 h 1452"/>
                <a:gd name="connsiteX22" fmla="*/ 1713 w 2482"/>
                <a:gd name="connsiteY22" fmla="*/ 931 h 1452"/>
                <a:gd name="connsiteX23" fmla="*/ 1688 w 2482"/>
                <a:gd name="connsiteY23" fmla="*/ 893 h 1452"/>
                <a:gd name="connsiteX24" fmla="*/ 1663 w 2482"/>
                <a:gd name="connsiteY24" fmla="*/ 868 h 1452"/>
                <a:gd name="connsiteX25" fmla="*/ 1638 w 2482"/>
                <a:gd name="connsiteY25" fmla="*/ 819 h 1452"/>
                <a:gd name="connsiteX26" fmla="*/ 1614 w 2482"/>
                <a:gd name="connsiteY26" fmla="*/ 794 h 1452"/>
                <a:gd name="connsiteX27" fmla="*/ 1601 w 2482"/>
                <a:gd name="connsiteY27" fmla="*/ 782 h 1452"/>
                <a:gd name="connsiteX28" fmla="*/ 1527 w 2482"/>
                <a:gd name="connsiteY28" fmla="*/ 782 h 1452"/>
                <a:gd name="connsiteX29" fmla="*/ 1428 w 2482"/>
                <a:gd name="connsiteY29" fmla="*/ 720 h 1452"/>
                <a:gd name="connsiteX30" fmla="*/ 1378 w 2482"/>
                <a:gd name="connsiteY30" fmla="*/ 682 h 1452"/>
                <a:gd name="connsiteX31" fmla="*/ 1316 w 2482"/>
                <a:gd name="connsiteY31" fmla="*/ 670 h 1452"/>
                <a:gd name="connsiteX32" fmla="*/ 1291 w 2482"/>
                <a:gd name="connsiteY32" fmla="*/ 682 h 1452"/>
                <a:gd name="connsiteX33" fmla="*/ 1217 w 2482"/>
                <a:gd name="connsiteY33" fmla="*/ 595 h 1452"/>
                <a:gd name="connsiteX34" fmla="*/ 1192 w 2482"/>
                <a:gd name="connsiteY34" fmla="*/ 595 h 1452"/>
                <a:gd name="connsiteX35" fmla="*/ 1204 w 2482"/>
                <a:gd name="connsiteY35" fmla="*/ 459 h 1452"/>
                <a:gd name="connsiteX36" fmla="*/ 1279 w 2482"/>
                <a:gd name="connsiteY36" fmla="*/ 360 h 1452"/>
                <a:gd name="connsiteX37" fmla="*/ 1291 w 2482"/>
                <a:gd name="connsiteY37" fmla="*/ 322 h 1452"/>
                <a:gd name="connsiteX38" fmla="*/ 1291 w 2482"/>
                <a:gd name="connsiteY38" fmla="*/ 285 h 1452"/>
                <a:gd name="connsiteX39" fmla="*/ 1341 w 2482"/>
                <a:gd name="connsiteY39" fmla="*/ 273 h 1452"/>
                <a:gd name="connsiteX40" fmla="*/ 1353 w 2482"/>
                <a:gd name="connsiteY40" fmla="*/ 248 h 1452"/>
                <a:gd name="connsiteX41" fmla="*/ 1291 w 2482"/>
                <a:gd name="connsiteY41" fmla="*/ 223 h 1452"/>
                <a:gd name="connsiteX42" fmla="*/ 1279 w 2482"/>
                <a:gd name="connsiteY42" fmla="*/ 198 h 1452"/>
                <a:gd name="connsiteX43" fmla="*/ 1341 w 2482"/>
                <a:gd name="connsiteY43" fmla="*/ 211 h 1452"/>
                <a:gd name="connsiteX44" fmla="*/ 1378 w 2482"/>
                <a:gd name="connsiteY44" fmla="*/ 198 h 1452"/>
                <a:gd name="connsiteX45" fmla="*/ 1341 w 2482"/>
                <a:gd name="connsiteY45" fmla="*/ 148 h 1452"/>
                <a:gd name="connsiteX46" fmla="*/ 1403 w 2482"/>
                <a:gd name="connsiteY46" fmla="*/ 148 h 1452"/>
                <a:gd name="connsiteX47" fmla="*/ 1328 w 2482"/>
                <a:gd name="connsiteY47" fmla="*/ 111 h 1452"/>
                <a:gd name="connsiteX48" fmla="*/ 1303 w 2482"/>
                <a:gd name="connsiteY48" fmla="*/ 99 h 1452"/>
                <a:gd name="connsiteX49" fmla="*/ 1303 w 2482"/>
                <a:gd name="connsiteY49" fmla="*/ 37 h 1452"/>
                <a:gd name="connsiteX50" fmla="*/ 1279 w 2482"/>
                <a:gd name="connsiteY50" fmla="*/ 24 h 1452"/>
                <a:gd name="connsiteX51" fmla="*/ 1266 w 2482"/>
                <a:gd name="connsiteY51" fmla="*/ 62 h 1452"/>
                <a:gd name="connsiteX52" fmla="*/ 1241 w 2482"/>
                <a:gd name="connsiteY52" fmla="*/ 74 h 1452"/>
                <a:gd name="connsiteX53" fmla="*/ 1241 w 2482"/>
                <a:gd name="connsiteY53" fmla="*/ 12 h 1452"/>
                <a:gd name="connsiteX54" fmla="*/ 1204 w 2482"/>
                <a:gd name="connsiteY54" fmla="*/ 0 h 1452"/>
                <a:gd name="connsiteX55" fmla="*/ 1179 w 2482"/>
                <a:gd name="connsiteY55" fmla="*/ 49 h 1452"/>
                <a:gd name="connsiteX56" fmla="*/ 1167 w 2482"/>
                <a:gd name="connsiteY56" fmla="*/ 99 h 1452"/>
                <a:gd name="connsiteX57" fmla="*/ 1142 w 2482"/>
                <a:gd name="connsiteY57" fmla="*/ 124 h 1452"/>
                <a:gd name="connsiteX58" fmla="*/ 1130 w 2482"/>
                <a:gd name="connsiteY58" fmla="*/ 86 h 1452"/>
                <a:gd name="connsiteX59" fmla="*/ 1105 w 2482"/>
                <a:gd name="connsiteY59" fmla="*/ 86 h 1452"/>
                <a:gd name="connsiteX60" fmla="*/ 1068 w 2482"/>
                <a:gd name="connsiteY60" fmla="*/ 124 h 1452"/>
                <a:gd name="connsiteX61" fmla="*/ 1030 w 2482"/>
                <a:gd name="connsiteY61" fmla="*/ 111 h 1452"/>
                <a:gd name="connsiteX62" fmla="*/ 956 w 2482"/>
                <a:gd name="connsiteY62" fmla="*/ 86 h 1452"/>
                <a:gd name="connsiteX63" fmla="*/ 857 w 2482"/>
                <a:gd name="connsiteY63" fmla="*/ 124 h 1452"/>
                <a:gd name="connsiteX64" fmla="*/ 795 w 2482"/>
                <a:gd name="connsiteY64" fmla="*/ 86 h 1452"/>
                <a:gd name="connsiteX65" fmla="*/ 720 w 2482"/>
                <a:gd name="connsiteY65" fmla="*/ 74 h 1452"/>
                <a:gd name="connsiteX66" fmla="*/ 0 w 2482"/>
                <a:gd name="connsiteY66" fmla="*/ 186 h 1452"/>
                <a:gd name="connsiteX67" fmla="*/ 0 w 2482"/>
                <a:gd name="connsiteY67" fmla="*/ 211 h 1452"/>
                <a:gd name="connsiteX68" fmla="*/ 37 w 2482"/>
                <a:gd name="connsiteY68" fmla="*/ 223 h 1452"/>
                <a:gd name="connsiteX69" fmla="*/ 37 w 2482"/>
                <a:gd name="connsiteY69" fmla="*/ 297 h 1452"/>
                <a:gd name="connsiteX70" fmla="*/ 112 w 2482"/>
                <a:gd name="connsiteY70" fmla="*/ 310 h 1452"/>
                <a:gd name="connsiteX71" fmla="*/ 100 w 2482"/>
                <a:gd name="connsiteY71" fmla="*/ 372 h 1452"/>
                <a:gd name="connsiteX72" fmla="*/ 124 w 2482"/>
                <a:gd name="connsiteY72" fmla="*/ 533 h 1452"/>
                <a:gd name="connsiteX73" fmla="*/ 149 w 2482"/>
                <a:gd name="connsiteY73" fmla="*/ 571 h 1452"/>
                <a:gd name="connsiteX74" fmla="*/ 100 w 2482"/>
                <a:gd name="connsiteY74" fmla="*/ 620 h 1452"/>
                <a:gd name="connsiteX75" fmla="*/ 100 w 2482"/>
                <a:gd name="connsiteY75" fmla="*/ 657 h 1452"/>
                <a:gd name="connsiteX76" fmla="*/ 100 w 2482"/>
                <a:gd name="connsiteY76" fmla="*/ 695 h 1452"/>
                <a:gd name="connsiteX77" fmla="*/ 149 w 2482"/>
                <a:gd name="connsiteY77" fmla="*/ 794 h 1452"/>
                <a:gd name="connsiteX78" fmla="*/ 124 w 2482"/>
                <a:gd name="connsiteY78" fmla="*/ 831 h 1452"/>
                <a:gd name="connsiteX79" fmla="*/ 124 w 2482"/>
                <a:gd name="connsiteY79" fmla="*/ 856 h 1452"/>
                <a:gd name="connsiteX80" fmla="*/ 149 w 2482"/>
                <a:gd name="connsiteY80" fmla="*/ 868 h 1452"/>
                <a:gd name="connsiteX81" fmla="*/ 186 w 2482"/>
                <a:gd name="connsiteY81" fmla="*/ 943 h 1452"/>
                <a:gd name="connsiteX82" fmla="*/ 199 w 2482"/>
                <a:gd name="connsiteY82" fmla="*/ 980 h 1452"/>
                <a:gd name="connsiteX83" fmla="*/ 211 w 2482"/>
                <a:gd name="connsiteY83" fmla="*/ 1005 h 1452"/>
                <a:gd name="connsiteX84" fmla="*/ 261 w 2482"/>
                <a:gd name="connsiteY84" fmla="*/ 1030 h 1452"/>
                <a:gd name="connsiteX85" fmla="*/ 633 w 2482"/>
                <a:gd name="connsiteY85" fmla="*/ 1067 h 1452"/>
                <a:gd name="connsiteX86" fmla="*/ 658 w 2482"/>
                <a:gd name="connsiteY86" fmla="*/ 1067 h 1452"/>
                <a:gd name="connsiteX87" fmla="*/ 683 w 2482"/>
                <a:gd name="connsiteY87" fmla="*/ 1080 h 1452"/>
                <a:gd name="connsiteX88" fmla="*/ 1204 w 2482"/>
                <a:gd name="connsiteY88" fmla="*/ 1129 h 1452"/>
                <a:gd name="connsiteX89" fmla="*/ 1254 w 2482"/>
                <a:gd name="connsiteY89" fmla="*/ 1142 h 1452"/>
                <a:gd name="connsiteX90" fmla="*/ 1266 w 2482"/>
                <a:gd name="connsiteY90" fmla="*/ 1142 h 1452"/>
                <a:gd name="connsiteX91" fmla="*/ 1291 w 2482"/>
                <a:gd name="connsiteY91" fmla="*/ 1142 h 1452"/>
                <a:gd name="connsiteX92" fmla="*/ 1291 w 2482"/>
                <a:gd name="connsiteY92" fmla="*/ 1154 h 1452"/>
                <a:gd name="connsiteX93" fmla="*/ 1303 w 2482"/>
                <a:gd name="connsiteY93" fmla="*/ 1154 h 1452"/>
                <a:gd name="connsiteX94" fmla="*/ 1440 w 2482"/>
                <a:gd name="connsiteY94" fmla="*/ 1166 h 1452"/>
                <a:gd name="connsiteX95" fmla="*/ 1452 w 2482"/>
                <a:gd name="connsiteY95" fmla="*/ 1166 h 1452"/>
                <a:gd name="connsiteX96" fmla="*/ 1452 w 2482"/>
                <a:gd name="connsiteY96" fmla="*/ 1142 h 1452"/>
                <a:gd name="connsiteX97" fmla="*/ 1465 w 2482"/>
                <a:gd name="connsiteY97" fmla="*/ 1129 h 1452"/>
                <a:gd name="connsiteX98" fmla="*/ 1502 w 2482"/>
                <a:gd name="connsiteY98" fmla="*/ 1117 h 1452"/>
                <a:gd name="connsiteX99" fmla="*/ 1564 w 2482"/>
                <a:gd name="connsiteY99" fmla="*/ 1129 h 1452"/>
                <a:gd name="connsiteX100" fmla="*/ 1564 w 2482"/>
                <a:gd name="connsiteY100" fmla="*/ 1142 h 1452"/>
                <a:gd name="connsiteX101" fmla="*/ 1589 w 2482"/>
                <a:gd name="connsiteY101" fmla="*/ 1154 h 1452"/>
                <a:gd name="connsiteX102" fmla="*/ 1614 w 2482"/>
                <a:gd name="connsiteY102" fmla="*/ 1191 h 1452"/>
                <a:gd name="connsiteX103" fmla="*/ 1614 w 2482"/>
                <a:gd name="connsiteY103" fmla="*/ 1216 h 1452"/>
                <a:gd name="connsiteX104" fmla="*/ 1638 w 2482"/>
                <a:gd name="connsiteY104" fmla="*/ 1216 h 1452"/>
                <a:gd name="connsiteX105" fmla="*/ 1676 w 2482"/>
                <a:gd name="connsiteY105" fmla="*/ 1241 h 1452"/>
                <a:gd name="connsiteX106" fmla="*/ 1688 w 2482"/>
                <a:gd name="connsiteY106" fmla="*/ 1253 h 1452"/>
                <a:gd name="connsiteX107" fmla="*/ 1725 w 2482"/>
                <a:gd name="connsiteY107" fmla="*/ 1241 h 1452"/>
                <a:gd name="connsiteX108" fmla="*/ 1763 w 2482"/>
                <a:gd name="connsiteY108" fmla="*/ 1216 h 1452"/>
                <a:gd name="connsiteX109" fmla="*/ 1812 w 2482"/>
                <a:gd name="connsiteY109" fmla="*/ 1253 h 1452"/>
                <a:gd name="connsiteX110" fmla="*/ 1837 w 2482"/>
                <a:gd name="connsiteY110" fmla="*/ 1303 h 1452"/>
                <a:gd name="connsiteX111" fmla="*/ 1787 w 2482"/>
                <a:gd name="connsiteY111" fmla="*/ 1303 h 1452"/>
                <a:gd name="connsiteX112" fmla="*/ 1775 w 2482"/>
                <a:gd name="connsiteY112" fmla="*/ 1315 h 1452"/>
                <a:gd name="connsiteX113" fmla="*/ 1775 w 2482"/>
                <a:gd name="connsiteY113" fmla="*/ 1377 h 1452"/>
                <a:gd name="connsiteX114" fmla="*/ 1763 w 2482"/>
                <a:gd name="connsiteY114" fmla="*/ 1402 h 1452"/>
                <a:gd name="connsiteX115" fmla="*/ 1750 w 2482"/>
                <a:gd name="connsiteY115" fmla="*/ 1440 h 1452"/>
                <a:gd name="connsiteX116" fmla="*/ 1763 w 2482"/>
                <a:gd name="connsiteY116" fmla="*/ 1452 h 1452"/>
                <a:gd name="connsiteX117" fmla="*/ 1825 w 2482"/>
                <a:gd name="connsiteY117" fmla="*/ 1427 h 1452"/>
                <a:gd name="connsiteX118" fmla="*/ 1862 w 2482"/>
                <a:gd name="connsiteY118" fmla="*/ 1353 h 1452"/>
                <a:gd name="connsiteX119" fmla="*/ 1862 w 2482"/>
                <a:gd name="connsiteY119" fmla="*/ 1365 h 1452"/>
                <a:gd name="connsiteX120" fmla="*/ 1862 w 2482"/>
                <a:gd name="connsiteY120" fmla="*/ 1328 h 1452"/>
                <a:gd name="connsiteX121" fmla="*/ 1887 w 2482"/>
                <a:gd name="connsiteY121" fmla="*/ 1303 h 1452"/>
                <a:gd name="connsiteX122" fmla="*/ 1936 w 2482"/>
                <a:gd name="connsiteY122" fmla="*/ 1303 h 1452"/>
                <a:gd name="connsiteX123" fmla="*/ 1936 w 2482"/>
                <a:gd name="connsiteY123" fmla="*/ 1291 h 1452"/>
                <a:gd name="connsiteX124" fmla="*/ 1949 w 2482"/>
                <a:gd name="connsiteY124" fmla="*/ 1278 h 1452"/>
                <a:gd name="connsiteX125" fmla="*/ 1974 w 2482"/>
                <a:gd name="connsiteY125" fmla="*/ 1266 h 1452"/>
                <a:gd name="connsiteX126" fmla="*/ 1974 w 2482"/>
                <a:gd name="connsiteY126" fmla="*/ 1278 h 1452"/>
                <a:gd name="connsiteX127" fmla="*/ 1986 w 2482"/>
                <a:gd name="connsiteY127" fmla="*/ 1253 h 1452"/>
                <a:gd name="connsiteX128" fmla="*/ 2023 w 2482"/>
                <a:gd name="connsiteY128" fmla="*/ 1216 h 1452"/>
                <a:gd name="connsiteX129" fmla="*/ 2110 w 2482"/>
                <a:gd name="connsiteY129" fmla="*/ 1191 h 1452"/>
                <a:gd name="connsiteX130" fmla="*/ 2135 w 2482"/>
                <a:gd name="connsiteY130" fmla="*/ 1142 h 1452"/>
                <a:gd name="connsiteX131" fmla="*/ 2147 w 2482"/>
                <a:gd name="connsiteY131" fmla="*/ 1117 h 1452"/>
                <a:gd name="connsiteX132" fmla="*/ 2147 w 2482"/>
                <a:gd name="connsiteY132" fmla="*/ 1092 h 1452"/>
                <a:gd name="connsiteX133" fmla="*/ 2160 w 2482"/>
                <a:gd name="connsiteY133" fmla="*/ 1017 h 1452"/>
                <a:gd name="connsiteX134" fmla="*/ 2222 w 2482"/>
                <a:gd name="connsiteY134" fmla="*/ 1017 h 1452"/>
                <a:gd name="connsiteX135" fmla="*/ 2296 w 2482"/>
                <a:gd name="connsiteY135" fmla="*/ 1092 h 1452"/>
                <a:gd name="connsiteX136" fmla="*/ 2321 w 2482"/>
                <a:gd name="connsiteY136" fmla="*/ 1080 h 1452"/>
                <a:gd name="connsiteX137" fmla="*/ 2358 w 2482"/>
                <a:gd name="connsiteY137" fmla="*/ 1030 h 1452"/>
                <a:gd name="connsiteX138" fmla="*/ 2358 w 2482"/>
                <a:gd name="connsiteY138" fmla="*/ 1055 h 1452"/>
                <a:gd name="connsiteX139" fmla="*/ 2346 w 2482"/>
                <a:gd name="connsiteY139" fmla="*/ 1117 h 1452"/>
                <a:gd name="connsiteX140" fmla="*/ 2383 w 2482"/>
                <a:gd name="connsiteY140" fmla="*/ 1142 h 1452"/>
                <a:gd name="connsiteX141" fmla="*/ 2408 w 2482"/>
                <a:gd name="connsiteY141" fmla="*/ 1080 h 1452"/>
                <a:gd name="connsiteX142" fmla="*/ 2433 w 2482"/>
                <a:gd name="connsiteY142" fmla="*/ 1067 h 1452"/>
                <a:gd name="connsiteX143" fmla="*/ 2470 w 2482"/>
                <a:gd name="connsiteY143" fmla="*/ 1017 h 1452"/>
                <a:gd name="connsiteX144" fmla="*/ 2482 w 2482"/>
                <a:gd name="connsiteY144" fmla="*/ 980 h 1452"/>
                <a:gd name="connsiteX145" fmla="*/ 2458 w 2482"/>
                <a:gd name="connsiteY145" fmla="*/ 980 h 1452"/>
                <a:gd name="connsiteX0" fmla="*/ 2458 w 2482"/>
                <a:gd name="connsiteY0" fmla="*/ 968 h 1440"/>
                <a:gd name="connsiteX1" fmla="*/ 2383 w 2482"/>
                <a:gd name="connsiteY1" fmla="*/ 981 h 1440"/>
                <a:gd name="connsiteX2" fmla="*/ 2334 w 2482"/>
                <a:gd name="connsiteY2" fmla="*/ 956 h 1440"/>
                <a:gd name="connsiteX3" fmla="*/ 2309 w 2482"/>
                <a:gd name="connsiteY3" fmla="*/ 919 h 1440"/>
                <a:gd name="connsiteX4" fmla="*/ 2259 w 2482"/>
                <a:gd name="connsiteY4" fmla="*/ 919 h 1440"/>
                <a:gd name="connsiteX5" fmla="*/ 2296 w 2482"/>
                <a:gd name="connsiteY5" fmla="*/ 894 h 1440"/>
                <a:gd name="connsiteX6" fmla="*/ 2309 w 2482"/>
                <a:gd name="connsiteY6" fmla="*/ 856 h 1440"/>
                <a:gd name="connsiteX7" fmla="*/ 2271 w 2482"/>
                <a:gd name="connsiteY7" fmla="*/ 844 h 1440"/>
                <a:gd name="connsiteX8" fmla="*/ 2222 w 2482"/>
                <a:gd name="connsiteY8" fmla="*/ 894 h 1440"/>
                <a:gd name="connsiteX9" fmla="*/ 2172 w 2482"/>
                <a:gd name="connsiteY9" fmla="*/ 931 h 1440"/>
                <a:gd name="connsiteX10" fmla="*/ 2123 w 2482"/>
                <a:gd name="connsiteY10" fmla="*/ 1043 h 1440"/>
                <a:gd name="connsiteX11" fmla="*/ 2135 w 2482"/>
                <a:gd name="connsiteY11" fmla="*/ 981 h 1440"/>
                <a:gd name="connsiteX12" fmla="*/ 2160 w 2482"/>
                <a:gd name="connsiteY12" fmla="*/ 906 h 1440"/>
                <a:gd name="connsiteX13" fmla="*/ 2185 w 2482"/>
                <a:gd name="connsiteY13" fmla="*/ 856 h 1440"/>
                <a:gd name="connsiteX14" fmla="*/ 2209 w 2482"/>
                <a:gd name="connsiteY14" fmla="*/ 807 h 1440"/>
                <a:gd name="connsiteX15" fmla="*/ 2334 w 2482"/>
                <a:gd name="connsiteY15" fmla="*/ 745 h 1440"/>
                <a:gd name="connsiteX16" fmla="*/ 2383 w 2482"/>
                <a:gd name="connsiteY16" fmla="*/ 708 h 1440"/>
                <a:gd name="connsiteX17" fmla="*/ 1701 w 2482"/>
                <a:gd name="connsiteY17" fmla="*/ 732 h 1440"/>
                <a:gd name="connsiteX18" fmla="*/ 1713 w 2482"/>
                <a:gd name="connsiteY18" fmla="*/ 757 h 1440"/>
                <a:gd name="connsiteX19" fmla="*/ 1750 w 2482"/>
                <a:gd name="connsiteY19" fmla="*/ 819 h 1440"/>
                <a:gd name="connsiteX20" fmla="*/ 1775 w 2482"/>
                <a:gd name="connsiteY20" fmla="*/ 869 h 1440"/>
                <a:gd name="connsiteX21" fmla="*/ 1750 w 2482"/>
                <a:gd name="connsiteY21" fmla="*/ 919 h 1440"/>
                <a:gd name="connsiteX22" fmla="*/ 1713 w 2482"/>
                <a:gd name="connsiteY22" fmla="*/ 919 h 1440"/>
                <a:gd name="connsiteX23" fmla="*/ 1688 w 2482"/>
                <a:gd name="connsiteY23" fmla="*/ 881 h 1440"/>
                <a:gd name="connsiteX24" fmla="*/ 1663 w 2482"/>
                <a:gd name="connsiteY24" fmla="*/ 856 h 1440"/>
                <a:gd name="connsiteX25" fmla="*/ 1638 w 2482"/>
                <a:gd name="connsiteY25" fmla="*/ 807 h 1440"/>
                <a:gd name="connsiteX26" fmla="*/ 1614 w 2482"/>
                <a:gd name="connsiteY26" fmla="*/ 782 h 1440"/>
                <a:gd name="connsiteX27" fmla="*/ 1601 w 2482"/>
                <a:gd name="connsiteY27" fmla="*/ 770 h 1440"/>
                <a:gd name="connsiteX28" fmla="*/ 1527 w 2482"/>
                <a:gd name="connsiteY28" fmla="*/ 770 h 1440"/>
                <a:gd name="connsiteX29" fmla="*/ 1428 w 2482"/>
                <a:gd name="connsiteY29" fmla="*/ 708 h 1440"/>
                <a:gd name="connsiteX30" fmla="*/ 1378 w 2482"/>
                <a:gd name="connsiteY30" fmla="*/ 670 h 1440"/>
                <a:gd name="connsiteX31" fmla="*/ 1316 w 2482"/>
                <a:gd name="connsiteY31" fmla="*/ 658 h 1440"/>
                <a:gd name="connsiteX32" fmla="*/ 1291 w 2482"/>
                <a:gd name="connsiteY32" fmla="*/ 670 h 1440"/>
                <a:gd name="connsiteX33" fmla="*/ 1217 w 2482"/>
                <a:gd name="connsiteY33" fmla="*/ 583 h 1440"/>
                <a:gd name="connsiteX34" fmla="*/ 1192 w 2482"/>
                <a:gd name="connsiteY34" fmla="*/ 583 h 1440"/>
                <a:gd name="connsiteX35" fmla="*/ 1204 w 2482"/>
                <a:gd name="connsiteY35" fmla="*/ 447 h 1440"/>
                <a:gd name="connsiteX36" fmla="*/ 1279 w 2482"/>
                <a:gd name="connsiteY36" fmla="*/ 348 h 1440"/>
                <a:gd name="connsiteX37" fmla="*/ 1291 w 2482"/>
                <a:gd name="connsiteY37" fmla="*/ 310 h 1440"/>
                <a:gd name="connsiteX38" fmla="*/ 1291 w 2482"/>
                <a:gd name="connsiteY38" fmla="*/ 273 h 1440"/>
                <a:gd name="connsiteX39" fmla="*/ 1341 w 2482"/>
                <a:gd name="connsiteY39" fmla="*/ 261 h 1440"/>
                <a:gd name="connsiteX40" fmla="*/ 1353 w 2482"/>
                <a:gd name="connsiteY40" fmla="*/ 236 h 1440"/>
                <a:gd name="connsiteX41" fmla="*/ 1291 w 2482"/>
                <a:gd name="connsiteY41" fmla="*/ 211 h 1440"/>
                <a:gd name="connsiteX42" fmla="*/ 1279 w 2482"/>
                <a:gd name="connsiteY42" fmla="*/ 186 h 1440"/>
                <a:gd name="connsiteX43" fmla="*/ 1341 w 2482"/>
                <a:gd name="connsiteY43" fmla="*/ 199 h 1440"/>
                <a:gd name="connsiteX44" fmla="*/ 1378 w 2482"/>
                <a:gd name="connsiteY44" fmla="*/ 186 h 1440"/>
                <a:gd name="connsiteX45" fmla="*/ 1341 w 2482"/>
                <a:gd name="connsiteY45" fmla="*/ 136 h 1440"/>
                <a:gd name="connsiteX46" fmla="*/ 1403 w 2482"/>
                <a:gd name="connsiteY46" fmla="*/ 136 h 1440"/>
                <a:gd name="connsiteX47" fmla="*/ 1328 w 2482"/>
                <a:gd name="connsiteY47" fmla="*/ 99 h 1440"/>
                <a:gd name="connsiteX48" fmla="*/ 1303 w 2482"/>
                <a:gd name="connsiteY48" fmla="*/ 87 h 1440"/>
                <a:gd name="connsiteX49" fmla="*/ 1303 w 2482"/>
                <a:gd name="connsiteY49" fmla="*/ 25 h 1440"/>
                <a:gd name="connsiteX50" fmla="*/ 1279 w 2482"/>
                <a:gd name="connsiteY50" fmla="*/ 12 h 1440"/>
                <a:gd name="connsiteX51" fmla="*/ 1266 w 2482"/>
                <a:gd name="connsiteY51" fmla="*/ 50 h 1440"/>
                <a:gd name="connsiteX52" fmla="*/ 1241 w 2482"/>
                <a:gd name="connsiteY52" fmla="*/ 62 h 1440"/>
                <a:gd name="connsiteX53" fmla="*/ 1241 w 2482"/>
                <a:gd name="connsiteY53" fmla="*/ 0 h 1440"/>
                <a:gd name="connsiteX54" fmla="*/ 1179 w 2482"/>
                <a:gd name="connsiteY54" fmla="*/ 37 h 1440"/>
                <a:gd name="connsiteX55" fmla="*/ 1167 w 2482"/>
                <a:gd name="connsiteY55" fmla="*/ 87 h 1440"/>
                <a:gd name="connsiteX56" fmla="*/ 1142 w 2482"/>
                <a:gd name="connsiteY56" fmla="*/ 112 h 1440"/>
                <a:gd name="connsiteX57" fmla="*/ 1130 w 2482"/>
                <a:gd name="connsiteY57" fmla="*/ 74 h 1440"/>
                <a:gd name="connsiteX58" fmla="*/ 1105 w 2482"/>
                <a:gd name="connsiteY58" fmla="*/ 74 h 1440"/>
                <a:gd name="connsiteX59" fmla="*/ 1068 w 2482"/>
                <a:gd name="connsiteY59" fmla="*/ 112 h 1440"/>
                <a:gd name="connsiteX60" fmla="*/ 1030 w 2482"/>
                <a:gd name="connsiteY60" fmla="*/ 99 h 1440"/>
                <a:gd name="connsiteX61" fmla="*/ 956 w 2482"/>
                <a:gd name="connsiteY61" fmla="*/ 74 h 1440"/>
                <a:gd name="connsiteX62" fmla="*/ 857 w 2482"/>
                <a:gd name="connsiteY62" fmla="*/ 112 h 1440"/>
                <a:gd name="connsiteX63" fmla="*/ 795 w 2482"/>
                <a:gd name="connsiteY63" fmla="*/ 74 h 1440"/>
                <a:gd name="connsiteX64" fmla="*/ 720 w 2482"/>
                <a:gd name="connsiteY64" fmla="*/ 62 h 1440"/>
                <a:gd name="connsiteX65" fmla="*/ 0 w 2482"/>
                <a:gd name="connsiteY65" fmla="*/ 174 h 1440"/>
                <a:gd name="connsiteX66" fmla="*/ 0 w 2482"/>
                <a:gd name="connsiteY66" fmla="*/ 199 h 1440"/>
                <a:gd name="connsiteX67" fmla="*/ 37 w 2482"/>
                <a:gd name="connsiteY67" fmla="*/ 211 h 1440"/>
                <a:gd name="connsiteX68" fmla="*/ 37 w 2482"/>
                <a:gd name="connsiteY68" fmla="*/ 285 h 1440"/>
                <a:gd name="connsiteX69" fmla="*/ 112 w 2482"/>
                <a:gd name="connsiteY69" fmla="*/ 298 h 1440"/>
                <a:gd name="connsiteX70" fmla="*/ 100 w 2482"/>
                <a:gd name="connsiteY70" fmla="*/ 360 h 1440"/>
                <a:gd name="connsiteX71" fmla="*/ 124 w 2482"/>
                <a:gd name="connsiteY71" fmla="*/ 521 h 1440"/>
                <a:gd name="connsiteX72" fmla="*/ 149 w 2482"/>
                <a:gd name="connsiteY72" fmla="*/ 559 h 1440"/>
                <a:gd name="connsiteX73" fmla="*/ 100 w 2482"/>
                <a:gd name="connsiteY73" fmla="*/ 608 h 1440"/>
                <a:gd name="connsiteX74" fmla="*/ 100 w 2482"/>
                <a:gd name="connsiteY74" fmla="*/ 645 h 1440"/>
                <a:gd name="connsiteX75" fmla="*/ 100 w 2482"/>
                <a:gd name="connsiteY75" fmla="*/ 683 h 1440"/>
                <a:gd name="connsiteX76" fmla="*/ 149 w 2482"/>
                <a:gd name="connsiteY76" fmla="*/ 782 h 1440"/>
                <a:gd name="connsiteX77" fmla="*/ 124 w 2482"/>
                <a:gd name="connsiteY77" fmla="*/ 819 h 1440"/>
                <a:gd name="connsiteX78" fmla="*/ 124 w 2482"/>
                <a:gd name="connsiteY78" fmla="*/ 844 h 1440"/>
                <a:gd name="connsiteX79" fmla="*/ 149 w 2482"/>
                <a:gd name="connsiteY79" fmla="*/ 856 h 1440"/>
                <a:gd name="connsiteX80" fmla="*/ 186 w 2482"/>
                <a:gd name="connsiteY80" fmla="*/ 931 h 1440"/>
                <a:gd name="connsiteX81" fmla="*/ 199 w 2482"/>
                <a:gd name="connsiteY81" fmla="*/ 968 h 1440"/>
                <a:gd name="connsiteX82" fmla="*/ 211 w 2482"/>
                <a:gd name="connsiteY82" fmla="*/ 993 h 1440"/>
                <a:gd name="connsiteX83" fmla="*/ 261 w 2482"/>
                <a:gd name="connsiteY83" fmla="*/ 1018 h 1440"/>
                <a:gd name="connsiteX84" fmla="*/ 633 w 2482"/>
                <a:gd name="connsiteY84" fmla="*/ 1055 h 1440"/>
                <a:gd name="connsiteX85" fmla="*/ 658 w 2482"/>
                <a:gd name="connsiteY85" fmla="*/ 1055 h 1440"/>
                <a:gd name="connsiteX86" fmla="*/ 683 w 2482"/>
                <a:gd name="connsiteY86" fmla="*/ 1068 h 1440"/>
                <a:gd name="connsiteX87" fmla="*/ 1204 w 2482"/>
                <a:gd name="connsiteY87" fmla="*/ 1117 h 1440"/>
                <a:gd name="connsiteX88" fmla="*/ 1254 w 2482"/>
                <a:gd name="connsiteY88" fmla="*/ 1130 h 1440"/>
                <a:gd name="connsiteX89" fmla="*/ 1266 w 2482"/>
                <a:gd name="connsiteY89" fmla="*/ 1130 h 1440"/>
                <a:gd name="connsiteX90" fmla="*/ 1291 w 2482"/>
                <a:gd name="connsiteY90" fmla="*/ 1130 h 1440"/>
                <a:gd name="connsiteX91" fmla="*/ 1291 w 2482"/>
                <a:gd name="connsiteY91" fmla="*/ 1142 h 1440"/>
                <a:gd name="connsiteX92" fmla="*/ 1303 w 2482"/>
                <a:gd name="connsiteY92" fmla="*/ 1142 h 1440"/>
                <a:gd name="connsiteX93" fmla="*/ 1440 w 2482"/>
                <a:gd name="connsiteY93" fmla="*/ 1154 h 1440"/>
                <a:gd name="connsiteX94" fmla="*/ 1452 w 2482"/>
                <a:gd name="connsiteY94" fmla="*/ 1154 h 1440"/>
                <a:gd name="connsiteX95" fmla="*/ 1452 w 2482"/>
                <a:gd name="connsiteY95" fmla="*/ 1130 h 1440"/>
                <a:gd name="connsiteX96" fmla="*/ 1465 w 2482"/>
                <a:gd name="connsiteY96" fmla="*/ 1117 h 1440"/>
                <a:gd name="connsiteX97" fmla="*/ 1502 w 2482"/>
                <a:gd name="connsiteY97" fmla="*/ 1105 h 1440"/>
                <a:gd name="connsiteX98" fmla="*/ 1564 w 2482"/>
                <a:gd name="connsiteY98" fmla="*/ 1117 h 1440"/>
                <a:gd name="connsiteX99" fmla="*/ 1564 w 2482"/>
                <a:gd name="connsiteY99" fmla="*/ 1130 h 1440"/>
                <a:gd name="connsiteX100" fmla="*/ 1589 w 2482"/>
                <a:gd name="connsiteY100" fmla="*/ 1142 h 1440"/>
                <a:gd name="connsiteX101" fmla="*/ 1614 w 2482"/>
                <a:gd name="connsiteY101" fmla="*/ 1179 h 1440"/>
                <a:gd name="connsiteX102" fmla="*/ 1614 w 2482"/>
                <a:gd name="connsiteY102" fmla="*/ 1204 h 1440"/>
                <a:gd name="connsiteX103" fmla="*/ 1638 w 2482"/>
                <a:gd name="connsiteY103" fmla="*/ 1204 h 1440"/>
                <a:gd name="connsiteX104" fmla="*/ 1676 w 2482"/>
                <a:gd name="connsiteY104" fmla="*/ 1229 h 1440"/>
                <a:gd name="connsiteX105" fmla="*/ 1688 w 2482"/>
                <a:gd name="connsiteY105" fmla="*/ 1241 h 1440"/>
                <a:gd name="connsiteX106" fmla="*/ 1725 w 2482"/>
                <a:gd name="connsiteY106" fmla="*/ 1229 h 1440"/>
                <a:gd name="connsiteX107" fmla="*/ 1763 w 2482"/>
                <a:gd name="connsiteY107" fmla="*/ 1204 h 1440"/>
                <a:gd name="connsiteX108" fmla="*/ 1812 w 2482"/>
                <a:gd name="connsiteY108" fmla="*/ 1241 h 1440"/>
                <a:gd name="connsiteX109" fmla="*/ 1837 w 2482"/>
                <a:gd name="connsiteY109" fmla="*/ 1291 h 1440"/>
                <a:gd name="connsiteX110" fmla="*/ 1787 w 2482"/>
                <a:gd name="connsiteY110" fmla="*/ 1291 h 1440"/>
                <a:gd name="connsiteX111" fmla="*/ 1775 w 2482"/>
                <a:gd name="connsiteY111" fmla="*/ 1303 h 1440"/>
                <a:gd name="connsiteX112" fmla="*/ 1775 w 2482"/>
                <a:gd name="connsiteY112" fmla="*/ 1365 h 1440"/>
                <a:gd name="connsiteX113" fmla="*/ 1763 w 2482"/>
                <a:gd name="connsiteY113" fmla="*/ 1390 h 1440"/>
                <a:gd name="connsiteX114" fmla="*/ 1750 w 2482"/>
                <a:gd name="connsiteY114" fmla="*/ 1428 h 1440"/>
                <a:gd name="connsiteX115" fmla="*/ 1763 w 2482"/>
                <a:gd name="connsiteY115" fmla="*/ 1440 h 1440"/>
                <a:gd name="connsiteX116" fmla="*/ 1825 w 2482"/>
                <a:gd name="connsiteY116" fmla="*/ 1415 h 1440"/>
                <a:gd name="connsiteX117" fmla="*/ 1862 w 2482"/>
                <a:gd name="connsiteY117" fmla="*/ 1341 h 1440"/>
                <a:gd name="connsiteX118" fmla="*/ 1862 w 2482"/>
                <a:gd name="connsiteY118" fmla="*/ 1353 h 1440"/>
                <a:gd name="connsiteX119" fmla="*/ 1862 w 2482"/>
                <a:gd name="connsiteY119" fmla="*/ 1316 h 1440"/>
                <a:gd name="connsiteX120" fmla="*/ 1887 w 2482"/>
                <a:gd name="connsiteY120" fmla="*/ 1291 h 1440"/>
                <a:gd name="connsiteX121" fmla="*/ 1936 w 2482"/>
                <a:gd name="connsiteY121" fmla="*/ 1291 h 1440"/>
                <a:gd name="connsiteX122" fmla="*/ 1936 w 2482"/>
                <a:gd name="connsiteY122" fmla="*/ 1279 h 1440"/>
                <a:gd name="connsiteX123" fmla="*/ 1949 w 2482"/>
                <a:gd name="connsiteY123" fmla="*/ 1266 h 1440"/>
                <a:gd name="connsiteX124" fmla="*/ 1974 w 2482"/>
                <a:gd name="connsiteY124" fmla="*/ 1254 h 1440"/>
                <a:gd name="connsiteX125" fmla="*/ 1974 w 2482"/>
                <a:gd name="connsiteY125" fmla="*/ 1266 h 1440"/>
                <a:gd name="connsiteX126" fmla="*/ 1986 w 2482"/>
                <a:gd name="connsiteY126" fmla="*/ 1241 h 1440"/>
                <a:gd name="connsiteX127" fmla="*/ 2023 w 2482"/>
                <a:gd name="connsiteY127" fmla="*/ 1204 h 1440"/>
                <a:gd name="connsiteX128" fmla="*/ 2110 w 2482"/>
                <a:gd name="connsiteY128" fmla="*/ 1179 h 1440"/>
                <a:gd name="connsiteX129" fmla="*/ 2135 w 2482"/>
                <a:gd name="connsiteY129" fmla="*/ 1130 h 1440"/>
                <a:gd name="connsiteX130" fmla="*/ 2147 w 2482"/>
                <a:gd name="connsiteY130" fmla="*/ 1105 h 1440"/>
                <a:gd name="connsiteX131" fmla="*/ 2147 w 2482"/>
                <a:gd name="connsiteY131" fmla="*/ 1080 h 1440"/>
                <a:gd name="connsiteX132" fmla="*/ 2160 w 2482"/>
                <a:gd name="connsiteY132" fmla="*/ 1005 h 1440"/>
                <a:gd name="connsiteX133" fmla="*/ 2222 w 2482"/>
                <a:gd name="connsiteY133" fmla="*/ 1005 h 1440"/>
                <a:gd name="connsiteX134" fmla="*/ 2296 w 2482"/>
                <a:gd name="connsiteY134" fmla="*/ 1080 h 1440"/>
                <a:gd name="connsiteX135" fmla="*/ 2321 w 2482"/>
                <a:gd name="connsiteY135" fmla="*/ 1068 h 1440"/>
                <a:gd name="connsiteX136" fmla="*/ 2358 w 2482"/>
                <a:gd name="connsiteY136" fmla="*/ 1018 h 1440"/>
                <a:gd name="connsiteX137" fmla="*/ 2358 w 2482"/>
                <a:gd name="connsiteY137" fmla="*/ 1043 h 1440"/>
                <a:gd name="connsiteX138" fmla="*/ 2346 w 2482"/>
                <a:gd name="connsiteY138" fmla="*/ 1105 h 1440"/>
                <a:gd name="connsiteX139" fmla="*/ 2383 w 2482"/>
                <a:gd name="connsiteY139" fmla="*/ 1130 h 1440"/>
                <a:gd name="connsiteX140" fmla="*/ 2408 w 2482"/>
                <a:gd name="connsiteY140" fmla="*/ 1068 h 1440"/>
                <a:gd name="connsiteX141" fmla="*/ 2433 w 2482"/>
                <a:gd name="connsiteY141" fmla="*/ 1055 h 1440"/>
                <a:gd name="connsiteX142" fmla="*/ 2470 w 2482"/>
                <a:gd name="connsiteY142" fmla="*/ 1005 h 1440"/>
                <a:gd name="connsiteX143" fmla="*/ 2482 w 2482"/>
                <a:gd name="connsiteY143" fmla="*/ 968 h 1440"/>
                <a:gd name="connsiteX144" fmla="*/ 2458 w 2482"/>
                <a:gd name="connsiteY144" fmla="*/ 968 h 1440"/>
                <a:gd name="connsiteX0" fmla="*/ 2458 w 2482"/>
                <a:gd name="connsiteY0" fmla="*/ 956 h 1428"/>
                <a:gd name="connsiteX1" fmla="*/ 2383 w 2482"/>
                <a:gd name="connsiteY1" fmla="*/ 969 h 1428"/>
                <a:gd name="connsiteX2" fmla="*/ 2334 w 2482"/>
                <a:gd name="connsiteY2" fmla="*/ 944 h 1428"/>
                <a:gd name="connsiteX3" fmla="*/ 2309 w 2482"/>
                <a:gd name="connsiteY3" fmla="*/ 907 h 1428"/>
                <a:gd name="connsiteX4" fmla="*/ 2259 w 2482"/>
                <a:gd name="connsiteY4" fmla="*/ 907 h 1428"/>
                <a:gd name="connsiteX5" fmla="*/ 2296 w 2482"/>
                <a:gd name="connsiteY5" fmla="*/ 882 h 1428"/>
                <a:gd name="connsiteX6" fmla="*/ 2309 w 2482"/>
                <a:gd name="connsiteY6" fmla="*/ 844 h 1428"/>
                <a:gd name="connsiteX7" fmla="*/ 2271 w 2482"/>
                <a:gd name="connsiteY7" fmla="*/ 832 h 1428"/>
                <a:gd name="connsiteX8" fmla="*/ 2222 w 2482"/>
                <a:gd name="connsiteY8" fmla="*/ 882 h 1428"/>
                <a:gd name="connsiteX9" fmla="*/ 2172 w 2482"/>
                <a:gd name="connsiteY9" fmla="*/ 919 h 1428"/>
                <a:gd name="connsiteX10" fmla="*/ 2123 w 2482"/>
                <a:gd name="connsiteY10" fmla="*/ 1031 h 1428"/>
                <a:gd name="connsiteX11" fmla="*/ 2135 w 2482"/>
                <a:gd name="connsiteY11" fmla="*/ 969 h 1428"/>
                <a:gd name="connsiteX12" fmla="*/ 2160 w 2482"/>
                <a:gd name="connsiteY12" fmla="*/ 894 h 1428"/>
                <a:gd name="connsiteX13" fmla="*/ 2185 w 2482"/>
                <a:gd name="connsiteY13" fmla="*/ 844 h 1428"/>
                <a:gd name="connsiteX14" fmla="*/ 2209 w 2482"/>
                <a:gd name="connsiteY14" fmla="*/ 795 h 1428"/>
                <a:gd name="connsiteX15" fmla="*/ 2334 w 2482"/>
                <a:gd name="connsiteY15" fmla="*/ 733 h 1428"/>
                <a:gd name="connsiteX16" fmla="*/ 2383 w 2482"/>
                <a:gd name="connsiteY16" fmla="*/ 696 h 1428"/>
                <a:gd name="connsiteX17" fmla="*/ 1701 w 2482"/>
                <a:gd name="connsiteY17" fmla="*/ 720 h 1428"/>
                <a:gd name="connsiteX18" fmla="*/ 1713 w 2482"/>
                <a:gd name="connsiteY18" fmla="*/ 745 h 1428"/>
                <a:gd name="connsiteX19" fmla="*/ 1750 w 2482"/>
                <a:gd name="connsiteY19" fmla="*/ 807 h 1428"/>
                <a:gd name="connsiteX20" fmla="*/ 1775 w 2482"/>
                <a:gd name="connsiteY20" fmla="*/ 857 h 1428"/>
                <a:gd name="connsiteX21" fmla="*/ 1750 w 2482"/>
                <a:gd name="connsiteY21" fmla="*/ 907 h 1428"/>
                <a:gd name="connsiteX22" fmla="*/ 1713 w 2482"/>
                <a:gd name="connsiteY22" fmla="*/ 907 h 1428"/>
                <a:gd name="connsiteX23" fmla="*/ 1688 w 2482"/>
                <a:gd name="connsiteY23" fmla="*/ 869 h 1428"/>
                <a:gd name="connsiteX24" fmla="*/ 1663 w 2482"/>
                <a:gd name="connsiteY24" fmla="*/ 844 h 1428"/>
                <a:gd name="connsiteX25" fmla="*/ 1638 w 2482"/>
                <a:gd name="connsiteY25" fmla="*/ 795 h 1428"/>
                <a:gd name="connsiteX26" fmla="*/ 1614 w 2482"/>
                <a:gd name="connsiteY26" fmla="*/ 770 h 1428"/>
                <a:gd name="connsiteX27" fmla="*/ 1601 w 2482"/>
                <a:gd name="connsiteY27" fmla="*/ 758 h 1428"/>
                <a:gd name="connsiteX28" fmla="*/ 1527 w 2482"/>
                <a:gd name="connsiteY28" fmla="*/ 758 h 1428"/>
                <a:gd name="connsiteX29" fmla="*/ 1428 w 2482"/>
                <a:gd name="connsiteY29" fmla="*/ 696 h 1428"/>
                <a:gd name="connsiteX30" fmla="*/ 1378 w 2482"/>
                <a:gd name="connsiteY30" fmla="*/ 658 h 1428"/>
                <a:gd name="connsiteX31" fmla="*/ 1316 w 2482"/>
                <a:gd name="connsiteY31" fmla="*/ 646 h 1428"/>
                <a:gd name="connsiteX32" fmla="*/ 1291 w 2482"/>
                <a:gd name="connsiteY32" fmla="*/ 658 h 1428"/>
                <a:gd name="connsiteX33" fmla="*/ 1217 w 2482"/>
                <a:gd name="connsiteY33" fmla="*/ 571 h 1428"/>
                <a:gd name="connsiteX34" fmla="*/ 1192 w 2482"/>
                <a:gd name="connsiteY34" fmla="*/ 571 h 1428"/>
                <a:gd name="connsiteX35" fmla="*/ 1204 w 2482"/>
                <a:gd name="connsiteY35" fmla="*/ 435 h 1428"/>
                <a:gd name="connsiteX36" fmla="*/ 1279 w 2482"/>
                <a:gd name="connsiteY36" fmla="*/ 336 h 1428"/>
                <a:gd name="connsiteX37" fmla="*/ 1291 w 2482"/>
                <a:gd name="connsiteY37" fmla="*/ 298 h 1428"/>
                <a:gd name="connsiteX38" fmla="*/ 1291 w 2482"/>
                <a:gd name="connsiteY38" fmla="*/ 261 h 1428"/>
                <a:gd name="connsiteX39" fmla="*/ 1341 w 2482"/>
                <a:gd name="connsiteY39" fmla="*/ 249 h 1428"/>
                <a:gd name="connsiteX40" fmla="*/ 1353 w 2482"/>
                <a:gd name="connsiteY40" fmla="*/ 224 h 1428"/>
                <a:gd name="connsiteX41" fmla="*/ 1291 w 2482"/>
                <a:gd name="connsiteY41" fmla="*/ 199 h 1428"/>
                <a:gd name="connsiteX42" fmla="*/ 1279 w 2482"/>
                <a:gd name="connsiteY42" fmla="*/ 174 h 1428"/>
                <a:gd name="connsiteX43" fmla="*/ 1341 w 2482"/>
                <a:gd name="connsiteY43" fmla="*/ 187 h 1428"/>
                <a:gd name="connsiteX44" fmla="*/ 1378 w 2482"/>
                <a:gd name="connsiteY44" fmla="*/ 174 h 1428"/>
                <a:gd name="connsiteX45" fmla="*/ 1341 w 2482"/>
                <a:gd name="connsiteY45" fmla="*/ 124 h 1428"/>
                <a:gd name="connsiteX46" fmla="*/ 1403 w 2482"/>
                <a:gd name="connsiteY46" fmla="*/ 124 h 1428"/>
                <a:gd name="connsiteX47" fmla="*/ 1328 w 2482"/>
                <a:gd name="connsiteY47" fmla="*/ 87 h 1428"/>
                <a:gd name="connsiteX48" fmla="*/ 1303 w 2482"/>
                <a:gd name="connsiteY48" fmla="*/ 75 h 1428"/>
                <a:gd name="connsiteX49" fmla="*/ 1303 w 2482"/>
                <a:gd name="connsiteY49" fmla="*/ 13 h 1428"/>
                <a:gd name="connsiteX50" fmla="*/ 1279 w 2482"/>
                <a:gd name="connsiteY50" fmla="*/ 0 h 1428"/>
                <a:gd name="connsiteX51" fmla="*/ 1266 w 2482"/>
                <a:gd name="connsiteY51" fmla="*/ 38 h 1428"/>
                <a:gd name="connsiteX52" fmla="*/ 1241 w 2482"/>
                <a:gd name="connsiteY52" fmla="*/ 50 h 1428"/>
                <a:gd name="connsiteX53" fmla="*/ 1179 w 2482"/>
                <a:gd name="connsiteY53" fmla="*/ 25 h 1428"/>
                <a:gd name="connsiteX54" fmla="*/ 1167 w 2482"/>
                <a:gd name="connsiteY54" fmla="*/ 75 h 1428"/>
                <a:gd name="connsiteX55" fmla="*/ 1142 w 2482"/>
                <a:gd name="connsiteY55" fmla="*/ 100 h 1428"/>
                <a:gd name="connsiteX56" fmla="*/ 1130 w 2482"/>
                <a:gd name="connsiteY56" fmla="*/ 62 h 1428"/>
                <a:gd name="connsiteX57" fmla="*/ 1105 w 2482"/>
                <a:gd name="connsiteY57" fmla="*/ 62 h 1428"/>
                <a:gd name="connsiteX58" fmla="*/ 1068 w 2482"/>
                <a:gd name="connsiteY58" fmla="*/ 100 h 1428"/>
                <a:gd name="connsiteX59" fmla="*/ 1030 w 2482"/>
                <a:gd name="connsiteY59" fmla="*/ 87 h 1428"/>
                <a:gd name="connsiteX60" fmla="*/ 956 w 2482"/>
                <a:gd name="connsiteY60" fmla="*/ 62 h 1428"/>
                <a:gd name="connsiteX61" fmla="*/ 857 w 2482"/>
                <a:gd name="connsiteY61" fmla="*/ 100 h 1428"/>
                <a:gd name="connsiteX62" fmla="*/ 795 w 2482"/>
                <a:gd name="connsiteY62" fmla="*/ 62 h 1428"/>
                <a:gd name="connsiteX63" fmla="*/ 720 w 2482"/>
                <a:gd name="connsiteY63" fmla="*/ 50 h 1428"/>
                <a:gd name="connsiteX64" fmla="*/ 0 w 2482"/>
                <a:gd name="connsiteY64" fmla="*/ 162 h 1428"/>
                <a:gd name="connsiteX65" fmla="*/ 0 w 2482"/>
                <a:gd name="connsiteY65" fmla="*/ 187 h 1428"/>
                <a:gd name="connsiteX66" fmla="*/ 37 w 2482"/>
                <a:gd name="connsiteY66" fmla="*/ 199 h 1428"/>
                <a:gd name="connsiteX67" fmla="*/ 37 w 2482"/>
                <a:gd name="connsiteY67" fmla="*/ 273 h 1428"/>
                <a:gd name="connsiteX68" fmla="*/ 112 w 2482"/>
                <a:gd name="connsiteY68" fmla="*/ 286 h 1428"/>
                <a:gd name="connsiteX69" fmla="*/ 100 w 2482"/>
                <a:gd name="connsiteY69" fmla="*/ 348 h 1428"/>
                <a:gd name="connsiteX70" fmla="*/ 124 w 2482"/>
                <a:gd name="connsiteY70" fmla="*/ 509 h 1428"/>
                <a:gd name="connsiteX71" fmla="*/ 149 w 2482"/>
                <a:gd name="connsiteY71" fmla="*/ 547 h 1428"/>
                <a:gd name="connsiteX72" fmla="*/ 100 w 2482"/>
                <a:gd name="connsiteY72" fmla="*/ 596 h 1428"/>
                <a:gd name="connsiteX73" fmla="*/ 100 w 2482"/>
                <a:gd name="connsiteY73" fmla="*/ 633 h 1428"/>
                <a:gd name="connsiteX74" fmla="*/ 100 w 2482"/>
                <a:gd name="connsiteY74" fmla="*/ 671 h 1428"/>
                <a:gd name="connsiteX75" fmla="*/ 149 w 2482"/>
                <a:gd name="connsiteY75" fmla="*/ 770 h 1428"/>
                <a:gd name="connsiteX76" fmla="*/ 124 w 2482"/>
                <a:gd name="connsiteY76" fmla="*/ 807 h 1428"/>
                <a:gd name="connsiteX77" fmla="*/ 124 w 2482"/>
                <a:gd name="connsiteY77" fmla="*/ 832 h 1428"/>
                <a:gd name="connsiteX78" fmla="*/ 149 w 2482"/>
                <a:gd name="connsiteY78" fmla="*/ 844 h 1428"/>
                <a:gd name="connsiteX79" fmla="*/ 186 w 2482"/>
                <a:gd name="connsiteY79" fmla="*/ 919 h 1428"/>
                <a:gd name="connsiteX80" fmla="*/ 199 w 2482"/>
                <a:gd name="connsiteY80" fmla="*/ 956 h 1428"/>
                <a:gd name="connsiteX81" fmla="*/ 211 w 2482"/>
                <a:gd name="connsiteY81" fmla="*/ 981 h 1428"/>
                <a:gd name="connsiteX82" fmla="*/ 261 w 2482"/>
                <a:gd name="connsiteY82" fmla="*/ 1006 h 1428"/>
                <a:gd name="connsiteX83" fmla="*/ 633 w 2482"/>
                <a:gd name="connsiteY83" fmla="*/ 1043 h 1428"/>
                <a:gd name="connsiteX84" fmla="*/ 658 w 2482"/>
                <a:gd name="connsiteY84" fmla="*/ 1043 h 1428"/>
                <a:gd name="connsiteX85" fmla="*/ 683 w 2482"/>
                <a:gd name="connsiteY85" fmla="*/ 1056 h 1428"/>
                <a:gd name="connsiteX86" fmla="*/ 1204 w 2482"/>
                <a:gd name="connsiteY86" fmla="*/ 1105 h 1428"/>
                <a:gd name="connsiteX87" fmla="*/ 1254 w 2482"/>
                <a:gd name="connsiteY87" fmla="*/ 1118 h 1428"/>
                <a:gd name="connsiteX88" fmla="*/ 1266 w 2482"/>
                <a:gd name="connsiteY88" fmla="*/ 1118 h 1428"/>
                <a:gd name="connsiteX89" fmla="*/ 1291 w 2482"/>
                <a:gd name="connsiteY89" fmla="*/ 1118 h 1428"/>
                <a:gd name="connsiteX90" fmla="*/ 1291 w 2482"/>
                <a:gd name="connsiteY90" fmla="*/ 1130 h 1428"/>
                <a:gd name="connsiteX91" fmla="*/ 1303 w 2482"/>
                <a:gd name="connsiteY91" fmla="*/ 1130 h 1428"/>
                <a:gd name="connsiteX92" fmla="*/ 1440 w 2482"/>
                <a:gd name="connsiteY92" fmla="*/ 1142 h 1428"/>
                <a:gd name="connsiteX93" fmla="*/ 1452 w 2482"/>
                <a:gd name="connsiteY93" fmla="*/ 1142 h 1428"/>
                <a:gd name="connsiteX94" fmla="*/ 1452 w 2482"/>
                <a:gd name="connsiteY94" fmla="*/ 1118 h 1428"/>
                <a:gd name="connsiteX95" fmla="*/ 1465 w 2482"/>
                <a:gd name="connsiteY95" fmla="*/ 1105 h 1428"/>
                <a:gd name="connsiteX96" fmla="*/ 1502 w 2482"/>
                <a:gd name="connsiteY96" fmla="*/ 1093 h 1428"/>
                <a:gd name="connsiteX97" fmla="*/ 1564 w 2482"/>
                <a:gd name="connsiteY97" fmla="*/ 1105 h 1428"/>
                <a:gd name="connsiteX98" fmla="*/ 1564 w 2482"/>
                <a:gd name="connsiteY98" fmla="*/ 1118 h 1428"/>
                <a:gd name="connsiteX99" fmla="*/ 1589 w 2482"/>
                <a:gd name="connsiteY99" fmla="*/ 1130 h 1428"/>
                <a:gd name="connsiteX100" fmla="*/ 1614 w 2482"/>
                <a:gd name="connsiteY100" fmla="*/ 1167 h 1428"/>
                <a:gd name="connsiteX101" fmla="*/ 1614 w 2482"/>
                <a:gd name="connsiteY101" fmla="*/ 1192 h 1428"/>
                <a:gd name="connsiteX102" fmla="*/ 1638 w 2482"/>
                <a:gd name="connsiteY102" fmla="*/ 1192 h 1428"/>
                <a:gd name="connsiteX103" fmla="*/ 1676 w 2482"/>
                <a:gd name="connsiteY103" fmla="*/ 1217 h 1428"/>
                <a:gd name="connsiteX104" fmla="*/ 1688 w 2482"/>
                <a:gd name="connsiteY104" fmla="*/ 1229 h 1428"/>
                <a:gd name="connsiteX105" fmla="*/ 1725 w 2482"/>
                <a:gd name="connsiteY105" fmla="*/ 1217 h 1428"/>
                <a:gd name="connsiteX106" fmla="*/ 1763 w 2482"/>
                <a:gd name="connsiteY106" fmla="*/ 1192 h 1428"/>
                <a:gd name="connsiteX107" fmla="*/ 1812 w 2482"/>
                <a:gd name="connsiteY107" fmla="*/ 1229 h 1428"/>
                <a:gd name="connsiteX108" fmla="*/ 1837 w 2482"/>
                <a:gd name="connsiteY108" fmla="*/ 1279 h 1428"/>
                <a:gd name="connsiteX109" fmla="*/ 1787 w 2482"/>
                <a:gd name="connsiteY109" fmla="*/ 1279 h 1428"/>
                <a:gd name="connsiteX110" fmla="*/ 1775 w 2482"/>
                <a:gd name="connsiteY110" fmla="*/ 1291 h 1428"/>
                <a:gd name="connsiteX111" fmla="*/ 1775 w 2482"/>
                <a:gd name="connsiteY111" fmla="*/ 1353 h 1428"/>
                <a:gd name="connsiteX112" fmla="*/ 1763 w 2482"/>
                <a:gd name="connsiteY112" fmla="*/ 1378 h 1428"/>
                <a:gd name="connsiteX113" fmla="*/ 1750 w 2482"/>
                <a:gd name="connsiteY113" fmla="*/ 1416 h 1428"/>
                <a:gd name="connsiteX114" fmla="*/ 1763 w 2482"/>
                <a:gd name="connsiteY114" fmla="*/ 1428 h 1428"/>
                <a:gd name="connsiteX115" fmla="*/ 1825 w 2482"/>
                <a:gd name="connsiteY115" fmla="*/ 1403 h 1428"/>
                <a:gd name="connsiteX116" fmla="*/ 1862 w 2482"/>
                <a:gd name="connsiteY116" fmla="*/ 1329 h 1428"/>
                <a:gd name="connsiteX117" fmla="*/ 1862 w 2482"/>
                <a:gd name="connsiteY117" fmla="*/ 1341 h 1428"/>
                <a:gd name="connsiteX118" fmla="*/ 1862 w 2482"/>
                <a:gd name="connsiteY118" fmla="*/ 1304 h 1428"/>
                <a:gd name="connsiteX119" fmla="*/ 1887 w 2482"/>
                <a:gd name="connsiteY119" fmla="*/ 1279 h 1428"/>
                <a:gd name="connsiteX120" fmla="*/ 1936 w 2482"/>
                <a:gd name="connsiteY120" fmla="*/ 1279 h 1428"/>
                <a:gd name="connsiteX121" fmla="*/ 1936 w 2482"/>
                <a:gd name="connsiteY121" fmla="*/ 1267 h 1428"/>
                <a:gd name="connsiteX122" fmla="*/ 1949 w 2482"/>
                <a:gd name="connsiteY122" fmla="*/ 1254 h 1428"/>
                <a:gd name="connsiteX123" fmla="*/ 1974 w 2482"/>
                <a:gd name="connsiteY123" fmla="*/ 1242 h 1428"/>
                <a:gd name="connsiteX124" fmla="*/ 1974 w 2482"/>
                <a:gd name="connsiteY124" fmla="*/ 1254 h 1428"/>
                <a:gd name="connsiteX125" fmla="*/ 1986 w 2482"/>
                <a:gd name="connsiteY125" fmla="*/ 1229 h 1428"/>
                <a:gd name="connsiteX126" fmla="*/ 2023 w 2482"/>
                <a:gd name="connsiteY126" fmla="*/ 1192 h 1428"/>
                <a:gd name="connsiteX127" fmla="*/ 2110 w 2482"/>
                <a:gd name="connsiteY127" fmla="*/ 1167 h 1428"/>
                <a:gd name="connsiteX128" fmla="*/ 2135 w 2482"/>
                <a:gd name="connsiteY128" fmla="*/ 1118 h 1428"/>
                <a:gd name="connsiteX129" fmla="*/ 2147 w 2482"/>
                <a:gd name="connsiteY129" fmla="*/ 1093 h 1428"/>
                <a:gd name="connsiteX130" fmla="*/ 2147 w 2482"/>
                <a:gd name="connsiteY130" fmla="*/ 1068 h 1428"/>
                <a:gd name="connsiteX131" fmla="*/ 2160 w 2482"/>
                <a:gd name="connsiteY131" fmla="*/ 993 h 1428"/>
                <a:gd name="connsiteX132" fmla="*/ 2222 w 2482"/>
                <a:gd name="connsiteY132" fmla="*/ 993 h 1428"/>
                <a:gd name="connsiteX133" fmla="*/ 2296 w 2482"/>
                <a:gd name="connsiteY133" fmla="*/ 1068 h 1428"/>
                <a:gd name="connsiteX134" fmla="*/ 2321 w 2482"/>
                <a:gd name="connsiteY134" fmla="*/ 1056 h 1428"/>
                <a:gd name="connsiteX135" fmla="*/ 2358 w 2482"/>
                <a:gd name="connsiteY135" fmla="*/ 1006 h 1428"/>
                <a:gd name="connsiteX136" fmla="*/ 2358 w 2482"/>
                <a:gd name="connsiteY136" fmla="*/ 1031 h 1428"/>
                <a:gd name="connsiteX137" fmla="*/ 2346 w 2482"/>
                <a:gd name="connsiteY137" fmla="*/ 1093 h 1428"/>
                <a:gd name="connsiteX138" fmla="*/ 2383 w 2482"/>
                <a:gd name="connsiteY138" fmla="*/ 1118 h 1428"/>
                <a:gd name="connsiteX139" fmla="*/ 2408 w 2482"/>
                <a:gd name="connsiteY139" fmla="*/ 1056 h 1428"/>
                <a:gd name="connsiteX140" fmla="*/ 2433 w 2482"/>
                <a:gd name="connsiteY140" fmla="*/ 1043 h 1428"/>
                <a:gd name="connsiteX141" fmla="*/ 2470 w 2482"/>
                <a:gd name="connsiteY141" fmla="*/ 993 h 1428"/>
                <a:gd name="connsiteX142" fmla="*/ 2482 w 2482"/>
                <a:gd name="connsiteY142" fmla="*/ 956 h 1428"/>
                <a:gd name="connsiteX143" fmla="*/ 2458 w 2482"/>
                <a:gd name="connsiteY143" fmla="*/ 956 h 1428"/>
                <a:gd name="connsiteX0" fmla="*/ 2458 w 2482"/>
                <a:gd name="connsiteY0" fmla="*/ 956 h 1428"/>
                <a:gd name="connsiteX1" fmla="*/ 2383 w 2482"/>
                <a:gd name="connsiteY1" fmla="*/ 969 h 1428"/>
                <a:gd name="connsiteX2" fmla="*/ 2334 w 2482"/>
                <a:gd name="connsiteY2" fmla="*/ 944 h 1428"/>
                <a:gd name="connsiteX3" fmla="*/ 2309 w 2482"/>
                <a:gd name="connsiteY3" fmla="*/ 907 h 1428"/>
                <a:gd name="connsiteX4" fmla="*/ 2259 w 2482"/>
                <a:gd name="connsiteY4" fmla="*/ 907 h 1428"/>
                <a:gd name="connsiteX5" fmla="*/ 2296 w 2482"/>
                <a:gd name="connsiteY5" fmla="*/ 882 h 1428"/>
                <a:gd name="connsiteX6" fmla="*/ 2309 w 2482"/>
                <a:gd name="connsiteY6" fmla="*/ 844 h 1428"/>
                <a:gd name="connsiteX7" fmla="*/ 2271 w 2482"/>
                <a:gd name="connsiteY7" fmla="*/ 832 h 1428"/>
                <a:gd name="connsiteX8" fmla="*/ 2222 w 2482"/>
                <a:gd name="connsiteY8" fmla="*/ 882 h 1428"/>
                <a:gd name="connsiteX9" fmla="*/ 2172 w 2482"/>
                <a:gd name="connsiteY9" fmla="*/ 919 h 1428"/>
                <a:gd name="connsiteX10" fmla="*/ 2123 w 2482"/>
                <a:gd name="connsiteY10" fmla="*/ 1031 h 1428"/>
                <a:gd name="connsiteX11" fmla="*/ 2135 w 2482"/>
                <a:gd name="connsiteY11" fmla="*/ 969 h 1428"/>
                <a:gd name="connsiteX12" fmla="*/ 2160 w 2482"/>
                <a:gd name="connsiteY12" fmla="*/ 894 h 1428"/>
                <a:gd name="connsiteX13" fmla="*/ 2185 w 2482"/>
                <a:gd name="connsiteY13" fmla="*/ 844 h 1428"/>
                <a:gd name="connsiteX14" fmla="*/ 2209 w 2482"/>
                <a:gd name="connsiteY14" fmla="*/ 795 h 1428"/>
                <a:gd name="connsiteX15" fmla="*/ 2334 w 2482"/>
                <a:gd name="connsiteY15" fmla="*/ 733 h 1428"/>
                <a:gd name="connsiteX16" fmla="*/ 2383 w 2482"/>
                <a:gd name="connsiteY16" fmla="*/ 696 h 1428"/>
                <a:gd name="connsiteX17" fmla="*/ 1701 w 2482"/>
                <a:gd name="connsiteY17" fmla="*/ 720 h 1428"/>
                <a:gd name="connsiteX18" fmla="*/ 1713 w 2482"/>
                <a:gd name="connsiteY18" fmla="*/ 745 h 1428"/>
                <a:gd name="connsiteX19" fmla="*/ 1750 w 2482"/>
                <a:gd name="connsiteY19" fmla="*/ 807 h 1428"/>
                <a:gd name="connsiteX20" fmla="*/ 1775 w 2482"/>
                <a:gd name="connsiteY20" fmla="*/ 857 h 1428"/>
                <a:gd name="connsiteX21" fmla="*/ 1750 w 2482"/>
                <a:gd name="connsiteY21" fmla="*/ 907 h 1428"/>
                <a:gd name="connsiteX22" fmla="*/ 1713 w 2482"/>
                <a:gd name="connsiteY22" fmla="*/ 907 h 1428"/>
                <a:gd name="connsiteX23" fmla="*/ 1688 w 2482"/>
                <a:gd name="connsiteY23" fmla="*/ 869 h 1428"/>
                <a:gd name="connsiteX24" fmla="*/ 1663 w 2482"/>
                <a:gd name="connsiteY24" fmla="*/ 844 h 1428"/>
                <a:gd name="connsiteX25" fmla="*/ 1638 w 2482"/>
                <a:gd name="connsiteY25" fmla="*/ 795 h 1428"/>
                <a:gd name="connsiteX26" fmla="*/ 1614 w 2482"/>
                <a:gd name="connsiteY26" fmla="*/ 770 h 1428"/>
                <a:gd name="connsiteX27" fmla="*/ 1601 w 2482"/>
                <a:gd name="connsiteY27" fmla="*/ 758 h 1428"/>
                <a:gd name="connsiteX28" fmla="*/ 1527 w 2482"/>
                <a:gd name="connsiteY28" fmla="*/ 758 h 1428"/>
                <a:gd name="connsiteX29" fmla="*/ 1428 w 2482"/>
                <a:gd name="connsiteY29" fmla="*/ 696 h 1428"/>
                <a:gd name="connsiteX30" fmla="*/ 1378 w 2482"/>
                <a:gd name="connsiteY30" fmla="*/ 658 h 1428"/>
                <a:gd name="connsiteX31" fmla="*/ 1316 w 2482"/>
                <a:gd name="connsiteY31" fmla="*/ 646 h 1428"/>
                <a:gd name="connsiteX32" fmla="*/ 1291 w 2482"/>
                <a:gd name="connsiteY32" fmla="*/ 658 h 1428"/>
                <a:gd name="connsiteX33" fmla="*/ 1217 w 2482"/>
                <a:gd name="connsiteY33" fmla="*/ 571 h 1428"/>
                <a:gd name="connsiteX34" fmla="*/ 1192 w 2482"/>
                <a:gd name="connsiteY34" fmla="*/ 571 h 1428"/>
                <a:gd name="connsiteX35" fmla="*/ 1204 w 2482"/>
                <a:gd name="connsiteY35" fmla="*/ 435 h 1428"/>
                <a:gd name="connsiteX36" fmla="*/ 1279 w 2482"/>
                <a:gd name="connsiteY36" fmla="*/ 336 h 1428"/>
                <a:gd name="connsiteX37" fmla="*/ 1291 w 2482"/>
                <a:gd name="connsiteY37" fmla="*/ 298 h 1428"/>
                <a:gd name="connsiteX38" fmla="*/ 1291 w 2482"/>
                <a:gd name="connsiteY38" fmla="*/ 261 h 1428"/>
                <a:gd name="connsiteX39" fmla="*/ 1341 w 2482"/>
                <a:gd name="connsiteY39" fmla="*/ 249 h 1428"/>
                <a:gd name="connsiteX40" fmla="*/ 1353 w 2482"/>
                <a:gd name="connsiteY40" fmla="*/ 224 h 1428"/>
                <a:gd name="connsiteX41" fmla="*/ 1291 w 2482"/>
                <a:gd name="connsiteY41" fmla="*/ 199 h 1428"/>
                <a:gd name="connsiteX42" fmla="*/ 1279 w 2482"/>
                <a:gd name="connsiteY42" fmla="*/ 174 h 1428"/>
                <a:gd name="connsiteX43" fmla="*/ 1341 w 2482"/>
                <a:gd name="connsiteY43" fmla="*/ 187 h 1428"/>
                <a:gd name="connsiteX44" fmla="*/ 1378 w 2482"/>
                <a:gd name="connsiteY44" fmla="*/ 174 h 1428"/>
                <a:gd name="connsiteX45" fmla="*/ 1341 w 2482"/>
                <a:gd name="connsiteY45" fmla="*/ 124 h 1428"/>
                <a:gd name="connsiteX46" fmla="*/ 1403 w 2482"/>
                <a:gd name="connsiteY46" fmla="*/ 124 h 1428"/>
                <a:gd name="connsiteX47" fmla="*/ 1328 w 2482"/>
                <a:gd name="connsiteY47" fmla="*/ 87 h 1428"/>
                <a:gd name="connsiteX48" fmla="*/ 1303 w 2482"/>
                <a:gd name="connsiteY48" fmla="*/ 75 h 1428"/>
                <a:gd name="connsiteX49" fmla="*/ 1303 w 2482"/>
                <a:gd name="connsiteY49" fmla="*/ 13 h 1428"/>
                <a:gd name="connsiteX50" fmla="*/ 1279 w 2482"/>
                <a:gd name="connsiteY50" fmla="*/ 0 h 1428"/>
                <a:gd name="connsiteX51" fmla="*/ 1266 w 2482"/>
                <a:gd name="connsiteY51" fmla="*/ 38 h 1428"/>
                <a:gd name="connsiteX52" fmla="*/ 1179 w 2482"/>
                <a:gd name="connsiteY52" fmla="*/ 25 h 1428"/>
                <a:gd name="connsiteX53" fmla="*/ 1167 w 2482"/>
                <a:gd name="connsiteY53" fmla="*/ 75 h 1428"/>
                <a:gd name="connsiteX54" fmla="*/ 1142 w 2482"/>
                <a:gd name="connsiteY54" fmla="*/ 100 h 1428"/>
                <a:gd name="connsiteX55" fmla="*/ 1130 w 2482"/>
                <a:gd name="connsiteY55" fmla="*/ 62 h 1428"/>
                <a:gd name="connsiteX56" fmla="*/ 1105 w 2482"/>
                <a:gd name="connsiteY56" fmla="*/ 62 h 1428"/>
                <a:gd name="connsiteX57" fmla="*/ 1068 w 2482"/>
                <a:gd name="connsiteY57" fmla="*/ 100 h 1428"/>
                <a:gd name="connsiteX58" fmla="*/ 1030 w 2482"/>
                <a:gd name="connsiteY58" fmla="*/ 87 h 1428"/>
                <a:gd name="connsiteX59" fmla="*/ 956 w 2482"/>
                <a:gd name="connsiteY59" fmla="*/ 62 h 1428"/>
                <a:gd name="connsiteX60" fmla="*/ 857 w 2482"/>
                <a:gd name="connsiteY60" fmla="*/ 100 h 1428"/>
                <a:gd name="connsiteX61" fmla="*/ 795 w 2482"/>
                <a:gd name="connsiteY61" fmla="*/ 62 h 1428"/>
                <a:gd name="connsiteX62" fmla="*/ 720 w 2482"/>
                <a:gd name="connsiteY62" fmla="*/ 50 h 1428"/>
                <a:gd name="connsiteX63" fmla="*/ 0 w 2482"/>
                <a:gd name="connsiteY63" fmla="*/ 162 h 1428"/>
                <a:gd name="connsiteX64" fmla="*/ 0 w 2482"/>
                <a:gd name="connsiteY64" fmla="*/ 187 h 1428"/>
                <a:gd name="connsiteX65" fmla="*/ 37 w 2482"/>
                <a:gd name="connsiteY65" fmla="*/ 199 h 1428"/>
                <a:gd name="connsiteX66" fmla="*/ 37 w 2482"/>
                <a:gd name="connsiteY66" fmla="*/ 273 h 1428"/>
                <a:gd name="connsiteX67" fmla="*/ 112 w 2482"/>
                <a:gd name="connsiteY67" fmla="*/ 286 h 1428"/>
                <a:gd name="connsiteX68" fmla="*/ 100 w 2482"/>
                <a:gd name="connsiteY68" fmla="*/ 348 h 1428"/>
                <a:gd name="connsiteX69" fmla="*/ 124 w 2482"/>
                <a:gd name="connsiteY69" fmla="*/ 509 h 1428"/>
                <a:gd name="connsiteX70" fmla="*/ 149 w 2482"/>
                <a:gd name="connsiteY70" fmla="*/ 547 h 1428"/>
                <a:gd name="connsiteX71" fmla="*/ 100 w 2482"/>
                <a:gd name="connsiteY71" fmla="*/ 596 h 1428"/>
                <a:gd name="connsiteX72" fmla="*/ 100 w 2482"/>
                <a:gd name="connsiteY72" fmla="*/ 633 h 1428"/>
                <a:gd name="connsiteX73" fmla="*/ 100 w 2482"/>
                <a:gd name="connsiteY73" fmla="*/ 671 h 1428"/>
                <a:gd name="connsiteX74" fmla="*/ 149 w 2482"/>
                <a:gd name="connsiteY74" fmla="*/ 770 h 1428"/>
                <a:gd name="connsiteX75" fmla="*/ 124 w 2482"/>
                <a:gd name="connsiteY75" fmla="*/ 807 h 1428"/>
                <a:gd name="connsiteX76" fmla="*/ 124 w 2482"/>
                <a:gd name="connsiteY76" fmla="*/ 832 h 1428"/>
                <a:gd name="connsiteX77" fmla="*/ 149 w 2482"/>
                <a:gd name="connsiteY77" fmla="*/ 844 h 1428"/>
                <a:gd name="connsiteX78" fmla="*/ 186 w 2482"/>
                <a:gd name="connsiteY78" fmla="*/ 919 h 1428"/>
                <a:gd name="connsiteX79" fmla="*/ 199 w 2482"/>
                <a:gd name="connsiteY79" fmla="*/ 956 h 1428"/>
                <a:gd name="connsiteX80" fmla="*/ 211 w 2482"/>
                <a:gd name="connsiteY80" fmla="*/ 981 h 1428"/>
                <a:gd name="connsiteX81" fmla="*/ 261 w 2482"/>
                <a:gd name="connsiteY81" fmla="*/ 1006 h 1428"/>
                <a:gd name="connsiteX82" fmla="*/ 633 w 2482"/>
                <a:gd name="connsiteY82" fmla="*/ 1043 h 1428"/>
                <a:gd name="connsiteX83" fmla="*/ 658 w 2482"/>
                <a:gd name="connsiteY83" fmla="*/ 1043 h 1428"/>
                <a:gd name="connsiteX84" fmla="*/ 683 w 2482"/>
                <a:gd name="connsiteY84" fmla="*/ 1056 h 1428"/>
                <a:gd name="connsiteX85" fmla="*/ 1204 w 2482"/>
                <a:gd name="connsiteY85" fmla="*/ 1105 h 1428"/>
                <a:gd name="connsiteX86" fmla="*/ 1254 w 2482"/>
                <a:gd name="connsiteY86" fmla="*/ 1118 h 1428"/>
                <a:gd name="connsiteX87" fmla="*/ 1266 w 2482"/>
                <a:gd name="connsiteY87" fmla="*/ 1118 h 1428"/>
                <a:gd name="connsiteX88" fmla="*/ 1291 w 2482"/>
                <a:gd name="connsiteY88" fmla="*/ 1118 h 1428"/>
                <a:gd name="connsiteX89" fmla="*/ 1291 w 2482"/>
                <a:gd name="connsiteY89" fmla="*/ 1130 h 1428"/>
                <a:gd name="connsiteX90" fmla="*/ 1303 w 2482"/>
                <a:gd name="connsiteY90" fmla="*/ 1130 h 1428"/>
                <a:gd name="connsiteX91" fmla="*/ 1440 w 2482"/>
                <a:gd name="connsiteY91" fmla="*/ 1142 h 1428"/>
                <a:gd name="connsiteX92" fmla="*/ 1452 w 2482"/>
                <a:gd name="connsiteY92" fmla="*/ 1142 h 1428"/>
                <a:gd name="connsiteX93" fmla="*/ 1452 w 2482"/>
                <a:gd name="connsiteY93" fmla="*/ 1118 h 1428"/>
                <a:gd name="connsiteX94" fmla="*/ 1465 w 2482"/>
                <a:gd name="connsiteY94" fmla="*/ 1105 h 1428"/>
                <a:gd name="connsiteX95" fmla="*/ 1502 w 2482"/>
                <a:gd name="connsiteY95" fmla="*/ 1093 h 1428"/>
                <a:gd name="connsiteX96" fmla="*/ 1564 w 2482"/>
                <a:gd name="connsiteY96" fmla="*/ 1105 h 1428"/>
                <a:gd name="connsiteX97" fmla="*/ 1564 w 2482"/>
                <a:gd name="connsiteY97" fmla="*/ 1118 h 1428"/>
                <a:gd name="connsiteX98" fmla="*/ 1589 w 2482"/>
                <a:gd name="connsiteY98" fmla="*/ 1130 h 1428"/>
                <a:gd name="connsiteX99" fmla="*/ 1614 w 2482"/>
                <a:gd name="connsiteY99" fmla="*/ 1167 h 1428"/>
                <a:gd name="connsiteX100" fmla="*/ 1614 w 2482"/>
                <a:gd name="connsiteY100" fmla="*/ 1192 h 1428"/>
                <a:gd name="connsiteX101" fmla="*/ 1638 w 2482"/>
                <a:gd name="connsiteY101" fmla="*/ 1192 h 1428"/>
                <a:gd name="connsiteX102" fmla="*/ 1676 w 2482"/>
                <a:gd name="connsiteY102" fmla="*/ 1217 h 1428"/>
                <a:gd name="connsiteX103" fmla="*/ 1688 w 2482"/>
                <a:gd name="connsiteY103" fmla="*/ 1229 h 1428"/>
                <a:gd name="connsiteX104" fmla="*/ 1725 w 2482"/>
                <a:gd name="connsiteY104" fmla="*/ 1217 h 1428"/>
                <a:gd name="connsiteX105" fmla="*/ 1763 w 2482"/>
                <a:gd name="connsiteY105" fmla="*/ 1192 h 1428"/>
                <a:gd name="connsiteX106" fmla="*/ 1812 w 2482"/>
                <a:gd name="connsiteY106" fmla="*/ 1229 h 1428"/>
                <a:gd name="connsiteX107" fmla="*/ 1837 w 2482"/>
                <a:gd name="connsiteY107" fmla="*/ 1279 h 1428"/>
                <a:gd name="connsiteX108" fmla="*/ 1787 w 2482"/>
                <a:gd name="connsiteY108" fmla="*/ 1279 h 1428"/>
                <a:gd name="connsiteX109" fmla="*/ 1775 w 2482"/>
                <a:gd name="connsiteY109" fmla="*/ 1291 h 1428"/>
                <a:gd name="connsiteX110" fmla="*/ 1775 w 2482"/>
                <a:gd name="connsiteY110" fmla="*/ 1353 h 1428"/>
                <a:gd name="connsiteX111" fmla="*/ 1763 w 2482"/>
                <a:gd name="connsiteY111" fmla="*/ 1378 h 1428"/>
                <a:gd name="connsiteX112" fmla="*/ 1750 w 2482"/>
                <a:gd name="connsiteY112" fmla="*/ 1416 h 1428"/>
                <a:gd name="connsiteX113" fmla="*/ 1763 w 2482"/>
                <a:gd name="connsiteY113" fmla="*/ 1428 h 1428"/>
                <a:gd name="connsiteX114" fmla="*/ 1825 w 2482"/>
                <a:gd name="connsiteY114" fmla="*/ 1403 h 1428"/>
                <a:gd name="connsiteX115" fmla="*/ 1862 w 2482"/>
                <a:gd name="connsiteY115" fmla="*/ 1329 h 1428"/>
                <a:gd name="connsiteX116" fmla="*/ 1862 w 2482"/>
                <a:gd name="connsiteY116" fmla="*/ 1341 h 1428"/>
                <a:gd name="connsiteX117" fmla="*/ 1862 w 2482"/>
                <a:gd name="connsiteY117" fmla="*/ 1304 h 1428"/>
                <a:gd name="connsiteX118" fmla="*/ 1887 w 2482"/>
                <a:gd name="connsiteY118" fmla="*/ 1279 h 1428"/>
                <a:gd name="connsiteX119" fmla="*/ 1936 w 2482"/>
                <a:gd name="connsiteY119" fmla="*/ 1279 h 1428"/>
                <a:gd name="connsiteX120" fmla="*/ 1936 w 2482"/>
                <a:gd name="connsiteY120" fmla="*/ 1267 h 1428"/>
                <a:gd name="connsiteX121" fmla="*/ 1949 w 2482"/>
                <a:gd name="connsiteY121" fmla="*/ 1254 h 1428"/>
                <a:gd name="connsiteX122" fmla="*/ 1974 w 2482"/>
                <a:gd name="connsiteY122" fmla="*/ 1242 h 1428"/>
                <a:gd name="connsiteX123" fmla="*/ 1974 w 2482"/>
                <a:gd name="connsiteY123" fmla="*/ 1254 h 1428"/>
                <a:gd name="connsiteX124" fmla="*/ 1986 w 2482"/>
                <a:gd name="connsiteY124" fmla="*/ 1229 h 1428"/>
                <a:gd name="connsiteX125" fmla="*/ 2023 w 2482"/>
                <a:gd name="connsiteY125" fmla="*/ 1192 h 1428"/>
                <a:gd name="connsiteX126" fmla="*/ 2110 w 2482"/>
                <a:gd name="connsiteY126" fmla="*/ 1167 h 1428"/>
                <a:gd name="connsiteX127" fmla="*/ 2135 w 2482"/>
                <a:gd name="connsiteY127" fmla="*/ 1118 h 1428"/>
                <a:gd name="connsiteX128" fmla="*/ 2147 w 2482"/>
                <a:gd name="connsiteY128" fmla="*/ 1093 h 1428"/>
                <a:gd name="connsiteX129" fmla="*/ 2147 w 2482"/>
                <a:gd name="connsiteY129" fmla="*/ 1068 h 1428"/>
                <a:gd name="connsiteX130" fmla="*/ 2160 w 2482"/>
                <a:gd name="connsiteY130" fmla="*/ 993 h 1428"/>
                <a:gd name="connsiteX131" fmla="*/ 2222 w 2482"/>
                <a:gd name="connsiteY131" fmla="*/ 993 h 1428"/>
                <a:gd name="connsiteX132" fmla="*/ 2296 w 2482"/>
                <a:gd name="connsiteY132" fmla="*/ 1068 h 1428"/>
                <a:gd name="connsiteX133" fmla="*/ 2321 w 2482"/>
                <a:gd name="connsiteY133" fmla="*/ 1056 h 1428"/>
                <a:gd name="connsiteX134" fmla="*/ 2358 w 2482"/>
                <a:gd name="connsiteY134" fmla="*/ 1006 h 1428"/>
                <a:gd name="connsiteX135" fmla="*/ 2358 w 2482"/>
                <a:gd name="connsiteY135" fmla="*/ 1031 h 1428"/>
                <a:gd name="connsiteX136" fmla="*/ 2346 w 2482"/>
                <a:gd name="connsiteY136" fmla="*/ 1093 h 1428"/>
                <a:gd name="connsiteX137" fmla="*/ 2383 w 2482"/>
                <a:gd name="connsiteY137" fmla="*/ 1118 h 1428"/>
                <a:gd name="connsiteX138" fmla="*/ 2408 w 2482"/>
                <a:gd name="connsiteY138" fmla="*/ 1056 h 1428"/>
                <a:gd name="connsiteX139" fmla="*/ 2433 w 2482"/>
                <a:gd name="connsiteY139" fmla="*/ 1043 h 1428"/>
                <a:gd name="connsiteX140" fmla="*/ 2470 w 2482"/>
                <a:gd name="connsiteY140" fmla="*/ 993 h 1428"/>
                <a:gd name="connsiteX141" fmla="*/ 2482 w 2482"/>
                <a:gd name="connsiteY141" fmla="*/ 956 h 1428"/>
                <a:gd name="connsiteX142" fmla="*/ 2458 w 2482"/>
                <a:gd name="connsiteY142" fmla="*/ 956 h 1428"/>
                <a:gd name="connsiteX0" fmla="*/ 2458 w 2482"/>
                <a:gd name="connsiteY0" fmla="*/ 956 h 1428"/>
                <a:gd name="connsiteX1" fmla="*/ 2383 w 2482"/>
                <a:gd name="connsiteY1" fmla="*/ 969 h 1428"/>
                <a:gd name="connsiteX2" fmla="*/ 2334 w 2482"/>
                <a:gd name="connsiteY2" fmla="*/ 944 h 1428"/>
                <a:gd name="connsiteX3" fmla="*/ 2309 w 2482"/>
                <a:gd name="connsiteY3" fmla="*/ 907 h 1428"/>
                <a:gd name="connsiteX4" fmla="*/ 2259 w 2482"/>
                <a:gd name="connsiteY4" fmla="*/ 907 h 1428"/>
                <a:gd name="connsiteX5" fmla="*/ 2296 w 2482"/>
                <a:gd name="connsiteY5" fmla="*/ 882 h 1428"/>
                <a:gd name="connsiteX6" fmla="*/ 2309 w 2482"/>
                <a:gd name="connsiteY6" fmla="*/ 844 h 1428"/>
                <a:gd name="connsiteX7" fmla="*/ 2271 w 2482"/>
                <a:gd name="connsiteY7" fmla="*/ 832 h 1428"/>
                <a:gd name="connsiteX8" fmla="*/ 2222 w 2482"/>
                <a:gd name="connsiteY8" fmla="*/ 882 h 1428"/>
                <a:gd name="connsiteX9" fmla="*/ 2172 w 2482"/>
                <a:gd name="connsiteY9" fmla="*/ 919 h 1428"/>
                <a:gd name="connsiteX10" fmla="*/ 2123 w 2482"/>
                <a:gd name="connsiteY10" fmla="*/ 1031 h 1428"/>
                <a:gd name="connsiteX11" fmla="*/ 2135 w 2482"/>
                <a:gd name="connsiteY11" fmla="*/ 969 h 1428"/>
                <a:gd name="connsiteX12" fmla="*/ 2160 w 2482"/>
                <a:gd name="connsiteY12" fmla="*/ 894 h 1428"/>
                <a:gd name="connsiteX13" fmla="*/ 2185 w 2482"/>
                <a:gd name="connsiteY13" fmla="*/ 844 h 1428"/>
                <a:gd name="connsiteX14" fmla="*/ 2209 w 2482"/>
                <a:gd name="connsiteY14" fmla="*/ 795 h 1428"/>
                <a:gd name="connsiteX15" fmla="*/ 2334 w 2482"/>
                <a:gd name="connsiteY15" fmla="*/ 733 h 1428"/>
                <a:gd name="connsiteX16" fmla="*/ 2383 w 2482"/>
                <a:gd name="connsiteY16" fmla="*/ 696 h 1428"/>
                <a:gd name="connsiteX17" fmla="*/ 1701 w 2482"/>
                <a:gd name="connsiteY17" fmla="*/ 720 h 1428"/>
                <a:gd name="connsiteX18" fmla="*/ 1713 w 2482"/>
                <a:gd name="connsiteY18" fmla="*/ 745 h 1428"/>
                <a:gd name="connsiteX19" fmla="*/ 1750 w 2482"/>
                <a:gd name="connsiteY19" fmla="*/ 807 h 1428"/>
                <a:gd name="connsiteX20" fmla="*/ 1775 w 2482"/>
                <a:gd name="connsiteY20" fmla="*/ 857 h 1428"/>
                <a:gd name="connsiteX21" fmla="*/ 1750 w 2482"/>
                <a:gd name="connsiteY21" fmla="*/ 907 h 1428"/>
                <a:gd name="connsiteX22" fmla="*/ 1713 w 2482"/>
                <a:gd name="connsiteY22" fmla="*/ 907 h 1428"/>
                <a:gd name="connsiteX23" fmla="*/ 1688 w 2482"/>
                <a:gd name="connsiteY23" fmla="*/ 869 h 1428"/>
                <a:gd name="connsiteX24" fmla="*/ 1663 w 2482"/>
                <a:gd name="connsiteY24" fmla="*/ 844 h 1428"/>
                <a:gd name="connsiteX25" fmla="*/ 1638 w 2482"/>
                <a:gd name="connsiteY25" fmla="*/ 795 h 1428"/>
                <a:gd name="connsiteX26" fmla="*/ 1614 w 2482"/>
                <a:gd name="connsiteY26" fmla="*/ 770 h 1428"/>
                <a:gd name="connsiteX27" fmla="*/ 1601 w 2482"/>
                <a:gd name="connsiteY27" fmla="*/ 758 h 1428"/>
                <a:gd name="connsiteX28" fmla="*/ 1527 w 2482"/>
                <a:gd name="connsiteY28" fmla="*/ 758 h 1428"/>
                <a:gd name="connsiteX29" fmla="*/ 1428 w 2482"/>
                <a:gd name="connsiteY29" fmla="*/ 696 h 1428"/>
                <a:gd name="connsiteX30" fmla="*/ 1378 w 2482"/>
                <a:gd name="connsiteY30" fmla="*/ 658 h 1428"/>
                <a:gd name="connsiteX31" fmla="*/ 1316 w 2482"/>
                <a:gd name="connsiteY31" fmla="*/ 646 h 1428"/>
                <a:gd name="connsiteX32" fmla="*/ 1291 w 2482"/>
                <a:gd name="connsiteY32" fmla="*/ 658 h 1428"/>
                <a:gd name="connsiteX33" fmla="*/ 1217 w 2482"/>
                <a:gd name="connsiteY33" fmla="*/ 571 h 1428"/>
                <a:gd name="connsiteX34" fmla="*/ 1192 w 2482"/>
                <a:gd name="connsiteY34" fmla="*/ 571 h 1428"/>
                <a:gd name="connsiteX35" fmla="*/ 1204 w 2482"/>
                <a:gd name="connsiteY35" fmla="*/ 435 h 1428"/>
                <a:gd name="connsiteX36" fmla="*/ 1279 w 2482"/>
                <a:gd name="connsiteY36" fmla="*/ 336 h 1428"/>
                <a:gd name="connsiteX37" fmla="*/ 1291 w 2482"/>
                <a:gd name="connsiteY37" fmla="*/ 298 h 1428"/>
                <a:gd name="connsiteX38" fmla="*/ 1291 w 2482"/>
                <a:gd name="connsiteY38" fmla="*/ 261 h 1428"/>
                <a:gd name="connsiteX39" fmla="*/ 1341 w 2482"/>
                <a:gd name="connsiteY39" fmla="*/ 249 h 1428"/>
                <a:gd name="connsiteX40" fmla="*/ 1353 w 2482"/>
                <a:gd name="connsiteY40" fmla="*/ 224 h 1428"/>
                <a:gd name="connsiteX41" fmla="*/ 1291 w 2482"/>
                <a:gd name="connsiteY41" fmla="*/ 199 h 1428"/>
                <a:gd name="connsiteX42" fmla="*/ 1279 w 2482"/>
                <a:gd name="connsiteY42" fmla="*/ 174 h 1428"/>
                <a:gd name="connsiteX43" fmla="*/ 1341 w 2482"/>
                <a:gd name="connsiteY43" fmla="*/ 187 h 1428"/>
                <a:gd name="connsiteX44" fmla="*/ 1378 w 2482"/>
                <a:gd name="connsiteY44" fmla="*/ 174 h 1428"/>
                <a:gd name="connsiteX45" fmla="*/ 1341 w 2482"/>
                <a:gd name="connsiteY45" fmla="*/ 124 h 1428"/>
                <a:gd name="connsiteX46" fmla="*/ 1403 w 2482"/>
                <a:gd name="connsiteY46" fmla="*/ 124 h 1428"/>
                <a:gd name="connsiteX47" fmla="*/ 1328 w 2482"/>
                <a:gd name="connsiteY47" fmla="*/ 87 h 1428"/>
                <a:gd name="connsiteX48" fmla="*/ 1303 w 2482"/>
                <a:gd name="connsiteY48" fmla="*/ 75 h 1428"/>
                <a:gd name="connsiteX49" fmla="*/ 1303 w 2482"/>
                <a:gd name="connsiteY49" fmla="*/ 13 h 1428"/>
                <a:gd name="connsiteX50" fmla="*/ 1279 w 2482"/>
                <a:gd name="connsiteY50" fmla="*/ 0 h 1428"/>
                <a:gd name="connsiteX51" fmla="*/ 1179 w 2482"/>
                <a:gd name="connsiteY51" fmla="*/ 25 h 1428"/>
                <a:gd name="connsiteX52" fmla="*/ 1167 w 2482"/>
                <a:gd name="connsiteY52" fmla="*/ 75 h 1428"/>
                <a:gd name="connsiteX53" fmla="*/ 1142 w 2482"/>
                <a:gd name="connsiteY53" fmla="*/ 100 h 1428"/>
                <a:gd name="connsiteX54" fmla="*/ 1130 w 2482"/>
                <a:gd name="connsiteY54" fmla="*/ 62 h 1428"/>
                <a:gd name="connsiteX55" fmla="*/ 1105 w 2482"/>
                <a:gd name="connsiteY55" fmla="*/ 62 h 1428"/>
                <a:gd name="connsiteX56" fmla="*/ 1068 w 2482"/>
                <a:gd name="connsiteY56" fmla="*/ 100 h 1428"/>
                <a:gd name="connsiteX57" fmla="*/ 1030 w 2482"/>
                <a:gd name="connsiteY57" fmla="*/ 87 h 1428"/>
                <a:gd name="connsiteX58" fmla="*/ 956 w 2482"/>
                <a:gd name="connsiteY58" fmla="*/ 62 h 1428"/>
                <a:gd name="connsiteX59" fmla="*/ 857 w 2482"/>
                <a:gd name="connsiteY59" fmla="*/ 100 h 1428"/>
                <a:gd name="connsiteX60" fmla="*/ 795 w 2482"/>
                <a:gd name="connsiteY60" fmla="*/ 62 h 1428"/>
                <a:gd name="connsiteX61" fmla="*/ 720 w 2482"/>
                <a:gd name="connsiteY61" fmla="*/ 50 h 1428"/>
                <a:gd name="connsiteX62" fmla="*/ 0 w 2482"/>
                <a:gd name="connsiteY62" fmla="*/ 162 h 1428"/>
                <a:gd name="connsiteX63" fmla="*/ 0 w 2482"/>
                <a:gd name="connsiteY63" fmla="*/ 187 h 1428"/>
                <a:gd name="connsiteX64" fmla="*/ 37 w 2482"/>
                <a:gd name="connsiteY64" fmla="*/ 199 h 1428"/>
                <a:gd name="connsiteX65" fmla="*/ 37 w 2482"/>
                <a:gd name="connsiteY65" fmla="*/ 273 h 1428"/>
                <a:gd name="connsiteX66" fmla="*/ 112 w 2482"/>
                <a:gd name="connsiteY66" fmla="*/ 286 h 1428"/>
                <a:gd name="connsiteX67" fmla="*/ 100 w 2482"/>
                <a:gd name="connsiteY67" fmla="*/ 348 h 1428"/>
                <a:gd name="connsiteX68" fmla="*/ 124 w 2482"/>
                <a:gd name="connsiteY68" fmla="*/ 509 h 1428"/>
                <a:gd name="connsiteX69" fmla="*/ 149 w 2482"/>
                <a:gd name="connsiteY69" fmla="*/ 547 h 1428"/>
                <a:gd name="connsiteX70" fmla="*/ 100 w 2482"/>
                <a:gd name="connsiteY70" fmla="*/ 596 h 1428"/>
                <a:gd name="connsiteX71" fmla="*/ 100 w 2482"/>
                <a:gd name="connsiteY71" fmla="*/ 633 h 1428"/>
                <a:gd name="connsiteX72" fmla="*/ 100 w 2482"/>
                <a:gd name="connsiteY72" fmla="*/ 671 h 1428"/>
                <a:gd name="connsiteX73" fmla="*/ 149 w 2482"/>
                <a:gd name="connsiteY73" fmla="*/ 770 h 1428"/>
                <a:gd name="connsiteX74" fmla="*/ 124 w 2482"/>
                <a:gd name="connsiteY74" fmla="*/ 807 h 1428"/>
                <a:gd name="connsiteX75" fmla="*/ 124 w 2482"/>
                <a:gd name="connsiteY75" fmla="*/ 832 h 1428"/>
                <a:gd name="connsiteX76" fmla="*/ 149 w 2482"/>
                <a:gd name="connsiteY76" fmla="*/ 844 h 1428"/>
                <a:gd name="connsiteX77" fmla="*/ 186 w 2482"/>
                <a:gd name="connsiteY77" fmla="*/ 919 h 1428"/>
                <a:gd name="connsiteX78" fmla="*/ 199 w 2482"/>
                <a:gd name="connsiteY78" fmla="*/ 956 h 1428"/>
                <a:gd name="connsiteX79" fmla="*/ 211 w 2482"/>
                <a:gd name="connsiteY79" fmla="*/ 981 h 1428"/>
                <a:gd name="connsiteX80" fmla="*/ 261 w 2482"/>
                <a:gd name="connsiteY80" fmla="*/ 1006 h 1428"/>
                <a:gd name="connsiteX81" fmla="*/ 633 w 2482"/>
                <a:gd name="connsiteY81" fmla="*/ 1043 h 1428"/>
                <a:gd name="connsiteX82" fmla="*/ 658 w 2482"/>
                <a:gd name="connsiteY82" fmla="*/ 1043 h 1428"/>
                <a:gd name="connsiteX83" fmla="*/ 683 w 2482"/>
                <a:gd name="connsiteY83" fmla="*/ 1056 h 1428"/>
                <a:gd name="connsiteX84" fmla="*/ 1204 w 2482"/>
                <a:gd name="connsiteY84" fmla="*/ 1105 h 1428"/>
                <a:gd name="connsiteX85" fmla="*/ 1254 w 2482"/>
                <a:gd name="connsiteY85" fmla="*/ 1118 h 1428"/>
                <a:gd name="connsiteX86" fmla="*/ 1266 w 2482"/>
                <a:gd name="connsiteY86" fmla="*/ 1118 h 1428"/>
                <a:gd name="connsiteX87" fmla="*/ 1291 w 2482"/>
                <a:gd name="connsiteY87" fmla="*/ 1118 h 1428"/>
                <a:gd name="connsiteX88" fmla="*/ 1291 w 2482"/>
                <a:gd name="connsiteY88" fmla="*/ 1130 h 1428"/>
                <a:gd name="connsiteX89" fmla="*/ 1303 w 2482"/>
                <a:gd name="connsiteY89" fmla="*/ 1130 h 1428"/>
                <a:gd name="connsiteX90" fmla="*/ 1440 w 2482"/>
                <a:gd name="connsiteY90" fmla="*/ 1142 h 1428"/>
                <a:gd name="connsiteX91" fmla="*/ 1452 w 2482"/>
                <a:gd name="connsiteY91" fmla="*/ 1142 h 1428"/>
                <a:gd name="connsiteX92" fmla="*/ 1452 w 2482"/>
                <a:gd name="connsiteY92" fmla="*/ 1118 h 1428"/>
                <a:gd name="connsiteX93" fmla="*/ 1465 w 2482"/>
                <a:gd name="connsiteY93" fmla="*/ 1105 h 1428"/>
                <a:gd name="connsiteX94" fmla="*/ 1502 w 2482"/>
                <a:gd name="connsiteY94" fmla="*/ 1093 h 1428"/>
                <a:gd name="connsiteX95" fmla="*/ 1564 w 2482"/>
                <a:gd name="connsiteY95" fmla="*/ 1105 h 1428"/>
                <a:gd name="connsiteX96" fmla="*/ 1564 w 2482"/>
                <a:gd name="connsiteY96" fmla="*/ 1118 h 1428"/>
                <a:gd name="connsiteX97" fmla="*/ 1589 w 2482"/>
                <a:gd name="connsiteY97" fmla="*/ 1130 h 1428"/>
                <a:gd name="connsiteX98" fmla="*/ 1614 w 2482"/>
                <a:gd name="connsiteY98" fmla="*/ 1167 h 1428"/>
                <a:gd name="connsiteX99" fmla="*/ 1614 w 2482"/>
                <a:gd name="connsiteY99" fmla="*/ 1192 h 1428"/>
                <a:gd name="connsiteX100" fmla="*/ 1638 w 2482"/>
                <a:gd name="connsiteY100" fmla="*/ 1192 h 1428"/>
                <a:gd name="connsiteX101" fmla="*/ 1676 w 2482"/>
                <a:gd name="connsiteY101" fmla="*/ 1217 h 1428"/>
                <a:gd name="connsiteX102" fmla="*/ 1688 w 2482"/>
                <a:gd name="connsiteY102" fmla="*/ 1229 h 1428"/>
                <a:gd name="connsiteX103" fmla="*/ 1725 w 2482"/>
                <a:gd name="connsiteY103" fmla="*/ 1217 h 1428"/>
                <a:gd name="connsiteX104" fmla="*/ 1763 w 2482"/>
                <a:gd name="connsiteY104" fmla="*/ 1192 h 1428"/>
                <a:gd name="connsiteX105" fmla="*/ 1812 w 2482"/>
                <a:gd name="connsiteY105" fmla="*/ 1229 h 1428"/>
                <a:gd name="connsiteX106" fmla="*/ 1837 w 2482"/>
                <a:gd name="connsiteY106" fmla="*/ 1279 h 1428"/>
                <a:gd name="connsiteX107" fmla="*/ 1787 w 2482"/>
                <a:gd name="connsiteY107" fmla="*/ 1279 h 1428"/>
                <a:gd name="connsiteX108" fmla="*/ 1775 w 2482"/>
                <a:gd name="connsiteY108" fmla="*/ 1291 h 1428"/>
                <a:gd name="connsiteX109" fmla="*/ 1775 w 2482"/>
                <a:gd name="connsiteY109" fmla="*/ 1353 h 1428"/>
                <a:gd name="connsiteX110" fmla="*/ 1763 w 2482"/>
                <a:gd name="connsiteY110" fmla="*/ 1378 h 1428"/>
                <a:gd name="connsiteX111" fmla="*/ 1750 w 2482"/>
                <a:gd name="connsiteY111" fmla="*/ 1416 h 1428"/>
                <a:gd name="connsiteX112" fmla="*/ 1763 w 2482"/>
                <a:gd name="connsiteY112" fmla="*/ 1428 h 1428"/>
                <a:gd name="connsiteX113" fmla="*/ 1825 w 2482"/>
                <a:gd name="connsiteY113" fmla="*/ 1403 h 1428"/>
                <a:gd name="connsiteX114" fmla="*/ 1862 w 2482"/>
                <a:gd name="connsiteY114" fmla="*/ 1329 h 1428"/>
                <a:gd name="connsiteX115" fmla="*/ 1862 w 2482"/>
                <a:gd name="connsiteY115" fmla="*/ 1341 h 1428"/>
                <a:gd name="connsiteX116" fmla="*/ 1862 w 2482"/>
                <a:gd name="connsiteY116" fmla="*/ 1304 h 1428"/>
                <a:gd name="connsiteX117" fmla="*/ 1887 w 2482"/>
                <a:gd name="connsiteY117" fmla="*/ 1279 h 1428"/>
                <a:gd name="connsiteX118" fmla="*/ 1936 w 2482"/>
                <a:gd name="connsiteY118" fmla="*/ 1279 h 1428"/>
                <a:gd name="connsiteX119" fmla="*/ 1936 w 2482"/>
                <a:gd name="connsiteY119" fmla="*/ 1267 h 1428"/>
                <a:gd name="connsiteX120" fmla="*/ 1949 w 2482"/>
                <a:gd name="connsiteY120" fmla="*/ 1254 h 1428"/>
                <a:gd name="connsiteX121" fmla="*/ 1974 w 2482"/>
                <a:gd name="connsiteY121" fmla="*/ 1242 h 1428"/>
                <a:gd name="connsiteX122" fmla="*/ 1974 w 2482"/>
                <a:gd name="connsiteY122" fmla="*/ 1254 h 1428"/>
                <a:gd name="connsiteX123" fmla="*/ 1986 w 2482"/>
                <a:gd name="connsiteY123" fmla="*/ 1229 h 1428"/>
                <a:gd name="connsiteX124" fmla="*/ 2023 w 2482"/>
                <a:gd name="connsiteY124" fmla="*/ 1192 h 1428"/>
                <a:gd name="connsiteX125" fmla="*/ 2110 w 2482"/>
                <a:gd name="connsiteY125" fmla="*/ 1167 h 1428"/>
                <a:gd name="connsiteX126" fmla="*/ 2135 w 2482"/>
                <a:gd name="connsiteY126" fmla="*/ 1118 h 1428"/>
                <a:gd name="connsiteX127" fmla="*/ 2147 w 2482"/>
                <a:gd name="connsiteY127" fmla="*/ 1093 h 1428"/>
                <a:gd name="connsiteX128" fmla="*/ 2147 w 2482"/>
                <a:gd name="connsiteY128" fmla="*/ 1068 h 1428"/>
                <a:gd name="connsiteX129" fmla="*/ 2160 w 2482"/>
                <a:gd name="connsiteY129" fmla="*/ 993 h 1428"/>
                <a:gd name="connsiteX130" fmla="*/ 2222 w 2482"/>
                <a:gd name="connsiteY130" fmla="*/ 993 h 1428"/>
                <a:gd name="connsiteX131" fmla="*/ 2296 w 2482"/>
                <a:gd name="connsiteY131" fmla="*/ 1068 h 1428"/>
                <a:gd name="connsiteX132" fmla="*/ 2321 w 2482"/>
                <a:gd name="connsiteY132" fmla="*/ 1056 h 1428"/>
                <a:gd name="connsiteX133" fmla="*/ 2358 w 2482"/>
                <a:gd name="connsiteY133" fmla="*/ 1006 h 1428"/>
                <a:gd name="connsiteX134" fmla="*/ 2358 w 2482"/>
                <a:gd name="connsiteY134" fmla="*/ 1031 h 1428"/>
                <a:gd name="connsiteX135" fmla="*/ 2346 w 2482"/>
                <a:gd name="connsiteY135" fmla="*/ 1093 h 1428"/>
                <a:gd name="connsiteX136" fmla="*/ 2383 w 2482"/>
                <a:gd name="connsiteY136" fmla="*/ 1118 h 1428"/>
                <a:gd name="connsiteX137" fmla="*/ 2408 w 2482"/>
                <a:gd name="connsiteY137" fmla="*/ 1056 h 1428"/>
                <a:gd name="connsiteX138" fmla="*/ 2433 w 2482"/>
                <a:gd name="connsiteY138" fmla="*/ 1043 h 1428"/>
                <a:gd name="connsiteX139" fmla="*/ 2470 w 2482"/>
                <a:gd name="connsiteY139" fmla="*/ 993 h 1428"/>
                <a:gd name="connsiteX140" fmla="*/ 2482 w 2482"/>
                <a:gd name="connsiteY140" fmla="*/ 956 h 1428"/>
                <a:gd name="connsiteX141" fmla="*/ 2458 w 2482"/>
                <a:gd name="connsiteY141" fmla="*/ 956 h 1428"/>
                <a:gd name="connsiteX0" fmla="*/ 2458 w 2482"/>
                <a:gd name="connsiteY0" fmla="*/ 951 h 1423"/>
                <a:gd name="connsiteX1" fmla="*/ 2383 w 2482"/>
                <a:gd name="connsiteY1" fmla="*/ 964 h 1423"/>
                <a:gd name="connsiteX2" fmla="*/ 2334 w 2482"/>
                <a:gd name="connsiteY2" fmla="*/ 939 h 1423"/>
                <a:gd name="connsiteX3" fmla="*/ 2309 w 2482"/>
                <a:gd name="connsiteY3" fmla="*/ 902 h 1423"/>
                <a:gd name="connsiteX4" fmla="*/ 2259 w 2482"/>
                <a:gd name="connsiteY4" fmla="*/ 902 h 1423"/>
                <a:gd name="connsiteX5" fmla="*/ 2296 w 2482"/>
                <a:gd name="connsiteY5" fmla="*/ 877 h 1423"/>
                <a:gd name="connsiteX6" fmla="*/ 2309 w 2482"/>
                <a:gd name="connsiteY6" fmla="*/ 839 h 1423"/>
                <a:gd name="connsiteX7" fmla="*/ 2271 w 2482"/>
                <a:gd name="connsiteY7" fmla="*/ 827 h 1423"/>
                <a:gd name="connsiteX8" fmla="*/ 2222 w 2482"/>
                <a:gd name="connsiteY8" fmla="*/ 877 h 1423"/>
                <a:gd name="connsiteX9" fmla="*/ 2172 w 2482"/>
                <a:gd name="connsiteY9" fmla="*/ 914 h 1423"/>
                <a:gd name="connsiteX10" fmla="*/ 2123 w 2482"/>
                <a:gd name="connsiteY10" fmla="*/ 1026 h 1423"/>
                <a:gd name="connsiteX11" fmla="*/ 2135 w 2482"/>
                <a:gd name="connsiteY11" fmla="*/ 964 h 1423"/>
                <a:gd name="connsiteX12" fmla="*/ 2160 w 2482"/>
                <a:gd name="connsiteY12" fmla="*/ 889 h 1423"/>
                <a:gd name="connsiteX13" fmla="*/ 2185 w 2482"/>
                <a:gd name="connsiteY13" fmla="*/ 839 h 1423"/>
                <a:gd name="connsiteX14" fmla="*/ 2209 w 2482"/>
                <a:gd name="connsiteY14" fmla="*/ 790 h 1423"/>
                <a:gd name="connsiteX15" fmla="*/ 2334 w 2482"/>
                <a:gd name="connsiteY15" fmla="*/ 728 h 1423"/>
                <a:gd name="connsiteX16" fmla="*/ 2383 w 2482"/>
                <a:gd name="connsiteY16" fmla="*/ 691 h 1423"/>
                <a:gd name="connsiteX17" fmla="*/ 1701 w 2482"/>
                <a:gd name="connsiteY17" fmla="*/ 715 h 1423"/>
                <a:gd name="connsiteX18" fmla="*/ 1713 w 2482"/>
                <a:gd name="connsiteY18" fmla="*/ 740 h 1423"/>
                <a:gd name="connsiteX19" fmla="*/ 1750 w 2482"/>
                <a:gd name="connsiteY19" fmla="*/ 802 h 1423"/>
                <a:gd name="connsiteX20" fmla="*/ 1775 w 2482"/>
                <a:gd name="connsiteY20" fmla="*/ 852 h 1423"/>
                <a:gd name="connsiteX21" fmla="*/ 1750 w 2482"/>
                <a:gd name="connsiteY21" fmla="*/ 902 h 1423"/>
                <a:gd name="connsiteX22" fmla="*/ 1713 w 2482"/>
                <a:gd name="connsiteY22" fmla="*/ 902 h 1423"/>
                <a:gd name="connsiteX23" fmla="*/ 1688 w 2482"/>
                <a:gd name="connsiteY23" fmla="*/ 864 h 1423"/>
                <a:gd name="connsiteX24" fmla="*/ 1663 w 2482"/>
                <a:gd name="connsiteY24" fmla="*/ 839 h 1423"/>
                <a:gd name="connsiteX25" fmla="*/ 1638 w 2482"/>
                <a:gd name="connsiteY25" fmla="*/ 790 h 1423"/>
                <a:gd name="connsiteX26" fmla="*/ 1614 w 2482"/>
                <a:gd name="connsiteY26" fmla="*/ 765 h 1423"/>
                <a:gd name="connsiteX27" fmla="*/ 1601 w 2482"/>
                <a:gd name="connsiteY27" fmla="*/ 753 h 1423"/>
                <a:gd name="connsiteX28" fmla="*/ 1527 w 2482"/>
                <a:gd name="connsiteY28" fmla="*/ 753 h 1423"/>
                <a:gd name="connsiteX29" fmla="*/ 1428 w 2482"/>
                <a:gd name="connsiteY29" fmla="*/ 691 h 1423"/>
                <a:gd name="connsiteX30" fmla="*/ 1378 w 2482"/>
                <a:gd name="connsiteY30" fmla="*/ 653 h 1423"/>
                <a:gd name="connsiteX31" fmla="*/ 1316 w 2482"/>
                <a:gd name="connsiteY31" fmla="*/ 641 h 1423"/>
                <a:gd name="connsiteX32" fmla="*/ 1291 w 2482"/>
                <a:gd name="connsiteY32" fmla="*/ 653 h 1423"/>
                <a:gd name="connsiteX33" fmla="*/ 1217 w 2482"/>
                <a:gd name="connsiteY33" fmla="*/ 566 h 1423"/>
                <a:gd name="connsiteX34" fmla="*/ 1192 w 2482"/>
                <a:gd name="connsiteY34" fmla="*/ 566 h 1423"/>
                <a:gd name="connsiteX35" fmla="*/ 1204 w 2482"/>
                <a:gd name="connsiteY35" fmla="*/ 430 h 1423"/>
                <a:gd name="connsiteX36" fmla="*/ 1279 w 2482"/>
                <a:gd name="connsiteY36" fmla="*/ 331 h 1423"/>
                <a:gd name="connsiteX37" fmla="*/ 1291 w 2482"/>
                <a:gd name="connsiteY37" fmla="*/ 293 h 1423"/>
                <a:gd name="connsiteX38" fmla="*/ 1291 w 2482"/>
                <a:gd name="connsiteY38" fmla="*/ 256 h 1423"/>
                <a:gd name="connsiteX39" fmla="*/ 1341 w 2482"/>
                <a:gd name="connsiteY39" fmla="*/ 244 h 1423"/>
                <a:gd name="connsiteX40" fmla="*/ 1353 w 2482"/>
                <a:gd name="connsiteY40" fmla="*/ 219 h 1423"/>
                <a:gd name="connsiteX41" fmla="*/ 1291 w 2482"/>
                <a:gd name="connsiteY41" fmla="*/ 194 h 1423"/>
                <a:gd name="connsiteX42" fmla="*/ 1279 w 2482"/>
                <a:gd name="connsiteY42" fmla="*/ 169 h 1423"/>
                <a:gd name="connsiteX43" fmla="*/ 1341 w 2482"/>
                <a:gd name="connsiteY43" fmla="*/ 182 h 1423"/>
                <a:gd name="connsiteX44" fmla="*/ 1378 w 2482"/>
                <a:gd name="connsiteY44" fmla="*/ 169 h 1423"/>
                <a:gd name="connsiteX45" fmla="*/ 1341 w 2482"/>
                <a:gd name="connsiteY45" fmla="*/ 119 h 1423"/>
                <a:gd name="connsiteX46" fmla="*/ 1403 w 2482"/>
                <a:gd name="connsiteY46" fmla="*/ 119 h 1423"/>
                <a:gd name="connsiteX47" fmla="*/ 1328 w 2482"/>
                <a:gd name="connsiteY47" fmla="*/ 82 h 1423"/>
                <a:gd name="connsiteX48" fmla="*/ 1303 w 2482"/>
                <a:gd name="connsiteY48" fmla="*/ 70 h 1423"/>
                <a:gd name="connsiteX49" fmla="*/ 1303 w 2482"/>
                <a:gd name="connsiteY49" fmla="*/ 8 h 1423"/>
                <a:gd name="connsiteX50" fmla="*/ 1179 w 2482"/>
                <a:gd name="connsiteY50" fmla="*/ 20 h 1423"/>
                <a:gd name="connsiteX51" fmla="*/ 1167 w 2482"/>
                <a:gd name="connsiteY51" fmla="*/ 70 h 1423"/>
                <a:gd name="connsiteX52" fmla="*/ 1142 w 2482"/>
                <a:gd name="connsiteY52" fmla="*/ 95 h 1423"/>
                <a:gd name="connsiteX53" fmla="*/ 1130 w 2482"/>
                <a:gd name="connsiteY53" fmla="*/ 57 h 1423"/>
                <a:gd name="connsiteX54" fmla="*/ 1105 w 2482"/>
                <a:gd name="connsiteY54" fmla="*/ 57 h 1423"/>
                <a:gd name="connsiteX55" fmla="*/ 1068 w 2482"/>
                <a:gd name="connsiteY55" fmla="*/ 95 h 1423"/>
                <a:gd name="connsiteX56" fmla="*/ 1030 w 2482"/>
                <a:gd name="connsiteY56" fmla="*/ 82 h 1423"/>
                <a:gd name="connsiteX57" fmla="*/ 956 w 2482"/>
                <a:gd name="connsiteY57" fmla="*/ 57 h 1423"/>
                <a:gd name="connsiteX58" fmla="*/ 857 w 2482"/>
                <a:gd name="connsiteY58" fmla="*/ 95 h 1423"/>
                <a:gd name="connsiteX59" fmla="*/ 795 w 2482"/>
                <a:gd name="connsiteY59" fmla="*/ 57 h 1423"/>
                <a:gd name="connsiteX60" fmla="*/ 720 w 2482"/>
                <a:gd name="connsiteY60" fmla="*/ 45 h 1423"/>
                <a:gd name="connsiteX61" fmla="*/ 0 w 2482"/>
                <a:gd name="connsiteY61" fmla="*/ 157 h 1423"/>
                <a:gd name="connsiteX62" fmla="*/ 0 w 2482"/>
                <a:gd name="connsiteY62" fmla="*/ 182 h 1423"/>
                <a:gd name="connsiteX63" fmla="*/ 37 w 2482"/>
                <a:gd name="connsiteY63" fmla="*/ 194 h 1423"/>
                <a:gd name="connsiteX64" fmla="*/ 37 w 2482"/>
                <a:gd name="connsiteY64" fmla="*/ 268 h 1423"/>
                <a:gd name="connsiteX65" fmla="*/ 112 w 2482"/>
                <a:gd name="connsiteY65" fmla="*/ 281 h 1423"/>
                <a:gd name="connsiteX66" fmla="*/ 100 w 2482"/>
                <a:gd name="connsiteY66" fmla="*/ 343 h 1423"/>
                <a:gd name="connsiteX67" fmla="*/ 124 w 2482"/>
                <a:gd name="connsiteY67" fmla="*/ 504 h 1423"/>
                <a:gd name="connsiteX68" fmla="*/ 149 w 2482"/>
                <a:gd name="connsiteY68" fmla="*/ 542 h 1423"/>
                <a:gd name="connsiteX69" fmla="*/ 100 w 2482"/>
                <a:gd name="connsiteY69" fmla="*/ 591 h 1423"/>
                <a:gd name="connsiteX70" fmla="*/ 100 w 2482"/>
                <a:gd name="connsiteY70" fmla="*/ 628 h 1423"/>
                <a:gd name="connsiteX71" fmla="*/ 100 w 2482"/>
                <a:gd name="connsiteY71" fmla="*/ 666 h 1423"/>
                <a:gd name="connsiteX72" fmla="*/ 149 w 2482"/>
                <a:gd name="connsiteY72" fmla="*/ 765 h 1423"/>
                <a:gd name="connsiteX73" fmla="*/ 124 w 2482"/>
                <a:gd name="connsiteY73" fmla="*/ 802 h 1423"/>
                <a:gd name="connsiteX74" fmla="*/ 124 w 2482"/>
                <a:gd name="connsiteY74" fmla="*/ 827 h 1423"/>
                <a:gd name="connsiteX75" fmla="*/ 149 w 2482"/>
                <a:gd name="connsiteY75" fmla="*/ 839 h 1423"/>
                <a:gd name="connsiteX76" fmla="*/ 186 w 2482"/>
                <a:gd name="connsiteY76" fmla="*/ 914 h 1423"/>
                <a:gd name="connsiteX77" fmla="*/ 199 w 2482"/>
                <a:gd name="connsiteY77" fmla="*/ 951 h 1423"/>
                <a:gd name="connsiteX78" fmla="*/ 211 w 2482"/>
                <a:gd name="connsiteY78" fmla="*/ 976 h 1423"/>
                <a:gd name="connsiteX79" fmla="*/ 261 w 2482"/>
                <a:gd name="connsiteY79" fmla="*/ 1001 h 1423"/>
                <a:gd name="connsiteX80" fmla="*/ 633 w 2482"/>
                <a:gd name="connsiteY80" fmla="*/ 1038 h 1423"/>
                <a:gd name="connsiteX81" fmla="*/ 658 w 2482"/>
                <a:gd name="connsiteY81" fmla="*/ 1038 h 1423"/>
                <a:gd name="connsiteX82" fmla="*/ 683 w 2482"/>
                <a:gd name="connsiteY82" fmla="*/ 1051 h 1423"/>
                <a:gd name="connsiteX83" fmla="*/ 1204 w 2482"/>
                <a:gd name="connsiteY83" fmla="*/ 1100 h 1423"/>
                <a:gd name="connsiteX84" fmla="*/ 1254 w 2482"/>
                <a:gd name="connsiteY84" fmla="*/ 1113 h 1423"/>
                <a:gd name="connsiteX85" fmla="*/ 1266 w 2482"/>
                <a:gd name="connsiteY85" fmla="*/ 1113 h 1423"/>
                <a:gd name="connsiteX86" fmla="*/ 1291 w 2482"/>
                <a:gd name="connsiteY86" fmla="*/ 1113 h 1423"/>
                <a:gd name="connsiteX87" fmla="*/ 1291 w 2482"/>
                <a:gd name="connsiteY87" fmla="*/ 1125 h 1423"/>
                <a:gd name="connsiteX88" fmla="*/ 1303 w 2482"/>
                <a:gd name="connsiteY88" fmla="*/ 1125 h 1423"/>
                <a:gd name="connsiteX89" fmla="*/ 1440 w 2482"/>
                <a:gd name="connsiteY89" fmla="*/ 1137 h 1423"/>
                <a:gd name="connsiteX90" fmla="*/ 1452 w 2482"/>
                <a:gd name="connsiteY90" fmla="*/ 1137 h 1423"/>
                <a:gd name="connsiteX91" fmla="*/ 1452 w 2482"/>
                <a:gd name="connsiteY91" fmla="*/ 1113 h 1423"/>
                <a:gd name="connsiteX92" fmla="*/ 1465 w 2482"/>
                <a:gd name="connsiteY92" fmla="*/ 1100 h 1423"/>
                <a:gd name="connsiteX93" fmla="*/ 1502 w 2482"/>
                <a:gd name="connsiteY93" fmla="*/ 1088 h 1423"/>
                <a:gd name="connsiteX94" fmla="*/ 1564 w 2482"/>
                <a:gd name="connsiteY94" fmla="*/ 1100 h 1423"/>
                <a:gd name="connsiteX95" fmla="*/ 1564 w 2482"/>
                <a:gd name="connsiteY95" fmla="*/ 1113 h 1423"/>
                <a:gd name="connsiteX96" fmla="*/ 1589 w 2482"/>
                <a:gd name="connsiteY96" fmla="*/ 1125 h 1423"/>
                <a:gd name="connsiteX97" fmla="*/ 1614 w 2482"/>
                <a:gd name="connsiteY97" fmla="*/ 1162 h 1423"/>
                <a:gd name="connsiteX98" fmla="*/ 1614 w 2482"/>
                <a:gd name="connsiteY98" fmla="*/ 1187 h 1423"/>
                <a:gd name="connsiteX99" fmla="*/ 1638 w 2482"/>
                <a:gd name="connsiteY99" fmla="*/ 1187 h 1423"/>
                <a:gd name="connsiteX100" fmla="*/ 1676 w 2482"/>
                <a:gd name="connsiteY100" fmla="*/ 1212 h 1423"/>
                <a:gd name="connsiteX101" fmla="*/ 1688 w 2482"/>
                <a:gd name="connsiteY101" fmla="*/ 1224 h 1423"/>
                <a:gd name="connsiteX102" fmla="*/ 1725 w 2482"/>
                <a:gd name="connsiteY102" fmla="*/ 1212 h 1423"/>
                <a:gd name="connsiteX103" fmla="*/ 1763 w 2482"/>
                <a:gd name="connsiteY103" fmla="*/ 1187 h 1423"/>
                <a:gd name="connsiteX104" fmla="*/ 1812 w 2482"/>
                <a:gd name="connsiteY104" fmla="*/ 1224 h 1423"/>
                <a:gd name="connsiteX105" fmla="*/ 1837 w 2482"/>
                <a:gd name="connsiteY105" fmla="*/ 1274 h 1423"/>
                <a:gd name="connsiteX106" fmla="*/ 1787 w 2482"/>
                <a:gd name="connsiteY106" fmla="*/ 1274 h 1423"/>
                <a:gd name="connsiteX107" fmla="*/ 1775 w 2482"/>
                <a:gd name="connsiteY107" fmla="*/ 1286 h 1423"/>
                <a:gd name="connsiteX108" fmla="*/ 1775 w 2482"/>
                <a:gd name="connsiteY108" fmla="*/ 1348 h 1423"/>
                <a:gd name="connsiteX109" fmla="*/ 1763 w 2482"/>
                <a:gd name="connsiteY109" fmla="*/ 1373 h 1423"/>
                <a:gd name="connsiteX110" fmla="*/ 1750 w 2482"/>
                <a:gd name="connsiteY110" fmla="*/ 1411 h 1423"/>
                <a:gd name="connsiteX111" fmla="*/ 1763 w 2482"/>
                <a:gd name="connsiteY111" fmla="*/ 1423 h 1423"/>
                <a:gd name="connsiteX112" fmla="*/ 1825 w 2482"/>
                <a:gd name="connsiteY112" fmla="*/ 1398 h 1423"/>
                <a:gd name="connsiteX113" fmla="*/ 1862 w 2482"/>
                <a:gd name="connsiteY113" fmla="*/ 1324 h 1423"/>
                <a:gd name="connsiteX114" fmla="*/ 1862 w 2482"/>
                <a:gd name="connsiteY114" fmla="*/ 1336 h 1423"/>
                <a:gd name="connsiteX115" fmla="*/ 1862 w 2482"/>
                <a:gd name="connsiteY115" fmla="*/ 1299 h 1423"/>
                <a:gd name="connsiteX116" fmla="*/ 1887 w 2482"/>
                <a:gd name="connsiteY116" fmla="*/ 1274 h 1423"/>
                <a:gd name="connsiteX117" fmla="*/ 1936 w 2482"/>
                <a:gd name="connsiteY117" fmla="*/ 1274 h 1423"/>
                <a:gd name="connsiteX118" fmla="*/ 1936 w 2482"/>
                <a:gd name="connsiteY118" fmla="*/ 1262 h 1423"/>
                <a:gd name="connsiteX119" fmla="*/ 1949 w 2482"/>
                <a:gd name="connsiteY119" fmla="*/ 1249 h 1423"/>
                <a:gd name="connsiteX120" fmla="*/ 1974 w 2482"/>
                <a:gd name="connsiteY120" fmla="*/ 1237 h 1423"/>
                <a:gd name="connsiteX121" fmla="*/ 1974 w 2482"/>
                <a:gd name="connsiteY121" fmla="*/ 1249 h 1423"/>
                <a:gd name="connsiteX122" fmla="*/ 1986 w 2482"/>
                <a:gd name="connsiteY122" fmla="*/ 1224 h 1423"/>
                <a:gd name="connsiteX123" fmla="*/ 2023 w 2482"/>
                <a:gd name="connsiteY123" fmla="*/ 1187 h 1423"/>
                <a:gd name="connsiteX124" fmla="*/ 2110 w 2482"/>
                <a:gd name="connsiteY124" fmla="*/ 1162 h 1423"/>
                <a:gd name="connsiteX125" fmla="*/ 2135 w 2482"/>
                <a:gd name="connsiteY125" fmla="*/ 1113 h 1423"/>
                <a:gd name="connsiteX126" fmla="*/ 2147 w 2482"/>
                <a:gd name="connsiteY126" fmla="*/ 1088 h 1423"/>
                <a:gd name="connsiteX127" fmla="*/ 2147 w 2482"/>
                <a:gd name="connsiteY127" fmla="*/ 1063 h 1423"/>
                <a:gd name="connsiteX128" fmla="*/ 2160 w 2482"/>
                <a:gd name="connsiteY128" fmla="*/ 988 h 1423"/>
                <a:gd name="connsiteX129" fmla="*/ 2222 w 2482"/>
                <a:gd name="connsiteY129" fmla="*/ 988 h 1423"/>
                <a:gd name="connsiteX130" fmla="*/ 2296 w 2482"/>
                <a:gd name="connsiteY130" fmla="*/ 1063 h 1423"/>
                <a:gd name="connsiteX131" fmla="*/ 2321 w 2482"/>
                <a:gd name="connsiteY131" fmla="*/ 1051 h 1423"/>
                <a:gd name="connsiteX132" fmla="*/ 2358 w 2482"/>
                <a:gd name="connsiteY132" fmla="*/ 1001 h 1423"/>
                <a:gd name="connsiteX133" fmla="*/ 2358 w 2482"/>
                <a:gd name="connsiteY133" fmla="*/ 1026 h 1423"/>
                <a:gd name="connsiteX134" fmla="*/ 2346 w 2482"/>
                <a:gd name="connsiteY134" fmla="*/ 1088 h 1423"/>
                <a:gd name="connsiteX135" fmla="*/ 2383 w 2482"/>
                <a:gd name="connsiteY135" fmla="*/ 1113 h 1423"/>
                <a:gd name="connsiteX136" fmla="*/ 2408 w 2482"/>
                <a:gd name="connsiteY136" fmla="*/ 1051 h 1423"/>
                <a:gd name="connsiteX137" fmla="*/ 2433 w 2482"/>
                <a:gd name="connsiteY137" fmla="*/ 1038 h 1423"/>
                <a:gd name="connsiteX138" fmla="*/ 2470 w 2482"/>
                <a:gd name="connsiteY138" fmla="*/ 988 h 1423"/>
                <a:gd name="connsiteX139" fmla="*/ 2482 w 2482"/>
                <a:gd name="connsiteY139" fmla="*/ 951 h 1423"/>
                <a:gd name="connsiteX140" fmla="*/ 2458 w 2482"/>
                <a:gd name="connsiteY140" fmla="*/ 951 h 1423"/>
                <a:gd name="connsiteX0" fmla="*/ 2458 w 2482"/>
                <a:gd name="connsiteY0" fmla="*/ 931 h 1403"/>
                <a:gd name="connsiteX1" fmla="*/ 2383 w 2482"/>
                <a:gd name="connsiteY1" fmla="*/ 944 h 1403"/>
                <a:gd name="connsiteX2" fmla="*/ 2334 w 2482"/>
                <a:gd name="connsiteY2" fmla="*/ 919 h 1403"/>
                <a:gd name="connsiteX3" fmla="*/ 2309 w 2482"/>
                <a:gd name="connsiteY3" fmla="*/ 882 h 1403"/>
                <a:gd name="connsiteX4" fmla="*/ 2259 w 2482"/>
                <a:gd name="connsiteY4" fmla="*/ 882 h 1403"/>
                <a:gd name="connsiteX5" fmla="*/ 2296 w 2482"/>
                <a:gd name="connsiteY5" fmla="*/ 857 h 1403"/>
                <a:gd name="connsiteX6" fmla="*/ 2309 w 2482"/>
                <a:gd name="connsiteY6" fmla="*/ 819 h 1403"/>
                <a:gd name="connsiteX7" fmla="*/ 2271 w 2482"/>
                <a:gd name="connsiteY7" fmla="*/ 807 h 1403"/>
                <a:gd name="connsiteX8" fmla="*/ 2222 w 2482"/>
                <a:gd name="connsiteY8" fmla="*/ 857 h 1403"/>
                <a:gd name="connsiteX9" fmla="*/ 2172 w 2482"/>
                <a:gd name="connsiteY9" fmla="*/ 894 h 1403"/>
                <a:gd name="connsiteX10" fmla="*/ 2123 w 2482"/>
                <a:gd name="connsiteY10" fmla="*/ 1006 h 1403"/>
                <a:gd name="connsiteX11" fmla="*/ 2135 w 2482"/>
                <a:gd name="connsiteY11" fmla="*/ 944 h 1403"/>
                <a:gd name="connsiteX12" fmla="*/ 2160 w 2482"/>
                <a:gd name="connsiteY12" fmla="*/ 869 h 1403"/>
                <a:gd name="connsiteX13" fmla="*/ 2185 w 2482"/>
                <a:gd name="connsiteY13" fmla="*/ 819 h 1403"/>
                <a:gd name="connsiteX14" fmla="*/ 2209 w 2482"/>
                <a:gd name="connsiteY14" fmla="*/ 770 h 1403"/>
                <a:gd name="connsiteX15" fmla="*/ 2334 w 2482"/>
                <a:gd name="connsiteY15" fmla="*/ 708 h 1403"/>
                <a:gd name="connsiteX16" fmla="*/ 2383 w 2482"/>
                <a:gd name="connsiteY16" fmla="*/ 671 h 1403"/>
                <a:gd name="connsiteX17" fmla="*/ 1701 w 2482"/>
                <a:gd name="connsiteY17" fmla="*/ 695 h 1403"/>
                <a:gd name="connsiteX18" fmla="*/ 1713 w 2482"/>
                <a:gd name="connsiteY18" fmla="*/ 720 h 1403"/>
                <a:gd name="connsiteX19" fmla="*/ 1750 w 2482"/>
                <a:gd name="connsiteY19" fmla="*/ 782 h 1403"/>
                <a:gd name="connsiteX20" fmla="*/ 1775 w 2482"/>
                <a:gd name="connsiteY20" fmla="*/ 832 h 1403"/>
                <a:gd name="connsiteX21" fmla="*/ 1750 w 2482"/>
                <a:gd name="connsiteY21" fmla="*/ 882 h 1403"/>
                <a:gd name="connsiteX22" fmla="*/ 1713 w 2482"/>
                <a:gd name="connsiteY22" fmla="*/ 882 h 1403"/>
                <a:gd name="connsiteX23" fmla="*/ 1688 w 2482"/>
                <a:gd name="connsiteY23" fmla="*/ 844 h 1403"/>
                <a:gd name="connsiteX24" fmla="*/ 1663 w 2482"/>
                <a:gd name="connsiteY24" fmla="*/ 819 h 1403"/>
                <a:gd name="connsiteX25" fmla="*/ 1638 w 2482"/>
                <a:gd name="connsiteY25" fmla="*/ 770 h 1403"/>
                <a:gd name="connsiteX26" fmla="*/ 1614 w 2482"/>
                <a:gd name="connsiteY26" fmla="*/ 745 h 1403"/>
                <a:gd name="connsiteX27" fmla="*/ 1601 w 2482"/>
                <a:gd name="connsiteY27" fmla="*/ 733 h 1403"/>
                <a:gd name="connsiteX28" fmla="*/ 1527 w 2482"/>
                <a:gd name="connsiteY28" fmla="*/ 733 h 1403"/>
                <a:gd name="connsiteX29" fmla="*/ 1428 w 2482"/>
                <a:gd name="connsiteY29" fmla="*/ 671 h 1403"/>
                <a:gd name="connsiteX30" fmla="*/ 1378 w 2482"/>
                <a:gd name="connsiteY30" fmla="*/ 633 h 1403"/>
                <a:gd name="connsiteX31" fmla="*/ 1316 w 2482"/>
                <a:gd name="connsiteY31" fmla="*/ 621 h 1403"/>
                <a:gd name="connsiteX32" fmla="*/ 1291 w 2482"/>
                <a:gd name="connsiteY32" fmla="*/ 633 h 1403"/>
                <a:gd name="connsiteX33" fmla="*/ 1217 w 2482"/>
                <a:gd name="connsiteY33" fmla="*/ 546 h 1403"/>
                <a:gd name="connsiteX34" fmla="*/ 1192 w 2482"/>
                <a:gd name="connsiteY34" fmla="*/ 546 h 1403"/>
                <a:gd name="connsiteX35" fmla="*/ 1204 w 2482"/>
                <a:gd name="connsiteY35" fmla="*/ 410 h 1403"/>
                <a:gd name="connsiteX36" fmla="*/ 1279 w 2482"/>
                <a:gd name="connsiteY36" fmla="*/ 311 h 1403"/>
                <a:gd name="connsiteX37" fmla="*/ 1291 w 2482"/>
                <a:gd name="connsiteY37" fmla="*/ 273 h 1403"/>
                <a:gd name="connsiteX38" fmla="*/ 1291 w 2482"/>
                <a:gd name="connsiteY38" fmla="*/ 236 h 1403"/>
                <a:gd name="connsiteX39" fmla="*/ 1341 w 2482"/>
                <a:gd name="connsiteY39" fmla="*/ 224 h 1403"/>
                <a:gd name="connsiteX40" fmla="*/ 1353 w 2482"/>
                <a:gd name="connsiteY40" fmla="*/ 199 h 1403"/>
                <a:gd name="connsiteX41" fmla="*/ 1291 w 2482"/>
                <a:gd name="connsiteY41" fmla="*/ 174 h 1403"/>
                <a:gd name="connsiteX42" fmla="*/ 1279 w 2482"/>
                <a:gd name="connsiteY42" fmla="*/ 149 h 1403"/>
                <a:gd name="connsiteX43" fmla="*/ 1341 w 2482"/>
                <a:gd name="connsiteY43" fmla="*/ 162 h 1403"/>
                <a:gd name="connsiteX44" fmla="*/ 1378 w 2482"/>
                <a:gd name="connsiteY44" fmla="*/ 149 h 1403"/>
                <a:gd name="connsiteX45" fmla="*/ 1341 w 2482"/>
                <a:gd name="connsiteY45" fmla="*/ 99 h 1403"/>
                <a:gd name="connsiteX46" fmla="*/ 1403 w 2482"/>
                <a:gd name="connsiteY46" fmla="*/ 99 h 1403"/>
                <a:gd name="connsiteX47" fmla="*/ 1328 w 2482"/>
                <a:gd name="connsiteY47" fmla="*/ 62 h 1403"/>
                <a:gd name="connsiteX48" fmla="*/ 1303 w 2482"/>
                <a:gd name="connsiteY48" fmla="*/ 50 h 1403"/>
                <a:gd name="connsiteX49" fmla="*/ 1179 w 2482"/>
                <a:gd name="connsiteY49" fmla="*/ 0 h 1403"/>
                <a:gd name="connsiteX50" fmla="*/ 1167 w 2482"/>
                <a:gd name="connsiteY50" fmla="*/ 50 h 1403"/>
                <a:gd name="connsiteX51" fmla="*/ 1142 w 2482"/>
                <a:gd name="connsiteY51" fmla="*/ 75 h 1403"/>
                <a:gd name="connsiteX52" fmla="*/ 1130 w 2482"/>
                <a:gd name="connsiteY52" fmla="*/ 37 h 1403"/>
                <a:gd name="connsiteX53" fmla="*/ 1105 w 2482"/>
                <a:gd name="connsiteY53" fmla="*/ 37 h 1403"/>
                <a:gd name="connsiteX54" fmla="*/ 1068 w 2482"/>
                <a:gd name="connsiteY54" fmla="*/ 75 h 1403"/>
                <a:gd name="connsiteX55" fmla="*/ 1030 w 2482"/>
                <a:gd name="connsiteY55" fmla="*/ 62 h 1403"/>
                <a:gd name="connsiteX56" fmla="*/ 956 w 2482"/>
                <a:gd name="connsiteY56" fmla="*/ 37 h 1403"/>
                <a:gd name="connsiteX57" fmla="*/ 857 w 2482"/>
                <a:gd name="connsiteY57" fmla="*/ 75 h 1403"/>
                <a:gd name="connsiteX58" fmla="*/ 795 w 2482"/>
                <a:gd name="connsiteY58" fmla="*/ 37 h 1403"/>
                <a:gd name="connsiteX59" fmla="*/ 720 w 2482"/>
                <a:gd name="connsiteY59" fmla="*/ 25 h 1403"/>
                <a:gd name="connsiteX60" fmla="*/ 0 w 2482"/>
                <a:gd name="connsiteY60" fmla="*/ 137 h 1403"/>
                <a:gd name="connsiteX61" fmla="*/ 0 w 2482"/>
                <a:gd name="connsiteY61" fmla="*/ 162 h 1403"/>
                <a:gd name="connsiteX62" fmla="*/ 37 w 2482"/>
                <a:gd name="connsiteY62" fmla="*/ 174 h 1403"/>
                <a:gd name="connsiteX63" fmla="*/ 37 w 2482"/>
                <a:gd name="connsiteY63" fmla="*/ 248 h 1403"/>
                <a:gd name="connsiteX64" fmla="*/ 112 w 2482"/>
                <a:gd name="connsiteY64" fmla="*/ 261 h 1403"/>
                <a:gd name="connsiteX65" fmla="*/ 100 w 2482"/>
                <a:gd name="connsiteY65" fmla="*/ 323 h 1403"/>
                <a:gd name="connsiteX66" fmla="*/ 124 w 2482"/>
                <a:gd name="connsiteY66" fmla="*/ 484 h 1403"/>
                <a:gd name="connsiteX67" fmla="*/ 149 w 2482"/>
                <a:gd name="connsiteY67" fmla="*/ 522 h 1403"/>
                <a:gd name="connsiteX68" fmla="*/ 100 w 2482"/>
                <a:gd name="connsiteY68" fmla="*/ 571 h 1403"/>
                <a:gd name="connsiteX69" fmla="*/ 100 w 2482"/>
                <a:gd name="connsiteY69" fmla="*/ 608 h 1403"/>
                <a:gd name="connsiteX70" fmla="*/ 100 w 2482"/>
                <a:gd name="connsiteY70" fmla="*/ 646 h 1403"/>
                <a:gd name="connsiteX71" fmla="*/ 149 w 2482"/>
                <a:gd name="connsiteY71" fmla="*/ 745 h 1403"/>
                <a:gd name="connsiteX72" fmla="*/ 124 w 2482"/>
                <a:gd name="connsiteY72" fmla="*/ 782 h 1403"/>
                <a:gd name="connsiteX73" fmla="*/ 124 w 2482"/>
                <a:gd name="connsiteY73" fmla="*/ 807 h 1403"/>
                <a:gd name="connsiteX74" fmla="*/ 149 w 2482"/>
                <a:gd name="connsiteY74" fmla="*/ 819 h 1403"/>
                <a:gd name="connsiteX75" fmla="*/ 186 w 2482"/>
                <a:gd name="connsiteY75" fmla="*/ 894 h 1403"/>
                <a:gd name="connsiteX76" fmla="*/ 199 w 2482"/>
                <a:gd name="connsiteY76" fmla="*/ 931 h 1403"/>
                <a:gd name="connsiteX77" fmla="*/ 211 w 2482"/>
                <a:gd name="connsiteY77" fmla="*/ 956 h 1403"/>
                <a:gd name="connsiteX78" fmla="*/ 261 w 2482"/>
                <a:gd name="connsiteY78" fmla="*/ 981 h 1403"/>
                <a:gd name="connsiteX79" fmla="*/ 633 w 2482"/>
                <a:gd name="connsiteY79" fmla="*/ 1018 h 1403"/>
                <a:gd name="connsiteX80" fmla="*/ 658 w 2482"/>
                <a:gd name="connsiteY80" fmla="*/ 1018 h 1403"/>
                <a:gd name="connsiteX81" fmla="*/ 683 w 2482"/>
                <a:gd name="connsiteY81" fmla="*/ 1031 h 1403"/>
                <a:gd name="connsiteX82" fmla="*/ 1204 w 2482"/>
                <a:gd name="connsiteY82" fmla="*/ 1080 h 1403"/>
                <a:gd name="connsiteX83" fmla="*/ 1254 w 2482"/>
                <a:gd name="connsiteY83" fmla="*/ 1093 h 1403"/>
                <a:gd name="connsiteX84" fmla="*/ 1266 w 2482"/>
                <a:gd name="connsiteY84" fmla="*/ 1093 h 1403"/>
                <a:gd name="connsiteX85" fmla="*/ 1291 w 2482"/>
                <a:gd name="connsiteY85" fmla="*/ 1093 h 1403"/>
                <a:gd name="connsiteX86" fmla="*/ 1291 w 2482"/>
                <a:gd name="connsiteY86" fmla="*/ 1105 h 1403"/>
                <a:gd name="connsiteX87" fmla="*/ 1303 w 2482"/>
                <a:gd name="connsiteY87" fmla="*/ 1105 h 1403"/>
                <a:gd name="connsiteX88" fmla="*/ 1440 w 2482"/>
                <a:gd name="connsiteY88" fmla="*/ 1117 h 1403"/>
                <a:gd name="connsiteX89" fmla="*/ 1452 w 2482"/>
                <a:gd name="connsiteY89" fmla="*/ 1117 h 1403"/>
                <a:gd name="connsiteX90" fmla="*/ 1452 w 2482"/>
                <a:gd name="connsiteY90" fmla="*/ 1093 h 1403"/>
                <a:gd name="connsiteX91" fmla="*/ 1465 w 2482"/>
                <a:gd name="connsiteY91" fmla="*/ 1080 h 1403"/>
                <a:gd name="connsiteX92" fmla="*/ 1502 w 2482"/>
                <a:gd name="connsiteY92" fmla="*/ 1068 h 1403"/>
                <a:gd name="connsiteX93" fmla="*/ 1564 w 2482"/>
                <a:gd name="connsiteY93" fmla="*/ 1080 h 1403"/>
                <a:gd name="connsiteX94" fmla="*/ 1564 w 2482"/>
                <a:gd name="connsiteY94" fmla="*/ 1093 h 1403"/>
                <a:gd name="connsiteX95" fmla="*/ 1589 w 2482"/>
                <a:gd name="connsiteY95" fmla="*/ 1105 h 1403"/>
                <a:gd name="connsiteX96" fmla="*/ 1614 w 2482"/>
                <a:gd name="connsiteY96" fmla="*/ 1142 h 1403"/>
                <a:gd name="connsiteX97" fmla="*/ 1614 w 2482"/>
                <a:gd name="connsiteY97" fmla="*/ 1167 h 1403"/>
                <a:gd name="connsiteX98" fmla="*/ 1638 w 2482"/>
                <a:gd name="connsiteY98" fmla="*/ 1167 h 1403"/>
                <a:gd name="connsiteX99" fmla="*/ 1676 w 2482"/>
                <a:gd name="connsiteY99" fmla="*/ 1192 h 1403"/>
                <a:gd name="connsiteX100" fmla="*/ 1688 w 2482"/>
                <a:gd name="connsiteY100" fmla="*/ 1204 h 1403"/>
                <a:gd name="connsiteX101" fmla="*/ 1725 w 2482"/>
                <a:gd name="connsiteY101" fmla="*/ 1192 h 1403"/>
                <a:gd name="connsiteX102" fmla="*/ 1763 w 2482"/>
                <a:gd name="connsiteY102" fmla="*/ 1167 h 1403"/>
                <a:gd name="connsiteX103" fmla="*/ 1812 w 2482"/>
                <a:gd name="connsiteY103" fmla="*/ 1204 h 1403"/>
                <a:gd name="connsiteX104" fmla="*/ 1837 w 2482"/>
                <a:gd name="connsiteY104" fmla="*/ 1254 h 1403"/>
                <a:gd name="connsiteX105" fmla="*/ 1787 w 2482"/>
                <a:gd name="connsiteY105" fmla="*/ 1254 h 1403"/>
                <a:gd name="connsiteX106" fmla="*/ 1775 w 2482"/>
                <a:gd name="connsiteY106" fmla="*/ 1266 h 1403"/>
                <a:gd name="connsiteX107" fmla="*/ 1775 w 2482"/>
                <a:gd name="connsiteY107" fmla="*/ 1328 h 1403"/>
                <a:gd name="connsiteX108" fmla="*/ 1763 w 2482"/>
                <a:gd name="connsiteY108" fmla="*/ 1353 h 1403"/>
                <a:gd name="connsiteX109" fmla="*/ 1750 w 2482"/>
                <a:gd name="connsiteY109" fmla="*/ 1391 h 1403"/>
                <a:gd name="connsiteX110" fmla="*/ 1763 w 2482"/>
                <a:gd name="connsiteY110" fmla="*/ 1403 h 1403"/>
                <a:gd name="connsiteX111" fmla="*/ 1825 w 2482"/>
                <a:gd name="connsiteY111" fmla="*/ 1378 h 1403"/>
                <a:gd name="connsiteX112" fmla="*/ 1862 w 2482"/>
                <a:gd name="connsiteY112" fmla="*/ 1304 h 1403"/>
                <a:gd name="connsiteX113" fmla="*/ 1862 w 2482"/>
                <a:gd name="connsiteY113" fmla="*/ 1316 h 1403"/>
                <a:gd name="connsiteX114" fmla="*/ 1862 w 2482"/>
                <a:gd name="connsiteY114" fmla="*/ 1279 h 1403"/>
                <a:gd name="connsiteX115" fmla="*/ 1887 w 2482"/>
                <a:gd name="connsiteY115" fmla="*/ 1254 h 1403"/>
                <a:gd name="connsiteX116" fmla="*/ 1936 w 2482"/>
                <a:gd name="connsiteY116" fmla="*/ 1254 h 1403"/>
                <a:gd name="connsiteX117" fmla="*/ 1936 w 2482"/>
                <a:gd name="connsiteY117" fmla="*/ 1242 h 1403"/>
                <a:gd name="connsiteX118" fmla="*/ 1949 w 2482"/>
                <a:gd name="connsiteY118" fmla="*/ 1229 h 1403"/>
                <a:gd name="connsiteX119" fmla="*/ 1974 w 2482"/>
                <a:gd name="connsiteY119" fmla="*/ 1217 h 1403"/>
                <a:gd name="connsiteX120" fmla="*/ 1974 w 2482"/>
                <a:gd name="connsiteY120" fmla="*/ 1229 h 1403"/>
                <a:gd name="connsiteX121" fmla="*/ 1986 w 2482"/>
                <a:gd name="connsiteY121" fmla="*/ 1204 h 1403"/>
                <a:gd name="connsiteX122" fmla="*/ 2023 w 2482"/>
                <a:gd name="connsiteY122" fmla="*/ 1167 h 1403"/>
                <a:gd name="connsiteX123" fmla="*/ 2110 w 2482"/>
                <a:gd name="connsiteY123" fmla="*/ 1142 h 1403"/>
                <a:gd name="connsiteX124" fmla="*/ 2135 w 2482"/>
                <a:gd name="connsiteY124" fmla="*/ 1093 h 1403"/>
                <a:gd name="connsiteX125" fmla="*/ 2147 w 2482"/>
                <a:gd name="connsiteY125" fmla="*/ 1068 h 1403"/>
                <a:gd name="connsiteX126" fmla="*/ 2147 w 2482"/>
                <a:gd name="connsiteY126" fmla="*/ 1043 h 1403"/>
                <a:gd name="connsiteX127" fmla="*/ 2160 w 2482"/>
                <a:gd name="connsiteY127" fmla="*/ 968 h 1403"/>
                <a:gd name="connsiteX128" fmla="*/ 2222 w 2482"/>
                <a:gd name="connsiteY128" fmla="*/ 968 h 1403"/>
                <a:gd name="connsiteX129" fmla="*/ 2296 w 2482"/>
                <a:gd name="connsiteY129" fmla="*/ 1043 h 1403"/>
                <a:gd name="connsiteX130" fmla="*/ 2321 w 2482"/>
                <a:gd name="connsiteY130" fmla="*/ 1031 h 1403"/>
                <a:gd name="connsiteX131" fmla="*/ 2358 w 2482"/>
                <a:gd name="connsiteY131" fmla="*/ 981 h 1403"/>
                <a:gd name="connsiteX132" fmla="*/ 2358 w 2482"/>
                <a:gd name="connsiteY132" fmla="*/ 1006 h 1403"/>
                <a:gd name="connsiteX133" fmla="*/ 2346 w 2482"/>
                <a:gd name="connsiteY133" fmla="*/ 1068 h 1403"/>
                <a:gd name="connsiteX134" fmla="*/ 2383 w 2482"/>
                <a:gd name="connsiteY134" fmla="*/ 1093 h 1403"/>
                <a:gd name="connsiteX135" fmla="*/ 2408 w 2482"/>
                <a:gd name="connsiteY135" fmla="*/ 1031 h 1403"/>
                <a:gd name="connsiteX136" fmla="*/ 2433 w 2482"/>
                <a:gd name="connsiteY136" fmla="*/ 1018 h 1403"/>
                <a:gd name="connsiteX137" fmla="*/ 2470 w 2482"/>
                <a:gd name="connsiteY137" fmla="*/ 968 h 1403"/>
                <a:gd name="connsiteX138" fmla="*/ 2482 w 2482"/>
                <a:gd name="connsiteY138" fmla="*/ 931 h 1403"/>
                <a:gd name="connsiteX139" fmla="*/ 2458 w 2482"/>
                <a:gd name="connsiteY139" fmla="*/ 931 h 1403"/>
                <a:gd name="connsiteX0" fmla="*/ 2458 w 2482"/>
                <a:gd name="connsiteY0" fmla="*/ 931 h 1403"/>
                <a:gd name="connsiteX1" fmla="*/ 2383 w 2482"/>
                <a:gd name="connsiteY1" fmla="*/ 944 h 1403"/>
                <a:gd name="connsiteX2" fmla="*/ 2334 w 2482"/>
                <a:gd name="connsiteY2" fmla="*/ 919 h 1403"/>
                <a:gd name="connsiteX3" fmla="*/ 2309 w 2482"/>
                <a:gd name="connsiteY3" fmla="*/ 882 h 1403"/>
                <a:gd name="connsiteX4" fmla="*/ 2259 w 2482"/>
                <a:gd name="connsiteY4" fmla="*/ 882 h 1403"/>
                <a:gd name="connsiteX5" fmla="*/ 2296 w 2482"/>
                <a:gd name="connsiteY5" fmla="*/ 857 h 1403"/>
                <a:gd name="connsiteX6" fmla="*/ 2309 w 2482"/>
                <a:gd name="connsiteY6" fmla="*/ 819 h 1403"/>
                <a:gd name="connsiteX7" fmla="*/ 2271 w 2482"/>
                <a:gd name="connsiteY7" fmla="*/ 807 h 1403"/>
                <a:gd name="connsiteX8" fmla="*/ 2222 w 2482"/>
                <a:gd name="connsiteY8" fmla="*/ 857 h 1403"/>
                <a:gd name="connsiteX9" fmla="*/ 2172 w 2482"/>
                <a:gd name="connsiteY9" fmla="*/ 894 h 1403"/>
                <a:gd name="connsiteX10" fmla="*/ 2123 w 2482"/>
                <a:gd name="connsiteY10" fmla="*/ 1006 h 1403"/>
                <a:gd name="connsiteX11" fmla="*/ 2135 w 2482"/>
                <a:gd name="connsiteY11" fmla="*/ 944 h 1403"/>
                <a:gd name="connsiteX12" fmla="*/ 2160 w 2482"/>
                <a:gd name="connsiteY12" fmla="*/ 869 h 1403"/>
                <a:gd name="connsiteX13" fmla="*/ 2185 w 2482"/>
                <a:gd name="connsiteY13" fmla="*/ 819 h 1403"/>
                <a:gd name="connsiteX14" fmla="*/ 2209 w 2482"/>
                <a:gd name="connsiteY14" fmla="*/ 770 h 1403"/>
                <a:gd name="connsiteX15" fmla="*/ 2334 w 2482"/>
                <a:gd name="connsiteY15" fmla="*/ 708 h 1403"/>
                <a:gd name="connsiteX16" fmla="*/ 2383 w 2482"/>
                <a:gd name="connsiteY16" fmla="*/ 671 h 1403"/>
                <a:gd name="connsiteX17" fmla="*/ 1701 w 2482"/>
                <a:gd name="connsiteY17" fmla="*/ 695 h 1403"/>
                <a:gd name="connsiteX18" fmla="*/ 1713 w 2482"/>
                <a:gd name="connsiteY18" fmla="*/ 720 h 1403"/>
                <a:gd name="connsiteX19" fmla="*/ 1750 w 2482"/>
                <a:gd name="connsiteY19" fmla="*/ 782 h 1403"/>
                <a:gd name="connsiteX20" fmla="*/ 1775 w 2482"/>
                <a:gd name="connsiteY20" fmla="*/ 832 h 1403"/>
                <a:gd name="connsiteX21" fmla="*/ 1750 w 2482"/>
                <a:gd name="connsiteY21" fmla="*/ 882 h 1403"/>
                <a:gd name="connsiteX22" fmla="*/ 1713 w 2482"/>
                <a:gd name="connsiteY22" fmla="*/ 882 h 1403"/>
                <a:gd name="connsiteX23" fmla="*/ 1688 w 2482"/>
                <a:gd name="connsiteY23" fmla="*/ 844 h 1403"/>
                <a:gd name="connsiteX24" fmla="*/ 1663 w 2482"/>
                <a:gd name="connsiteY24" fmla="*/ 819 h 1403"/>
                <a:gd name="connsiteX25" fmla="*/ 1638 w 2482"/>
                <a:gd name="connsiteY25" fmla="*/ 770 h 1403"/>
                <a:gd name="connsiteX26" fmla="*/ 1614 w 2482"/>
                <a:gd name="connsiteY26" fmla="*/ 745 h 1403"/>
                <a:gd name="connsiteX27" fmla="*/ 1601 w 2482"/>
                <a:gd name="connsiteY27" fmla="*/ 733 h 1403"/>
                <a:gd name="connsiteX28" fmla="*/ 1527 w 2482"/>
                <a:gd name="connsiteY28" fmla="*/ 733 h 1403"/>
                <a:gd name="connsiteX29" fmla="*/ 1428 w 2482"/>
                <a:gd name="connsiteY29" fmla="*/ 671 h 1403"/>
                <a:gd name="connsiteX30" fmla="*/ 1378 w 2482"/>
                <a:gd name="connsiteY30" fmla="*/ 633 h 1403"/>
                <a:gd name="connsiteX31" fmla="*/ 1316 w 2482"/>
                <a:gd name="connsiteY31" fmla="*/ 621 h 1403"/>
                <a:gd name="connsiteX32" fmla="*/ 1291 w 2482"/>
                <a:gd name="connsiteY32" fmla="*/ 633 h 1403"/>
                <a:gd name="connsiteX33" fmla="*/ 1217 w 2482"/>
                <a:gd name="connsiteY33" fmla="*/ 546 h 1403"/>
                <a:gd name="connsiteX34" fmla="*/ 1192 w 2482"/>
                <a:gd name="connsiteY34" fmla="*/ 546 h 1403"/>
                <a:gd name="connsiteX35" fmla="*/ 1204 w 2482"/>
                <a:gd name="connsiteY35" fmla="*/ 410 h 1403"/>
                <a:gd name="connsiteX36" fmla="*/ 1279 w 2482"/>
                <a:gd name="connsiteY36" fmla="*/ 311 h 1403"/>
                <a:gd name="connsiteX37" fmla="*/ 1291 w 2482"/>
                <a:gd name="connsiteY37" fmla="*/ 273 h 1403"/>
                <a:gd name="connsiteX38" fmla="*/ 1291 w 2482"/>
                <a:gd name="connsiteY38" fmla="*/ 236 h 1403"/>
                <a:gd name="connsiteX39" fmla="*/ 1341 w 2482"/>
                <a:gd name="connsiteY39" fmla="*/ 224 h 1403"/>
                <a:gd name="connsiteX40" fmla="*/ 1353 w 2482"/>
                <a:gd name="connsiteY40" fmla="*/ 199 h 1403"/>
                <a:gd name="connsiteX41" fmla="*/ 1291 w 2482"/>
                <a:gd name="connsiteY41" fmla="*/ 174 h 1403"/>
                <a:gd name="connsiteX42" fmla="*/ 1279 w 2482"/>
                <a:gd name="connsiteY42" fmla="*/ 149 h 1403"/>
                <a:gd name="connsiteX43" fmla="*/ 1341 w 2482"/>
                <a:gd name="connsiteY43" fmla="*/ 162 h 1403"/>
                <a:gd name="connsiteX44" fmla="*/ 1378 w 2482"/>
                <a:gd name="connsiteY44" fmla="*/ 149 h 1403"/>
                <a:gd name="connsiteX45" fmla="*/ 1341 w 2482"/>
                <a:gd name="connsiteY45" fmla="*/ 99 h 1403"/>
                <a:gd name="connsiteX46" fmla="*/ 1403 w 2482"/>
                <a:gd name="connsiteY46" fmla="*/ 99 h 1403"/>
                <a:gd name="connsiteX47" fmla="*/ 1328 w 2482"/>
                <a:gd name="connsiteY47" fmla="*/ 62 h 1403"/>
                <a:gd name="connsiteX48" fmla="*/ 1303 w 2482"/>
                <a:gd name="connsiteY48" fmla="*/ 50 h 1403"/>
                <a:gd name="connsiteX49" fmla="*/ 1179 w 2482"/>
                <a:gd name="connsiteY49" fmla="*/ 0 h 1403"/>
                <a:gd name="connsiteX50" fmla="*/ 1167 w 2482"/>
                <a:gd name="connsiteY50" fmla="*/ 50 h 1403"/>
                <a:gd name="connsiteX51" fmla="*/ 1142 w 2482"/>
                <a:gd name="connsiteY51" fmla="*/ 75 h 1403"/>
                <a:gd name="connsiteX52" fmla="*/ 1130 w 2482"/>
                <a:gd name="connsiteY52" fmla="*/ 37 h 1403"/>
                <a:gd name="connsiteX53" fmla="*/ 1105 w 2482"/>
                <a:gd name="connsiteY53" fmla="*/ 37 h 1403"/>
                <a:gd name="connsiteX54" fmla="*/ 1068 w 2482"/>
                <a:gd name="connsiteY54" fmla="*/ 75 h 1403"/>
                <a:gd name="connsiteX55" fmla="*/ 1030 w 2482"/>
                <a:gd name="connsiteY55" fmla="*/ 62 h 1403"/>
                <a:gd name="connsiteX56" fmla="*/ 956 w 2482"/>
                <a:gd name="connsiteY56" fmla="*/ 37 h 1403"/>
                <a:gd name="connsiteX57" fmla="*/ 857 w 2482"/>
                <a:gd name="connsiteY57" fmla="*/ 75 h 1403"/>
                <a:gd name="connsiteX58" fmla="*/ 795 w 2482"/>
                <a:gd name="connsiteY58" fmla="*/ 37 h 1403"/>
                <a:gd name="connsiteX59" fmla="*/ 0 w 2482"/>
                <a:gd name="connsiteY59" fmla="*/ 137 h 1403"/>
                <a:gd name="connsiteX60" fmla="*/ 0 w 2482"/>
                <a:gd name="connsiteY60" fmla="*/ 162 h 1403"/>
                <a:gd name="connsiteX61" fmla="*/ 37 w 2482"/>
                <a:gd name="connsiteY61" fmla="*/ 174 h 1403"/>
                <a:gd name="connsiteX62" fmla="*/ 37 w 2482"/>
                <a:gd name="connsiteY62" fmla="*/ 248 h 1403"/>
                <a:gd name="connsiteX63" fmla="*/ 112 w 2482"/>
                <a:gd name="connsiteY63" fmla="*/ 261 h 1403"/>
                <a:gd name="connsiteX64" fmla="*/ 100 w 2482"/>
                <a:gd name="connsiteY64" fmla="*/ 323 h 1403"/>
                <a:gd name="connsiteX65" fmla="*/ 124 w 2482"/>
                <a:gd name="connsiteY65" fmla="*/ 484 h 1403"/>
                <a:gd name="connsiteX66" fmla="*/ 149 w 2482"/>
                <a:gd name="connsiteY66" fmla="*/ 522 h 1403"/>
                <a:gd name="connsiteX67" fmla="*/ 100 w 2482"/>
                <a:gd name="connsiteY67" fmla="*/ 571 h 1403"/>
                <a:gd name="connsiteX68" fmla="*/ 100 w 2482"/>
                <a:gd name="connsiteY68" fmla="*/ 608 h 1403"/>
                <a:gd name="connsiteX69" fmla="*/ 100 w 2482"/>
                <a:gd name="connsiteY69" fmla="*/ 646 h 1403"/>
                <a:gd name="connsiteX70" fmla="*/ 149 w 2482"/>
                <a:gd name="connsiteY70" fmla="*/ 745 h 1403"/>
                <a:gd name="connsiteX71" fmla="*/ 124 w 2482"/>
                <a:gd name="connsiteY71" fmla="*/ 782 h 1403"/>
                <a:gd name="connsiteX72" fmla="*/ 124 w 2482"/>
                <a:gd name="connsiteY72" fmla="*/ 807 h 1403"/>
                <a:gd name="connsiteX73" fmla="*/ 149 w 2482"/>
                <a:gd name="connsiteY73" fmla="*/ 819 h 1403"/>
                <a:gd name="connsiteX74" fmla="*/ 186 w 2482"/>
                <a:gd name="connsiteY74" fmla="*/ 894 h 1403"/>
                <a:gd name="connsiteX75" fmla="*/ 199 w 2482"/>
                <a:gd name="connsiteY75" fmla="*/ 931 h 1403"/>
                <a:gd name="connsiteX76" fmla="*/ 211 w 2482"/>
                <a:gd name="connsiteY76" fmla="*/ 956 h 1403"/>
                <a:gd name="connsiteX77" fmla="*/ 261 w 2482"/>
                <a:gd name="connsiteY77" fmla="*/ 981 h 1403"/>
                <a:gd name="connsiteX78" fmla="*/ 633 w 2482"/>
                <a:gd name="connsiteY78" fmla="*/ 1018 h 1403"/>
                <a:gd name="connsiteX79" fmla="*/ 658 w 2482"/>
                <a:gd name="connsiteY79" fmla="*/ 1018 h 1403"/>
                <a:gd name="connsiteX80" fmla="*/ 683 w 2482"/>
                <a:gd name="connsiteY80" fmla="*/ 1031 h 1403"/>
                <a:gd name="connsiteX81" fmla="*/ 1204 w 2482"/>
                <a:gd name="connsiteY81" fmla="*/ 1080 h 1403"/>
                <a:gd name="connsiteX82" fmla="*/ 1254 w 2482"/>
                <a:gd name="connsiteY82" fmla="*/ 1093 h 1403"/>
                <a:gd name="connsiteX83" fmla="*/ 1266 w 2482"/>
                <a:gd name="connsiteY83" fmla="*/ 1093 h 1403"/>
                <a:gd name="connsiteX84" fmla="*/ 1291 w 2482"/>
                <a:gd name="connsiteY84" fmla="*/ 1093 h 1403"/>
                <a:gd name="connsiteX85" fmla="*/ 1291 w 2482"/>
                <a:gd name="connsiteY85" fmla="*/ 1105 h 1403"/>
                <a:gd name="connsiteX86" fmla="*/ 1303 w 2482"/>
                <a:gd name="connsiteY86" fmla="*/ 1105 h 1403"/>
                <a:gd name="connsiteX87" fmla="*/ 1440 w 2482"/>
                <a:gd name="connsiteY87" fmla="*/ 1117 h 1403"/>
                <a:gd name="connsiteX88" fmla="*/ 1452 w 2482"/>
                <a:gd name="connsiteY88" fmla="*/ 1117 h 1403"/>
                <a:gd name="connsiteX89" fmla="*/ 1452 w 2482"/>
                <a:gd name="connsiteY89" fmla="*/ 1093 h 1403"/>
                <a:gd name="connsiteX90" fmla="*/ 1465 w 2482"/>
                <a:gd name="connsiteY90" fmla="*/ 1080 h 1403"/>
                <a:gd name="connsiteX91" fmla="*/ 1502 w 2482"/>
                <a:gd name="connsiteY91" fmla="*/ 1068 h 1403"/>
                <a:gd name="connsiteX92" fmla="*/ 1564 w 2482"/>
                <a:gd name="connsiteY92" fmla="*/ 1080 h 1403"/>
                <a:gd name="connsiteX93" fmla="*/ 1564 w 2482"/>
                <a:gd name="connsiteY93" fmla="*/ 1093 h 1403"/>
                <a:gd name="connsiteX94" fmla="*/ 1589 w 2482"/>
                <a:gd name="connsiteY94" fmla="*/ 1105 h 1403"/>
                <a:gd name="connsiteX95" fmla="*/ 1614 w 2482"/>
                <a:gd name="connsiteY95" fmla="*/ 1142 h 1403"/>
                <a:gd name="connsiteX96" fmla="*/ 1614 w 2482"/>
                <a:gd name="connsiteY96" fmla="*/ 1167 h 1403"/>
                <a:gd name="connsiteX97" fmla="*/ 1638 w 2482"/>
                <a:gd name="connsiteY97" fmla="*/ 1167 h 1403"/>
                <a:gd name="connsiteX98" fmla="*/ 1676 w 2482"/>
                <a:gd name="connsiteY98" fmla="*/ 1192 h 1403"/>
                <a:gd name="connsiteX99" fmla="*/ 1688 w 2482"/>
                <a:gd name="connsiteY99" fmla="*/ 1204 h 1403"/>
                <a:gd name="connsiteX100" fmla="*/ 1725 w 2482"/>
                <a:gd name="connsiteY100" fmla="*/ 1192 h 1403"/>
                <a:gd name="connsiteX101" fmla="*/ 1763 w 2482"/>
                <a:gd name="connsiteY101" fmla="*/ 1167 h 1403"/>
                <a:gd name="connsiteX102" fmla="*/ 1812 w 2482"/>
                <a:gd name="connsiteY102" fmla="*/ 1204 h 1403"/>
                <a:gd name="connsiteX103" fmla="*/ 1837 w 2482"/>
                <a:gd name="connsiteY103" fmla="*/ 1254 h 1403"/>
                <a:gd name="connsiteX104" fmla="*/ 1787 w 2482"/>
                <a:gd name="connsiteY104" fmla="*/ 1254 h 1403"/>
                <a:gd name="connsiteX105" fmla="*/ 1775 w 2482"/>
                <a:gd name="connsiteY105" fmla="*/ 1266 h 1403"/>
                <a:gd name="connsiteX106" fmla="*/ 1775 w 2482"/>
                <a:gd name="connsiteY106" fmla="*/ 1328 h 1403"/>
                <a:gd name="connsiteX107" fmla="*/ 1763 w 2482"/>
                <a:gd name="connsiteY107" fmla="*/ 1353 h 1403"/>
                <a:gd name="connsiteX108" fmla="*/ 1750 w 2482"/>
                <a:gd name="connsiteY108" fmla="*/ 1391 h 1403"/>
                <a:gd name="connsiteX109" fmla="*/ 1763 w 2482"/>
                <a:gd name="connsiteY109" fmla="*/ 1403 h 1403"/>
                <a:gd name="connsiteX110" fmla="*/ 1825 w 2482"/>
                <a:gd name="connsiteY110" fmla="*/ 1378 h 1403"/>
                <a:gd name="connsiteX111" fmla="*/ 1862 w 2482"/>
                <a:gd name="connsiteY111" fmla="*/ 1304 h 1403"/>
                <a:gd name="connsiteX112" fmla="*/ 1862 w 2482"/>
                <a:gd name="connsiteY112" fmla="*/ 1316 h 1403"/>
                <a:gd name="connsiteX113" fmla="*/ 1862 w 2482"/>
                <a:gd name="connsiteY113" fmla="*/ 1279 h 1403"/>
                <a:gd name="connsiteX114" fmla="*/ 1887 w 2482"/>
                <a:gd name="connsiteY114" fmla="*/ 1254 h 1403"/>
                <a:gd name="connsiteX115" fmla="*/ 1936 w 2482"/>
                <a:gd name="connsiteY115" fmla="*/ 1254 h 1403"/>
                <a:gd name="connsiteX116" fmla="*/ 1936 w 2482"/>
                <a:gd name="connsiteY116" fmla="*/ 1242 h 1403"/>
                <a:gd name="connsiteX117" fmla="*/ 1949 w 2482"/>
                <a:gd name="connsiteY117" fmla="*/ 1229 h 1403"/>
                <a:gd name="connsiteX118" fmla="*/ 1974 w 2482"/>
                <a:gd name="connsiteY118" fmla="*/ 1217 h 1403"/>
                <a:gd name="connsiteX119" fmla="*/ 1974 w 2482"/>
                <a:gd name="connsiteY119" fmla="*/ 1229 h 1403"/>
                <a:gd name="connsiteX120" fmla="*/ 1986 w 2482"/>
                <a:gd name="connsiteY120" fmla="*/ 1204 h 1403"/>
                <a:gd name="connsiteX121" fmla="*/ 2023 w 2482"/>
                <a:gd name="connsiteY121" fmla="*/ 1167 h 1403"/>
                <a:gd name="connsiteX122" fmla="*/ 2110 w 2482"/>
                <a:gd name="connsiteY122" fmla="*/ 1142 h 1403"/>
                <a:gd name="connsiteX123" fmla="*/ 2135 w 2482"/>
                <a:gd name="connsiteY123" fmla="*/ 1093 h 1403"/>
                <a:gd name="connsiteX124" fmla="*/ 2147 w 2482"/>
                <a:gd name="connsiteY124" fmla="*/ 1068 h 1403"/>
                <a:gd name="connsiteX125" fmla="*/ 2147 w 2482"/>
                <a:gd name="connsiteY125" fmla="*/ 1043 h 1403"/>
                <a:gd name="connsiteX126" fmla="*/ 2160 w 2482"/>
                <a:gd name="connsiteY126" fmla="*/ 968 h 1403"/>
                <a:gd name="connsiteX127" fmla="*/ 2222 w 2482"/>
                <a:gd name="connsiteY127" fmla="*/ 968 h 1403"/>
                <a:gd name="connsiteX128" fmla="*/ 2296 w 2482"/>
                <a:gd name="connsiteY128" fmla="*/ 1043 h 1403"/>
                <a:gd name="connsiteX129" fmla="*/ 2321 w 2482"/>
                <a:gd name="connsiteY129" fmla="*/ 1031 h 1403"/>
                <a:gd name="connsiteX130" fmla="*/ 2358 w 2482"/>
                <a:gd name="connsiteY130" fmla="*/ 981 h 1403"/>
                <a:gd name="connsiteX131" fmla="*/ 2358 w 2482"/>
                <a:gd name="connsiteY131" fmla="*/ 1006 h 1403"/>
                <a:gd name="connsiteX132" fmla="*/ 2346 w 2482"/>
                <a:gd name="connsiteY132" fmla="*/ 1068 h 1403"/>
                <a:gd name="connsiteX133" fmla="*/ 2383 w 2482"/>
                <a:gd name="connsiteY133" fmla="*/ 1093 h 1403"/>
                <a:gd name="connsiteX134" fmla="*/ 2408 w 2482"/>
                <a:gd name="connsiteY134" fmla="*/ 1031 h 1403"/>
                <a:gd name="connsiteX135" fmla="*/ 2433 w 2482"/>
                <a:gd name="connsiteY135" fmla="*/ 1018 h 1403"/>
                <a:gd name="connsiteX136" fmla="*/ 2470 w 2482"/>
                <a:gd name="connsiteY136" fmla="*/ 968 h 1403"/>
                <a:gd name="connsiteX137" fmla="*/ 2482 w 2482"/>
                <a:gd name="connsiteY137" fmla="*/ 931 h 1403"/>
                <a:gd name="connsiteX138" fmla="*/ 2458 w 2482"/>
                <a:gd name="connsiteY138" fmla="*/ 931 h 1403"/>
                <a:gd name="connsiteX0" fmla="*/ 2458 w 2482"/>
                <a:gd name="connsiteY0" fmla="*/ 931 h 1403"/>
                <a:gd name="connsiteX1" fmla="*/ 2383 w 2482"/>
                <a:gd name="connsiteY1" fmla="*/ 944 h 1403"/>
                <a:gd name="connsiteX2" fmla="*/ 2334 w 2482"/>
                <a:gd name="connsiteY2" fmla="*/ 919 h 1403"/>
                <a:gd name="connsiteX3" fmla="*/ 2309 w 2482"/>
                <a:gd name="connsiteY3" fmla="*/ 882 h 1403"/>
                <a:gd name="connsiteX4" fmla="*/ 2259 w 2482"/>
                <a:gd name="connsiteY4" fmla="*/ 882 h 1403"/>
                <a:gd name="connsiteX5" fmla="*/ 2296 w 2482"/>
                <a:gd name="connsiteY5" fmla="*/ 857 h 1403"/>
                <a:gd name="connsiteX6" fmla="*/ 2309 w 2482"/>
                <a:gd name="connsiteY6" fmla="*/ 819 h 1403"/>
                <a:gd name="connsiteX7" fmla="*/ 2271 w 2482"/>
                <a:gd name="connsiteY7" fmla="*/ 807 h 1403"/>
                <a:gd name="connsiteX8" fmla="*/ 2222 w 2482"/>
                <a:gd name="connsiteY8" fmla="*/ 857 h 1403"/>
                <a:gd name="connsiteX9" fmla="*/ 2172 w 2482"/>
                <a:gd name="connsiteY9" fmla="*/ 894 h 1403"/>
                <a:gd name="connsiteX10" fmla="*/ 2123 w 2482"/>
                <a:gd name="connsiteY10" fmla="*/ 1006 h 1403"/>
                <a:gd name="connsiteX11" fmla="*/ 2135 w 2482"/>
                <a:gd name="connsiteY11" fmla="*/ 944 h 1403"/>
                <a:gd name="connsiteX12" fmla="*/ 2160 w 2482"/>
                <a:gd name="connsiteY12" fmla="*/ 869 h 1403"/>
                <a:gd name="connsiteX13" fmla="*/ 2185 w 2482"/>
                <a:gd name="connsiteY13" fmla="*/ 819 h 1403"/>
                <a:gd name="connsiteX14" fmla="*/ 2209 w 2482"/>
                <a:gd name="connsiteY14" fmla="*/ 770 h 1403"/>
                <a:gd name="connsiteX15" fmla="*/ 2334 w 2482"/>
                <a:gd name="connsiteY15" fmla="*/ 708 h 1403"/>
                <a:gd name="connsiteX16" fmla="*/ 2383 w 2482"/>
                <a:gd name="connsiteY16" fmla="*/ 671 h 1403"/>
                <a:gd name="connsiteX17" fmla="*/ 1701 w 2482"/>
                <a:gd name="connsiteY17" fmla="*/ 695 h 1403"/>
                <a:gd name="connsiteX18" fmla="*/ 1713 w 2482"/>
                <a:gd name="connsiteY18" fmla="*/ 720 h 1403"/>
                <a:gd name="connsiteX19" fmla="*/ 1750 w 2482"/>
                <a:gd name="connsiteY19" fmla="*/ 782 h 1403"/>
                <a:gd name="connsiteX20" fmla="*/ 1775 w 2482"/>
                <a:gd name="connsiteY20" fmla="*/ 832 h 1403"/>
                <a:gd name="connsiteX21" fmla="*/ 1750 w 2482"/>
                <a:gd name="connsiteY21" fmla="*/ 882 h 1403"/>
                <a:gd name="connsiteX22" fmla="*/ 1713 w 2482"/>
                <a:gd name="connsiteY22" fmla="*/ 882 h 1403"/>
                <a:gd name="connsiteX23" fmla="*/ 1688 w 2482"/>
                <a:gd name="connsiteY23" fmla="*/ 844 h 1403"/>
                <a:gd name="connsiteX24" fmla="*/ 1663 w 2482"/>
                <a:gd name="connsiteY24" fmla="*/ 819 h 1403"/>
                <a:gd name="connsiteX25" fmla="*/ 1638 w 2482"/>
                <a:gd name="connsiteY25" fmla="*/ 770 h 1403"/>
                <a:gd name="connsiteX26" fmla="*/ 1614 w 2482"/>
                <a:gd name="connsiteY26" fmla="*/ 745 h 1403"/>
                <a:gd name="connsiteX27" fmla="*/ 1601 w 2482"/>
                <a:gd name="connsiteY27" fmla="*/ 733 h 1403"/>
                <a:gd name="connsiteX28" fmla="*/ 1527 w 2482"/>
                <a:gd name="connsiteY28" fmla="*/ 733 h 1403"/>
                <a:gd name="connsiteX29" fmla="*/ 1428 w 2482"/>
                <a:gd name="connsiteY29" fmla="*/ 671 h 1403"/>
                <a:gd name="connsiteX30" fmla="*/ 1378 w 2482"/>
                <a:gd name="connsiteY30" fmla="*/ 633 h 1403"/>
                <a:gd name="connsiteX31" fmla="*/ 1316 w 2482"/>
                <a:gd name="connsiteY31" fmla="*/ 621 h 1403"/>
                <a:gd name="connsiteX32" fmla="*/ 1291 w 2482"/>
                <a:gd name="connsiteY32" fmla="*/ 633 h 1403"/>
                <a:gd name="connsiteX33" fmla="*/ 1217 w 2482"/>
                <a:gd name="connsiteY33" fmla="*/ 546 h 1403"/>
                <a:gd name="connsiteX34" fmla="*/ 1192 w 2482"/>
                <a:gd name="connsiteY34" fmla="*/ 546 h 1403"/>
                <a:gd name="connsiteX35" fmla="*/ 1204 w 2482"/>
                <a:gd name="connsiteY35" fmla="*/ 410 h 1403"/>
                <a:gd name="connsiteX36" fmla="*/ 1279 w 2482"/>
                <a:gd name="connsiteY36" fmla="*/ 311 h 1403"/>
                <a:gd name="connsiteX37" fmla="*/ 1291 w 2482"/>
                <a:gd name="connsiteY37" fmla="*/ 273 h 1403"/>
                <a:gd name="connsiteX38" fmla="*/ 1291 w 2482"/>
                <a:gd name="connsiteY38" fmla="*/ 236 h 1403"/>
                <a:gd name="connsiteX39" fmla="*/ 1341 w 2482"/>
                <a:gd name="connsiteY39" fmla="*/ 224 h 1403"/>
                <a:gd name="connsiteX40" fmla="*/ 1353 w 2482"/>
                <a:gd name="connsiteY40" fmla="*/ 199 h 1403"/>
                <a:gd name="connsiteX41" fmla="*/ 1291 w 2482"/>
                <a:gd name="connsiteY41" fmla="*/ 174 h 1403"/>
                <a:gd name="connsiteX42" fmla="*/ 1279 w 2482"/>
                <a:gd name="connsiteY42" fmla="*/ 149 h 1403"/>
                <a:gd name="connsiteX43" fmla="*/ 1341 w 2482"/>
                <a:gd name="connsiteY43" fmla="*/ 162 h 1403"/>
                <a:gd name="connsiteX44" fmla="*/ 1378 w 2482"/>
                <a:gd name="connsiteY44" fmla="*/ 149 h 1403"/>
                <a:gd name="connsiteX45" fmla="*/ 1341 w 2482"/>
                <a:gd name="connsiteY45" fmla="*/ 99 h 1403"/>
                <a:gd name="connsiteX46" fmla="*/ 1403 w 2482"/>
                <a:gd name="connsiteY46" fmla="*/ 99 h 1403"/>
                <a:gd name="connsiteX47" fmla="*/ 1328 w 2482"/>
                <a:gd name="connsiteY47" fmla="*/ 62 h 1403"/>
                <a:gd name="connsiteX48" fmla="*/ 1303 w 2482"/>
                <a:gd name="connsiteY48" fmla="*/ 50 h 1403"/>
                <a:gd name="connsiteX49" fmla="*/ 1179 w 2482"/>
                <a:gd name="connsiteY49" fmla="*/ 0 h 1403"/>
                <a:gd name="connsiteX50" fmla="*/ 1167 w 2482"/>
                <a:gd name="connsiteY50" fmla="*/ 50 h 1403"/>
                <a:gd name="connsiteX51" fmla="*/ 1142 w 2482"/>
                <a:gd name="connsiteY51" fmla="*/ 75 h 1403"/>
                <a:gd name="connsiteX52" fmla="*/ 1130 w 2482"/>
                <a:gd name="connsiteY52" fmla="*/ 37 h 1403"/>
                <a:gd name="connsiteX53" fmla="*/ 1105 w 2482"/>
                <a:gd name="connsiteY53" fmla="*/ 37 h 1403"/>
                <a:gd name="connsiteX54" fmla="*/ 1068 w 2482"/>
                <a:gd name="connsiteY54" fmla="*/ 75 h 1403"/>
                <a:gd name="connsiteX55" fmla="*/ 1030 w 2482"/>
                <a:gd name="connsiteY55" fmla="*/ 62 h 1403"/>
                <a:gd name="connsiteX56" fmla="*/ 956 w 2482"/>
                <a:gd name="connsiteY56" fmla="*/ 37 h 1403"/>
                <a:gd name="connsiteX57" fmla="*/ 857 w 2482"/>
                <a:gd name="connsiteY57" fmla="*/ 75 h 1403"/>
                <a:gd name="connsiteX58" fmla="*/ 0 w 2482"/>
                <a:gd name="connsiteY58" fmla="*/ 137 h 1403"/>
                <a:gd name="connsiteX59" fmla="*/ 0 w 2482"/>
                <a:gd name="connsiteY59" fmla="*/ 162 h 1403"/>
                <a:gd name="connsiteX60" fmla="*/ 37 w 2482"/>
                <a:gd name="connsiteY60" fmla="*/ 174 h 1403"/>
                <a:gd name="connsiteX61" fmla="*/ 37 w 2482"/>
                <a:gd name="connsiteY61" fmla="*/ 248 h 1403"/>
                <a:gd name="connsiteX62" fmla="*/ 112 w 2482"/>
                <a:gd name="connsiteY62" fmla="*/ 261 h 1403"/>
                <a:gd name="connsiteX63" fmla="*/ 100 w 2482"/>
                <a:gd name="connsiteY63" fmla="*/ 323 h 1403"/>
                <a:gd name="connsiteX64" fmla="*/ 124 w 2482"/>
                <a:gd name="connsiteY64" fmla="*/ 484 h 1403"/>
                <a:gd name="connsiteX65" fmla="*/ 149 w 2482"/>
                <a:gd name="connsiteY65" fmla="*/ 522 h 1403"/>
                <a:gd name="connsiteX66" fmla="*/ 100 w 2482"/>
                <a:gd name="connsiteY66" fmla="*/ 571 h 1403"/>
                <a:gd name="connsiteX67" fmla="*/ 100 w 2482"/>
                <a:gd name="connsiteY67" fmla="*/ 608 h 1403"/>
                <a:gd name="connsiteX68" fmla="*/ 100 w 2482"/>
                <a:gd name="connsiteY68" fmla="*/ 646 h 1403"/>
                <a:gd name="connsiteX69" fmla="*/ 149 w 2482"/>
                <a:gd name="connsiteY69" fmla="*/ 745 h 1403"/>
                <a:gd name="connsiteX70" fmla="*/ 124 w 2482"/>
                <a:gd name="connsiteY70" fmla="*/ 782 h 1403"/>
                <a:gd name="connsiteX71" fmla="*/ 124 w 2482"/>
                <a:gd name="connsiteY71" fmla="*/ 807 h 1403"/>
                <a:gd name="connsiteX72" fmla="*/ 149 w 2482"/>
                <a:gd name="connsiteY72" fmla="*/ 819 h 1403"/>
                <a:gd name="connsiteX73" fmla="*/ 186 w 2482"/>
                <a:gd name="connsiteY73" fmla="*/ 894 h 1403"/>
                <a:gd name="connsiteX74" fmla="*/ 199 w 2482"/>
                <a:gd name="connsiteY74" fmla="*/ 931 h 1403"/>
                <a:gd name="connsiteX75" fmla="*/ 211 w 2482"/>
                <a:gd name="connsiteY75" fmla="*/ 956 h 1403"/>
                <a:gd name="connsiteX76" fmla="*/ 261 w 2482"/>
                <a:gd name="connsiteY76" fmla="*/ 981 h 1403"/>
                <a:gd name="connsiteX77" fmla="*/ 633 w 2482"/>
                <a:gd name="connsiteY77" fmla="*/ 1018 h 1403"/>
                <a:gd name="connsiteX78" fmla="*/ 658 w 2482"/>
                <a:gd name="connsiteY78" fmla="*/ 1018 h 1403"/>
                <a:gd name="connsiteX79" fmla="*/ 683 w 2482"/>
                <a:gd name="connsiteY79" fmla="*/ 1031 h 1403"/>
                <a:gd name="connsiteX80" fmla="*/ 1204 w 2482"/>
                <a:gd name="connsiteY80" fmla="*/ 1080 h 1403"/>
                <a:gd name="connsiteX81" fmla="*/ 1254 w 2482"/>
                <a:gd name="connsiteY81" fmla="*/ 1093 h 1403"/>
                <a:gd name="connsiteX82" fmla="*/ 1266 w 2482"/>
                <a:gd name="connsiteY82" fmla="*/ 1093 h 1403"/>
                <a:gd name="connsiteX83" fmla="*/ 1291 w 2482"/>
                <a:gd name="connsiteY83" fmla="*/ 1093 h 1403"/>
                <a:gd name="connsiteX84" fmla="*/ 1291 w 2482"/>
                <a:gd name="connsiteY84" fmla="*/ 1105 h 1403"/>
                <a:gd name="connsiteX85" fmla="*/ 1303 w 2482"/>
                <a:gd name="connsiteY85" fmla="*/ 1105 h 1403"/>
                <a:gd name="connsiteX86" fmla="*/ 1440 w 2482"/>
                <a:gd name="connsiteY86" fmla="*/ 1117 h 1403"/>
                <a:gd name="connsiteX87" fmla="*/ 1452 w 2482"/>
                <a:gd name="connsiteY87" fmla="*/ 1117 h 1403"/>
                <a:gd name="connsiteX88" fmla="*/ 1452 w 2482"/>
                <a:gd name="connsiteY88" fmla="*/ 1093 h 1403"/>
                <a:gd name="connsiteX89" fmla="*/ 1465 w 2482"/>
                <a:gd name="connsiteY89" fmla="*/ 1080 h 1403"/>
                <a:gd name="connsiteX90" fmla="*/ 1502 w 2482"/>
                <a:gd name="connsiteY90" fmla="*/ 1068 h 1403"/>
                <a:gd name="connsiteX91" fmla="*/ 1564 w 2482"/>
                <a:gd name="connsiteY91" fmla="*/ 1080 h 1403"/>
                <a:gd name="connsiteX92" fmla="*/ 1564 w 2482"/>
                <a:gd name="connsiteY92" fmla="*/ 1093 h 1403"/>
                <a:gd name="connsiteX93" fmla="*/ 1589 w 2482"/>
                <a:gd name="connsiteY93" fmla="*/ 1105 h 1403"/>
                <a:gd name="connsiteX94" fmla="*/ 1614 w 2482"/>
                <a:gd name="connsiteY94" fmla="*/ 1142 h 1403"/>
                <a:gd name="connsiteX95" fmla="*/ 1614 w 2482"/>
                <a:gd name="connsiteY95" fmla="*/ 1167 h 1403"/>
                <a:gd name="connsiteX96" fmla="*/ 1638 w 2482"/>
                <a:gd name="connsiteY96" fmla="*/ 1167 h 1403"/>
                <a:gd name="connsiteX97" fmla="*/ 1676 w 2482"/>
                <a:gd name="connsiteY97" fmla="*/ 1192 h 1403"/>
                <a:gd name="connsiteX98" fmla="*/ 1688 w 2482"/>
                <a:gd name="connsiteY98" fmla="*/ 1204 h 1403"/>
                <a:gd name="connsiteX99" fmla="*/ 1725 w 2482"/>
                <a:gd name="connsiteY99" fmla="*/ 1192 h 1403"/>
                <a:gd name="connsiteX100" fmla="*/ 1763 w 2482"/>
                <a:gd name="connsiteY100" fmla="*/ 1167 h 1403"/>
                <a:gd name="connsiteX101" fmla="*/ 1812 w 2482"/>
                <a:gd name="connsiteY101" fmla="*/ 1204 h 1403"/>
                <a:gd name="connsiteX102" fmla="*/ 1837 w 2482"/>
                <a:gd name="connsiteY102" fmla="*/ 1254 h 1403"/>
                <a:gd name="connsiteX103" fmla="*/ 1787 w 2482"/>
                <a:gd name="connsiteY103" fmla="*/ 1254 h 1403"/>
                <a:gd name="connsiteX104" fmla="*/ 1775 w 2482"/>
                <a:gd name="connsiteY104" fmla="*/ 1266 h 1403"/>
                <a:gd name="connsiteX105" fmla="*/ 1775 w 2482"/>
                <a:gd name="connsiteY105" fmla="*/ 1328 h 1403"/>
                <a:gd name="connsiteX106" fmla="*/ 1763 w 2482"/>
                <a:gd name="connsiteY106" fmla="*/ 1353 h 1403"/>
                <a:gd name="connsiteX107" fmla="*/ 1750 w 2482"/>
                <a:gd name="connsiteY107" fmla="*/ 1391 h 1403"/>
                <a:gd name="connsiteX108" fmla="*/ 1763 w 2482"/>
                <a:gd name="connsiteY108" fmla="*/ 1403 h 1403"/>
                <a:gd name="connsiteX109" fmla="*/ 1825 w 2482"/>
                <a:gd name="connsiteY109" fmla="*/ 1378 h 1403"/>
                <a:gd name="connsiteX110" fmla="*/ 1862 w 2482"/>
                <a:gd name="connsiteY110" fmla="*/ 1304 h 1403"/>
                <a:gd name="connsiteX111" fmla="*/ 1862 w 2482"/>
                <a:gd name="connsiteY111" fmla="*/ 1316 h 1403"/>
                <a:gd name="connsiteX112" fmla="*/ 1862 w 2482"/>
                <a:gd name="connsiteY112" fmla="*/ 1279 h 1403"/>
                <a:gd name="connsiteX113" fmla="*/ 1887 w 2482"/>
                <a:gd name="connsiteY113" fmla="*/ 1254 h 1403"/>
                <a:gd name="connsiteX114" fmla="*/ 1936 w 2482"/>
                <a:gd name="connsiteY114" fmla="*/ 1254 h 1403"/>
                <a:gd name="connsiteX115" fmla="*/ 1936 w 2482"/>
                <a:gd name="connsiteY115" fmla="*/ 1242 h 1403"/>
                <a:gd name="connsiteX116" fmla="*/ 1949 w 2482"/>
                <a:gd name="connsiteY116" fmla="*/ 1229 h 1403"/>
                <a:gd name="connsiteX117" fmla="*/ 1974 w 2482"/>
                <a:gd name="connsiteY117" fmla="*/ 1217 h 1403"/>
                <a:gd name="connsiteX118" fmla="*/ 1974 w 2482"/>
                <a:gd name="connsiteY118" fmla="*/ 1229 h 1403"/>
                <a:gd name="connsiteX119" fmla="*/ 1986 w 2482"/>
                <a:gd name="connsiteY119" fmla="*/ 1204 h 1403"/>
                <a:gd name="connsiteX120" fmla="*/ 2023 w 2482"/>
                <a:gd name="connsiteY120" fmla="*/ 1167 h 1403"/>
                <a:gd name="connsiteX121" fmla="*/ 2110 w 2482"/>
                <a:gd name="connsiteY121" fmla="*/ 1142 h 1403"/>
                <a:gd name="connsiteX122" fmla="*/ 2135 w 2482"/>
                <a:gd name="connsiteY122" fmla="*/ 1093 h 1403"/>
                <a:gd name="connsiteX123" fmla="*/ 2147 w 2482"/>
                <a:gd name="connsiteY123" fmla="*/ 1068 h 1403"/>
                <a:gd name="connsiteX124" fmla="*/ 2147 w 2482"/>
                <a:gd name="connsiteY124" fmla="*/ 1043 h 1403"/>
                <a:gd name="connsiteX125" fmla="*/ 2160 w 2482"/>
                <a:gd name="connsiteY125" fmla="*/ 968 h 1403"/>
                <a:gd name="connsiteX126" fmla="*/ 2222 w 2482"/>
                <a:gd name="connsiteY126" fmla="*/ 968 h 1403"/>
                <a:gd name="connsiteX127" fmla="*/ 2296 w 2482"/>
                <a:gd name="connsiteY127" fmla="*/ 1043 h 1403"/>
                <a:gd name="connsiteX128" fmla="*/ 2321 w 2482"/>
                <a:gd name="connsiteY128" fmla="*/ 1031 h 1403"/>
                <a:gd name="connsiteX129" fmla="*/ 2358 w 2482"/>
                <a:gd name="connsiteY129" fmla="*/ 981 h 1403"/>
                <a:gd name="connsiteX130" fmla="*/ 2358 w 2482"/>
                <a:gd name="connsiteY130" fmla="*/ 1006 h 1403"/>
                <a:gd name="connsiteX131" fmla="*/ 2346 w 2482"/>
                <a:gd name="connsiteY131" fmla="*/ 1068 h 1403"/>
                <a:gd name="connsiteX132" fmla="*/ 2383 w 2482"/>
                <a:gd name="connsiteY132" fmla="*/ 1093 h 1403"/>
                <a:gd name="connsiteX133" fmla="*/ 2408 w 2482"/>
                <a:gd name="connsiteY133" fmla="*/ 1031 h 1403"/>
                <a:gd name="connsiteX134" fmla="*/ 2433 w 2482"/>
                <a:gd name="connsiteY134" fmla="*/ 1018 h 1403"/>
                <a:gd name="connsiteX135" fmla="*/ 2470 w 2482"/>
                <a:gd name="connsiteY135" fmla="*/ 968 h 1403"/>
                <a:gd name="connsiteX136" fmla="*/ 2482 w 2482"/>
                <a:gd name="connsiteY136" fmla="*/ 931 h 1403"/>
                <a:gd name="connsiteX137" fmla="*/ 2458 w 2482"/>
                <a:gd name="connsiteY137" fmla="*/ 931 h 1403"/>
                <a:gd name="connsiteX0" fmla="*/ 2458 w 2482"/>
                <a:gd name="connsiteY0" fmla="*/ 931 h 1403"/>
                <a:gd name="connsiteX1" fmla="*/ 2383 w 2482"/>
                <a:gd name="connsiteY1" fmla="*/ 944 h 1403"/>
                <a:gd name="connsiteX2" fmla="*/ 2334 w 2482"/>
                <a:gd name="connsiteY2" fmla="*/ 919 h 1403"/>
                <a:gd name="connsiteX3" fmla="*/ 2309 w 2482"/>
                <a:gd name="connsiteY3" fmla="*/ 882 h 1403"/>
                <a:gd name="connsiteX4" fmla="*/ 2259 w 2482"/>
                <a:gd name="connsiteY4" fmla="*/ 882 h 1403"/>
                <a:gd name="connsiteX5" fmla="*/ 2296 w 2482"/>
                <a:gd name="connsiteY5" fmla="*/ 857 h 1403"/>
                <a:gd name="connsiteX6" fmla="*/ 2309 w 2482"/>
                <a:gd name="connsiteY6" fmla="*/ 819 h 1403"/>
                <a:gd name="connsiteX7" fmla="*/ 2271 w 2482"/>
                <a:gd name="connsiteY7" fmla="*/ 807 h 1403"/>
                <a:gd name="connsiteX8" fmla="*/ 2222 w 2482"/>
                <a:gd name="connsiteY8" fmla="*/ 857 h 1403"/>
                <a:gd name="connsiteX9" fmla="*/ 2172 w 2482"/>
                <a:gd name="connsiteY9" fmla="*/ 894 h 1403"/>
                <a:gd name="connsiteX10" fmla="*/ 2123 w 2482"/>
                <a:gd name="connsiteY10" fmla="*/ 1006 h 1403"/>
                <a:gd name="connsiteX11" fmla="*/ 2135 w 2482"/>
                <a:gd name="connsiteY11" fmla="*/ 944 h 1403"/>
                <a:gd name="connsiteX12" fmla="*/ 2160 w 2482"/>
                <a:gd name="connsiteY12" fmla="*/ 869 h 1403"/>
                <a:gd name="connsiteX13" fmla="*/ 2185 w 2482"/>
                <a:gd name="connsiteY13" fmla="*/ 819 h 1403"/>
                <a:gd name="connsiteX14" fmla="*/ 2209 w 2482"/>
                <a:gd name="connsiteY14" fmla="*/ 770 h 1403"/>
                <a:gd name="connsiteX15" fmla="*/ 2334 w 2482"/>
                <a:gd name="connsiteY15" fmla="*/ 708 h 1403"/>
                <a:gd name="connsiteX16" fmla="*/ 2383 w 2482"/>
                <a:gd name="connsiteY16" fmla="*/ 671 h 1403"/>
                <a:gd name="connsiteX17" fmla="*/ 1701 w 2482"/>
                <a:gd name="connsiteY17" fmla="*/ 695 h 1403"/>
                <a:gd name="connsiteX18" fmla="*/ 1713 w 2482"/>
                <a:gd name="connsiteY18" fmla="*/ 720 h 1403"/>
                <a:gd name="connsiteX19" fmla="*/ 1750 w 2482"/>
                <a:gd name="connsiteY19" fmla="*/ 782 h 1403"/>
                <a:gd name="connsiteX20" fmla="*/ 1775 w 2482"/>
                <a:gd name="connsiteY20" fmla="*/ 832 h 1403"/>
                <a:gd name="connsiteX21" fmla="*/ 1750 w 2482"/>
                <a:gd name="connsiteY21" fmla="*/ 882 h 1403"/>
                <a:gd name="connsiteX22" fmla="*/ 1713 w 2482"/>
                <a:gd name="connsiteY22" fmla="*/ 882 h 1403"/>
                <a:gd name="connsiteX23" fmla="*/ 1688 w 2482"/>
                <a:gd name="connsiteY23" fmla="*/ 844 h 1403"/>
                <a:gd name="connsiteX24" fmla="*/ 1663 w 2482"/>
                <a:gd name="connsiteY24" fmla="*/ 819 h 1403"/>
                <a:gd name="connsiteX25" fmla="*/ 1638 w 2482"/>
                <a:gd name="connsiteY25" fmla="*/ 770 h 1403"/>
                <a:gd name="connsiteX26" fmla="*/ 1614 w 2482"/>
                <a:gd name="connsiteY26" fmla="*/ 745 h 1403"/>
                <a:gd name="connsiteX27" fmla="*/ 1601 w 2482"/>
                <a:gd name="connsiteY27" fmla="*/ 733 h 1403"/>
                <a:gd name="connsiteX28" fmla="*/ 1527 w 2482"/>
                <a:gd name="connsiteY28" fmla="*/ 733 h 1403"/>
                <a:gd name="connsiteX29" fmla="*/ 1428 w 2482"/>
                <a:gd name="connsiteY29" fmla="*/ 671 h 1403"/>
                <a:gd name="connsiteX30" fmla="*/ 1378 w 2482"/>
                <a:gd name="connsiteY30" fmla="*/ 633 h 1403"/>
                <a:gd name="connsiteX31" fmla="*/ 1316 w 2482"/>
                <a:gd name="connsiteY31" fmla="*/ 621 h 1403"/>
                <a:gd name="connsiteX32" fmla="*/ 1291 w 2482"/>
                <a:gd name="connsiteY32" fmla="*/ 633 h 1403"/>
                <a:gd name="connsiteX33" fmla="*/ 1217 w 2482"/>
                <a:gd name="connsiteY33" fmla="*/ 546 h 1403"/>
                <a:gd name="connsiteX34" fmla="*/ 1192 w 2482"/>
                <a:gd name="connsiteY34" fmla="*/ 546 h 1403"/>
                <a:gd name="connsiteX35" fmla="*/ 1204 w 2482"/>
                <a:gd name="connsiteY35" fmla="*/ 410 h 1403"/>
                <a:gd name="connsiteX36" fmla="*/ 1279 w 2482"/>
                <a:gd name="connsiteY36" fmla="*/ 311 h 1403"/>
                <a:gd name="connsiteX37" fmla="*/ 1291 w 2482"/>
                <a:gd name="connsiteY37" fmla="*/ 273 h 1403"/>
                <a:gd name="connsiteX38" fmla="*/ 1291 w 2482"/>
                <a:gd name="connsiteY38" fmla="*/ 236 h 1403"/>
                <a:gd name="connsiteX39" fmla="*/ 1341 w 2482"/>
                <a:gd name="connsiteY39" fmla="*/ 224 h 1403"/>
                <a:gd name="connsiteX40" fmla="*/ 1353 w 2482"/>
                <a:gd name="connsiteY40" fmla="*/ 199 h 1403"/>
                <a:gd name="connsiteX41" fmla="*/ 1291 w 2482"/>
                <a:gd name="connsiteY41" fmla="*/ 174 h 1403"/>
                <a:gd name="connsiteX42" fmla="*/ 1279 w 2482"/>
                <a:gd name="connsiteY42" fmla="*/ 149 h 1403"/>
                <a:gd name="connsiteX43" fmla="*/ 1341 w 2482"/>
                <a:gd name="connsiteY43" fmla="*/ 162 h 1403"/>
                <a:gd name="connsiteX44" fmla="*/ 1378 w 2482"/>
                <a:gd name="connsiteY44" fmla="*/ 149 h 1403"/>
                <a:gd name="connsiteX45" fmla="*/ 1341 w 2482"/>
                <a:gd name="connsiteY45" fmla="*/ 99 h 1403"/>
                <a:gd name="connsiteX46" fmla="*/ 1403 w 2482"/>
                <a:gd name="connsiteY46" fmla="*/ 99 h 1403"/>
                <a:gd name="connsiteX47" fmla="*/ 1328 w 2482"/>
                <a:gd name="connsiteY47" fmla="*/ 62 h 1403"/>
                <a:gd name="connsiteX48" fmla="*/ 1303 w 2482"/>
                <a:gd name="connsiteY48" fmla="*/ 50 h 1403"/>
                <a:gd name="connsiteX49" fmla="*/ 1179 w 2482"/>
                <a:gd name="connsiteY49" fmla="*/ 0 h 1403"/>
                <a:gd name="connsiteX50" fmla="*/ 1167 w 2482"/>
                <a:gd name="connsiteY50" fmla="*/ 50 h 1403"/>
                <a:gd name="connsiteX51" fmla="*/ 1142 w 2482"/>
                <a:gd name="connsiteY51" fmla="*/ 75 h 1403"/>
                <a:gd name="connsiteX52" fmla="*/ 1130 w 2482"/>
                <a:gd name="connsiteY52" fmla="*/ 37 h 1403"/>
                <a:gd name="connsiteX53" fmla="*/ 1105 w 2482"/>
                <a:gd name="connsiteY53" fmla="*/ 37 h 1403"/>
                <a:gd name="connsiteX54" fmla="*/ 1068 w 2482"/>
                <a:gd name="connsiteY54" fmla="*/ 75 h 1403"/>
                <a:gd name="connsiteX55" fmla="*/ 1030 w 2482"/>
                <a:gd name="connsiteY55" fmla="*/ 62 h 1403"/>
                <a:gd name="connsiteX56" fmla="*/ 956 w 2482"/>
                <a:gd name="connsiteY56" fmla="*/ 37 h 1403"/>
                <a:gd name="connsiteX57" fmla="*/ 0 w 2482"/>
                <a:gd name="connsiteY57" fmla="*/ 137 h 1403"/>
                <a:gd name="connsiteX58" fmla="*/ 0 w 2482"/>
                <a:gd name="connsiteY58" fmla="*/ 162 h 1403"/>
                <a:gd name="connsiteX59" fmla="*/ 37 w 2482"/>
                <a:gd name="connsiteY59" fmla="*/ 174 h 1403"/>
                <a:gd name="connsiteX60" fmla="*/ 37 w 2482"/>
                <a:gd name="connsiteY60" fmla="*/ 248 h 1403"/>
                <a:gd name="connsiteX61" fmla="*/ 112 w 2482"/>
                <a:gd name="connsiteY61" fmla="*/ 261 h 1403"/>
                <a:gd name="connsiteX62" fmla="*/ 100 w 2482"/>
                <a:gd name="connsiteY62" fmla="*/ 323 h 1403"/>
                <a:gd name="connsiteX63" fmla="*/ 124 w 2482"/>
                <a:gd name="connsiteY63" fmla="*/ 484 h 1403"/>
                <a:gd name="connsiteX64" fmla="*/ 149 w 2482"/>
                <a:gd name="connsiteY64" fmla="*/ 522 h 1403"/>
                <a:gd name="connsiteX65" fmla="*/ 100 w 2482"/>
                <a:gd name="connsiteY65" fmla="*/ 571 h 1403"/>
                <a:gd name="connsiteX66" fmla="*/ 100 w 2482"/>
                <a:gd name="connsiteY66" fmla="*/ 608 h 1403"/>
                <a:gd name="connsiteX67" fmla="*/ 100 w 2482"/>
                <a:gd name="connsiteY67" fmla="*/ 646 h 1403"/>
                <a:gd name="connsiteX68" fmla="*/ 149 w 2482"/>
                <a:gd name="connsiteY68" fmla="*/ 745 h 1403"/>
                <a:gd name="connsiteX69" fmla="*/ 124 w 2482"/>
                <a:gd name="connsiteY69" fmla="*/ 782 h 1403"/>
                <a:gd name="connsiteX70" fmla="*/ 124 w 2482"/>
                <a:gd name="connsiteY70" fmla="*/ 807 h 1403"/>
                <a:gd name="connsiteX71" fmla="*/ 149 w 2482"/>
                <a:gd name="connsiteY71" fmla="*/ 819 h 1403"/>
                <a:gd name="connsiteX72" fmla="*/ 186 w 2482"/>
                <a:gd name="connsiteY72" fmla="*/ 894 h 1403"/>
                <a:gd name="connsiteX73" fmla="*/ 199 w 2482"/>
                <a:gd name="connsiteY73" fmla="*/ 931 h 1403"/>
                <a:gd name="connsiteX74" fmla="*/ 211 w 2482"/>
                <a:gd name="connsiteY74" fmla="*/ 956 h 1403"/>
                <a:gd name="connsiteX75" fmla="*/ 261 w 2482"/>
                <a:gd name="connsiteY75" fmla="*/ 981 h 1403"/>
                <a:gd name="connsiteX76" fmla="*/ 633 w 2482"/>
                <a:gd name="connsiteY76" fmla="*/ 1018 h 1403"/>
                <a:gd name="connsiteX77" fmla="*/ 658 w 2482"/>
                <a:gd name="connsiteY77" fmla="*/ 1018 h 1403"/>
                <a:gd name="connsiteX78" fmla="*/ 683 w 2482"/>
                <a:gd name="connsiteY78" fmla="*/ 1031 h 1403"/>
                <a:gd name="connsiteX79" fmla="*/ 1204 w 2482"/>
                <a:gd name="connsiteY79" fmla="*/ 1080 h 1403"/>
                <a:gd name="connsiteX80" fmla="*/ 1254 w 2482"/>
                <a:gd name="connsiteY80" fmla="*/ 1093 h 1403"/>
                <a:gd name="connsiteX81" fmla="*/ 1266 w 2482"/>
                <a:gd name="connsiteY81" fmla="*/ 1093 h 1403"/>
                <a:gd name="connsiteX82" fmla="*/ 1291 w 2482"/>
                <a:gd name="connsiteY82" fmla="*/ 1093 h 1403"/>
                <a:gd name="connsiteX83" fmla="*/ 1291 w 2482"/>
                <a:gd name="connsiteY83" fmla="*/ 1105 h 1403"/>
                <a:gd name="connsiteX84" fmla="*/ 1303 w 2482"/>
                <a:gd name="connsiteY84" fmla="*/ 1105 h 1403"/>
                <a:gd name="connsiteX85" fmla="*/ 1440 w 2482"/>
                <a:gd name="connsiteY85" fmla="*/ 1117 h 1403"/>
                <a:gd name="connsiteX86" fmla="*/ 1452 w 2482"/>
                <a:gd name="connsiteY86" fmla="*/ 1117 h 1403"/>
                <a:gd name="connsiteX87" fmla="*/ 1452 w 2482"/>
                <a:gd name="connsiteY87" fmla="*/ 1093 h 1403"/>
                <a:gd name="connsiteX88" fmla="*/ 1465 w 2482"/>
                <a:gd name="connsiteY88" fmla="*/ 1080 h 1403"/>
                <a:gd name="connsiteX89" fmla="*/ 1502 w 2482"/>
                <a:gd name="connsiteY89" fmla="*/ 1068 h 1403"/>
                <a:gd name="connsiteX90" fmla="*/ 1564 w 2482"/>
                <a:gd name="connsiteY90" fmla="*/ 1080 h 1403"/>
                <a:gd name="connsiteX91" fmla="*/ 1564 w 2482"/>
                <a:gd name="connsiteY91" fmla="*/ 1093 h 1403"/>
                <a:gd name="connsiteX92" fmla="*/ 1589 w 2482"/>
                <a:gd name="connsiteY92" fmla="*/ 1105 h 1403"/>
                <a:gd name="connsiteX93" fmla="*/ 1614 w 2482"/>
                <a:gd name="connsiteY93" fmla="*/ 1142 h 1403"/>
                <a:gd name="connsiteX94" fmla="*/ 1614 w 2482"/>
                <a:gd name="connsiteY94" fmla="*/ 1167 h 1403"/>
                <a:gd name="connsiteX95" fmla="*/ 1638 w 2482"/>
                <a:gd name="connsiteY95" fmla="*/ 1167 h 1403"/>
                <a:gd name="connsiteX96" fmla="*/ 1676 w 2482"/>
                <a:gd name="connsiteY96" fmla="*/ 1192 h 1403"/>
                <a:gd name="connsiteX97" fmla="*/ 1688 w 2482"/>
                <a:gd name="connsiteY97" fmla="*/ 1204 h 1403"/>
                <a:gd name="connsiteX98" fmla="*/ 1725 w 2482"/>
                <a:gd name="connsiteY98" fmla="*/ 1192 h 1403"/>
                <a:gd name="connsiteX99" fmla="*/ 1763 w 2482"/>
                <a:gd name="connsiteY99" fmla="*/ 1167 h 1403"/>
                <a:gd name="connsiteX100" fmla="*/ 1812 w 2482"/>
                <a:gd name="connsiteY100" fmla="*/ 1204 h 1403"/>
                <a:gd name="connsiteX101" fmla="*/ 1837 w 2482"/>
                <a:gd name="connsiteY101" fmla="*/ 1254 h 1403"/>
                <a:gd name="connsiteX102" fmla="*/ 1787 w 2482"/>
                <a:gd name="connsiteY102" fmla="*/ 1254 h 1403"/>
                <a:gd name="connsiteX103" fmla="*/ 1775 w 2482"/>
                <a:gd name="connsiteY103" fmla="*/ 1266 h 1403"/>
                <a:gd name="connsiteX104" fmla="*/ 1775 w 2482"/>
                <a:gd name="connsiteY104" fmla="*/ 1328 h 1403"/>
                <a:gd name="connsiteX105" fmla="*/ 1763 w 2482"/>
                <a:gd name="connsiteY105" fmla="*/ 1353 h 1403"/>
                <a:gd name="connsiteX106" fmla="*/ 1750 w 2482"/>
                <a:gd name="connsiteY106" fmla="*/ 1391 h 1403"/>
                <a:gd name="connsiteX107" fmla="*/ 1763 w 2482"/>
                <a:gd name="connsiteY107" fmla="*/ 1403 h 1403"/>
                <a:gd name="connsiteX108" fmla="*/ 1825 w 2482"/>
                <a:gd name="connsiteY108" fmla="*/ 1378 h 1403"/>
                <a:gd name="connsiteX109" fmla="*/ 1862 w 2482"/>
                <a:gd name="connsiteY109" fmla="*/ 1304 h 1403"/>
                <a:gd name="connsiteX110" fmla="*/ 1862 w 2482"/>
                <a:gd name="connsiteY110" fmla="*/ 1316 h 1403"/>
                <a:gd name="connsiteX111" fmla="*/ 1862 w 2482"/>
                <a:gd name="connsiteY111" fmla="*/ 1279 h 1403"/>
                <a:gd name="connsiteX112" fmla="*/ 1887 w 2482"/>
                <a:gd name="connsiteY112" fmla="*/ 1254 h 1403"/>
                <a:gd name="connsiteX113" fmla="*/ 1936 w 2482"/>
                <a:gd name="connsiteY113" fmla="*/ 1254 h 1403"/>
                <a:gd name="connsiteX114" fmla="*/ 1936 w 2482"/>
                <a:gd name="connsiteY114" fmla="*/ 1242 h 1403"/>
                <a:gd name="connsiteX115" fmla="*/ 1949 w 2482"/>
                <a:gd name="connsiteY115" fmla="*/ 1229 h 1403"/>
                <a:gd name="connsiteX116" fmla="*/ 1974 w 2482"/>
                <a:gd name="connsiteY116" fmla="*/ 1217 h 1403"/>
                <a:gd name="connsiteX117" fmla="*/ 1974 w 2482"/>
                <a:gd name="connsiteY117" fmla="*/ 1229 h 1403"/>
                <a:gd name="connsiteX118" fmla="*/ 1986 w 2482"/>
                <a:gd name="connsiteY118" fmla="*/ 1204 h 1403"/>
                <a:gd name="connsiteX119" fmla="*/ 2023 w 2482"/>
                <a:gd name="connsiteY119" fmla="*/ 1167 h 1403"/>
                <a:gd name="connsiteX120" fmla="*/ 2110 w 2482"/>
                <a:gd name="connsiteY120" fmla="*/ 1142 h 1403"/>
                <a:gd name="connsiteX121" fmla="*/ 2135 w 2482"/>
                <a:gd name="connsiteY121" fmla="*/ 1093 h 1403"/>
                <a:gd name="connsiteX122" fmla="*/ 2147 w 2482"/>
                <a:gd name="connsiteY122" fmla="*/ 1068 h 1403"/>
                <a:gd name="connsiteX123" fmla="*/ 2147 w 2482"/>
                <a:gd name="connsiteY123" fmla="*/ 1043 h 1403"/>
                <a:gd name="connsiteX124" fmla="*/ 2160 w 2482"/>
                <a:gd name="connsiteY124" fmla="*/ 968 h 1403"/>
                <a:gd name="connsiteX125" fmla="*/ 2222 w 2482"/>
                <a:gd name="connsiteY125" fmla="*/ 968 h 1403"/>
                <a:gd name="connsiteX126" fmla="*/ 2296 w 2482"/>
                <a:gd name="connsiteY126" fmla="*/ 1043 h 1403"/>
                <a:gd name="connsiteX127" fmla="*/ 2321 w 2482"/>
                <a:gd name="connsiteY127" fmla="*/ 1031 h 1403"/>
                <a:gd name="connsiteX128" fmla="*/ 2358 w 2482"/>
                <a:gd name="connsiteY128" fmla="*/ 981 h 1403"/>
                <a:gd name="connsiteX129" fmla="*/ 2358 w 2482"/>
                <a:gd name="connsiteY129" fmla="*/ 1006 h 1403"/>
                <a:gd name="connsiteX130" fmla="*/ 2346 w 2482"/>
                <a:gd name="connsiteY130" fmla="*/ 1068 h 1403"/>
                <a:gd name="connsiteX131" fmla="*/ 2383 w 2482"/>
                <a:gd name="connsiteY131" fmla="*/ 1093 h 1403"/>
                <a:gd name="connsiteX132" fmla="*/ 2408 w 2482"/>
                <a:gd name="connsiteY132" fmla="*/ 1031 h 1403"/>
                <a:gd name="connsiteX133" fmla="*/ 2433 w 2482"/>
                <a:gd name="connsiteY133" fmla="*/ 1018 h 1403"/>
                <a:gd name="connsiteX134" fmla="*/ 2470 w 2482"/>
                <a:gd name="connsiteY134" fmla="*/ 968 h 1403"/>
                <a:gd name="connsiteX135" fmla="*/ 2482 w 2482"/>
                <a:gd name="connsiteY135" fmla="*/ 931 h 1403"/>
                <a:gd name="connsiteX136" fmla="*/ 2458 w 2482"/>
                <a:gd name="connsiteY136" fmla="*/ 931 h 1403"/>
                <a:gd name="connsiteX0" fmla="*/ 2458 w 2482"/>
                <a:gd name="connsiteY0" fmla="*/ 931 h 1403"/>
                <a:gd name="connsiteX1" fmla="*/ 2383 w 2482"/>
                <a:gd name="connsiteY1" fmla="*/ 944 h 1403"/>
                <a:gd name="connsiteX2" fmla="*/ 2334 w 2482"/>
                <a:gd name="connsiteY2" fmla="*/ 919 h 1403"/>
                <a:gd name="connsiteX3" fmla="*/ 2309 w 2482"/>
                <a:gd name="connsiteY3" fmla="*/ 882 h 1403"/>
                <a:gd name="connsiteX4" fmla="*/ 2259 w 2482"/>
                <a:gd name="connsiteY4" fmla="*/ 882 h 1403"/>
                <a:gd name="connsiteX5" fmla="*/ 2296 w 2482"/>
                <a:gd name="connsiteY5" fmla="*/ 857 h 1403"/>
                <a:gd name="connsiteX6" fmla="*/ 2309 w 2482"/>
                <a:gd name="connsiteY6" fmla="*/ 819 h 1403"/>
                <a:gd name="connsiteX7" fmla="*/ 2271 w 2482"/>
                <a:gd name="connsiteY7" fmla="*/ 807 h 1403"/>
                <a:gd name="connsiteX8" fmla="*/ 2222 w 2482"/>
                <a:gd name="connsiteY8" fmla="*/ 857 h 1403"/>
                <a:gd name="connsiteX9" fmla="*/ 2172 w 2482"/>
                <a:gd name="connsiteY9" fmla="*/ 894 h 1403"/>
                <a:gd name="connsiteX10" fmla="*/ 2123 w 2482"/>
                <a:gd name="connsiteY10" fmla="*/ 1006 h 1403"/>
                <a:gd name="connsiteX11" fmla="*/ 2135 w 2482"/>
                <a:gd name="connsiteY11" fmla="*/ 944 h 1403"/>
                <a:gd name="connsiteX12" fmla="*/ 2160 w 2482"/>
                <a:gd name="connsiteY12" fmla="*/ 869 h 1403"/>
                <a:gd name="connsiteX13" fmla="*/ 2185 w 2482"/>
                <a:gd name="connsiteY13" fmla="*/ 819 h 1403"/>
                <a:gd name="connsiteX14" fmla="*/ 2209 w 2482"/>
                <a:gd name="connsiteY14" fmla="*/ 770 h 1403"/>
                <a:gd name="connsiteX15" fmla="*/ 2334 w 2482"/>
                <a:gd name="connsiteY15" fmla="*/ 708 h 1403"/>
                <a:gd name="connsiteX16" fmla="*/ 2383 w 2482"/>
                <a:gd name="connsiteY16" fmla="*/ 671 h 1403"/>
                <a:gd name="connsiteX17" fmla="*/ 1701 w 2482"/>
                <a:gd name="connsiteY17" fmla="*/ 695 h 1403"/>
                <a:gd name="connsiteX18" fmla="*/ 1713 w 2482"/>
                <a:gd name="connsiteY18" fmla="*/ 720 h 1403"/>
                <a:gd name="connsiteX19" fmla="*/ 1750 w 2482"/>
                <a:gd name="connsiteY19" fmla="*/ 782 h 1403"/>
                <a:gd name="connsiteX20" fmla="*/ 1775 w 2482"/>
                <a:gd name="connsiteY20" fmla="*/ 832 h 1403"/>
                <a:gd name="connsiteX21" fmla="*/ 1750 w 2482"/>
                <a:gd name="connsiteY21" fmla="*/ 882 h 1403"/>
                <a:gd name="connsiteX22" fmla="*/ 1713 w 2482"/>
                <a:gd name="connsiteY22" fmla="*/ 882 h 1403"/>
                <a:gd name="connsiteX23" fmla="*/ 1688 w 2482"/>
                <a:gd name="connsiteY23" fmla="*/ 844 h 1403"/>
                <a:gd name="connsiteX24" fmla="*/ 1663 w 2482"/>
                <a:gd name="connsiteY24" fmla="*/ 819 h 1403"/>
                <a:gd name="connsiteX25" fmla="*/ 1638 w 2482"/>
                <a:gd name="connsiteY25" fmla="*/ 770 h 1403"/>
                <a:gd name="connsiteX26" fmla="*/ 1614 w 2482"/>
                <a:gd name="connsiteY26" fmla="*/ 745 h 1403"/>
                <a:gd name="connsiteX27" fmla="*/ 1601 w 2482"/>
                <a:gd name="connsiteY27" fmla="*/ 733 h 1403"/>
                <a:gd name="connsiteX28" fmla="*/ 1527 w 2482"/>
                <a:gd name="connsiteY28" fmla="*/ 733 h 1403"/>
                <a:gd name="connsiteX29" fmla="*/ 1428 w 2482"/>
                <a:gd name="connsiteY29" fmla="*/ 671 h 1403"/>
                <a:gd name="connsiteX30" fmla="*/ 1378 w 2482"/>
                <a:gd name="connsiteY30" fmla="*/ 633 h 1403"/>
                <a:gd name="connsiteX31" fmla="*/ 1316 w 2482"/>
                <a:gd name="connsiteY31" fmla="*/ 621 h 1403"/>
                <a:gd name="connsiteX32" fmla="*/ 1291 w 2482"/>
                <a:gd name="connsiteY32" fmla="*/ 633 h 1403"/>
                <a:gd name="connsiteX33" fmla="*/ 1217 w 2482"/>
                <a:gd name="connsiteY33" fmla="*/ 546 h 1403"/>
                <a:gd name="connsiteX34" fmla="*/ 1192 w 2482"/>
                <a:gd name="connsiteY34" fmla="*/ 546 h 1403"/>
                <a:gd name="connsiteX35" fmla="*/ 1204 w 2482"/>
                <a:gd name="connsiteY35" fmla="*/ 410 h 1403"/>
                <a:gd name="connsiteX36" fmla="*/ 1279 w 2482"/>
                <a:gd name="connsiteY36" fmla="*/ 311 h 1403"/>
                <a:gd name="connsiteX37" fmla="*/ 1291 w 2482"/>
                <a:gd name="connsiteY37" fmla="*/ 273 h 1403"/>
                <a:gd name="connsiteX38" fmla="*/ 1291 w 2482"/>
                <a:gd name="connsiteY38" fmla="*/ 236 h 1403"/>
                <a:gd name="connsiteX39" fmla="*/ 1341 w 2482"/>
                <a:gd name="connsiteY39" fmla="*/ 224 h 1403"/>
                <a:gd name="connsiteX40" fmla="*/ 1353 w 2482"/>
                <a:gd name="connsiteY40" fmla="*/ 199 h 1403"/>
                <a:gd name="connsiteX41" fmla="*/ 1291 w 2482"/>
                <a:gd name="connsiteY41" fmla="*/ 174 h 1403"/>
                <a:gd name="connsiteX42" fmla="*/ 1279 w 2482"/>
                <a:gd name="connsiteY42" fmla="*/ 149 h 1403"/>
                <a:gd name="connsiteX43" fmla="*/ 1341 w 2482"/>
                <a:gd name="connsiteY43" fmla="*/ 162 h 1403"/>
                <a:gd name="connsiteX44" fmla="*/ 1378 w 2482"/>
                <a:gd name="connsiteY44" fmla="*/ 149 h 1403"/>
                <a:gd name="connsiteX45" fmla="*/ 1341 w 2482"/>
                <a:gd name="connsiteY45" fmla="*/ 99 h 1403"/>
                <a:gd name="connsiteX46" fmla="*/ 1403 w 2482"/>
                <a:gd name="connsiteY46" fmla="*/ 99 h 1403"/>
                <a:gd name="connsiteX47" fmla="*/ 1328 w 2482"/>
                <a:gd name="connsiteY47" fmla="*/ 62 h 1403"/>
                <a:gd name="connsiteX48" fmla="*/ 1303 w 2482"/>
                <a:gd name="connsiteY48" fmla="*/ 50 h 1403"/>
                <a:gd name="connsiteX49" fmla="*/ 1179 w 2482"/>
                <a:gd name="connsiteY49" fmla="*/ 0 h 1403"/>
                <a:gd name="connsiteX50" fmla="*/ 1167 w 2482"/>
                <a:gd name="connsiteY50" fmla="*/ 50 h 1403"/>
                <a:gd name="connsiteX51" fmla="*/ 1142 w 2482"/>
                <a:gd name="connsiteY51" fmla="*/ 75 h 1403"/>
                <a:gd name="connsiteX52" fmla="*/ 1130 w 2482"/>
                <a:gd name="connsiteY52" fmla="*/ 37 h 1403"/>
                <a:gd name="connsiteX53" fmla="*/ 1105 w 2482"/>
                <a:gd name="connsiteY53" fmla="*/ 37 h 1403"/>
                <a:gd name="connsiteX54" fmla="*/ 1068 w 2482"/>
                <a:gd name="connsiteY54" fmla="*/ 75 h 1403"/>
                <a:gd name="connsiteX55" fmla="*/ 1030 w 2482"/>
                <a:gd name="connsiteY55" fmla="*/ 62 h 1403"/>
                <a:gd name="connsiteX56" fmla="*/ 0 w 2482"/>
                <a:gd name="connsiteY56" fmla="*/ 137 h 1403"/>
                <a:gd name="connsiteX57" fmla="*/ 0 w 2482"/>
                <a:gd name="connsiteY57" fmla="*/ 162 h 1403"/>
                <a:gd name="connsiteX58" fmla="*/ 37 w 2482"/>
                <a:gd name="connsiteY58" fmla="*/ 174 h 1403"/>
                <a:gd name="connsiteX59" fmla="*/ 37 w 2482"/>
                <a:gd name="connsiteY59" fmla="*/ 248 h 1403"/>
                <a:gd name="connsiteX60" fmla="*/ 112 w 2482"/>
                <a:gd name="connsiteY60" fmla="*/ 261 h 1403"/>
                <a:gd name="connsiteX61" fmla="*/ 100 w 2482"/>
                <a:gd name="connsiteY61" fmla="*/ 323 h 1403"/>
                <a:gd name="connsiteX62" fmla="*/ 124 w 2482"/>
                <a:gd name="connsiteY62" fmla="*/ 484 h 1403"/>
                <a:gd name="connsiteX63" fmla="*/ 149 w 2482"/>
                <a:gd name="connsiteY63" fmla="*/ 522 h 1403"/>
                <a:gd name="connsiteX64" fmla="*/ 100 w 2482"/>
                <a:gd name="connsiteY64" fmla="*/ 571 h 1403"/>
                <a:gd name="connsiteX65" fmla="*/ 100 w 2482"/>
                <a:gd name="connsiteY65" fmla="*/ 608 h 1403"/>
                <a:gd name="connsiteX66" fmla="*/ 100 w 2482"/>
                <a:gd name="connsiteY66" fmla="*/ 646 h 1403"/>
                <a:gd name="connsiteX67" fmla="*/ 149 w 2482"/>
                <a:gd name="connsiteY67" fmla="*/ 745 h 1403"/>
                <a:gd name="connsiteX68" fmla="*/ 124 w 2482"/>
                <a:gd name="connsiteY68" fmla="*/ 782 h 1403"/>
                <a:gd name="connsiteX69" fmla="*/ 124 w 2482"/>
                <a:gd name="connsiteY69" fmla="*/ 807 h 1403"/>
                <a:gd name="connsiteX70" fmla="*/ 149 w 2482"/>
                <a:gd name="connsiteY70" fmla="*/ 819 h 1403"/>
                <a:gd name="connsiteX71" fmla="*/ 186 w 2482"/>
                <a:gd name="connsiteY71" fmla="*/ 894 h 1403"/>
                <a:gd name="connsiteX72" fmla="*/ 199 w 2482"/>
                <a:gd name="connsiteY72" fmla="*/ 931 h 1403"/>
                <a:gd name="connsiteX73" fmla="*/ 211 w 2482"/>
                <a:gd name="connsiteY73" fmla="*/ 956 h 1403"/>
                <a:gd name="connsiteX74" fmla="*/ 261 w 2482"/>
                <a:gd name="connsiteY74" fmla="*/ 981 h 1403"/>
                <a:gd name="connsiteX75" fmla="*/ 633 w 2482"/>
                <a:gd name="connsiteY75" fmla="*/ 1018 h 1403"/>
                <a:gd name="connsiteX76" fmla="*/ 658 w 2482"/>
                <a:gd name="connsiteY76" fmla="*/ 1018 h 1403"/>
                <a:gd name="connsiteX77" fmla="*/ 683 w 2482"/>
                <a:gd name="connsiteY77" fmla="*/ 1031 h 1403"/>
                <a:gd name="connsiteX78" fmla="*/ 1204 w 2482"/>
                <a:gd name="connsiteY78" fmla="*/ 1080 h 1403"/>
                <a:gd name="connsiteX79" fmla="*/ 1254 w 2482"/>
                <a:gd name="connsiteY79" fmla="*/ 1093 h 1403"/>
                <a:gd name="connsiteX80" fmla="*/ 1266 w 2482"/>
                <a:gd name="connsiteY80" fmla="*/ 1093 h 1403"/>
                <a:gd name="connsiteX81" fmla="*/ 1291 w 2482"/>
                <a:gd name="connsiteY81" fmla="*/ 1093 h 1403"/>
                <a:gd name="connsiteX82" fmla="*/ 1291 w 2482"/>
                <a:gd name="connsiteY82" fmla="*/ 1105 h 1403"/>
                <a:gd name="connsiteX83" fmla="*/ 1303 w 2482"/>
                <a:gd name="connsiteY83" fmla="*/ 1105 h 1403"/>
                <a:gd name="connsiteX84" fmla="*/ 1440 w 2482"/>
                <a:gd name="connsiteY84" fmla="*/ 1117 h 1403"/>
                <a:gd name="connsiteX85" fmla="*/ 1452 w 2482"/>
                <a:gd name="connsiteY85" fmla="*/ 1117 h 1403"/>
                <a:gd name="connsiteX86" fmla="*/ 1452 w 2482"/>
                <a:gd name="connsiteY86" fmla="*/ 1093 h 1403"/>
                <a:gd name="connsiteX87" fmla="*/ 1465 w 2482"/>
                <a:gd name="connsiteY87" fmla="*/ 1080 h 1403"/>
                <a:gd name="connsiteX88" fmla="*/ 1502 w 2482"/>
                <a:gd name="connsiteY88" fmla="*/ 1068 h 1403"/>
                <a:gd name="connsiteX89" fmla="*/ 1564 w 2482"/>
                <a:gd name="connsiteY89" fmla="*/ 1080 h 1403"/>
                <a:gd name="connsiteX90" fmla="*/ 1564 w 2482"/>
                <a:gd name="connsiteY90" fmla="*/ 1093 h 1403"/>
                <a:gd name="connsiteX91" fmla="*/ 1589 w 2482"/>
                <a:gd name="connsiteY91" fmla="*/ 1105 h 1403"/>
                <a:gd name="connsiteX92" fmla="*/ 1614 w 2482"/>
                <a:gd name="connsiteY92" fmla="*/ 1142 h 1403"/>
                <a:gd name="connsiteX93" fmla="*/ 1614 w 2482"/>
                <a:gd name="connsiteY93" fmla="*/ 1167 h 1403"/>
                <a:gd name="connsiteX94" fmla="*/ 1638 w 2482"/>
                <a:gd name="connsiteY94" fmla="*/ 1167 h 1403"/>
                <a:gd name="connsiteX95" fmla="*/ 1676 w 2482"/>
                <a:gd name="connsiteY95" fmla="*/ 1192 h 1403"/>
                <a:gd name="connsiteX96" fmla="*/ 1688 w 2482"/>
                <a:gd name="connsiteY96" fmla="*/ 1204 h 1403"/>
                <a:gd name="connsiteX97" fmla="*/ 1725 w 2482"/>
                <a:gd name="connsiteY97" fmla="*/ 1192 h 1403"/>
                <a:gd name="connsiteX98" fmla="*/ 1763 w 2482"/>
                <a:gd name="connsiteY98" fmla="*/ 1167 h 1403"/>
                <a:gd name="connsiteX99" fmla="*/ 1812 w 2482"/>
                <a:gd name="connsiteY99" fmla="*/ 1204 h 1403"/>
                <a:gd name="connsiteX100" fmla="*/ 1837 w 2482"/>
                <a:gd name="connsiteY100" fmla="*/ 1254 h 1403"/>
                <a:gd name="connsiteX101" fmla="*/ 1787 w 2482"/>
                <a:gd name="connsiteY101" fmla="*/ 1254 h 1403"/>
                <a:gd name="connsiteX102" fmla="*/ 1775 w 2482"/>
                <a:gd name="connsiteY102" fmla="*/ 1266 h 1403"/>
                <a:gd name="connsiteX103" fmla="*/ 1775 w 2482"/>
                <a:gd name="connsiteY103" fmla="*/ 1328 h 1403"/>
                <a:gd name="connsiteX104" fmla="*/ 1763 w 2482"/>
                <a:gd name="connsiteY104" fmla="*/ 1353 h 1403"/>
                <a:gd name="connsiteX105" fmla="*/ 1750 w 2482"/>
                <a:gd name="connsiteY105" fmla="*/ 1391 h 1403"/>
                <a:gd name="connsiteX106" fmla="*/ 1763 w 2482"/>
                <a:gd name="connsiteY106" fmla="*/ 1403 h 1403"/>
                <a:gd name="connsiteX107" fmla="*/ 1825 w 2482"/>
                <a:gd name="connsiteY107" fmla="*/ 1378 h 1403"/>
                <a:gd name="connsiteX108" fmla="*/ 1862 w 2482"/>
                <a:gd name="connsiteY108" fmla="*/ 1304 h 1403"/>
                <a:gd name="connsiteX109" fmla="*/ 1862 w 2482"/>
                <a:gd name="connsiteY109" fmla="*/ 1316 h 1403"/>
                <a:gd name="connsiteX110" fmla="*/ 1862 w 2482"/>
                <a:gd name="connsiteY110" fmla="*/ 1279 h 1403"/>
                <a:gd name="connsiteX111" fmla="*/ 1887 w 2482"/>
                <a:gd name="connsiteY111" fmla="*/ 1254 h 1403"/>
                <a:gd name="connsiteX112" fmla="*/ 1936 w 2482"/>
                <a:gd name="connsiteY112" fmla="*/ 1254 h 1403"/>
                <a:gd name="connsiteX113" fmla="*/ 1936 w 2482"/>
                <a:gd name="connsiteY113" fmla="*/ 1242 h 1403"/>
                <a:gd name="connsiteX114" fmla="*/ 1949 w 2482"/>
                <a:gd name="connsiteY114" fmla="*/ 1229 h 1403"/>
                <a:gd name="connsiteX115" fmla="*/ 1974 w 2482"/>
                <a:gd name="connsiteY115" fmla="*/ 1217 h 1403"/>
                <a:gd name="connsiteX116" fmla="*/ 1974 w 2482"/>
                <a:gd name="connsiteY116" fmla="*/ 1229 h 1403"/>
                <a:gd name="connsiteX117" fmla="*/ 1986 w 2482"/>
                <a:gd name="connsiteY117" fmla="*/ 1204 h 1403"/>
                <a:gd name="connsiteX118" fmla="*/ 2023 w 2482"/>
                <a:gd name="connsiteY118" fmla="*/ 1167 h 1403"/>
                <a:gd name="connsiteX119" fmla="*/ 2110 w 2482"/>
                <a:gd name="connsiteY119" fmla="*/ 1142 h 1403"/>
                <a:gd name="connsiteX120" fmla="*/ 2135 w 2482"/>
                <a:gd name="connsiteY120" fmla="*/ 1093 h 1403"/>
                <a:gd name="connsiteX121" fmla="*/ 2147 w 2482"/>
                <a:gd name="connsiteY121" fmla="*/ 1068 h 1403"/>
                <a:gd name="connsiteX122" fmla="*/ 2147 w 2482"/>
                <a:gd name="connsiteY122" fmla="*/ 1043 h 1403"/>
                <a:gd name="connsiteX123" fmla="*/ 2160 w 2482"/>
                <a:gd name="connsiteY123" fmla="*/ 968 h 1403"/>
                <a:gd name="connsiteX124" fmla="*/ 2222 w 2482"/>
                <a:gd name="connsiteY124" fmla="*/ 968 h 1403"/>
                <a:gd name="connsiteX125" fmla="*/ 2296 w 2482"/>
                <a:gd name="connsiteY125" fmla="*/ 1043 h 1403"/>
                <a:gd name="connsiteX126" fmla="*/ 2321 w 2482"/>
                <a:gd name="connsiteY126" fmla="*/ 1031 h 1403"/>
                <a:gd name="connsiteX127" fmla="*/ 2358 w 2482"/>
                <a:gd name="connsiteY127" fmla="*/ 981 h 1403"/>
                <a:gd name="connsiteX128" fmla="*/ 2358 w 2482"/>
                <a:gd name="connsiteY128" fmla="*/ 1006 h 1403"/>
                <a:gd name="connsiteX129" fmla="*/ 2346 w 2482"/>
                <a:gd name="connsiteY129" fmla="*/ 1068 h 1403"/>
                <a:gd name="connsiteX130" fmla="*/ 2383 w 2482"/>
                <a:gd name="connsiteY130" fmla="*/ 1093 h 1403"/>
                <a:gd name="connsiteX131" fmla="*/ 2408 w 2482"/>
                <a:gd name="connsiteY131" fmla="*/ 1031 h 1403"/>
                <a:gd name="connsiteX132" fmla="*/ 2433 w 2482"/>
                <a:gd name="connsiteY132" fmla="*/ 1018 h 1403"/>
                <a:gd name="connsiteX133" fmla="*/ 2470 w 2482"/>
                <a:gd name="connsiteY133" fmla="*/ 968 h 1403"/>
                <a:gd name="connsiteX134" fmla="*/ 2482 w 2482"/>
                <a:gd name="connsiteY134" fmla="*/ 931 h 1403"/>
                <a:gd name="connsiteX135" fmla="*/ 2458 w 2482"/>
                <a:gd name="connsiteY135" fmla="*/ 931 h 1403"/>
                <a:gd name="connsiteX0" fmla="*/ 2458 w 2482"/>
                <a:gd name="connsiteY0" fmla="*/ 931 h 1403"/>
                <a:gd name="connsiteX1" fmla="*/ 2383 w 2482"/>
                <a:gd name="connsiteY1" fmla="*/ 944 h 1403"/>
                <a:gd name="connsiteX2" fmla="*/ 2334 w 2482"/>
                <a:gd name="connsiteY2" fmla="*/ 919 h 1403"/>
                <a:gd name="connsiteX3" fmla="*/ 2309 w 2482"/>
                <a:gd name="connsiteY3" fmla="*/ 882 h 1403"/>
                <a:gd name="connsiteX4" fmla="*/ 2259 w 2482"/>
                <a:gd name="connsiteY4" fmla="*/ 882 h 1403"/>
                <a:gd name="connsiteX5" fmla="*/ 2296 w 2482"/>
                <a:gd name="connsiteY5" fmla="*/ 857 h 1403"/>
                <a:gd name="connsiteX6" fmla="*/ 2309 w 2482"/>
                <a:gd name="connsiteY6" fmla="*/ 819 h 1403"/>
                <a:gd name="connsiteX7" fmla="*/ 2271 w 2482"/>
                <a:gd name="connsiteY7" fmla="*/ 807 h 1403"/>
                <a:gd name="connsiteX8" fmla="*/ 2222 w 2482"/>
                <a:gd name="connsiteY8" fmla="*/ 857 h 1403"/>
                <a:gd name="connsiteX9" fmla="*/ 2172 w 2482"/>
                <a:gd name="connsiteY9" fmla="*/ 894 h 1403"/>
                <a:gd name="connsiteX10" fmla="*/ 2123 w 2482"/>
                <a:gd name="connsiteY10" fmla="*/ 1006 h 1403"/>
                <a:gd name="connsiteX11" fmla="*/ 2135 w 2482"/>
                <a:gd name="connsiteY11" fmla="*/ 944 h 1403"/>
                <a:gd name="connsiteX12" fmla="*/ 2160 w 2482"/>
                <a:gd name="connsiteY12" fmla="*/ 869 h 1403"/>
                <a:gd name="connsiteX13" fmla="*/ 2185 w 2482"/>
                <a:gd name="connsiteY13" fmla="*/ 819 h 1403"/>
                <a:gd name="connsiteX14" fmla="*/ 2209 w 2482"/>
                <a:gd name="connsiteY14" fmla="*/ 770 h 1403"/>
                <a:gd name="connsiteX15" fmla="*/ 2334 w 2482"/>
                <a:gd name="connsiteY15" fmla="*/ 708 h 1403"/>
                <a:gd name="connsiteX16" fmla="*/ 2383 w 2482"/>
                <a:gd name="connsiteY16" fmla="*/ 671 h 1403"/>
                <a:gd name="connsiteX17" fmla="*/ 1701 w 2482"/>
                <a:gd name="connsiteY17" fmla="*/ 695 h 1403"/>
                <a:gd name="connsiteX18" fmla="*/ 1713 w 2482"/>
                <a:gd name="connsiteY18" fmla="*/ 720 h 1403"/>
                <a:gd name="connsiteX19" fmla="*/ 1750 w 2482"/>
                <a:gd name="connsiteY19" fmla="*/ 782 h 1403"/>
                <a:gd name="connsiteX20" fmla="*/ 1775 w 2482"/>
                <a:gd name="connsiteY20" fmla="*/ 832 h 1403"/>
                <a:gd name="connsiteX21" fmla="*/ 1750 w 2482"/>
                <a:gd name="connsiteY21" fmla="*/ 882 h 1403"/>
                <a:gd name="connsiteX22" fmla="*/ 1713 w 2482"/>
                <a:gd name="connsiteY22" fmla="*/ 882 h 1403"/>
                <a:gd name="connsiteX23" fmla="*/ 1688 w 2482"/>
                <a:gd name="connsiteY23" fmla="*/ 844 h 1403"/>
                <a:gd name="connsiteX24" fmla="*/ 1663 w 2482"/>
                <a:gd name="connsiteY24" fmla="*/ 819 h 1403"/>
                <a:gd name="connsiteX25" fmla="*/ 1638 w 2482"/>
                <a:gd name="connsiteY25" fmla="*/ 770 h 1403"/>
                <a:gd name="connsiteX26" fmla="*/ 1614 w 2482"/>
                <a:gd name="connsiteY26" fmla="*/ 745 h 1403"/>
                <a:gd name="connsiteX27" fmla="*/ 1601 w 2482"/>
                <a:gd name="connsiteY27" fmla="*/ 733 h 1403"/>
                <a:gd name="connsiteX28" fmla="*/ 1527 w 2482"/>
                <a:gd name="connsiteY28" fmla="*/ 733 h 1403"/>
                <a:gd name="connsiteX29" fmla="*/ 1428 w 2482"/>
                <a:gd name="connsiteY29" fmla="*/ 671 h 1403"/>
                <a:gd name="connsiteX30" fmla="*/ 1378 w 2482"/>
                <a:gd name="connsiteY30" fmla="*/ 633 h 1403"/>
                <a:gd name="connsiteX31" fmla="*/ 1316 w 2482"/>
                <a:gd name="connsiteY31" fmla="*/ 621 h 1403"/>
                <a:gd name="connsiteX32" fmla="*/ 1291 w 2482"/>
                <a:gd name="connsiteY32" fmla="*/ 633 h 1403"/>
                <a:gd name="connsiteX33" fmla="*/ 1217 w 2482"/>
                <a:gd name="connsiteY33" fmla="*/ 546 h 1403"/>
                <a:gd name="connsiteX34" fmla="*/ 1192 w 2482"/>
                <a:gd name="connsiteY34" fmla="*/ 546 h 1403"/>
                <a:gd name="connsiteX35" fmla="*/ 1204 w 2482"/>
                <a:gd name="connsiteY35" fmla="*/ 410 h 1403"/>
                <a:gd name="connsiteX36" fmla="*/ 1279 w 2482"/>
                <a:gd name="connsiteY36" fmla="*/ 311 h 1403"/>
                <a:gd name="connsiteX37" fmla="*/ 1291 w 2482"/>
                <a:gd name="connsiteY37" fmla="*/ 273 h 1403"/>
                <a:gd name="connsiteX38" fmla="*/ 1291 w 2482"/>
                <a:gd name="connsiteY38" fmla="*/ 236 h 1403"/>
                <a:gd name="connsiteX39" fmla="*/ 1341 w 2482"/>
                <a:gd name="connsiteY39" fmla="*/ 224 h 1403"/>
                <a:gd name="connsiteX40" fmla="*/ 1353 w 2482"/>
                <a:gd name="connsiteY40" fmla="*/ 199 h 1403"/>
                <a:gd name="connsiteX41" fmla="*/ 1291 w 2482"/>
                <a:gd name="connsiteY41" fmla="*/ 174 h 1403"/>
                <a:gd name="connsiteX42" fmla="*/ 1279 w 2482"/>
                <a:gd name="connsiteY42" fmla="*/ 149 h 1403"/>
                <a:gd name="connsiteX43" fmla="*/ 1341 w 2482"/>
                <a:gd name="connsiteY43" fmla="*/ 162 h 1403"/>
                <a:gd name="connsiteX44" fmla="*/ 1378 w 2482"/>
                <a:gd name="connsiteY44" fmla="*/ 149 h 1403"/>
                <a:gd name="connsiteX45" fmla="*/ 1341 w 2482"/>
                <a:gd name="connsiteY45" fmla="*/ 99 h 1403"/>
                <a:gd name="connsiteX46" fmla="*/ 1403 w 2482"/>
                <a:gd name="connsiteY46" fmla="*/ 99 h 1403"/>
                <a:gd name="connsiteX47" fmla="*/ 1328 w 2482"/>
                <a:gd name="connsiteY47" fmla="*/ 62 h 1403"/>
                <a:gd name="connsiteX48" fmla="*/ 1303 w 2482"/>
                <a:gd name="connsiteY48" fmla="*/ 50 h 1403"/>
                <a:gd name="connsiteX49" fmla="*/ 1179 w 2482"/>
                <a:gd name="connsiteY49" fmla="*/ 0 h 1403"/>
                <a:gd name="connsiteX50" fmla="*/ 1167 w 2482"/>
                <a:gd name="connsiteY50" fmla="*/ 50 h 1403"/>
                <a:gd name="connsiteX51" fmla="*/ 1142 w 2482"/>
                <a:gd name="connsiteY51" fmla="*/ 75 h 1403"/>
                <a:gd name="connsiteX52" fmla="*/ 1130 w 2482"/>
                <a:gd name="connsiteY52" fmla="*/ 37 h 1403"/>
                <a:gd name="connsiteX53" fmla="*/ 1105 w 2482"/>
                <a:gd name="connsiteY53" fmla="*/ 37 h 1403"/>
                <a:gd name="connsiteX54" fmla="*/ 1068 w 2482"/>
                <a:gd name="connsiteY54" fmla="*/ 75 h 1403"/>
                <a:gd name="connsiteX55" fmla="*/ 0 w 2482"/>
                <a:gd name="connsiteY55" fmla="*/ 137 h 1403"/>
                <a:gd name="connsiteX56" fmla="*/ 0 w 2482"/>
                <a:gd name="connsiteY56" fmla="*/ 162 h 1403"/>
                <a:gd name="connsiteX57" fmla="*/ 37 w 2482"/>
                <a:gd name="connsiteY57" fmla="*/ 174 h 1403"/>
                <a:gd name="connsiteX58" fmla="*/ 37 w 2482"/>
                <a:gd name="connsiteY58" fmla="*/ 248 h 1403"/>
                <a:gd name="connsiteX59" fmla="*/ 112 w 2482"/>
                <a:gd name="connsiteY59" fmla="*/ 261 h 1403"/>
                <a:gd name="connsiteX60" fmla="*/ 100 w 2482"/>
                <a:gd name="connsiteY60" fmla="*/ 323 h 1403"/>
                <a:gd name="connsiteX61" fmla="*/ 124 w 2482"/>
                <a:gd name="connsiteY61" fmla="*/ 484 h 1403"/>
                <a:gd name="connsiteX62" fmla="*/ 149 w 2482"/>
                <a:gd name="connsiteY62" fmla="*/ 522 h 1403"/>
                <a:gd name="connsiteX63" fmla="*/ 100 w 2482"/>
                <a:gd name="connsiteY63" fmla="*/ 571 h 1403"/>
                <a:gd name="connsiteX64" fmla="*/ 100 w 2482"/>
                <a:gd name="connsiteY64" fmla="*/ 608 h 1403"/>
                <a:gd name="connsiteX65" fmla="*/ 100 w 2482"/>
                <a:gd name="connsiteY65" fmla="*/ 646 h 1403"/>
                <a:gd name="connsiteX66" fmla="*/ 149 w 2482"/>
                <a:gd name="connsiteY66" fmla="*/ 745 h 1403"/>
                <a:gd name="connsiteX67" fmla="*/ 124 w 2482"/>
                <a:gd name="connsiteY67" fmla="*/ 782 h 1403"/>
                <a:gd name="connsiteX68" fmla="*/ 124 w 2482"/>
                <a:gd name="connsiteY68" fmla="*/ 807 h 1403"/>
                <a:gd name="connsiteX69" fmla="*/ 149 w 2482"/>
                <a:gd name="connsiteY69" fmla="*/ 819 h 1403"/>
                <a:gd name="connsiteX70" fmla="*/ 186 w 2482"/>
                <a:gd name="connsiteY70" fmla="*/ 894 h 1403"/>
                <a:gd name="connsiteX71" fmla="*/ 199 w 2482"/>
                <a:gd name="connsiteY71" fmla="*/ 931 h 1403"/>
                <a:gd name="connsiteX72" fmla="*/ 211 w 2482"/>
                <a:gd name="connsiteY72" fmla="*/ 956 h 1403"/>
                <a:gd name="connsiteX73" fmla="*/ 261 w 2482"/>
                <a:gd name="connsiteY73" fmla="*/ 981 h 1403"/>
                <a:gd name="connsiteX74" fmla="*/ 633 w 2482"/>
                <a:gd name="connsiteY74" fmla="*/ 1018 h 1403"/>
                <a:gd name="connsiteX75" fmla="*/ 658 w 2482"/>
                <a:gd name="connsiteY75" fmla="*/ 1018 h 1403"/>
                <a:gd name="connsiteX76" fmla="*/ 683 w 2482"/>
                <a:gd name="connsiteY76" fmla="*/ 1031 h 1403"/>
                <a:gd name="connsiteX77" fmla="*/ 1204 w 2482"/>
                <a:gd name="connsiteY77" fmla="*/ 1080 h 1403"/>
                <a:gd name="connsiteX78" fmla="*/ 1254 w 2482"/>
                <a:gd name="connsiteY78" fmla="*/ 1093 h 1403"/>
                <a:gd name="connsiteX79" fmla="*/ 1266 w 2482"/>
                <a:gd name="connsiteY79" fmla="*/ 1093 h 1403"/>
                <a:gd name="connsiteX80" fmla="*/ 1291 w 2482"/>
                <a:gd name="connsiteY80" fmla="*/ 1093 h 1403"/>
                <a:gd name="connsiteX81" fmla="*/ 1291 w 2482"/>
                <a:gd name="connsiteY81" fmla="*/ 1105 h 1403"/>
                <a:gd name="connsiteX82" fmla="*/ 1303 w 2482"/>
                <a:gd name="connsiteY82" fmla="*/ 1105 h 1403"/>
                <a:gd name="connsiteX83" fmla="*/ 1440 w 2482"/>
                <a:gd name="connsiteY83" fmla="*/ 1117 h 1403"/>
                <a:gd name="connsiteX84" fmla="*/ 1452 w 2482"/>
                <a:gd name="connsiteY84" fmla="*/ 1117 h 1403"/>
                <a:gd name="connsiteX85" fmla="*/ 1452 w 2482"/>
                <a:gd name="connsiteY85" fmla="*/ 1093 h 1403"/>
                <a:gd name="connsiteX86" fmla="*/ 1465 w 2482"/>
                <a:gd name="connsiteY86" fmla="*/ 1080 h 1403"/>
                <a:gd name="connsiteX87" fmla="*/ 1502 w 2482"/>
                <a:gd name="connsiteY87" fmla="*/ 1068 h 1403"/>
                <a:gd name="connsiteX88" fmla="*/ 1564 w 2482"/>
                <a:gd name="connsiteY88" fmla="*/ 1080 h 1403"/>
                <a:gd name="connsiteX89" fmla="*/ 1564 w 2482"/>
                <a:gd name="connsiteY89" fmla="*/ 1093 h 1403"/>
                <a:gd name="connsiteX90" fmla="*/ 1589 w 2482"/>
                <a:gd name="connsiteY90" fmla="*/ 1105 h 1403"/>
                <a:gd name="connsiteX91" fmla="*/ 1614 w 2482"/>
                <a:gd name="connsiteY91" fmla="*/ 1142 h 1403"/>
                <a:gd name="connsiteX92" fmla="*/ 1614 w 2482"/>
                <a:gd name="connsiteY92" fmla="*/ 1167 h 1403"/>
                <a:gd name="connsiteX93" fmla="*/ 1638 w 2482"/>
                <a:gd name="connsiteY93" fmla="*/ 1167 h 1403"/>
                <a:gd name="connsiteX94" fmla="*/ 1676 w 2482"/>
                <a:gd name="connsiteY94" fmla="*/ 1192 h 1403"/>
                <a:gd name="connsiteX95" fmla="*/ 1688 w 2482"/>
                <a:gd name="connsiteY95" fmla="*/ 1204 h 1403"/>
                <a:gd name="connsiteX96" fmla="*/ 1725 w 2482"/>
                <a:gd name="connsiteY96" fmla="*/ 1192 h 1403"/>
                <a:gd name="connsiteX97" fmla="*/ 1763 w 2482"/>
                <a:gd name="connsiteY97" fmla="*/ 1167 h 1403"/>
                <a:gd name="connsiteX98" fmla="*/ 1812 w 2482"/>
                <a:gd name="connsiteY98" fmla="*/ 1204 h 1403"/>
                <a:gd name="connsiteX99" fmla="*/ 1837 w 2482"/>
                <a:gd name="connsiteY99" fmla="*/ 1254 h 1403"/>
                <a:gd name="connsiteX100" fmla="*/ 1787 w 2482"/>
                <a:gd name="connsiteY100" fmla="*/ 1254 h 1403"/>
                <a:gd name="connsiteX101" fmla="*/ 1775 w 2482"/>
                <a:gd name="connsiteY101" fmla="*/ 1266 h 1403"/>
                <a:gd name="connsiteX102" fmla="*/ 1775 w 2482"/>
                <a:gd name="connsiteY102" fmla="*/ 1328 h 1403"/>
                <a:gd name="connsiteX103" fmla="*/ 1763 w 2482"/>
                <a:gd name="connsiteY103" fmla="*/ 1353 h 1403"/>
                <a:gd name="connsiteX104" fmla="*/ 1750 w 2482"/>
                <a:gd name="connsiteY104" fmla="*/ 1391 h 1403"/>
                <a:gd name="connsiteX105" fmla="*/ 1763 w 2482"/>
                <a:gd name="connsiteY105" fmla="*/ 1403 h 1403"/>
                <a:gd name="connsiteX106" fmla="*/ 1825 w 2482"/>
                <a:gd name="connsiteY106" fmla="*/ 1378 h 1403"/>
                <a:gd name="connsiteX107" fmla="*/ 1862 w 2482"/>
                <a:gd name="connsiteY107" fmla="*/ 1304 h 1403"/>
                <a:gd name="connsiteX108" fmla="*/ 1862 w 2482"/>
                <a:gd name="connsiteY108" fmla="*/ 1316 h 1403"/>
                <a:gd name="connsiteX109" fmla="*/ 1862 w 2482"/>
                <a:gd name="connsiteY109" fmla="*/ 1279 h 1403"/>
                <a:gd name="connsiteX110" fmla="*/ 1887 w 2482"/>
                <a:gd name="connsiteY110" fmla="*/ 1254 h 1403"/>
                <a:gd name="connsiteX111" fmla="*/ 1936 w 2482"/>
                <a:gd name="connsiteY111" fmla="*/ 1254 h 1403"/>
                <a:gd name="connsiteX112" fmla="*/ 1936 w 2482"/>
                <a:gd name="connsiteY112" fmla="*/ 1242 h 1403"/>
                <a:gd name="connsiteX113" fmla="*/ 1949 w 2482"/>
                <a:gd name="connsiteY113" fmla="*/ 1229 h 1403"/>
                <a:gd name="connsiteX114" fmla="*/ 1974 w 2482"/>
                <a:gd name="connsiteY114" fmla="*/ 1217 h 1403"/>
                <a:gd name="connsiteX115" fmla="*/ 1974 w 2482"/>
                <a:gd name="connsiteY115" fmla="*/ 1229 h 1403"/>
                <a:gd name="connsiteX116" fmla="*/ 1986 w 2482"/>
                <a:gd name="connsiteY116" fmla="*/ 1204 h 1403"/>
                <a:gd name="connsiteX117" fmla="*/ 2023 w 2482"/>
                <a:gd name="connsiteY117" fmla="*/ 1167 h 1403"/>
                <a:gd name="connsiteX118" fmla="*/ 2110 w 2482"/>
                <a:gd name="connsiteY118" fmla="*/ 1142 h 1403"/>
                <a:gd name="connsiteX119" fmla="*/ 2135 w 2482"/>
                <a:gd name="connsiteY119" fmla="*/ 1093 h 1403"/>
                <a:gd name="connsiteX120" fmla="*/ 2147 w 2482"/>
                <a:gd name="connsiteY120" fmla="*/ 1068 h 1403"/>
                <a:gd name="connsiteX121" fmla="*/ 2147 w 2482"/>
                <a:gd name="connsiteY121" fmla="*/ 1043 h 1403"/>
                <a:gd name="connsiteX122" fmla="*/ 2160 w 2482"/>
                <a:gd name="connsiteY122" fmla="*/ 968 h 1403"/>
                <a:gd name="connsiteX123" fmla="*/ 2222 w 2482"/>
                <a:gd name="connsiteY123" fmla="*/ 968 h 1403"/>
                <a:gd name="connsiteX124" fmla="*/ 2296 w 2482"/>
                <a:gd name="connsiteY124" fmla="*/ 1043 h 1403"/>
                <a:gd name="connsiteX125" fmla="*/ 2321 w 2482"/>
                <a:gd name="connsiteY125" fmla="*/ 1031 h 1403"/>
                <a:gd name="connsiteX126" fmla="*/ 2358 w 2482"/>
                <a:gd name="connsiteY126" fmla="*/ 981 h 1403"/>
                <a:gd name="connsiteX127" fmla="*/ 2358 w 2482"/>
                <a:gd name="connsiteY127" fmla="*/ 1006 h 1403"/>
                <a:gd name="connsiteX128" fmla="*/ 2346 w 2482"/>
                <a:gd name="connsiteY128" fmla="*/ 1068 h 1403"/>
                <a:gd name="connsiteX129" fmla="*/ 2383 w 2482"/>
                <a:gd name="connsiteY129" fmla="*/ 1093 h 1403"/>
                <a:gd name="connsiteX130" fmla="*/ 2408 w 2482"/>
                <a:gd name="connsiteY130" fmla="*/ 1031 h 1403"/>
                <a:gd name="connsiteX131" fmla="*/ 2433 w 2482"/>
                <a:gd name="connsiteY131" fmla="*/ 1018 h 1403"/>
                <a:gd name="connsiteX132" fmla="*/ 2470 w 2482"/>
                <a:gd name="connsiteY132" fmla="*/ 968 h 1403"/>
                <a:gd name="connsiteX133" fmla="*/ 2482 w 2482"/>
                <a:gd name="connsiteY133" fmla="*/ 931 h 1403"/>
                <a:gd name="connsiteX134" fmla="*/ 2458 w 2482"/>
                <a:gd name="connsiteY134" fmla="*/ 931 h 1403"/>
                <a:gd name="connsiteX0" fmla="*/ 2458 w 2482"/>
                <a:gd name="connsiteY0" fmla="*/ 931 h 1403"/>
                <a:gd name="connsiteX1" fmla="*/ 2383 w 2482"/>
                <a:gd name="connsiteY1" fmla="*/ 944 h 1403"/>
                <a:gd name="connsiteX2" fmla="*/ 2334 w 2482"/>
                <a:gd name="connsiteY2" fmla="*/ 919 h 1403"/>
                <a:gd name="connsiteX3" fmla="*/ 2309 w 2482"/>
                <a:gd name="connsiteY3" fmla="*/ 882 h 1403"/>
                <a:gd name="connsiteX4" fmla="*/ 2259 w 2482"/>
                <a:gd name="connsiteY4" fmla="*/ 882 h 1403"/>
                <a:gd name="connsiteX5" fmla="*/ 2296 w 2482"/>
                <a:gd name="connsiteY5" fmla="*/ 857 h 1403"/>
                <a:gd name="connsiteX6" fmla="*/ 2309 w 2482"/>
                <a:gd name="connsiteY6" fmla="*/ 819 h 1403"/>
                <a:gd name="connsiteX7" fmla="*/ 2271 w 2482"/>
                <a:gd name="connsiteY7" fmla="*/ 807 h 1403"/>
                <a:gd name="connsiteX8" fmla="*/ 2222 w 2482"/>
                <a:gd name="connsiteY8" fmla="*/ 857 h 1403"/>
                <a:gd name="connsiteX9" fmla="*/ 2172 w 2482"/>
                <a:gd name="connsiteY9" fmla="*/ 894 h 1403"/>
                <a:gd name="connsiteX10" fmla="*/ 2123 w 2482"/>
                <a:gd name="connsiteY10" fmla="*/ 1006 h 1403"/>
                <a:gd name="connsiteX11" fmla="*/ 2135 w 2482"/>
                <a:gd name="connsiteY11" fmla="*/ 944 h 1403"/>
                <a:gd name="connsiteX12" fmla="*/ 2160 w 2482"/>
                <a:gd name="connsiteY12" fmla="*/ 869 h 1403"/>
                <a:gd name="connsiteX13" fmla="*/ 2185 w 2482"/>
                <a:gd name="connsiteY13" fmla="*/ 819 h 1403"/>
                <a:gd name="connsiteX14" fmla="*/ 2209 w 2482"/>
                <a:gd name="connsiteY14" fmla="*/ 770 h 1403"/>
                <a:gd name="connsiteX15" fmla="*/ 2334 w 2482"/>
                <a:gd name="connsiteY15" fmla="*/ 708 h 1403"/>
                <a:gd name="connsiteX16" fmla="*/ 2383 w 2482"/>
                <a:gd name="connsiteY16" fmla="*/ 671 h 1403"/>
                <a:gd name="connsiteX17" fmla="*/ 1701 w 2482"/>
                <a:gd name="connsiteY17" fmla="*/ 695 h 1403"/>
                <a:gd name="connsiteX18" fmla="*/ 1713 w 2482"/>
                <a:gd name="connsiteY18" fmla="*/ 720 h 1403"/>
                <a:gd name="connsiteX19" fmla="*/ 1750 w 2482"/>
                <a:gd name="connsiteY19" fmla="*/ 782 h 1403"/>
                <a:gd name="connsiteX20" fmla="*/ 1775 w 2482"/>
                <a:gd name="connsiteY20" fmla="*/ 832 h 1403"/>
                <a:gd name="connsiteX21" fmla="*/ 1750 w 2482"/>
                <a:gd name="connsiteY21" fmla="*/ 882 h 1403"/>
                <a:gd name="connsiteX22" fmla="*/ 1713 w 2482"/>
                <a:gd name="connsiteY22" fmla="*/ 882 h 1403"/>
                <a:gd name="connsiteX23" fmla="*/ 1688 w 2482"/>
                <a:gd name="connsiteY23" fmla="*/ 844 h 1403"/>
                <a:gd name="connsiteX24" fmla="*/ 1663 w 2482"/>
                <a:gd name="connsiteY24" fmla="*/ 819 h 1403"/>
                <a:gd name="connsiteX25" fmla="*/ 1638 w 2482"/>
                <a:gd name="connsiteY25" fmla="*/ 770 h 1403"/>
                <a:gd name="connsiteX26" fmla="*/ 1614 w 2482"/>
                <a:gd name="connsiteY26" fmla="*/ 745 h 1403"/>
                <a:gd name="connsiteX27" fmla="*/ 1601 w 2482"/>
                <a:gd name="connsiteY27" fmla="*/ 733 h 1403"/>
                <a:gd name="connsiteX28" fmla="*/ 1527 w 2482"/>
                <a:gd name="connsiteY28" fmla="*/ 733 h 1403"/>
                <a:gd name="connsiteX29" fmla="*/ 1428 w 2482"/>
                <a:gd name="connsiteY29" fmla="*/ 671 h 1403"/>
                <a:gd name="connsiteX30" fmla="*/ 1378 w 2482"/>
                <a:gd name="connsiteY30" fmla="*/ 633 h 1403"/>
                <a:gd name="connsiteX31" fmla="*/ 1316 w 2482"/>
                <a:gd name="connsiteY31" fmla="*/ 621 h 1403"/>
                <a:gd name="connsiteX32" fmla="*/ 1291 w 2482"/>
                <a:gd name="connsiteY32" fmla="*/ 633 h 1403"/>
                <a:gd name="connsiteX33" fmla="*/ 1217 w 2482"/>
                <a:gd name="connsiteY33" fmla="*/ 546 h 1403"/>
                <a:gd name="connsiteX34" fmla="*/ 1192 w 2482"/>
                <a:gd name="connsiteY34" fmla="*/ 546 h 1403"/>
                <a:gd name="connsiteX35" fmla="*/ 1204 w 2482"/>
                <a:gd name="connsiteY35" fmla="*/ 410 h 1403"/>
                <a:gd name="connsiteX36" fmla="*/ 1279 w 2482"/>
                <a:gd name="connsiteY36" fmla="*/ 311 h 1403"/>
                <a:gd name="connsiteX37" fmla="*/ 1291 w 2482"/>
                <a:gd name="connsiteY37" fmla="*/ 273 h 1403"/>
                <a:gd name="connsiteX38" fmla="*/ 1291 w 2482"/>
                <a:gd name="connsiteY38" fmla="*/ 236 h 1403"/>
                <a:gd name="connsiteX39" fmla="*/ 1341 w 2482"/>
                <a:gd name="connsiteY39" fmla="*/ 224 h 1403"/>
                <a:gd name="connsiteX40" fmla="*/ 1353 w 2482"/>
                <a:gd name="connsiteY40" fmla="*/ 199 h 1403"/>
                <a:gd name="connsiteX41" fmla="*/ 1291 w 2482"/>
                <a:gd name="connsiteY41" fmla="*/ 174 h 1403"/>
                <a:gd name="connsiteX42" fmla="*/ 1279 w 2482"/>
                <a:gd name="connsiteY42" fmla="*/ 149 h 1403"/>
                <a:gd name="connsiteX43" fmla="*/ 1341 w 2482"/>
                <a:gd name="connsiteY43" fmla="*/ 162 h 1403"/>
                <a:gd name="connsiteX44" fmla="*/ 1378 w 2482"/>
                <a:gd name="connsiteY44" fmla="*/ 149 h 1403"/>
                <a:gd name="connsiteX45" fmla="*/ 1341 w 2482"/>
                <a:gd name="connsiteY45" fmla="*/ 99 h 1403"/>
                <a:gd name="connsiteX46" fmla="*/ 1403 w 2482"/>
                <a:gd name="connsiteY46" fmla="*/ 99 h 1403"/>
                <a:gd name="connsiteX47" fmla="*/ 1328 w 2482"/>
                <a:gd name="connsiteY47" fmla="*/ 62 h 1403"/>
                <a:gd name="connsiteX48" fmla="*/ 1303 w 2482"/>
                <a:gd name="connsiteY48" fmla="*/ 50 h 1403"/>
                <a:gd name="connsiteX49" fmla="*/ 1179 w 2482"/>
                <a:gd name="connsiteY49" fmla="*/ 0 h 1403"/>
                <a:gd name="connsiteX50" fmla="*/ 1167 w 2482"/>
                <a:gd name="connsiteY50" fmla="*/ 50 h 1403"/>
                <a:gd name="connsiteX51" fmla="*/ 1142 w 2482"/>
                <a:gd name="connsiteY51" fmla="*/ 75 h 1403"/>
                <a:gd name="connsiteX52" fmla="*/ 1105 w 2482"/>
                <a:gd name="connsiteY52" fmla="*/ 37 h 1403"/>
                <a:gd name="connsiteX53" fmla="*/ 1068 w 2482"/>
                <a:gd name="connsiteY53" fmla="*/ 75 h 1403"/>
                <a:gd name="connsiteX54" fmla="*/ 0 w 2482"/>
                <a:gd name="connsiteY54" fmla="*/ 137 h 1403"/>
                <a:gd name="connsiteX55" fmla="*/ 0 w 2482"/>
                <a:gd name="connsiteY55" fmla="*/ 162 h 1403"/>
                <a:gd name="connsiteX56" fmla="*/ 37 w 2482"/>
                <a:gd name="connsiteY56" fmla="*/ 174 h 1403"/>
                <a:gd name="connsiteX57" fmla="*/ 37 w 2482"/>
                <a:gd name="connsiteY57" fmla="*/ 248 h 1403"/>
                <a:gd name="connsiteX58" fmla="*/ 112 w 2482"/>
                <a:gd name="connsiteY58" fmla="*/ 261 h 1403"/>
                <a:gd name="connsiteX59" fmla="*/ 100 w 2482"/>
                <a:gd name="connsiteY59" fmla="*/ 323 h 1403"/>
                <a:gd name="connsiteX60" fmla="*/ 124 w 2482"/>
                <a:gd name="connsiteY60" fmla="*/ 484 h 1403"/>
                <a:gd name="connsiteX61" fmla="*/ 149 w 2482"/>
                <a:gd name="connsiteY61" fmla="*/ 522 h 1403"/>
                <a:gd name="connsiteX62" fmla="*/ 100 w 2482"/>
                <a:gd name="connsiteY62" fmla="*/ 571 h 1403"/>
                <a:gd name="connsiteX63" fmla="*/ 100 w 2482"/>
                <a:gd name="connsiteY63" fmla="*/ 608 h 1403"/>
                <a:gd name="connsiteX64" fmla="*/ 100 w 2482"/>
                <a:gd name="connsiteY64" fmla="*/ 646 h 1403"/>
                <a:gd name="connsiteX65" fmla="*/ 149 w 2482"/>
                <a:gd name="connsiteY65" fmla="*/ 745 h 1403"/>
                <a:gd name="connsiteX66" fmla="*/ 124 w 2482"/>
                <a:gd name="connsiteY66" fmla="*/ 782 h 1403"/>
                <a:gd name="connsiteX67" fmla="*/ 124 w 2482"/>
                <a:gd name="connsiteY67" fmla="*/ 807 h 1403"/>
                <a:gd name="connsiteX68" fmla="*/ 149 w 2482"/>
                <a:gd name="connsiteY68" fmla="*/ 819 h 1403"/>
                <a:gd name="connsiteX69" fmla="*/ 186 w 2482"/>
                <a:gd name="connsiteY69" fmla="*/ 894 h 1403"/>
                <a:gd name="connsiteX70" fmla="*/ 199 w 2482"/>
                <a:gd name="connsiteY70" fmla="*/ 931 h 1403"/>
                <a:gd name="connsiteX71" fmla="*/ 211 w 2482"/>
                <a:gd name="connsiteY71" fmla="*/ 956 h 1403"/>
                <a:gd name="connsiteX72" fmla="*/ 261 w 2482"/>
                <a:gd name="connsiteY72" fmla="*/ 981 h 1403"/>
                <a:gd name="connsiteX73" fmla="*/ 633 w 2482"/>
                <a:gd name="connsiteY73" fmla="*/ 1018 h 1403"/>
                <a:gd name="connsiteX74" fmla="*/ 658 w 2482"/>
                <a:gd name="connsiteY74" fmla="*/ 1018 h 1403"/>
                <a:gd name="connsiteX75" fmla="*/ 683 w 2482"/>
                <a:gd name="connsiteY75" fmla="*/ 1031 h 1403"/>
                <a:gd name="connsiteX76" fmla="*/ 1204 w 2482"/>
                <a:gd name="connsiteY76" fmla="*/ 1080 h 1403"/>
                <a:gd name="connsiteX77" fmla="*/ 1254 w 2482"/>
                <a:gd name="connsiteY77" fmla="*/ 1093 h 1403"/>
                <a:gd name="connsiteX78" fmla="*/ 1266 w 2482"/>
                <a:gd name="connsiteY78" fmla="*/ 1093 h 1403"/>
                <a:gd name="connsiteX79" fmla="*/ 1291 w 2482"/>
                <a:gd name="connsiteY79" fmla="*/ 1093 h 1403"/>
                <a:gd name="connsiteX80" fmla="*/ 1291 w 2482"/>
                <a:gd name="connsiteY80" fmla="*/ 1105 h 1403"/>
                <a:gd name="connsiteX81" fmla="*/ 1303 w 2482"/>
                <a:gd name="connsiteY81" fmla="*/ 1105 h 1403"/>
                <a:gd name="connsiteX82" fmla="*/ 1440 w 2482"/>
                <a:gd name="connsiteY82" fmla="*/ 1117 h 1403"/>
                <a:gd name="connsiteX83" fmla="*/ 1452 w 2482"/>
                <a:gd name="connsiteY83" fmla="*/ 1117 h 1403"/>
                <a:gd name="connsiteX84" fmla="*/ 1452 w 2482"/>
                <a:gd name="connsiteY84" fmla="*/ 1093 h 1403"/>
                <a:gd name="connsiteX85" fmla="*/ 1465 w 2482"/>
                <a:gd name="connsiteY85" fmla="*/ 1080 h 1403"/>
                <a:gd name="connsiteX86" fmla="*/ 1502 w 2482"/>
                <a:gd name="connsiteY86" fmla="*/ 1068 h 1403"/>
                <a:gd name="connsiteX87" fmla="*/ 1564 w 2482"/>
                <a:gd name="connsiteY87" fmla="*/ 1080 h 1403"/>
                <a:gd name="connsiteX88" fmla="*/ 1564 w 2482"/>
                <a:gd name="connsiteY88" fmla="*/ 1093 h 1403"/>
                <a:gd name="connsiteX89" fmla="*/ 1589 w 2482"/>
                <a:gd name="connsiteY89" fmla="*/ 1105 h 1403"/>
                <a:gd name="connsiteX90" fmla="*/ 1614 w 2482"/>
                <a:gd name="connsiteY90" fmla="*/ 1142 h 1403"/>
                <a:gd name="connsiteX91" fmla="*/ 1614 w 2482"/>
                <a:gd name="connsiteY91" fmla="*/ 1167 h 1403"/>
                <a:gd name="connsiteX92" fmla="*/ 1638 w 2482"/>
                <a:gd name="connsiteY92" fmla="*/ 1167 h 1403"/>
                <a:gd name="connsiteX93" fmla="*/ 1676 w 2482"/>
                <a:gd name="connsiteY93" fmla="*/ 1192 h 1403"/>
                <a:gd name="connsiteX94" fmla="*/ 1688 w 2482"/>
                <a:gd name="connsiteY94" fmla="*/ 1204 h 1403"/>
                <a:gd name="connsiteX95" fmla="*/ 1725 w 2482"/>
                <a:gd name="connsiteY95" fmla="*/ 1192 h 1403"/>
                <a:gd name="connsiteX96" fmla="*/ 1763 w 2482"/>
                <a:gd name="connsiteY96" fmla="*/ 1167 h 1403"/>
                <a:gd name="connsiteX97" fmla="*/ 1812 w 2482"/>
                <a:gd name="connsiteY97" fmla="*/ 1204 h 1403"/>
                <a:gd name="connsiteX98" fmla="*/ 1837 w 2482"/>
                <a:gd name="connsiteY98" fmla="*/ 1254 h 1403"/>
                <a:gd name="connsiteX99" fmla="*/ 1787 w 2482"/>
                <a:gd name="connsiteY99" fmla="*/ 1254 h 1403"/>
                <a:gd name="connsiteX100" fmla="*/ 1775 w 2482"/>
                <a:gd name="connsiteY100" fmla="*/ 1266 h 1403"/>
                <a:gd name="connsiteX101" fmla="*/ 1775 w 2482"/>
                <a:gd name="connsiteY101" fmla="*/ 1328 h 1403"/>
                <a:gd name="connsiteX102" fmla="*/ 1763 w 2482"/>
                <a:gd name="connsiteY102" fmla="*/ 1353 h 1403"/>
                <a:gd name="connsiteX103" fmla="*/ 1750 w 2482"/>
                <a:gd name="connsiteY103" fmla="*/ 1391 h 1403"/>
                <a:gd name="connsiteX104" fmla="*/ 1763 w 2482"/>
                <a:gd name="connsiteY104" fmla="*/ 1403 h 1403"/>
                <a:gd name="connsiteX105" fmla="*/ 1825 w 2482"/>
                <a:gd name="connsiteY105" fmla="*/ 1378 h 1403"/>
                <a:gd name="connsiteX106" fmla="*/ 1862 w 2482"/>
                <a:gd name="connsiteY106" fmla="*/ 1304 h 1403"/>
                <a:gd name="connsiteX107" fmla="*/ 1862 w 2482"/>
                <a:gd name="connsiteY107" fmla="*/ 1316 h 1403"/>
                <a:gd name="connsiteX108" fmla="*/ 1862 w 2482"/>
                <a:gd name="connsiteY108" fmla="*/ 1279 h 1403"/>
                <a:gd name="connsiteX109" fmla="*/ 1887 w 2482"/>
                <a:gd name="connsiteY109" fmla="*/ 1254 h 1403"/>
                <a:gd name="connsiteX110" fmla="*/ 1936 w 2482"/>
                <a:gd name="connsiteY110" fmla="*/ 1254 h 1403"/>
                <a:gd name="connsiteX111" fmla="*/ 1936 w 2482"/>
                <a:gd name="connsiteY111" fmla="*/ 1242 h 1403"/>
                <a:gd name="connsiteX112" fmla="*/ 1949 w 2482"/>
                <a:gd name="connsiteY112" fmla="*/ 1229 h 1403"/>
                <a:gd name="connsiteX113" fmla="*/ 1974 w 2482"/>
                <a:gd name="connsiteY113" fmla="*/ 1217 h 1403"/>
                <a:gd name="connsiteX114" fmla="*/ 1974 w 2482"/>
                <a:gd name="connsiteY114" fmla="*/ 1229 h 1403"/>
                <a:gd name="connsiteX115" fmla="*/ 1986 w 2482"/>
                <a:gd name="connsiteY115" fmla="*/ 1204 h 1403"/>
                <a:gd name="connsiteX116" fmla="*/ 2023 w 2482"/>
                <a:gd name="connsiteY116" fmla="*/ 1167 h 1403"/>
                <a:gd name="connsiteX117" fmla="*/ 2110 w 2482"/>
                <a:gd name="connsiteY117" fmla="*/ 1142 h 1403"/>
                <a:gd name="connsiteX118" fmla="*/ 2135 w 2482"/>
                <a:gd name="connsiteY118" fmla="*/ 1093 h 1403"/>
                <a:gd name="connsiteX119" fmla="*/ 2147 w 2482"/>
                <a:gd name="connsiteY119" fmla="*/ 1068 h 1403"/>
                <a:gd name="connsiteX120" fmla="*/ 2147 w 2482"/>
                <a:gd name="connsiteY120" fmla="*/ 1043 h 1403"/>
                <a:gd name="connsiteX121" fmla="*/ 2160 w 2482"/>
                <a:gd name="connsiteY121" fmla="*/ 968 h 1403"/>
                <a:gd name="connsiteX122" fmla="*/ 2222 w 2482"/>
                <a:gd name="connsiteY122" fmla="*/ 968 h 1403"/>
                <a:gd name="connsiteX123" fmla="*/ 2296 w 2482"/>
                <a:gd name="connsiteY123" fmla="*/ 1043 h 1403"/>
                <a:gd name="connsiteX124" fmla="*/ 2321 w 2482"/>
                <a:gd name="connsiteY124" fmla="*/ 1031 h 1403"/>
                <a:gd name="connsiteX125" fmla="*/ 2358 w 2482"/>
                <a:gd name="connsiteY125" fmla="*/ 981 h 1403"/>
                <a:gd name="connsiteX126" fmla="*/ 2358 w 2482"/>
                <a:gd name="connsiteY126" fmla="*/ 1006 h 1403"/>
                <a:gd name="connsiteX127" fmla="*/ 2346 w 2482"/>
                <a:gd name="connsiteY127" fmla="*/ 1068 h 1403"/>
                <a:gd name="connsiteX128" fmla="*/ 2383 w 2482"/>
                <a:gd name="connsiteY128" fmla="*/ 1093 h 1403"/>
                <a:gd name="connsiteX129" fmla="*/ 2408 w 2482"/>
                <a:gd name="connsiteY129" fmla="*/ 1031 h 1403"/>
                <a:gd name="connsiteX130" fmla="*/ 2433 w 2482"/>
                <a:gd name="connsiteY130" fmla="*/ 1018 h 1403"/>
                <a:gd name="connsiteX131" fmla="*/ 2470 w 2482"/>
                <a:gd name="connsiteY131" fmla="*/ 968 h 1403"/>
                <a:gd name="connsiteX132" fmla="*/ 2482 w 2482"/>
                <a:gd name="connsiteY132" fmla="*/ 931 h 1403"/>
                <a:gd name="connsiteX133" fmla="*/ 2458 w 2482"/>
                <a:gd name="connsiteY133" fmla="*/ 931 h 1403"/>
                <a:gd name="connsiteX0" fmla="*/ 2458 w 2482"/>
                <a:gd name="connsiteY0" fmla="*/ 931 h 1403"/>
                <a:gd name="connsiteX1" fmla="*/ 2383 w 2482"/>
                <a:gd name="connsiteY1" fmla="*/ 944 h 1403"/>
                <a:gd name="connsiteX2" fmla="*/ 2334 w 2482"/>
                <a:gd name="connsiteY2" fmla="*/ 919 h 1403"/>
                <a:gd name="connsiteX3" fmla="*/ 2309 w 2482"/>
                <a:gd name="connsiteY3" fmla="*/ 882 h 1403"/>
                <a:gd name="connsiteX4" fmla="*/ 2259 w 2482"/>
                <a:gd name="connsiteY4" fmla="*/ 882 h 1403"/>
                <a:gd name="connsiteX5" fmla="*/ 2296 w 2482"/>
                <a:gd name="connsiteY5" fmla="*/ 857 h 1403"/>
                <a:gd name="connsiteX6" fmla="*/ 2309 w 2482"/>
                <a:gd name="connsiteY6" fmla="*/ 819 h 1403"/>
                <a:gd name="connsiteX7" fmla="*/ 2271 w 2482"/>
                <a:gd name="connsiteY7" fmla="*/ 807 h 1403"/>
                <a:gd name="connsiteX8" fmla="*/ 2222 w 2482"/>
                <a:gd name="connsiteY8" fmla="*/ 857 h 1403"/>
                <a:gd name="connsiteX9" fmla="*/ 2172 w 2482"/>
                <a:gd name="connsiteY9" fmla="*/ 894 h 1403"/>
                <a:gd name="connsiteX10" fmla="*/ 2123 w 2482"/>
                <a:gd name="connsiteY10" fmla="*/ 1006 h 1403"/>
                <a:gd name="connsiteX11" fmla="*/ 2135 w 2482"/>
                <a:gd name="connsiteY11" fmla="*/ 944 h 1403"/>
                <a:gd name="connsiteX12" fmla="*/ 2160 w 2482"/>
                <a:gd name="connsiteY12" fmla="*/ 869 h 1403"/>
                <a:gd name="connsiteX13" fmla="*/ 2185 w 2482"/>
                <a:gd name="connsiteY13" fmla="*/ 819 h 1403"/>
                <a:gd name="connsiteX14" fmla="*/ 2209 w 2482"/>
                <a:gd name="connsiteY14" fmla="*/ 770 h 1403"/>
                <a:gd name="connsiteX15" fmla="*/ 2334 w 2482"/>
                <a:gd name="connsiteY15" fmla="*/ 708 h 1403"/>
                <a:gd name="connsiteX16" fmla="*/ 2383 w 2482"/>
                <a:gd name="connsiteY16" fmla="*/ 671 h 1403"/>
                <a:gd name="connsiteX17" fmla="*/ 1701 w 2482"/>
                <a:gd name="connsiteY17" fmla="*/ 695 h 1403"/>
                <a:gd name="connsiteX18" fmla="*/ 1713 w 2482"/>
                <a:gd name="connsiteY18" fmla="*/ 720 h 1403"/>
                <a:gd name="connsiteX19" fmla="*/ 1750 w 2482"/>
                <a:gd name="connsiteY19" fmla="*/ 782 h 1403"/>
                <a:gd name="connsiteX20" fmla="*/ 1775 w 2482"/>
                <a:gd name="connsiteY20" fmla="*/ 832 h 1403"/>
                <a:gd name="connsiteX21" fmla="*/ 1750 w 2482"/>
                <a:gd name="connsiteY21" fmla="*/ 882 h 1403"/>
                <a:gd name="connsiteX22" fmla="*/ 1713 w 2482"/>
                <a:gd name="connsiteY22" fmla="*/ 882 h 1403"/>
                <a:gd name="connsiteX23" fmla="*/ 1688 w 2482"/>
                <a:gd name="connsiteY23" fmla="*/ 844 h 1403"/>
                <a:gd name="connsiteX24" fmla="*/ 1663 w 2482"/>
                <a:gd name="connsiteY24" fmla="*/ 819 h 1403"/>
                <a:gd name="connsiteX25" fmla="*/ 1638 w 2482"/>
                <a:gd name="connsiteY25" fmla="*/ 770 h 1403"/>
                <a:gd name="connsiteX26" fmla="*/ 1614 w 2482"/>
                <a:gd name="connsiteY26" fmla="*/ 745 h 1403"/>
                <a:gd name="connsiteX27" fmla="*/ 1601 w 2482"/>
                <a:gd name="connsiteY27" fmla="*/ 733 h 1403"/>
                <a:gd name="connsiteX28" fmla="*/ 1527 w 2482"/>
                <a:gd name="connsiteY28" fmla="*/ 733 h 1403"/>
                <a:gd name="connsiteX29" fmla="*/ 1428 w 2482"/>
                <a:gd name="connsiteY29" fmla="*/ 671 h 1403"/>
                <a:gd name="connsiteX30" fmla="*/ 1378 w 2482"/>
                <a:gd name="connsiteY30" fmla="*/ 633 h 1403"/>
                <a:gd name="connsiteX31" fmla="*/ 1316 w 2482"/>
                <a:gd name="connsiteY31" fmla="*/ 621 h 1403"/>
                <a:gd name="connsiteX32" fmla="*/ 1291 w 2482"/>
                <a:gd name="connsiteY32" fmla="*/ 633 h 1403"/>
                <a:gd name="connsiteX33" fmla="*/ 1217 w 2482"/>
                <a:gd name="connsiteY33" fmla="*/ 546 h 1403"/>
                <a:gd name="connsiteX34" fmla="*/ 1192 w 2482"/>
                <a:gd name="connsiteY34" fmla="*/ 546 h 1403"/>
                <a:gd name="connsiteX35" fmla="*/ 1204 w 2482"/>
                <a:gd name="connsiteY35" fmla="*/ 410 h 1403"/>
                <a:gd name="connsiteX36" fmla="*/ 1279 w 2482"/>
                <a:gd name="connsiteY36" fmla="*/ 311 h 1403"/>
                <a:gd name="connsiteX37" fmla="*/ 1291 w 2482"/>
                <a:gd name="connsiteY37" fmla="*/ 273 h 1403"/>
                <a:gd name="connsiteX38" fmla="*/ 1291 w 2482"/>
                <a:gd name="connsiteY38" fmla="*/ 236 h 1403"/>
                <a:gd name="connsiteX39" fmla="*/ 1341 w 2482"/>
                <a:gd name="connsiteY39" fmla="*/ 224 h 1403"/>
                <a:gd name="connsiteX40" fmla="*/ 1353 w 2482"/>
                <a:gd name="connsiteY40" fmla="*/ 199 h 1403"/>
                <a:gd name="connsiteX41" fmla="*/ 1291 w 2482"/>
                <a:gd name="connsiteY41" fmla="*/ 174 h 1403"/>
                <a:gd name="connsiteX42" fmla="*/ 1279 w 2482"/>
                <a:gd name="connsiteY42" fmla="*/ 149 h 1403"/>
                <a:gd name="connsiteX43" fmla="*/ 1341 w 2482"/>
                <a:gd name="connsiteY43" fmla="*/ 162 h 1403"/>
                <a:gd name="connsiteX44" fmla="*/ 1378 w 2482"/>
                <a:gd name="connsiteY44" fmla="*/ 149 h 1403"/>
                <a:gd name="connsiteX45" fmla="*/ 1341 w 2482"/>
                <a:gd name="connsiteY45" fmla="*/ 99 h 1403"/>
                <a:gd name="connsiteX46" fmla="*/ 1403 w 2482"/>
                <a:gd name="connsiteY46" fmla="*/ 99 h 1403"/>
                <a:gd name="connsiteX47" fmla="*/ 1328 w 2482"/>
                <a:gd name="connsiteY47" fmla="*/ 62 h 1403"/>
                <a:gd name="connsiteX48" fmla="*/ 1303 w 2482"/>
                <a:gd name="connsiteY48" fmla="*/ 50 h 1403"/>
                <a:gd name="connsiteX49" fmla="*/ 1179 w 2482"/>
                <a:gd name="connsiteY49" fmla="*/ 0 h 1403"/>
                <a:gd name="connsiteX50" fmla="*/ 1167 w 2482"/>
                <a:gd name="connsiteY50" fmla="*/ 50 h 1403"/>
                <a:gd name="connsiteX51" fmla="*/ 1105 w 2482"/>
                <a:gd name="connsiteY51" fmla="*/ 37 h 1403"/>
                <a:gd name="connsiteX52" fmla="*/ 1068 w 2482"/>
                <a:gd name="connsiteY52" fmla="*/ 75 h 1403"/>
                <a:gd name="connsiteX53" fmla="*/ 0 w 2482"/>
                <a:gd name="connsiteY53" fmla="*/ 137 h 1403"/>
                <a:gd name="connsiteX54" fmla="*/ 0 w 2482"/>
                <a:gd name="connsiteY54" fmla="*/ 162 h 1403"/>
                <a:gd name="connsiteX55" fmla="*/ 37 w 2482"/>
                <a:gd name="connsiteY55" fmla="*/ 174 h 1403"/>
                <a:gd name="connsiteX56" fmla="*/ 37 w 2482"/>
                <a:gd name="connsiteY56" fmla="*/ 248 h 1403"/>
                <a:gd name="connsiteX57" fmla="*/ 112 w 2482"/>
                <a:gd name="connsiteY57" fmla="*/ 261 h 1403"/>
                <a:gd name="connsiteX58" fmla="*/ 100 w 2482"/>
                <a:gd name="connsiteY58" fmla="*/ 323 h 1403"/>
                <a:gd name="connsiteX59" fmla="*/ 124 w 2482"/>
                <a:gd name="connsiteY59" fmla="*/ 484 h 1403"/>
                <a:gd name="connsiteX60" fmla="*/ 149 w 2482"/>
                <a:gd name="connsiteY60" fmla="*/ 522 h 1403"/>
                <a:gd name="connsiteX61" fmla="*/ 100 w 2482"/>
                <a:gd name="connsiteY61" fmla="*/ 571 h 1403"/>
                <a:gd name="connsiteX62" fmla="*/ 100 w 2482"/>
                <a:gd name="connsiteY62" fmla="*/ 608 h 1403"/>
                <a:gd name="connsiteX63" fmla="*/ 100 w 2482"/>
                <a:gd name="connsiteY63" fmla="*/ 646 h 1403"/>
                <a:gd name="connsiteX64" fmla="*/ 149 w 2482"/>
                <a:gd name="connsiteY64" fmla="*/ 745 h 1403"/>
                <a:gd name="connsiteX65" fmla="*/ 124 w 2482"/>
                <a:gd name="connsiteY65" fmla="*/ 782 h 1403"/>
                <a:gd name="connsiteX66" fmla="*/ 124 w 2482"/>
                <a:gd name="connsiteY66" fmla="*/ 807 h 1403"/>
                <a:gd name="connsiteX67" fmla="*/ 149 w 2482"/>
                <a:gd name="connsiteY67" fmla="*/ 819 h 1403"/>
                <a:gd name="connsiteX68" fmla="*/ 186 w 2482"/>
                <a:gd name="connsiteY68" fmla="*/ 894 h 1403"/>
                <a:gd name="connsiteX69" fmla="*/ 199 w 2482"/>
                <a:gd name="connsiteY69" fmla="*/ 931 h 1403"/>
                <a:gd name="connsiteX70" fmla="*/ 211 w 2482"/>
                <a:gd name="connsiteY70" fmla="*/ 956 h 1403"/>
                <a:gd name="connsiteX71" fmla="*/ 261 w 2482"/>
                <a:gd name="connsiteY71" fmla="*/ 981 h 1403"/>
                <a:gd name="connsiteX72" fmla="*/ 633 w 2482"/>
                <a:gd name="connsiteY72" fmla="*/ 1018 h 1403"/>
                <a:gd name="connsiteX73" fmla="*/ 658 w 2482"/>
                <a:gd name="connsiteY73" fmla="*/ 1018 h 1403"/>
                <a:gd name="connsiteX74" fmla="*/ 683 w 2482"/>
                <a:gd name="connsiteY74" fmla="*/ 1031 h 1403"/>
                <a:gd name="connsiteX75" fmla="*/ 1204 w 2482"/>
                <a:gd name="connsiteY75" fmla="*/ 1080 h 1403"/>
                <a:gd name="connsiteX76" fmla="*/ 1254 w 2482"/>
                <a:gd name="connsiteY76" fmla="*/ 1093 h 1403"/>
                <a:gd name="connsiteX77" fmla="*/ 1266 w 2482"/>
                <a:gd name="connsiteY77" fmla="*/ 1093 h 1403"/>
                <a:gd name="connsiteX78" fmla="*/ 1291 w 2482"/>
                <a:gd name="connsiteY78" fmla="*/ 1093 h 1403"/>
                <a:gd name="connsiteX79" fmla="*/ 1291 w 2482"/>
                <a:gd name="connsiteY79" fmla="*/ 1105 h 1403"/>
                <a:gd name="connsiteX80" fmla="*/ 1303 w 2482"/>
                <a:gd name="connsiteY80" fmla="*/ 1105 h 1403"/>
                <a:gd name="connsiteX81" fmla="*/ 1440 w 2482"/>
                <a:gd name="connsiteY81" fmla="*/ 1117 h 1403"/>
                <a:gd name="connsiteX82" fmla="*/ 1452 w 2482"/>
                <a:gd name="connsiteY82" fmla="*/ 1117 h 1403"/>
                <a:gd name="connsiteX83" fmla="*/ 1452 w 2482"/>
                <a:gd name="connsiteY83" fmla="*/ 1093 h 1403"/>
                <a:gd name="connsiteX84" fmla="*/ 1465 w 2482"/>
                <a:gd name="connsiteY84" fmla="*/ 1080 h 1403"/>
                <a:gd name="connsiteX85" fmla="*/ 1502 w 2482"/>
                <a:gd name="connsiteY85" fmla="*/ 1068 h 1403"/>
                <a:gd name="connsiteX86" fmla="*/ 1564 w 2482"/>
                <a:gd name="connsiteY86" fmla="*/ 1080 h 1403"/>
                <a:gd name="connsiteX87" fmla="*/ 1564 w 2482"/>
                <a:gd name="connsiteY87" fmla="*/ 1093 h 1403"/>
                <a:gd name="connsiteX88" fmla="*/ 1589 w 2482"/>
                <a:gd name="connsiteY88" fmla="*/ 1105 h 1403"/>
                <a:gd name="connsiteX89" fmla="*/ 1614 w 2482"/>
                <a:gd name="connsiteY89" fmla="*/ 1142 h 1403"/>
                <a:gd name="connsiteX90" fmla="*/ 1614 w 2482"/>
                <a:gd name="connsiteY90" fmla="*/ 1167 h 1403"/>
                <a:gd name="connsiteX91" fmla="*/ 1638 w 2482"/>
                <a:gd name="connsiteY91" fmla="*/ 1167 h 1403"/>
                <a:gd name="connsiteX92" fmla="*/ 1676 w 2482"/>
                <a:gd name="connsiteY92" fmla="*/ 1192 h 1403"/>
                <a:gd name="connsiteX93" fmla="*/ 1688 w 2482"/>
                <a:gd name="connsiteY93" fmla="*/ 1204 h 1403"/>
                <a:gd name="connsiteX94" fmla="*/ 1725 w 2482"/>
                <a:gd name="connsiteY94" fmla="*/ 1192 h 1403"/>
                <a:gd name="connsiteX95" fmla="*/ 1763 w 2482"/>
                <a:gd name="connsiteY95" fmla="*/ 1167 h 1403"/>
                <a:gd name="connsiteX96" fmla="*/ 1812 w 2482"/>
                <a:gd name="connsiteY96" fmla="*/ 1204 h 1403"/>
                <a:gd name="connsiteX97" fmla="*/ 1837 w 2482"/>
                <a:gd name="connsiteY97" fmla="*/ 1254 h 1403"/>
                <a:gd name="connsiteX98" fmla="*/ 1787 w 2482"/>
                <a:gd name="connsiteY98" fmla="*/ 1254 h 1403"/>
                <a:gd name="connsiteX99" fmla="*/ 1775 w 2482"/>
                <a:gd name="connsiteY99" fmla="*/ 1266 h 1403"/>
                <a:gd name="connsiteX100" fmla="*/ 1775 w 2482"/>
                <a:gd name="connsiteY100" fmla="*/ 1328 h 1403"/>
                <a:gd name="connsiteX101" fmla="*/ 1763 w 2482"/>
                <a:gd name="connsiteY101" fmla="*/ 1353 h 1403"/>
                <a:gd name="connsiteX102" fmla="*/ 1750 w 2482"/>
                <a:gd name="connsiteY102" fmla="*/ 1391 h 1403"/>
                <a:gd name="connsiteX103" fmla="*/ 1763 w 2482"/>
                <a:gd name="connsiteY103" fmla="*/ 1403 h 1403"/>
                <a:gd name="connsiteX104" fmla="*/ 1825 w 2482"/>
                <a:gd name="connsiteY104" fmla="*/ 1378 h 1403"/>
                <a:gd name="connsiteX105" fmla="*/ 1862 w 2482"/>
                <a:gd name="connsiteY105" fmla="*/ 1304 h 1403"/>
                <a:gd name="connsiteX106" fmla="*/ 1862 w 2482"/>
                <a:gd name="connsiteY106" fmla="*/ 1316 h 1403"/>
                <a:gd name="connsiteX107" fmla="*/ 1862 w 2482"/>
                <a:gd name="connsiteY107" fmla="*/ 1279 h 1403"/>
                <a:gd name="connsiteX108" fmla="*/ 1887 w 2482"/>
                <a:gd name="connsiteY108" fmla="*/ 1254 h 1403"/>
                <a:gd name="connsiteX109" fmla="*/ 1936 w 2482"/>
                <a:gd name="connsiteY109" fmla="*/ 1254 h 1403"/>
                <a:gd name="connsiteX110" fmla="*/ 1936 w 2482"/>
                <a:gd name="connsiteY110" fmla="*/ 1242 h 1403"/>
                <a:gd name="connsiteX111" fmla="*/ 1949 w 2482"/>
                <a:gd name="connsiteY111" fmla="*/ 1229 h 1403"/>
                <a:gd name="connsiteX112" fmla="*/ 1974 w 2482"/>
                <a:gd name="connsiteY112" fmla="*/ 1217 h 1403"/>
                <a:gd name="connsiteX113" fmla="*/ 1974 w 2482"/>
                <a:gd name="connsiteY113" fmla="*/ 1229 h 1403"/>
                <a:gd name="connsiteX114" fmla="*/ 1986 w 2482"/>
                <a:gd name="connsiteY114" fmla="*/ 1204 h 1403"/>
                <a:gd name="connsiteX115" fmla="*/ 2023 w 2482"/>
                <a:gd name="connsiteY115" fmla="*/ 1167 h 1403"/>
                <a:gd name="connsiteX116" fmla="*/ 2110 w 2482"/>
                <a:gd name="connsiteY116" fmla="*/ 1142 h 1403"/>
                <a:gd name="connsiteX117" fmla="*/ 2135 w 2482"/>
                <a:gd name="connsiteY117" fmla="*/ 1093 h 1403"/>
                <a:gd name="connsiteX118" fmla="*/ 2147 w 2482"/>
                <a:gd name="connsiteY118" fmla="*/ 1068 h 1403"/>
                <a:gd name="connsiteX119" fmla="*/ 2147 w 2482"/>
                <a:gd name="connsiteY119" fmla="*/ 1043 h 1403"/>
                <a:gd name="connsiteX120" fmla="*/ 2160 w 2482"/>
                <a:gd name="connsiteY120" fmla="*/ 968 h 1403"/>
                <a:gd name="connsiteX121" fmla="*/ 2222 w 2482"/>
                <a:gd name="connsiteY121" fmla="*/ 968 h 1403"/>
                <a:gd name="connsiteX122" fmla="*/ 2296 w 2482"/>
                <a:gd name="connsiteY122" fmla="*/ 1043 h 1403"/>
                <a:gd name="connsiteX123" fmla="*/ 2321 w 2482"/>
                <a:gd name="connsiteY123" fmla="*/ 1031 h 1403"/>
                <a:gd name="connsiteX124" fmla="*/ 2358 w 2482"/>
                <a:gd name="connsiteY124" fmla="*/ 981 h 1403"/>
                <a:gd name="connsiteX125" fmla="*/ 2358 w 2482"/>
                <a:gd name="connsiteY125" fmla="*/ 1006 h 1403"/>
                <a:gd name="connsiteX126" fmla="*/ 2346 w 2482"/>
                <a:gd name="connsiteY126" fmla="*/ 1068 h 1403"/>
                <a:gd name="connsiteX127" fmla="*/ 2383 w 2482"/>
                <a:gd name="connsiteY127" fmla="*/ 1093 h 1403"/>
                <a:gd name="connsiteX128" fmla="*/ 2408 w 2482"/>
                <a:gd name="connsiteY128" fmla="*/ 1031 h 1403"/>
                <a:gd name="connsiteX129" fmla="*/ 2433 w 2482"/>
                <a:gd name="connsiteY129" fmla="*/ 1018 h 1403"/>
                <a:gd name="connsiteX130" fmla="*/ 2470 w 2482"/>
                <a:gd name="connsiteY130" fmla="*/ 968 h 1403"/>
                <a:gd name="connsiteX131" fmla="*/ 2482 w 2482"/>
                <a:gd name="connsiteY131" fmla="*/ 931 h 1403"/>
                <a:gd name="connsiteX132" fmla="*/ 2458 w 2482"/>
                <a:gd name="connsiteY132" fmla="*/ 931 h 1403"/>
                <a:gd name="connsiteX0" fmla="*/ 2458 w 2482"/>
                <a:gd name="connsiteY0" fmla="*/ 931 h 1403"/>
                <a:gd name="connsiteX1" fmla="*/ 2383 w 2482"/>
                <a:gd name="connsiteY1" fmla="*/ 944 h 1403"/>
                <a:gd name="connsiteX2" fmla="*/ 2334 w 2482"/>
                <a:gd name="connsiteY2" fmla="*/ 919 h 1403"/>
                <a:gd name="connsiteX3" fmla="*/ 2309 w 2482"/>
                <a:gd name="connsiteY3" fmla="*/ 882 h 1403"/>
                <a:gd name="connsiteX4" fmla="*/ 2259 w 2482"/>
                <a:gd name="connsiteY4" fmla="*/ 882 h 1403"/>
                <a:gd name="connsiteX5" fmla="*/ 2296 w 2482"/>
                <a:gd name="connsiteY5" fmla="*/ 857 h 1403"/>
                <a:gd name="connsiteX6" fmla="*/ 2309 w 2482"/>
                <a:gd name="connsiteY6" fmla="*/ 819 h 1403"/>
                <a:gd name="connsiteX7" fmla="*/ 2271 w 2482"/>
                <a:gd name="connsiteY7" fmla="*/ 807 h 1403"/>
                <a:gd name="connsiteX8" fmla="*/ 2222 w 2482"/>
                <a:gd name="connsiteY8" fmla="*/ 857 h 1403"/>
                <a:gd name="connsiteX9" fmla="*/ 2172 w 2482"/>
                <a:gd name="connsiteY9" fmla="*/ 894 h 1403"/>
                <a:gd name="connsiteX10" fmla="*/ 2123 w 2482"/>
                <a:gd name="connsiteY10" fmla="*/ 1006 h 1403"/>
                <a:gd name="connsiteX11" fmla="*/ 2135 w 2482"/>
                <a:gd name="connsiteY11" fmla="*/ 944 h 1403"/>
                <a:gd name="connsiteX12" fmla="*/ 2160 w 2482"/>
                <a:gd name="connsiteY12" fmla="*/ 869 h 1403"/>
                <a:gd name="connsiteX13" fmla="*/ 2185 w 2482"/>
                <a:gd name="connsiteY13" fmla="*/ 819 h 1403"/>
                <a:gd name="connsiteX14" fmla="*/ 2209 w 2482"/>
                <a:gd name="connsiteY14" fmla="*/ 770 h 1403"/>
                <a:gd name="connsiteX15" fmla="*/ 2334 w 2482"/>
                <a:gd name="connsiteY15" fmla="*/ 708 h 1403"/>
                <a:gd name="connsiteX16" fmla="*/ 2383 w 2482"/>
                <a:gd name="connsiteY16" fmla="*/ 671 h 1403"/>
                <a:gd name="connsiteX17" fmla="*/ 1701 w 2482"/>
                <a:gd name="connsiteY17" fmla="*/ 695 h 1403"/>
                <a:gd name="connsiteX18" fmla="*/ 1713 w 2482"/>
                <a:gd name="connsiteY18" fmla="*/ 720 h 1403"/>
                <a:gd name="connsiteX19" fmla="*/ 1750 w 2482"/>
                <a:gd name="connsiteY19" fmla="*/ 782 h 1403"/>
                <a:gd name="connsiteX20" fmla="*/ 1775 w 2482"/>
                <a:gd name="connsiteY20" fmla="*/ 832 h 1403"/>
                <a:gd name="connsiteX21" fmla="*/ 1750 w 2482"/>
                <a:gd name="connsiteY21" fmla="*/ 882 h 1403"/>
                <a:gd name="connsiteX22" fmla="*/ 1713 w 2482"/>
                <a:gd name="connsiteY22" fmla="*/ 882 h 1403"/>
                <a:gd name="connsiteX23" fmla="*/ 1688 w 2482"/>
                <a:gd name="connsiteY23" fmla="*/ 844 h 1403"/>
                <a:gd name="connsiteX24" fmla="*/ 1663 w 2482"/>
                <a:gd name="connsiteY24" fmla="*/ 819 h 1403"/>
                <a:gd name="connsiteX25" fmla="*/ 1638 w 2482"/>
                <a:gd name="connsiteY25" fmla="*/ 770 h 1403"/>
                <a:gd name="connsiteX26" fmla="*/ 1614 w 2482"/>
                <a:gd name="connsiteY26" fmla="*/ 745 h 1403"/>
                <a:gd name="connsiteX27" fmla="*/ 1601 w 2482"/>
                <a:gd name="connsiteY27" fmla="*/ 733 h 1403"/>
                <a:gd name="connsiteX28" fmla="*/ 1527 w 2482"/>
                <a:gd name="connsiteY28" fmla="*/ 733 h 1403"/>
                <a:gd name="connsiteX29" fmla="*/ 1428 w 2482"/>
                <a:gd name="connsiteY29" fmla="*/ 671 h 1403"/>
                <a:gd name="connsiteX30" fmla="*/ 1378 w 2482"/>
                <a:gd name="connsiteY30" fmla="*/ 633 h 1403"/>
                <a:gd name="connsiteX31" fmla="*/ 1316 w 2482"/>
                <a:gd name="connsiteY31" fmla="*/ 621 h 1403"/>
                <a:gd name="connsiteX32" fmla="*/ 1291 w 2482"/>
                <a:gd name="connsiteY32" fmla="*/ 633 h 1403"/>
                <a:gd name="connsiteX33" fmla="*/ 1217 w 2482"/>
                <a:gd name="connsiteY33" fmla="*/ 546 h 1403"/>
                <a:gd name="connsiteX34" fmla="*/ 1192 w 2482"/>
                <a:gd name="connsiteY34" fmla="*/ 546 h 1403"/>
                <a:gd name="connsiteX35" fmla="*/ 1204 w 2482"/>
                <a:gd name="connsiteY35" fmla="*/ 410 h 1403"/>
                <a:gd name="connsiteX36" fmla="*/ 1279 w 2482"/>
                <a:gd name="connsiteY36" fmla="*/ 311 h 1403"/>
                <a:gd name="connsiteX37" fmla="*/ 1291 w 2482"/>
                <a:gd name="connsiteY37" fmla="*/ 273 h 1403"/>
                <a:gd name="connsiteX38" fmla="*/ 1291 w 2482"/>
                <a:gd name="connsiteY38" fmla="*/ 236 h 1403"/>
                <a:gd name="connsiteX39" fmla="*/ 1341 w 2482"/>
                <a:gd name="connsiteY39" fmla="*/ 224 h 1403"/>
                <a:gd name="connsiteX40" fmla="*/ 1353 w 2482"/>
                <a:gd name="connsiteY40" fmla="*/ 199 h 1403"/>
                <a:gd name="connsiteX41" fmla="*/ 1291 w 2482"/>
                <a:gd name="connsiteY41" fmla="*/ 174 h 1403"/>
                <a:gd name="connsiteX42" fmla="*/ 1279 w 2482"/>
                <a:gd name="connsiteY42" fmla="*/ 149 h 1403"/>
                <a:gd name="connsiteX43" fmla="*/ 1341 w 2482"/>
                <a:gd name="connsiteY43" fmla="*/ 162 h 1403"/>
                <a:gd name="connsiteX44" fmla="*/ 1378 w 2482"/>
                <a:gd name="connsiteY44" fmla="*/ 149 h 1403"/>
                <a:gd name="connsiteX45" fmla="*/ 1341 w 2482"/>
                <a:gd name="connsiteY45" fmla="*/ 99 h 1403"/>
                <a:gd name="connsiteX46" fmla="*/ 1403 w 2482"/>
                <a:gd name="connsiteY46" fmla="*/ 99 h 1403"/>
                <a:gd name="connsiteX47" fmla="*/ 1328 w 2482"/>
                <a:gd name="connsiteY47" fmla="*/ 62 h 1403"/>
                <a:gd name="connsiteX48" fmla="*/ 1179 w 2482"/>
                <a:gd name="connsiteY48" fmla="*/ 0 h 1403"/>
                <a:gd name="connsiteX49" fmla="*/ 1167 w 2482"/>
                <a:gd name="connsiteY49" fmla="*/ 50 h 1403"/>
                <a:gd name="connsiteX50" fmla="*/ 1105 w 2482"/>
                <a:gd name="connsiteY50" fmla="*/ 37 h 1403"/>
                <a:gd name="connsiteX51" fmla="*/ 1068 w 2482"/>
                <a:gd name="connsiteY51" fmla="*/ 75 h 1403"/>
                <a:gd name="connsiteX52" fmla="*/ 0 w 2482"/>
                <a:gd name="connsiteY52" fmla="*/ 137 h 1403"/>
                <a:gd name="connsiteX53" fmla="*/ 0 w 2482"/>
                <a:gd name="connsiteY53" fmla="*/ 162 h 1403"/>
                <a:gd name="connsiteX54" fmla="*/ 37 w 2482"/>
                <a:gd name="connsiteY54" fmla="*/ 174 h 1403"/>
                <a:gd name="connsiteX55" fmla="*/ 37 w 2482"/>
                <a:gd name="connsiteY55" fmla="*/ 248 h 1403"/>
                <a:gd name="connsiteX56" fmla="*/ 112 w 2482"/>
                <a:gd name="connsiteY56" fmla="*/ 261 h 1403"/>
                <a:gd name="connsiteX57" fmla="*/ 100 w 2482"/>
                <a:gd name="connsiteY57" fmla="*/ 323 h 1403"/>
                <a:gd name="connsiteX58" fmla="*/ 124 w 2482"/>
                <a:gd name="connsiteY58" fmla="*/ 484 h 1403"/>
                <a:gd name="connsiteX59" fmla="*/ 149 w 2482"/>
                <a:gd name="connsiteY59" fmla="*/ 522 h 1403"/>
                <a:gd name="connsiteX60" fmla="*/ 100 w 2482"/>
                <a:gd name="connsiteY60" fmla="*/ 571 h 1403"/>
                <a:gd name="connsiteX61" fmla="*/ 100 w 2482"/>
                <a:gd name="connsiteY61" fmla="*/ 608 h 1403"/>
                <a:gd name="connsiteX62" fmla="*/ 100 w 2482"/>
                <a:gd name="connsiteY62" fmla="*/ 646 h 1403"/>
                <a:gd name="connsiteX63" fmla="*/ 149 w 2482"/>
                <a:gd name="connsiteY63" fmla="*/ 745 h 1403"/>
                <a:gd name="connsiteX64" fmla="*/ 124 w 2482"/>
                <a:gd name="connsiteY64" fmla="*/ 782 h 1403"/>
                <a:gd name="connsiteX65" fmla="*/ 124 w 2482"/>
                <a:gd name="connsiteY65" fmla="*/ 807 h 1403"/>
                <a:gd name="connsiteX66" fmla="*/ 149 w 2482"/>
                <a:gd name="connsiteY66" fmla="*/ 819 h 1403"/>
                <a:gd name="connsiteX67" fmla="*/ 186 w 2482"/>
                <a:gd name="connsiteY67" fmla="*/ 894 h 1403"/>
                <a:gd name="connsiteX68" fmla="*/ 199 w 2482"/>
                <a:gd name="connsiteY68" fmla="*/ 931 h 1403"/>
                <a:gd name="connsiteX69" fmla="*/ 211 w 2482"/>
                <a:gd name="connsiteY69" fmla="*/ 956 h 1403"/>
                <a:gd name="connsiteX70" fmla="*/ 261 w 2482"/>
                <a:gd name="connsiteY70" fmla="*/ 981 h 1403"/>
                <a:gd name="connsiteX71" fmla="*/ 633 w 2482"/>
                <a:gd name="connsiteY71" fmla="*/ 1018 h 1403"/>
                <a:gd name="connsiteX72" fmla="*/ 658 w 2482"/>
                <a:gd name="connsiteY72" fmla="*/ 1018 h 1403"/>
                <a:gd name="connsiteX73" fmla="*/ 683 w 2482"/>
                <a:gd name="connsiteY73" fmla="*/ 1031 h 1403"/>
                <a:gd name="connsiteX74" fmla="*/ 1204 w 2482"/>
                <a:gd name="connsiteY74" fmla="*/ 1080 h 1403"/>
                <a:gd name="connsiteX75" fmla="*/ 1254 w 2482"/>
                <a:gd name="connsiteY75" fmla="*/ 1093 h 1403"/>
                <a:gd name="connsiteX76" fmla="*/ 1266 w 2482"/>
                <a:gd name="connsiteY76" fmla="*/ 1093 h 1403"/>
                <a:gd name="connsiteX77" fmla="*/ 1291 w 2482"/>
                <a:gd name="connsiteY77" fmla="*/ 1093 h 1403"/>
                <a:gd name="connsiteX78" fmla="*/ 1291 w 2482"/>
                <a:gd name="connsiteY78" fmla="*/ 1105 h 1403"/>
                <a:gd name="connsiteX79" fmla="*/ 1303 w 2482"/>
                <a:gd name="connsiteY79" fmla="*/ 1105 h 1403"/>
                <a:gd name="connsiteX80" fmla="*/ 1440 w 2482"/>
                <a:gd name="connsiteY80" fmla="*/ 1117 h 1403"/>
                <a:gd name="connsiteX81" fmla="*/ 1452 w 2482"/>
                <a:gd name="connsiteY81" fmla="*/ 1117 h 1403"/>
                <a:gd name="connsiteX82" fmla="*/ 1452 w 2482"/>
                <a:gd name="connsiteY82" fmla="*/ 1093 h 1403"/>
                <a:gd name="connsiteX83" fmla="*/ 1465 w 2482"/>
                <a:gd name="connsiteY83" fmla="*/ 1080 h 1403"/>
                <a:gd name="connsiteX84" fmla="*/ 1502 w 2482"/>
                <a:gd name="connsiteY84" fmla="*/ 1068 h 1403"/>
                <a:gd name="connsiteX85" fmla="*/ 1564 w 2482"/>
                <a:gd name="connsiteY85" fmla="*/ 1080 h 1403"/>
                <a:gd name="connsiteX86" fmla="*/ 1564 w 2482"/>
                <a:gd name="connsiteY86" fmla="*/ 1093 h 1403"/>
                <a:gd name="connsiteX87" fmla="*/ 1589 w 2482"/>
                <a:gd name="connsiteY87" fmla="*/ 1105 h 1403"/>
                <a:gd name="connsiteX88" fmla="*/ 1614 w 2482"/>
                <a:gd name="connsiteY88" fmla="*/ 1142 h 1403"/>
                <a:gd name="connsiteX89" fmla="*/ 1614 w 2482"/>
                <a:gd name="connsiteY89" fmla="*/ 1167 h 1403"/>
                <a:gd name="connsiteX90" fmla="*/ 1638 w 2482"/>
                <a:gd name="connsiteY90" fmla="*/ 1167 h 1403"/>
                <a:gd name="connsiteX91" fmla="*/ 1676 w 2482"/>
                <a:gd name="connsiteY91" fmla="*/ 1192 h 1403"/>
                <a:gd name="connsiteX92" fmla="*/ 1688 w 2482"/>
                <a:gd name="connsiteY92" fmla="*/ 1204 h 1403"/>
                <a:gd name="connsiteX93" fmla="*/ 1725 w 2482"/>
                <a:gd name="connsiteY93" fmla="*/ 1192 h 1403"/>
                <a:gd name="connsiteX94" fmla="*/ 1763 w 2482"/>
                <a:gd name="connsiteY94" fmla="*/ 1167 h 1403"/>
                <a:gd name="connsiteX95" fmla="*/ 1812 w 2482"/>
                <a:gd name="connsiteY95" fmla="*/ 1204 h 1403"/>
                <a:gd name="connsiteX96" fmla="*/ 1837 w 2482"/>
                <a:gd name="connsiteY96" fmla="*/ 1254 h 1403"/>
                <a:gd name="connsiteX97" fmla="*/ 1787 w 2482"/>
                <a:gd name="connsiteY97" fmla="*/ 1254 h 1403"/>
                <a:gd name="connsiteX98" fmla="*/ 1775 w 2482"/>
                <a:gd name="connsiteY98" fmla="*/ 1266 h 1403"/>
                <a:gd name="connsiteX99" fmla="*/ 1775 w 2482"/>
                <a:gd name="connsiteY99" fmla="*/ 1328 h 1403"/>
                <a:gd name="connsiteX100" fmla="*/ 1763 w 2482"/>
                <a:gd name="connsiteY100" fmla="*/ 1353 h 1403"/>
                <a:gd name="connsiteX101" fmla="*/ 1750 w 2482"/>
                <a:gd name="connsiteY101" fmla="*/ 1391 h 1403"/>
                <a:gd name="connsiteX102" fmla="*/ 1763 w 2482"/>
                <a:gd name="connsiteY102" fmla="*/ 1403 h 1403"/>
                <a:gd name="connsiteX103" fmla="*/ 1825 w 2482"/>
                <a:gd name="connsiteY103" fmla="*/ 1378 h 1403"/>
                <a:gd name="connsiteX104" fmla="*/ 1862 w 2482"/>
                <a:gd name="connsiteY104" fmla="*/ 1304 h 1403"/>
                <a:gd name="connsiteX105" fmla="*/ 1862 w 2482"/>
                <a:gd name="connsiteY105" fmla="*/ 1316 h 1403"/>
                <a:gd name="connsiteX106" fmla="*/ 1862 w 2482"/>
                <a:gd name="connsiteY106" fmla="*/ 1279 h 1403"/>
                <a:gd name="connsiteX107" fmla="*/ 1887 w 2482"/>
                <a:gd name="connsiteY107" fmla="*/ 1254 h 1403"/>
                <a:gd name="connsiteX108" fmla="*/ 1936 w 2482"/>
                <a:gd name="connsiteY108" fmla="*/ 1254 h 1403"/>
                <a:gd name="connsiteX109" fmla="*/ 1936 w 2482"/>
                <a:gd name="connsiteY109" fmla="*/ 1242 h 1403"/>
                <a:gd name="connsiteX110" fmla="*/ 1949 w 2482"/>
                <a:gd name="connsiteY110" fmla="*/ 1229 h 1403"/>
                <a:gd name="connsiteX111" fmla="*/ 1974 w 2482"/>
                <a:gd name="connsiteY111" fmla="*/ 1217 h 1403"/>
                <a:gd name="connsiteX112" fmla="*/ 1974 w 2482"/>
                <a:gd name="connsiteY112" fmla="*/ 1229 h 1403"/>
                <a:gd name="connsiteX113" fmla="*/ 1986 w 2482"/>
                <a:gd name="connsiteY113" fmla="*/ 1204 h 1403"/>
                <a:gd name="connsiteX114" fmla="*/ 2023 w 2482"/>
                <a:gd name="connsiteY114" fmla="*/ 1167 h 1403"/>
                <a:gd name="connsiteX115" fmla="*/ 2110 w 2482"/>
                <a:gd name="connsiteY115" fmla="*/ 1142 h 1403"/>
                <a:gd name="connsiteX116" fmla="*/ 2135 w 2482"/>
                <a:gd name="connsiteY116" fmla="*/ 1093 h 1403"/>
                <a:gd name="connsiteX117" fmla="*/ 2147 w 2482"/>
                <a:gd name="connsiteY117" fmla="*/ 1068 h 1403"/>
                <a:gd name="connsiteX118" fmla="*/ 2147 w 2482"/>
                <a:gd name="connsiteY118" fmla="*/ 1043 h 1403"/>
                <a:gd name="connsiteX119" fmla="*/ 2160 w 2482"/>
                <a:gd name="connsiteY119" fmla="*/ 968 h 1403"/>
                <a:gd name="connsiteX120" fmla="*/ 2222 w 2482"/>
                <a:gd name="connsiteY120" fmla="*/ 968 h 1403"/>
                <a:gd name="connsiteX121" fmla="*/ 2296 w 2482"/>
                <a:gd name="connsiteY121" fmla="*/ 1043 h 1403"/>
                <a:gd name="connsiteX122" fmla="*/ 2321 w 2482"/>
                <a:gd name="connsiteY122" fmla="*/ 1031 h 1403"/>
                <a:gd name="connsiteX123" fmla="*/ 2358 w 2482"/>
                <a:gd name="connsiteY123" fmla="*/ 981 h 1403"/>
                <a:gd name="connsiteX124" fmla="*/ 2358 w 2482"/>
                <a:gd name="connsiteY124" fmla="*/ 1006 h 1403"/>
                <a:gd name="connsiteX125" fmla="*/ 2346 w 2482"/>
                <a:gd name="connsiteY125" fmla="*/ 1068 h 1403"/>
                <a:gd name="connsiteX126" fmla="*/ 2383 w 2482"/>
                <a:gd name="connsiteY126" fmla="*/ 1093 h 1403"/>
                <a:gd name="connsiteX127" fmla="*/ 2408 w 2482"/>
                <a:gd name="connsiteY127" fmla="*/ 1031 h 1403"/>
                <a:gd name="connsiteX128" fmla="*/ 2433 w 2482"/>
                <a:gd name="connsiteY128" fmla="*/ 1018 h 1403"/>
                <a:gd name="connsiteX129" fmla="*/ 2470 w 2482"/>
                <a:gd name="connsiteY129" fmla="*/ 968 h 1403"/>
                <a:gd name="connsiteX130" fmla="*/ 2482 w 2482"/>
                <a:gd name="connsiteY130" fmla="*/ 931 h 1403"/>
                <a:gd name="connsiteX131" fmla="*/ 2458 w 2482"/>
                <a:gd name="connsiteY131" fmla="*/ 931 h 1403"/>
                <a:gd name="connsiteX0" fmla="*/ 2458 w 2482"/>
                <a:gd name="connsiteY0" fmla="*/ 931 h 1403"/>
                <a:gd name="connsiteX1" fmla="*/ 2383 w 2482"/>
                <a:gd name="connsiteY1" fmla="*/ 944 h 1403"/>
                <a:gd name="connsiteX2" fmla="*/ 2334 w 2482"/>
                <a:gd name="connsiteY2" fmla="*/ 919 h 1403"/>
                <a:gd name="connsiteX3" fmla="*/ 2309 w 2482"/>
                <a:gd name="connsiteY3" fmla="*/ 882 h 1403"/>
                <a:gd name="connsiteX4" fmla="*/ 2259 w 2482"/>
                <a:gd name="connsiteY4" fmla="*/ 882 h 1403"/>
                <a:gd name="connsiteX5" fmla="*/ 2296 w 2482"/>
                <a:gd name="connsiteY5" fmla="*/ 857 h 1403"/>
                <a:gd name="connsiteX6" fmla="*/ 2309 w 2482"/>
                <a:gd name="connsiteY6" fmla="*/ 819 h 1403"/>
                <a:gd name="connsiteX7" fmla="*/ 2271 w 2482"/>
                <a:gd name="connsiteY7" fmla="*/ 807 h 1403"/>
                <a:gd name="connsiteX8" fmla="*/ 2222 w 2482"/>
                <a:gd name="connsiteY8" fmla="*/ 857 h 1403"/>
                <a:gd name="connsiteX9" fmla="*/ 2172 w 2482"/>
                <a:gd name="connsiteY9" fmla="*/ 894 h 1403"/>
                <a:gd name="connsiteX10" fmla="*/ 2123 w 2482"/>
                <a:gd name="connsiteY10" fmla="*/ 1006 h 1403"/>
                <a:gd name="connsiteX11" fmla="*/ 2135 w 2482"/>
                <a:gd name="connsiteY11" fmla="*/ 944 h 1403"/>
                <a:gd name="connsiteX12" fmla="*/ 2160 w 2482"/>
                <a:gd name="connsiteY12" fmla="*/ 869 h 1403"/>
                <a:gd name="connsiteX13" fmla="*/ 2185 w 2482"/>
                <a:gd name="connsiteY13" fmla="*/ 819 h 1403"/>
                <a:gd name="connsiteX14" fmla="*/ 2209 w 2482"/>
                <a:gd name="connsiteY14" fmla="*/ 770 h 1403"/>
                <a:gd name="connsiteX15" fmla="*/ 2334 w 2482"/>
                <a:gd name="connsiteY15" fmla="*/ 708 h 1403"/>
                <a:gd name="connsiteX16" fmla="*/ 2383 w 2482"/>
                <a:gd name="connsiteY16" fmla="*/ 671 h 1403"/>
                <a:gd name="connsiteX17" fmla="*/ 1701 w 2482"/>
                <a:gd name="connsiteY17" fmla="*/ 695 h 1403"/>
                <a:gd name="connsiteX18" fmla="*/ 1713 w 2482"/>
                <a:gd name="connsiteY18" fmla="*/ 720 h 1403"/>
                <a:gd name="connsiteX19" fmla="*/ 1750 w 2482"/>
                <a:gd name="connsiteY19" fmla="*/ 782 h 1403"/>
                <a:gd name="connsiteX20" fmla="*/ 1775 w 2482"/>
                <a:gd name="connsiteY20" fmla="*/ 832 h 1403"/>
                <a:gd name="connsiteX21" fmla="*/ 1750 w 2482"/>
                <a:gd name="connsiteY21" fmla="*/ 882 h 1403"/>
                <a:gd name="connsiteX22" fmla="*/ 1713 w 2482"/>
                <a:gd name="connsiteY22" fmla="*/ 882 h 1403"/>
                <a:gd name="connsiteX23" fmla="*/ 1688 w 2482"/>
                <a:gd name="connsiteY23" fmla="*/ 844 h 1403"/>
                <a:gd name="connsiteX24" fmla="*/ 1663 w 2482"/>
                <a:gd name="connsiteY24" fmla="*/ 819 h 1403"/>
                <a:gd name="connsiteX25" fmla="*/ 1638 w 2482"/>
                <a:gd name="connsiteY25" fmla="*/ 770 h 1403"/>
                <a:gd name="connsiteX26" fmla="*/ 1614 w 2482"/>
                <a:gd name="connsiteY26" fmla="*/ 745 h 1403"/>
                <a:gd name="connsiteX27" fmla="*/ 1601 w 2482"/>
                <a:gd name="connsiteY27" fmla="*/ 733 h 1403"/>
                <a:gd name="connsiteX28" fmla="*/ 1527 w 2482"/>
                <a:gd name="connsiteY28" fmla="*/ 733 h 1403"/>
                <a:gd name="connsiteX29" fmla="*/ 1428 w 2482"/>
                <a:gd name="connsiteY29" fmla="*/ 671 h 1403"/>
                <a:gd name="connsiteX30" fmla="*/ 1378 w 2482"/>
                <a:gd name="connsiteY30" fmla="*/ 633 h 1403"/>
                <a:gd name="connsiteX31" fmla="*/ 1316 w 2482"/>
                <a:gd name="connsiteY31" fmla="*/ 621 h 1403"/>
                <a:gd name="connsiteX32" fmla="*/ 1291 w 2482"/>
                <a:gd name="connsiteY32" fmla="*/ 633 h 1403"/>
                <a:gd name="connsiteX33" fmla="*/ 1217 w 2482"/>
                <a:gd name="connsiteY33" fmla="*/ 546 h 1403"/>
                <a:gd name="connsiteX34" fmla="*/ 1192 w 2482"/>
                <a:gd name="connsiteY34" fmla="*/ 546 h 1403"/>
                <a:gd name="connsiteX35" fmla="*/ 1204 w 2482"/>
                <a:gd name="connsiteY35" fmla="*/ 410 h 1403"/>
                <a:gd name="connsiteX36" fmla="*/ 1279 w 2482"/>
                <a:gd name="connsiteY36" fmla="*/ 311 h 1403"/>
                <a:gd name="connsiteX37" fmla="*/ 1291 w 2482"/>
                <a:gd name="connsiteY37" fmla="*/ 273 h 1403"/>
                <a:gd name="connsiteX38" fmla="*/ 1291 w 2482"/>
                <a:gd name="connsiteY38" fmla="*/ 236 h 1403"/>
                <a:gd name="connsiteX39" fmla="*/ 1341 w 2482"/>
                <a:gd name="connsiteY39" fmla="*/ 224 h 1403"/>
                <a:gd name="connsiteX40" fmla="*/ 1353 w 2482"/>
                <a:gd name="connsiteY40" fmla="*/ 199 h 1403"/>
                <a:gd name="connsiteX41" fmla="*/ 1291 w 2482"/>
                <a:gd name="connsiteY41" fmla="*/ 174 h 1403"/>
                <a:gd name="connsiteX42" fmla="*/ 1279 w 2482"/>
                <a:gd name="connsiteY42" fmla="*/ 149 h 1403"/>
                <a:gd name="connsiteX43" fmla="*/ 1341 w 2482"/>
                <a:gd name="connsiteY43" fmla="*/ 162 h 1403"/>
                <a:gd name="connsiteX44" fmla="*/ 1378 w 2482"/>
                <a:gd name="connsiteY44" fmla="*/ 149 h 1403"/>
                <a:gd name="connsiteX45" fmla="*/ 1403 w 2482"/>
                <a:gd name="connsiteY45" fmla="*/ 99 h 1403"/>
                <a:gd name="connsiteX46" fmla="*/ 1328 w 2482"/>
                <a:gd name="connsiteY46" fmla="*/ 62 h 1403"/>
                <a:gd name="connsiteX47" fmla="*/ 1179 w 2482"/>
                <a:gd name="connsiteY47" fmla="*/ 0 h 1403"/>
                <a:gd name="connsiteX48" fmla="*/ 1167 w 2482"/>
                <a:gd name="connsiteY48" fmla="*/ 50 h 1403"/>
                <a:gd name="connsiteX49" fmla="*/ 1105 w 2482"/>
                <a:gd name="connsiteY49" fmla="*/ 37 h 1403"/>
                <a:gd name="connsiteX50" fmla="*/ 1068 w 2482"/>
                <a:gd name="connsiteY50" fmla="*/ 75 h 1403"/>
                <a:gd name="connsiteX51" fmla="*/ 0 w 2482"/>
                <a:gd name="connsiteY51" fmla="*/ 137 h 1403"/>
                <a:gd name="connsiteX52" fmla="*/ 0 w 2482"/>
                <a:gd name="connsiteY52" fmla="*/ 162 h 1403"/>
                <a:gd name="connsiteX53" fmla="*/ 37 w 2482"/>
                <a:gd name="connsiteY53" fmla="*/ 174 h 1403"/>
                <a:gd name="connsiteX54" fmla="*/ 37 w 2482"/>
                <a:gd name="connsiteY54" fmla="*/ 248 h 1403"/>
                <a:gd name="connsiteX55" fmla="*/ 112 w 2482"/>
                <a:gd name="connsiteY55" fmla="*/ 261 h 1403"/>
                <a:gd name="connsiteX56" fmla="*/ 100 w 2482"/>
                <a:gd name="connsiteY56" fmla="*/ 323 h 1403"/>
                <a:gd name="connsiteX57" fmla="*/ 124 w 2482"/>
                <a:gd name="connsiteY57" fmla="*/ 484 h 1403"/>
                <a:gd name="connsiteX58" fmla="*/ 149 w 2482"/>
                <a:gd name="connsiteY58" fmla="*/ 522 h 1403"/>
                <a:gd name="connsiteX59" fmla="*/ 100 w 2482"/>
                <a:gd name="connsiteY59" fmla="*/ 571 h 1403"/>
                <a:gd name="connsiteX60" fmla="*/ 100 w 2482"/>
                <a:gd name="connsiteY60" fmla="*/ 608 h 1403"/>
                <a:gd name="connsiteX61" fmla="*/ 100 w 2482"/>
                <a:gd name="connsiteY61" fmla="*/ 646 h 1403"/>
                <a:gd name="connsiteX62" fmla="*/ 149 w 2482"/>
                <a:gd name="connsiteY62" fmla="*/ 745 h 1403"/>
                <a:gd name="connsiteX63" fmla="*/ 124 w 2482"/>
                <a:gd name="connsiteY63" fmla="*/ 782 h 1403"/>
                <a:gd name="connsiteX64" fmla="*/ 124 w 2482"/>
                <a:gd name="connsiteY64" fmla="*/ 807 h 1403"/>
                <a:gd name="connsiteX65" fmla="*/ 149 w 2482"/>
                <a:gd name="connsiteY65" fmla="*/ 819 h 1403"/>
                <a:gd name="connsiteX66" fmla="*/ 186 w 2482"/>
                <a:gd name="connsiteY66" fmla="*/ 894 h 1403"/>
                <a:gd name="connsiteX67" fmla="*/ 199 w 2482"/>
                <a:gd name="connsiteY67" fmla="*/ 931 h 1403"/>
                <a:gd name="connsiteX68" fmla="*/ 211 w 2482"/>
                <a:gd name="connsiteY68" fmla="*/ 956 h 1403"/>
                <a:gd name="connsiteX69" fmla="*/ 261 w 2482"/>
                <a:gd name="connsiteY69" fmla="*/ 981 h 1403"/>
                <a:gd name="connsiteX70" fmla="*/ 633 w 2482"/>
                <a:gd name="connsiteY70" fmla="*/ 1018 h 1403"/>
                <a:gd name="connsiteX71" fmla="*/ 658 w 2482"/>
                <a:gd name="connsiteY71" fmla="*/ 1018 h 1403"/>
                <a:gd name="connsiteX72" fmla="*/ 683 w 2482"/>
                <a:gd name="connsiteY72" fmla="*/ 1031 h 1403"/>
                <a:gd name="connsiteX73" fmla="*/ 1204 w 2482"/>
                <a:gd name="connsiteY73" fmla="*/ 1080 h 1403"/>
                <a:gd name="connsiteX74" fmla="*/ 1254 w 2482"/>
                <a:gd name="connsiteY74" fmla="*/ 1093 h 1403"/>
                <a:gd name="connsiteX75" fmla="*/ 1266 w 2482"/>
                <a:gd name="connsiteY75" fmla="*/ 1093 h 1403"/>
                <a:gd name="connsiteX76" fmla="*/ 1291 w 2482"/>
                <a:gd name="connsiteY76" fmla="*/ 1093 h 1403"/>
                <a:gd name="connsiteX77" fmla="*/ 1291 w 2482"/>
                <a:gd name="connsiteY77" fmla="*/ 1105 h 1403"/>
                <a:gd name="connsiteX78" fmla="*/ 1303 w 2482"/>
                <a:gd name="connsiteY78" fmla="*/ 1105 h 1403"/>
                <a:gd name="connsiteX79" fmla="*/ 1440 w 2482"/>
                <a:gd name="connsiteY79" fmla="*/ 1117 h 1403"/>
                <a:gd name="connsiteX80" fmla="*/ 1452 w 2482"/>
                <a:gd name="connsiteY80" fmla="*/ 1117 h 1403"/>
                <a:gd name="connsiteX81" fmla="*/ 1452 w 2482"/>
                <a:gd name="connsiteY81" fmla="*/ 1093 h 1403"/>
                <a:gd name="connsiteX82" fmla="*/ 1465 w 2482"/>
                <a:gd name="connsiteY82" fmla="*/ 1080 h 1403"/>
                <a:gd name="connsiteX83" fmla="*/ 1502 w 2482"/>
                <a:gd name="connsiteY83" fmla="*/ 1068 h 1403"/>
                <a:gd name="connsiteX84" fmla="*/ 1564 w 2482"/>
                <a:gd name="connsiteY84" fmla="*/ 1080 h 1403"/>
                <a:gd name="connsiteX85" fmla="*/ 1564 w 2482"/>
                <a:gd name="connsiteY85" fmla="*/ 1093 h 1403"/>
                <a:gd name="connsiteX86" fmla="*/ 1589 w 2482"/>
                <a:gd name="connsiteY86" fmla="*/ 1105 h 1403"/>
                <a:gd name="connsiteX87" fmla="*/ 1614 w 2482"/>
                <a:gd name="connsiteY87" fmla="*/ 1142 h 1403"/>
                <a:gd name="connsiteX88" fmla="*/ 1614 w 2482"/>
                <a:gd name="connsiteY88" fmla="*/ 1167 h 1403"/>
                <a:gd name="connsiteX89" fmla="*/ 1638 w 2482"/>
                <a:gd name="connsiteY89" fmla="*/ 1167 h 1403"/>
                <a:gd name="connsiteX90" fmla="*/ 1676 w 2482"/>
                <a:gd name="connsiteY90" fmla="*/ 1192 h 1403"/>
                <a:gd name="connsiteX91" fmla="*/ 1688 w 2482"/>
                <a:gd name="connsiteY91" fmla="*/ 1204 h 1403"/>
                <a:gd name="connsiteX92" fmla="*/ 1725 w 2482"/>
                <a:gd name="connsiteY92" fmla="*/ 1192 h 1403"/>
                <a:gd name="connsiteX93" fmla="*/ 1763 w 2482"/>
                <a:gd name="connsiteY93" fmla="*/ 1167 h 1403"/>
                <a:gd name="connsiteX94" fmla="*/ 1812 w 2482"/>
                <a:gd name="connsiteY94" fmla="*/ 1204 h 1403"/>
                <a:gd name="connsiteX95" fmla="*/ 1837 w 2482"/>
                <a:gd name="connsiteY95" fmla="*/ 1254 h 1403"/>
                <a:gd name="connsiteX96" fmla="*/ 1787 w 2482"/>
                <a:gd name="connsiteY96" fmla="*/ 1254 h 1403"/>
                <a:gd name="connsiteX97" fmla="*/ 1775 w 2482"/>
                <a:gd name="connsiteY97" fmla="*/ 1266 h 1403"/>
                <a:gd name="connsiteX98" fmla="*/ 1775 w 2482"/>
                <a:gd name="connsiteY98" fmla="*/ 1328 h 1403"/>
                <a:gd name="connsiteX99" fmla="*/ 1763 w 2482"/>
                <a:gd name="connsiteY99" fmla="*/ 1353 h 1403"/>
                <a:gd name="connsiteX100" fmla="*/ 1750 w 2482"/>
                <a:gd name="connsiteY100" fmla="*/ 1391 h 1403"/>
                <a:gd name="connsiteX101" fmla="*/ 1763 w 2482"/>
                <a:gd name="connsiteY101" fmla="*/ 1403 h 1403"/>
                <a:gd name="connsiteX102" fmla="*/ 1825 w 2482"/>
                <a:gd name="connsiteY102" fmla="*/ 1378 h 1403"/>
                <a:gd name="connsiteX103" fmla="*/ 1862 w 2482"/>
                <a:gd name="connsiteY103" fmla="*/ 1304 h 1403"/>
                <a:gd name="connsiteX104" fmla="*/ 1862 w 2482"/>
                <a:gd name="connsiteY104" fmla="*/ 1316 h 1403"/>
                <a:gd name="connsiteX105" fmla="*/ 1862 w 2482"/>
                <a:gd name="connsiteY105" fmla="*/ 1279 h 1403"/>
                <a:gd name="connsiteX106" fmla="*/ 1887 w 2482"/>
                <a:gd name="connsiteY106" fmla="*/ 1254 h 1403"/>
                <a:gd name="connsiteX107" fmla="*/ 1936 w 2482"/>
                <a:gd name="connsiteY107" fmla="*/ 1254 h 1403"/>
                <a:gd name="connsiteX108" fmla="*/ 1936 w 2482"/>
                <a:gd name="connsiteY108" fmla="*/ 1242 h 1403"/>
                <a:gd name="connsiteX109" fmla="*/ 1949 w 2482"/>
                <a:gd name="connsiteY109" fmla="*/ 1229 h 1403"/>
                <a:gd name="connsiteX110" fmla="*/ 1974 w 2482"/>
                <a:gd name="connsiteY110" fmla="*/ 1217 h 1403"/>
                <a:gd name="connsiteX111" fmla="*/ 1974 w 2482"/>
                <a:gd name="connsiteY111" fmla="*/ 1229 h 1403"/>
                <a:gd name="connsiteX112" fmla="*/ 1986 w 2482"/>
                <a:gd name="connsiteY112" fmla="*/ 1204 h 1403"/>
                <a:gd name="connsiteX113" fmla="*/ 2023 w 2482"/>
                <a:gd name="connsiteY113" fmla="*/ 1167 h 1403"/>
                <a:gd name="connsiteX114" fmla="*/ 2110 w 2482"/>
                <a:gd name="connsiteY114" fmla="*/ 1142 h 1403"/>
                <a:gd name="connsiteX115" fmla="*/ 2135 w 2482"/>
                <a:gd name="connsiteY115" fmla="*/ 1093 h 1403"/>
                <a:gd name="connsiteX116" fmla="*/ 2147 w 2482"/>
                <a:gd name="connsiteY116" fmla="*/ 1068 h 1403"/>
                <a:gd name="connsiteX117" fmla="*/ 2147 w 2482"/>
                <a:gd name="connsiteY117" fmla="*/ 1043 h 1403"/>
                <a:gd name="connsiteX118" fmla="*/ 2160 w 2482"/>
                <a:gd name="connsiteY118" fmla="*/ 968 h 1403"/>
                <a:gd name="connsiteX119" fmla="*/ 2222 w 2482"/>
                <a:gd name="connsiteY119" fmla="*/ 968 h 1403"/>
                <a:gd name="connsiteX120" fmla="*/ 2296 w 2482"/>
                <a:gd name="connsiteY120" fmla="*/ 1043 h 1403"/>
                <a:gd name="connsiteX121" fmla="*/ 2321 w 2482"/>
                <a:gd name="connsiteY121" fmla="*/ 1031 h 1403"/>
                <a:gd name="connsiteX122" fmla="*/ 2358 w 2482"/>
                <a:gd name="connsiteY122" fmla="*/ 981 h 1403"/>
                <a:gd name="connsiteX123" fmla="*/ 2358 w 2482"/>
                <a:gd name="connsiteY123" fmla="*/ 1006 h 1403"/>
                <a:gd name="connsiteX124" fmla="*/ 2346 w 2482"/>
                <a:gd name="connsiteY124" fmla="*/ 1068 h 1403"/>
                <a:gd name="connsiteX125" fmla="*/ 2383 w 2482"/>
                <a:gd name="connsiteY125" fmla="*/ 1093 h 1403"/>
                <a:gd name="connsiteX126" fmla="*/ 2408 w 2482"/>
                <a:gd name="connsiteY126" fmla="*/ 1031 h 1403"/>
                <a:gd name="connsiteX127" fmla="*/ 2433 w 2482"/>
                <a:gd name="connsiteY127" fmla="*/ 1018 h 1403"/>
                <a:gd name="connsiteX128" fmla="*/ 2470 w 2482"/>
                <a:gd name="connsiteY128" fmla="*/ 968 h 1403"/>
                <a:gd name="connsiteX129" fmla="*/ 2482 w 2482"/>
                <a:gd name="connsiteY129" fmla="*/ 931 h 1403"/>
                <a:gd name="connsiteX130" fmla="*/ 2458 w 2482"/>
                <a:gd name="connsiteY130" fmla="*/ 931 h 1403"/>
                <a:gd name="connsiteX0" fmla="*/ 2458 w 2482"/>
                <a:gd name="connsiteY0" fmla="*/ 931 h 1403"/>
                <a:gd name="connsiteX1" fmla="*/ 2383 w 2482"/>
                <a:gd name="connsiteY1" fmla="*/ 944 h 1403"/>
                <a:gd name="connsiteX2" fmla="*/ 2334 w 2482"/>
                <a:gd name="connsiteY2" fmla="*/ 919 h 1403"/>
                <a:gd name="connsiteX3" fmla="*/ 2309 w 2482"/>
                <a:gd name="connsiteY3" fmla="*/ 882 h 1403"/>
                <a:gd name="connsiteX4" fmla="*/ 2259 w 2482"/>
                <a:gd name="connsiteY4" fmla="*/ 882 h 1403"/>
                <a:gd name="connsiteX5" fmla="*/ 2296 w 2482"/>
                <a:gd name="connsiteY5" fmla="*/ 857 h 1403"/>
                <a:gd name="connsiteX6" fmla="*/ 2309 w 2482"/>
                <a:gd name="connsiteY6" fmla="*/ 819 h 1403"/>
                <a:gd name="connsiteX7" fmla="*/ 2271 w 2482"/>
                <a:gd name="connsiteY7" fmla="*/ 807 h 1403"/>
                <a:gd name="connsiteX8" fmla="*/ 2222 w 2482"/>
                <a:gd name="connsiteY8" fmla="*/ 857 h 1403"/>
                <a:gd name="connsiteX9" fmla="*/ 2172 w 2482"/>
                <a:gd name="connsiteY9" fmla="*/ 894 h 1403"/>
                <a:gd name="connsiteX10" fmla="*/ 2123 w 2482"/>
                <a:gd name="connsiteY10" fmla="*/ 1006 h 1403"/>
                <a:gd name="connsiteX11" fmla="*/ 2135 w 2482"/>
                <a:gd name="connsiteY11" fmla="*/ 944 h 1403"/>
                <a:gd name="connsiteX12" fmla="*/ 2160 w 2482"/>
                <a:gd name="connsiteY12" fmla="*/ 869 h 1403"/>
                <a:gd name="connsiteX13" fmla="*/ 2185 w 2482"/>
                <a:gd name="connsiteY13" fmla="*/ 819 h 1403"/>
                <a:gd name="connsiteX14" fmla="*/ 2209 w 2482"/>
                <a:gd name="connsiteY14" fmla="*/ 770 h 1403"/>
                <a:gd name="connsiteX15" fmla="*/ 2334 w 2482"/>
                <a:gd name="connsiteY15" fmla="*/ 708 h 1403"/>
                <a:gd name="connsiteX16" fmla="*/ 2383 w 2482"/>
                <a:gd name="connsiteY16" fmla="*/ 671 h 1403"/>
                <a:gd name="connsiteX17" fmla="*/ 1701 w 2482"/>
                <a:gd name="connsiteY17" fmla="*/ 695 h 1403"/>
                <a:gd name="connsiteX18" fmla="*/ 1713 w 2482"/>
                <a:gd name="connsiteY18" fmla="*/ 720 h 1403"/>
                <a:gd name="connsiteX19" fmla="*/ 1750 w 2482"/>
                <a:gd name="connsiteY19" fmla="*/ 782 h 1403"/>
                <a:gd name="connsiteX20" fmla="*/ 1775 w 2482"/>
                <a:gd name="connsiteY20" fmla="*/ 832 h 1403"/>
                <a:gd name="connsiteX21" fmla="*/ 1750 w 2482"/>
                <a:gd name="connsiteY21" fmla="*/ 882 h 1403"/>
                <a:gd name="connsiteX22" fmla="*/ 1713 w 2482"/>
                <a:gd name="connsiteY22" fmla="*/ 882 h 1403"/>
                <a:gd name="connsiteX23" fmla="*/ 1688 w 2482"/>
                <a:gd name="connsiteY23" fmla="*/ 844 h 1403"/>
                <a:gd name="connsiteX24" fmla="*/ 1663 w 2482"/>
                <a:gd name="connsiteY24" fmla="*/ 819 h 1403"/>
                <a:gd name="connsiteX25" fmla="*/ 1638 w 2482"/>
                <a:gd name="connsiteY25" fmla="*/ 770 h 1403"/>
                <a:gd name="connsiteX26" fmla="*/ 1614 w 2482"/>
                <a:gd name="connsiteY26" fmla="*/ 745 h 1403"/>
                <a:gd name="connsiteX27" fmla="*/ 1601 w 2482"/>
                <a:gd name="connsiteY27" fmla="*/ 733 h 1403"/>
                <a:gd name="connsiteX28" fmla="*/ 1527 w 2482"/>
                <a:gd name="connsiteY28" fmla="*/ 733 h 1403"/>
                <a:gd name="connsiteX29" fmla="*/ 1428 w 2482"/>
                <a:gd name="connsiteY29" fmla="*/ 671 h 1403"/>
                <a:gd name="connsiteX30" fmla="*/ 1378 w 2482"/>
                <a:gd name="connsiteY30" fmla="*/ 633 h 1403"/>
                <a:gd name="connsiteX31" fmla="*/ 1316 w 2482"/>
                <a:gd name="connsiteY31" fmla="*/ 621 h 1403"/>
                <a:gd name="connsiteX32" fmla="*/ 1291 w 2482"/>
                <a:gd name="connsiteY32" fmla="*/ 633 h 1403"/>
                <a:gd name="connsiteX33" fmla="*/ 1217 w 2482"/>
                <a:gd name="connsiteY33" fmla="*/ 546 h 1403"/>
                <a:gd name="connsiteX34" fmla="*/ 1192 w 2482"/>
                <a:gd name="connsiteY34" fmla="*/ 546 h 1403"/>
                <a:gd name="connsiteX35" fmla="*/ 1204 w 2482"/>
                <a:gd name="connsiteY35" fmla="*/ 410 h 1403"/>
                <a:gd name="connsiteX36" fmla="*/ 1279 w 2482"/>
                <a:gd name="connsiteY36" fmla="*/ 311 h 1403"/>
                <a:gd name="connsiteX37" fmla="*/ 1291 w 2482"/>
                <a:gd name="connsiteY37" fmla="*/ 273 h 1403"/>
                <a:gd name="connsiteX38" fmla="*/ 1291 w 2482"/>
                <a:gd name="connsiteY38" fmla="*/ 236 h 1403"/>
                <a:gd name="connsiteX39" fmla="*/ 1341 w 2482"/>
                <a:gd name="connsiteY39" fmla="*/ 224 h 1403"/>
                <a:gd name="connsiteX40" fmla="*/ 1353 w 2482"/>
                <a:gd name="connsiteY40" fmla="*/ 199 h 1403"/>
                <a:gd name="connsiteX41" fmla="*/ 1291 w 2482"/>
                <a:gd name="connsiteY41" fmla="*/ 174 h 1403"/>
                <a:gd name="connsiteX42" fmla="*/ 1279 w 2482"/>
                <a:gd name="connsiteY42" fmla="*/ 149 h 1403"/>
                <a:gd name="connsiteX43" fmla="*/ 1341 w 2482"/>
                <a:gd name="connsiteY43" fmla="*/ 162 h 1403"/>
                <a:gd name="connsiteX44" fmla="*/ 1378 w 2482"/>
                <a:gd name="connsiteY44" fmla="*/ 149 h 1403"/>
                <a:gd name="connsiteX45" fmla="*/ 1403 w 2482"/>
                <a:gd name="connsiteY45" fmla="*/ 99 h 1403"/>
                <a:gd name="connsiteX46" fmla="*/ 1179 w 2482"/>
                <a:gd name="connsiteY46" fmla="*/ 0 h 1403"/>
                <a:gd name="connsiteX47" fmla="*/ 1167 w 2482"/>
                <a:gd name="connsiteY47" fmla="*/ 50 h 1403"/>
                <a:gd name="connsiteX48" fmla="*/ 1105 w 2482"/>
                <a:gd name="connsiteY48" fmla="*/ 37 h 1403"/>
                <a:gd name="connsiteX49" fmla="*/ 1068 w 2482"/>
                <a:gd name="connsiteY49" fmla="*/ 75 h 1403"/>
                <a:gd name="connsiteX50" fmla="*/ 0 w 2482"/>
                <a:gd name="connsiteY50" fmla="*/ 137 h 1403"/>
                <a:gd name="connsiteX51" fmla="*/ 0 w 2482"/>
                <a:gd name="connsiteY51" fmla="*/ 162 h 1403"/>
                <a:gd name="connsiteX52" fmla="*/ 37 w 2482"/>
                <a:gd name="connsiteY52" fmla="*/ 174 h 1403"/>
                <a:gd name="connsiteX53" fmla="*/ 37 w 2482"/>
                <a:gd name="connsiteY53" fmla="*/ 248 h 1403"/>
                <a:gd name="connsiteX54" fmla="*/ 112 w 2482"/>
                <a:gd name="connsiteY54" fmla="*/ 261 h 1403"/>
                <a:gd name="connsiteX55" fmla="*/ 100 w 2482"/>
                <a:gd name="connsiteY55" fmla="*/ 323 h 1403"/>
                <a:gd name="connsiteX56" fmla="*/ 124 w 2482"/>
                <a:gd name="connsiteY56" fmla="*/ 484 h 1403"/>
                <a:gd name="connsiteX57" fmla="*/ 149 w 2482"/>
                <a:gd name="connsiteY57" fmla="*/ 522 h 1403"/>
                <a:gd name="connsiteX58" fmla="*/ 100 w 2482"/>
                <a:gd name="connsiteY58" fmla="*/ 571 h 1403"/>
                <a:gd name="connsiteX59" fmla="*/ 100 w 2482"/>
                <a:gd name="connsiteY59" fmla="*/ 608 h 1403"/>
                <a:gd name="connsiteX60" fmla="*/ 100 w 2482"/>
                <a:gd name="connsiteY60" fmla="*/ 646 h 1403"/>
                <a:gd name="connsiteX61" fmla="*/ 149 w 2482"/>
                <a:gd name="connsiteY61" fmla="*/ 745 h 1403"/>
                <a:gd name="connsiteX62" fmla="*/ 124 w 2482"/>
                <a:gd name="connsiteY62" fmla="*/ 782 h 1403"/>
                <a:gd name="connsiteX63" fmla="*/ 124 w 2482"/>
                <a:gd name="connsiteY63" fmla="*/ 807 h 1403"/>
                <a:gd name="connsiteX64" fmla="*/ 149 w 2482"/>
                <a:gd name="connsiteY64" fmla="*/ 819 h 1403"/>
                <a:gd name="connsiteX65" fmla="*/ 186 w 2482"/>
                <a:gd name="connsiteY65" fmla="*/ 894 h 1403"/>
                <a:gd name="connsiteX66" fmla="*/ 199 w 2482"/>
                <a:gd name="connsiteY66" fmla="*/ 931 h 1403"/>
                <a:gd name="connsiteX67" fmla="*/ 211 w 2482"/>
                <a:gd name="connsiteY67" fmla="*/ 956 h 1403"/>
                <a:gd name="connsiteX68" fmla="*/ 261 w 2482"/>
                <a:gd name="connsiteY68" fmla="*/ 981 h 1403"/>
                <a:gd name="connsiteX69" fmla="*/ 633 w 2482"/>
                <a:gd name="connsiteY69" fmla="*/ 1018 h 1403"/>
                <a:gd name="connsiteX70" fmla="*/ 658 w 2482"/>
                <a:gd name="connsiteY70" fmla="*/ 1018 h 1403"/>
                <a:gd name="connsiteX71" fmla="*/ 683 w 2482"/>
                <a:gd name="connsiteY71" fmla="*/ 1031 h 1403"/>
                <a:gd name="connsiteX72" fmla="*/ 1204 w 2482"/>
                <a:gd name="connsiteY72" fmla="*/ 1080 h 1403"/>
                <a:gd name="connsiteX73" fmla="*/ 1254 w 2482"/>
                <a:gd name="connsiteY73" fmla="*/ 1093 h 1403"/>
                <a:gd name="connsiteX74" fmla="*/ 1266 w 2482"/>
                <a:gd name="connsiteY74" fmla="*/ 1093 h 1403"/>
                <a:gd name="connsiteX75" fmla="*/ 1291 w 2482"/>
                <a:gd name="connsiteY75" fmla="*/ 1093 h 1403"/>
                <a:gd name="connsiteX76" fmla="*/ 1291 w 2482"/>
                <a:gd name="connsiteY76" fmla="*/ 1105 h 1403"/>
                <a:gd name="connsiteX77" fmla="*/ 1303 w 2482"/>
                <a:gd name="connsiteY77" fmla="*/ 1105 h 1403"/>
                <a:gd name="connsiteX78" fmla="*/ 1440 w 2482"/>
                <a:gd name="connsiteY78" fmla="*/ 1117 h 1403"/>
                <a:gd name="connsiteX79" fmla="*/ 1452 w 2482"/>
                <a:gd name="connsiteY79" fmla="*/ 1117 h 1403"/>
                <a:gd name="connsiteX80" fmla="*/ 1452 w 2482"/>
                <a:gd name="connsiteY80" fmla="*/ 1093 h 1403"/>
                <a:gd name="connsiteX81" fmla="*/ 1465 w 2482"/>
                <a:gd name="connsiteY81" fmla="*/ 1080 h 1403"/>
                <a:gd name="connsiteX82" fmla="*/ 1502 w 2482"/>
                <a:gd name="connsiteY82" fmla="*/ 1068 h 1403"/>
                <a:gd name="connsiteX83" fmla="*/ 1564 w 2482"/>
                <a:gd name="connsiteY83" fmla="*/ 1080 h 1403"/>
                <a:gd name="connsiteX84" fmla="*/ 1564 w 2482"/>
                <a:gd name="connsiteY84" fmla="*/ 1093 h 1403"/>
                <a:gd name="connsiteX85" fmla="*/ 1589 w 2482"/>
                <a:gd name="connsiteY85" fmla="*/ 1105 h 1403"/>
                <a:gd name="connsiteX86" fmla="*/ 1614 w 2482"/>
                <a:gd name="connsiteY86" fmla="*/ 1142 h 1403"/>
                <a:gd name="connsiteX87" fmla="*/ 1614 w 2482"/>
                <a:gd name="connsiteY87" fmla="*/ 1167 h 1403"/>
                <a:gd name="connsiteX88" fmla="*/ 1638 w 2482"/>
                <a:gd name="connsiteY88" fmla="*/ 1167 h 1403"/>
                <a:gd name="connsiteX89" fmla="*/ 1676 w 2482"/>
                <a:gd name="connsiteY89" fmla="*/ 1192 h 1403"/>
                <a:gd name="connsiteX90" fmla="*/ 1688 w 2482"/>
                <a:gd name="connsiteY90" fmla="*/ 1204 h 1403"/>
                <a:gd name="connsiteX91" fmla="*/ 1725 w 2482"/>
                <a:gd name="connsiteY91" fmla="*/ 1192 h 1403"/>
                <a:gd name="connsiteX92" fmla="*/ 1763 w 2482"/>
                <a:gd name="connsiteY92" fmla="*/ 1167 h 1403"/>
                <a:gd name="connsiteX93" fmla="*/ 1812 w 2482"/>
                <a:gd name="connsiteY93" fmla="*/ 1204 h 1403"/>
                <a:gd name="connsiteX94" fmla="*/ 1837 w 2482"/>
                <a:gd name="connsiteY94" fmla="*/ 1254 h 1403"/>
                <a:gd name="connsiteX95" fmla="*/ 1787 w 2482"/>
                <a:gd name="connsiteY95" fmla="*/ 1254 h 1403"/>
                <a:gd name="connsiteX96" fmla="*/ 1775 w 2482"/>
                <a:gd name="connsiteY96" fmla="*/ 1266 h 1403"/>
                <a:gd name="connsiteX97" fmla="*/ 1775 w 2482"/>
                <a:gd name="connsiteY97" fmla="*/ 1328 h 1403"/>
                <a:gd name="connsiteX98" fmla="*/ 1763 w 2482"/>
                <a:gd name="connsiteY98" fmla="*/ 1353 h 1403"/>
                <a:gd name="connsiteX99" fmla="*/ 1750 w 2482"/>
                <a:gd name="connsiteY99" fmla="*/ 1391 h 1403"/>
                <a:gd name="connsiteX100" fmla="*/ 1763 w 2482"/>
                <a:gd name="connsiteY100" fmla="*/ 1403 h 1403"/>
                <a:gd name="connsiteX101" fmla="*/ 1825 w 2482"/>
                <a:gd name="connsiteY101" fmla="*/ 1378 h 1403"/>
                <a:gd name="connsiteX102" fmla="*/ 1862 w 2482"/>
                <a:gd name="connsiteY102" fmla="*/ 1304 h 1403"/>
                <a:gd name="connsiteX103" fmla="*/ 1862 w 2482"/>
                <a:gd name="connsiteY103" fmla="*/ 1316 h 1403"/>
                <a:gd name="connsiteX104" fmla="*/ 1862 w 2482"/>
                <a:gd name="connsiteY104" fmla="*/ 1279 h 1403"/>
                <a:gd name="connsiteX105" fmla="*/ 1887 w 2482"/>
                <a:gd name="connsiteY105" fmla="*/ 1254 h 1403"/>
                <a:gd name="connsiteX106" fmla="*/ 1936 w 2482"/>
                <a:gd name="connsiteY106" fmla="*/ 1254 h 1403"/>
                <a:gd name="connsiteX107" fmla="*/ 1936 w 2482"/>
                <a:gd name="connsiteY107" fmla="*/ 1242 h 1403"/>
                <a:gd name="connsiteX108" fmla="*/ 1949 w 2482"/>
                <a:gd name="connsiteY108" fmla="*/ 1229 h 1403"/>
                <a:gd name="connsiteX109" fmla="*/ 1974 w 2482"/>
                <a:gd name="connsiteY109" fmla="*/ 1217 h 1403"/>
                <a:gd name="connsiteX110" fmla="*/ 1974 w 2482"/>
                <a:gd name="connsiteY110" fmla="*/ 1229 h 1403"/>
                <a:gd name="connsiteX111" fmla="*/ 1986 w 2482"/>
                <a:gd name="connsiteY111" fmla="*/ 1204 h 1403"/>
                <a:gd name="connsiteX112" fmla="*/ 2023 w 2482"/>
                <a:gd name="connsiteY112" fmla="*/ 1167 h 1403"/>
                <a:gd name="connsiteX113" fmla="*/ 2110 w 2482"/>
                <a:gd name="connsiteY113" fmla="*/ 1142 h 1403"/>
                <a:gd name="connsiteX114" fmla="*/ 2135 w 2482"/>
                <a:gd name="connsiteY114" fmla="*/ 1093 h 1403"/>
                <a:gd name="connsiteX115" fmla="*/ 2147 w 2482"/>
                <a:gd name="connsiteY115" fmla="*/ 1068 h 1403"/>
                <a:gd name="connsiteX116" fmla="*/ 2147 w 2482"/>
                <a:gd name="connsiteY116" fmla="*/ 1043 h 1403"/>
                <a:gd name="connsiteX117" fmla="*/ 2160 w 2482"/>
                <a:gd name="connsiteY117" fmla="*/ 968 h 1403"/>
                <a:gd name="connsiteX118" fmla="*/ 2222 w 2482"/>
                <a:gd name="connsiteY118" fmla="*/ 968 h 1403"/>
                <a:gd name="connsiteX119" fmla="*/ 2296 w 2482"/>
                <a:gd name="connsiteY119" fmla="*/ 1043 h 1403"/>
                <a:gd name="connsiteX120" fmla="*/ 2321 w 2482"/>
                <a:gd name="connsiteY120" fmla="*/ 1031 h 1403"/>
                <a:gd name="connsiteX121" fmla="*/ 2358 w 2482"/>
                <a:gd name="connsiteY121" fmla="*/ 981 h 1403"/>
                <a:gd name="connsiteX122" fmla="*/ 2358 w 2482"/>
                <a:gd name="connsiteY122" fmla="*/ 1006 h 1403"/>
                <a:gd name="connsiteX123" fmla="*/ 2346 w 2482"/>
                <a:gd name="connsiteY123" fmla="*/ 1068 h 1403"/>
                <a:gd name="connsiteX124" fmla="*/ 2383 w 2482"/>
                <a:gd name="connsiteY124" fmla="*/ 1093 h 1403"/>
                <a:gd name="connsiteX125" fmla="*/ 2408 w 2482"/>
                <a:gd name="connsiteY125" fmla="*/ 1031 h 1403"/>
                <a:gd name="connsiteX126" fmla="*/ 2433 w 2482"/>
                <a:gd name="connsiteY126" fmla="*/ 1018 h 1403"/>
                <a:gd name="connsiteX127" fmla="*/ 2470 w 2482"/>
                <a:gd name="connsiteY127" fmla="*/ 968 h 1403"/>
                <a:gd name="connsiteX128" fmla="*/ 2482 w 2482"/>
                <a:gd name="connsiteY128" fmla="*/ 931 h 1403"/>
                <a:gd name="connsiteX129" fmla="*/ 2458 w 2482"/>
                <a:gd name="connsiteY129" fmla="*/ 931 h 1403"/>
                <a:gd name="connsiteX0" fmla="*/ 2458 w 2482"/>
                <a:gd name="connsiteY0" fmla="*/ 894 h 1366"/>
                <a:gd name="connsiteX1" fmla="*/ 2383 w 2482"/>
                <a:gd name="connsiteY1" fmla="*/ 907 h 1366"/>
                <a:gd name="connsiteX2" fmla="*/ 2334 w 2482"/>
                <a:gd name="connsiteY2" fmla="*/ 882 h 1366"/>
                <a:gd name="connsiteX3" fmla="*/ 2309 w 2482"/>
                <a:gd name="connsiteY3" fmla="*/ 845 h 1366"/>
                <a:gd name="connsiteX4" fmla="*/ 2259 w 2482"/>
                <a:gd name="connsiteY4" fmla="*/ 845 h 1366"/>
                <a:gd name="connsiteX5" fmla="*/ 2296 w 2482"/>
                <a:gd name="connsiteY5" fmla="*/ 820 h 1366"/>
                <a:gd name="connsiteX6" fmla="*/ 2309 w 2482"/>
                <a:gd name="connsiteY6" fmla="*/ 782 h 1366"/>
                <a:gd name="connsiteX7" fmla="*/ 2271 w 2482"/>
                <a:gd name="connsiteY7" fmla="*/ 770 h 1366"/>
                <a:gd name="connsiteX8" fmla="*/ 2222 w 2482"/>
                <a:gd name="connsiteY8" fmla="*/ 820 h 1366"/>
                <a:gd name="connsiteX9" fmla="*/ 2172 w 2482"/>
                <a:gd name="connsiteY9" fmla="*/ 857 h 1366"/>
                <a:gd name="connsiteX10" fmla="*/ 2123 w 2482"/>
                <a:gd name="connsiteY10" fmla="*/ 969 h 1366"/>
                <a:gd name="connsiteX11" fmla="*/ 2135 w 2482"/>
                <a:gd name="connsiteY11" fmla="*/ 907 h 1366"/>
                <a:gd name="connsiteX12" fmla="*/ 2160 w 2482"/>
                <a:gd name="connsiteY12" fmla="*/ 832 h 1366"/>
                <a:gd name="connsiteX13" fmla="*/ 2185 w 2482"/>
                <a:gd name="connsiteY13" fmla="*/ 782 h 1366"/>
                <a:gd name="connsiteX14" fmla="*/ 2209 w 2482"/>
                <a:gd name="connsiteY14" fmla="*/ 733 h 1366"/>
                <a:gd name="connsiteX15" fmla="*/ 2334 w 2482"/>
                <a:gd name="connsiteY15" fmla="*/ 671 h 1366"/>
                <a:gd name="connsiteX16" fmla="*/ 2383 w 2482"/>
                <a:gd name="connsiteY16" fmla="*/ 634 h 1366"/>
                <a:gd name="connsiteX17" fmla="*/ 1701 w 2482"/>
                <a:gd name="connsiteY17" fmla="*/ 658 h 1366"/>
                <a:gd name="connsiteX18" fmla="*/ 1713 w 2482"/>
                <a:gd name="connsiteY18" fmla="*/ 683 h 1366"/>
                <a:gd name="connsiteX19" fmla="*/ 1750 w 2482"/>
                <a:gd name="connsiteY19" fmla="*/ 745 h 1366"/>
                <a:gd name="connsiteX20" fmla="*/ 1775 w 2482"/>
                <a:gd name="connsiteY20" fmla="*/ 795 h 1366"/>
                <a:gd name="connsiteX21" fmla="*/ 1750 w 2482"/>
                <a:gd name="connsiteY21" fmla="*/ 845 h 1366"/>
                <a:gd name="connsiteX22" fmla="*/ 1713 w 2482"/>
                <a:gd name="connsiteY22" fmla="*/ 845 h 1366"/>
                <a:gd name="connsiteX23" fmla="*/ 1688 w 2482"/>
                <a:gd name="connsiteY23" fmla="*/ 807 h 1366"/>
                <a:gd name="connsiteX24" fmla="*/ 1663 w 2482"/>
                <a:gd name="connsiteY24" fmla="*/ 782 h 1366"/>
                <a:gd name="connsiteX25" fmla="*/ 1638 w 2482"/>
                <a:gd name="connsiteY25" fmla="*/ 733 h 1366"/>
                <a:gd name="connsiteX26" fmla="*/ 1614 w 2482"/>
                <a:gd name="connsiteY26" fmla="*/ 708 h 1366"/>
                <a:gd name="connsiteX27" fmla="*/ 1601 w 2482"/>
                <a:gd name="connsiteY27" fmla="*/ 696 h 1366"/>
                <a:gd name="connsiteX28" fmla="*/ 1527 w 2482"/>
                <a:gd name="connsiteY28" fmla="*/ 696 h 1366"/>
                <a:gd name="connsiteX29" fmla="*/ 1428 w 2482"/>
                <a:gd name="connsiteY29" fmla="*/ 634 h 1366"/>
                <a:gd name="connsiteX30" fmla="*/ 1378 w 2482"/>
                <a:gd name="connsiteY30" fmla="*/ 596 h 1366"/>
                <a:gd name="connsiteX31" fmla="*/ 1316 w 2482"/>
                <a:gd name="connsiteY31" fmla="*/ 584 h 1366"/>
                <a:gd name="connsiteX32" fmla="*/ 1291 w 2482"/>
                <a:gd name="connsiteY32" fmla="*/ 596 h 1366"/>
                <a:gd name="connsiteX33" fmla="*/ 1217 w 2482"/>
                <a:gd name="connsiteY33" fmla="*/ 509 h 1366"/>
                <a:gd name="connsiteX34" fmla="*/ 1192 w 2482"/>
                <a:gd name="connsiteY34" fmla="*/ 509 h 1366"/>
                <a:gd name="connsiteX35" fmla="*/ 1204 w 2482"/>
                <a:gd name="connsiteY35" fmla="*/ 373 h 1366"/>
                <a:gd name="connsiteX36" fmla="*/ 1279 w 2482"/>
                <a:gd name="connsiteY36" fmla="*/ 274 h 1366"/>
                <a:gd name="connsiteX37" fmla="*/ 1291 w 2482"/>
                <a:gd name="connsiteY37" fmla="*/ 236 h 1366"/>
                <a:gd name="connsiteX38" fmla="*/ 1291 w 2482"/>
                <a:gd name="connsiteY38" fmla="*/ 199 h 1366"/>
                <a:gd name="connsiteX39" fmla="*/ 1341 w 2482"/>
                <a:gd name="connsiteY39" fmla="*/ 187 h 1366"/>
                <a:gd name="connsiteX40" fmla="*/ 1353 w 2482"/>
                <a:gd name="connsiteY40" fmla="*/ 162 h 1366"/>
                <a:gd name="connsiteX41" fmla="*/ 1291 w 2482"/>
                <a:gd name="connsiteY41" fmla="*/ 137 h 1366"/>
                <a:gd name="connsiteX42" fmla="*/ 1279 w 2482"/>
                <a:gd name="connsiteY42" fmla="*/ 112 h 1366"/>
                <a:gd name="connsiteX43" fmla="*/ 1341 w 2482"/>
                <a:gd name="connsiteY43" fmla="*/ 125 h 1366"/>
                <a:gd name="connsiteX44" fmla="*/ 1378 w 2482"/>
                <a:gd name="connsiteY44" fmla="*/ 112 h 1366"/>
                <a:gd name="connsiteX45" fmla="*/ 1403 w 2482"/>
                <a:gd name="connsiteY45" fmla="*/ 62 h 1366"/>
                <a:gd name="connsiteX46" fmla="*/ 1167 w 2482"/>
                <a:gd name="connsiteY46" fmla="*/ 13 h 1366"/>
                <a:gd name="connsiteX47" fmla="*/ 1105 w 2482"/>
                <a:gd name="connsiteY47" fmla="*/ 0 h 1366"/>
                <a:gd name="connsiteX48" fmla="*/ 1068 w 2482"/>
                <a:gd name="connsiteY48" fmla="*/ 38 h 1366"/>
                <a:gd name="connsiteX49" fmla="*/ 0 w 2482"/>
                <a:gd name="connsiteY49" fmla="*/ 100 h 1366"/>
                <a:gd name="connsiteX50" fmla="*/ 0 w 2482"/>
                <a:gd name="connsiteY50" fmla="*/ 125 h 1366"/>
                <a:gd name="connsiteX51" fmla="*/ 37 w 2482"/>
                <a:gd name="connsiteY51" fmla="*/ 137 h 1366"/>
                <a:gd name="connsiteX52" fmla="*/ 37 w 2482"/>
                <a:gd name="connsiteY52" fmla="*/ 211 h 1366"/>
                <a:gd name="connsiteX53" fmla="*/ 112 w 2482"/>
                <a:gd name="connsiteY53" fmla="*/ 224 h 1366"/>
                <a:gd name="connsiteX54" fmla="*/ 100 w 2482"/>
                <a:gd name="connsiteY54" fmla="*/ 286 h 1366"/>
                <a:gd name="connsiteX55" fmla="*/ 124 w 2482"/>
                <a:gd name="connsiteY55" fmla="*/ 447 h 1366"/>
                <a:gd name="connsiteX56" fmla="*/ 149 w 2482"/>
                <a:gd name="connsiteY56" fmla="*/ 485 h 1366"/>
                <a:gd name="connsiteX57" fmla="*/ 100 w 2482"/>
                <a:gd name="connsiteY57" fmla="*/ 534 h 1366"/>
                <a:gd name="connsiteX58" fmla="*/ 100 w 2482"/>
                <a:gd name="connsiteY58" fmla="*/ 571 h 1366"/>
                <a:gd name="connsiteX59" fmla="*/ 100 w 2482"/>
                <a:gd name="connsiteY59" fmla="*/ 609 h 1366"/>
                <a:gd name="connsiteX60" fmla="*/ 149 w 2482"/>
                <a:gd name="connsiteY60" fmla="*/ 708 h 1366"/>
                <a:gd name="connsiteX61" fmla="*/ 124 w 2482"/>
                <a:gd name="connsiteY61" fmla="*/ 745 h 1366"/>
                <a:gd name="connsiteX62" fmla="*/ 124 w 2482"/>
                <a:gd name="connsiteY62" fmla="*/ 770 h 1366"/>
                <a:gd name="connsiteX63" fmla="*/ 149 w 2482"/>
                <a:gd name="connsiteY63" fmla="*/ 782 h 1366"/>
                <a:gd name="connsiteX64" fmla="*/ 186 w 2482"/>
                <a:gd name="connsiteY64" fmla="*/ 857 h 1366"/>
                <a:gd name="connsiteX65" fmla="*/ 199 w 2482"/>
                <a:gd name="connsiteY65" fmla="*/ 894 h 1366"/>
                <a:gd name="connsiteX66" fmla="*/ 211 w 2482"/>
                <a:gd name="connsiteY66" fmla="*/ 919 h 1366"/>
                <a:gd name="connsiteX67" fmla="*/ 261 w 2482"/>
                <a:gd name="connsiteY67" fmla="*/ 944 h 1366"/>
                <a:gd name="connsiteX68" fmla="*/ 633 w 2482"/>
                <a:gd name="connsiteY68" fmla="*/ 981 h 1366"/>
                <a:gd name="connsiteX69" fmla="*/ 658 w 2482"/>
                <a:gd name="connsiteY69" fmla="*/ 981 h 1366"/>
                <a:gd name="connsiteX70" fmla="*/ 683 w 2482"/>
                <a:gd name="connsiteY70" fmla="*/ 994 h 1366"/>
                <a:gd name="connsiteX71" fmla="*/ 1204 w 2482"/>
                <a:gd name="connsiteY71" fmla="*/ 1043 h 1366"/>
                <a:gd name="connsiteX72" fmla="*/ 1254 w 2482"/>
                <a:gd name="connsiteY72" fmla="*/ 1056 h 1366"/>
                <a:gd name="connsiteX73" fmla="*/ 1266 w 2482"/>
                <a:gd name="connsiteY73" fmla="*/ 1056 h 1366"/>
                <a:gd name="connsiteX74" fmla="*/ 1291 w 2482"/>
                <a:gd name="connsiteY74" fmla="*/ 1056 h 1366"/>
                <a:gd name="connsiteX75" fmla="*/ 1291 w 2482"/>
                <a:gd name="connsiteY75" fmla="*/ 1068 h 1366"/>
                <a:gd name="connsiteX76" fmla="*/ 1303 w 2482"/>
                <a:gd name="connsiteY76" fmla="*/ 1068 h 1366"/>
                <a:gd name="connsiteX77" fmla="*/ 1440 w 2482"/>
                <a:gd name="connsiteY77" fmla="*/ 1080 h 1366"/>
                <a:gd name="connsiteX78" fmla="*/ 1452 w 2482"/>
                <a:gd name="connsiteY78" fmla="*/ 1080 h 1366"/>
                <a:gd name="connsiteX79" fmla="*/ 1452 w 2482"/>
                <a:gd name="connsiteY79" fmla="*/ 1056 h 1366"/>
                <a:gd name="connsiteX80" fmla="*/ 1465 w 2482"/>
                <a:gd name="connsiteY80" fmla="*/ 1043 h 1366"/>
                <a:gd name="connsiteX81" fmla="*/ 1502 w 2482"/>
                <a:gd name="connsiteY81" fmla="*/ 1031 h 1366"/>
                <a:gd name="connsiteX82" fmla="*/ 1564 w 2482"/>
                <a:gd name="connsiteY82" fmla="*/ 1043 h 1366"/>
                <a:gd name="connsiteX83" fmla="*/ 1564 w 2482"/>
                <a:gd name="connsiteY83" fmla="*/ 1056 h 1366"/>
                <a:gd name="connsiteX84" fmla="*/ 1589 w 2482"/>
                <a:gd name="connsiteY84" fmla="*/ 1068 h 1366"/>
                <a:gd name="connsiteX85" fmla="*/ 1614 w 2482"/>
                <a:gd name="connsiteY85" fmla="*/ 1105 h 1366"/>
                <a:gd name="connsiteX86" fmla="*/ 1614 w 2482"/>
                <a:gd name="connsiteY86" fmla="*/ 1130 h 1366"/>
                <a:gd name="connsiteX87" fmla="*/ 1638 w 2482"/>
                <a:gd name="connsiteY87" fmla="*/ 1130 h 1366"/>
                <a:gd name="connsiteX88" fmla="*/ 1676 w 2482"/>
                <a:gd name="connsiteY88" fmla="*/ 1155 h 1366"/>
                <a:gd name="connsiteX89" fmla="*/ 1688 w 2482"/>
                <a:gd name="connsiteY89" fmla="*/ 1167 h 1366"/>
                <a:gd name="connsiteX90" fmla="*/ 1725 w 2482"/>
                <a:gd name="connsiteY90" fmla="*/ 1155 h 1366"/>
                <a:gd name="connsiteX91" fmla="*/ 1763 w 2482"/>
                <a:gd name="connsiteY91" fmla="*/ 1130 h 1366"/>
                <a:gd name="connsiteX92" fmla="*/ 1812 w 2482"/>
                <a:gd name="connsiteY92" fmla="*/ 1167 h 1366"/>
                <a:gd name="connsiteX93" fmla="*/ 1837 w 2482"/>
                <a:gd name="connsiteY93" fmla="*/ 1217 h 1366"/>
                <a:gd name="connsiteX94" fmla="*/ 1787 w 2482"/>
                <a:gd name="connsiteY94" fmla="*/ 1217 h 1366"/>
                <a:gd name="connsiteX95" fmla="*/ 1775 w 2482"/>
                <a:gd name="connsiteY95" fmla="*/ 1229 h 1366"/>
                <a:gd name="connsiteX96" fmla="*/ 1775 w 2482"/>
                <a:gd name="connsiteY96" fmla="*/ 1291 h 1366"/>
                <a:gd name="connsiteX97" fmla="*/ 1763 w 2482"/>
                <a:gd name="connsiteY97" fmla="*/ 1316 h 1366"/>
                <a:gd name="connsiteX98" fmla="*/ 1750 w 2482"/>
                <a:gd name="connsiteY98" fmla="*/ 1354 h 1366"/>
                <a:gd name="connsiteX99" fmla="*/ 1763 w 2482"/>
                <a:gd name="connsiteY99" fmla="*/ 1366 h 1366"/>
                <a:gd name="connsiteX100" fmla="*/ 1825 w 2482"/>
                <a:gd name="connsiteY100" fmla="*/ 1341 h 1366"/>
                <a:gd name="connsiteX101" fmla="*/ 1862 w 2482"/>
                <a:gd name="connsiteY101" fmla="*/ 1267 h 1366"/>
                <a:gd name="connsiteX102" fmla="*/ 1862 w 2482"/>
                <a:gd name="connsiteY102" fmla="*/ 1279 h 1366"/>
                <a:gd name="connsiteX103" fmla="*/ 1862 w 2482"/>
                <a:gd name="connsiteY103" fmla="*/ 1242 h 1366"/>
                <a:gd name="connsiteX104" fmla="*/ 1887 w 2482"/>
                <a:gd name="connsiteY104" fmla="*/ 1217 h 1366"/>
                <a:gd name="connsiteX105" fmla="*/ 1936 w 2482"/>
                <a:gd name="connsiteY105" fmla="*/ 1217 h 1366"/>
                <a:gd name="connsiteX106" fmla="*/ 1936 w 2482"/>
                <a:gd name="connsiteY106" fmla="*/ 1205 h 1366"/>
                <a:gd name="connsiteX107" fmla="*/ 1949 w 2482"/>
                <a:gd name="connsiteY107" fmla="*/ 1192 h 1366"/>
                <a:gd name="connsiteX108" fmla="*/ 1974 w 2482"/>
                <a:gd name="connsiteY108" fmla="*/ 1180 h 1366"/>
                <a:gd name="connsiteX109" fmla="*/ 1974 w 2482"/>
                <a:gd name="connsiteY109" fmla="*/ 1192 h 1366"/>
                <a:gd name="connsiteX110" fmla="*/ 1986 w 2482"/>
                <a:gd name="connsiteY110" fmla="*/ 1167 h 1366"/>
                <a:gd name="connsiteX111" fmla="*/ 2023 w 2482"/>
                <a:gd name="connsiteY111" fmla="*/ 1130 h 1366"/>
                <a:gd name="connsiteX112" fmla="*/ 2110 w 2482"/>
                <a:gd name="connsiteY112" fmla="*/ 1105 h 1366"/>
                <a:gd name="connsiteX113" fmla="*/ 2135 w 2482"/>
                <a:gd name="connsiteY113" fmla="*/ 1056 h 1366"/>
                <a:gd name="connsiteX114" fmla="*/ 2147 w 2482"/>
                <a:gd name="connsiteY114" fmla="*/ 1031 h 1366"/>
                <a:gd name="connsiteX115" fmla="*/ 2147 w 2482"/>
                <a:gd name="connsiteY115" fmla="*/ 1006 h 1366"/>
                <a:gd name="connsiteX116" fmla="*/ 2160 w 2482"/>
                <a:gd name="connsiteY116" fmla="*/ 931 h 1366"/>
                <a:gd name="connsiteX117" fmla="*/ 2222 w 2482"/>
                <a:gd name="connsiteY117" fmla="*/ 931 h 1366"/>
                <a:gd name="connsiteX118" fmla="*/ 2296 w 2482"/>
                <a:gd name="connsiteY118" fmla="*/ 1006 h 1366"/>
                <a:gd name="connsiteX119" fmla="*/ 2321 w 2482"/>
                <a:gd name="connsiteY119" fmla="*/ 994 h 1366"/>
                <a:gd name="connsiteX120" fmla="*/ 2358 w 2482"/>
                <a:gd name="connsiteY120" fmla="*/ 944 h 1366"/>
                <a:gd name="connsiteX121" fmla="*/ 2358 w 2482"/>
                <a:gd name="connsiteY121" fmla="*/ 969 h 1366"/>
                <a:gd name="connsiteX122" fmla="*/ 2346 w 2482"/>
                <a:gd name="connsiteY122" fmla="*/ 1031 h 1366"/>
                <a:gd name="connsiteX123" fmla="*/ 2383 w 2482"/>
                <a:gd name="connsiteY123" fmla="*/ 1056 h 1366"/>
                <a:gd name="connsiteX124" fmla="*/ 2408 w 2482"/>
                <a:gd name="connsiteY124" fmla="*/ 994 h 1366"/>
                <a:gd name="connsiteX125" fmla="*/ 2433 w 2482"/>
                <a:gd name="connsiteY125" fmla="*/ 981 h 1366"/>
                <a:gd name="connsiteX126" fmla="*/ 2470 w 2482"/>
                <a:gd name="connsiteY126" fmla="*/ 931 h 1366"/>
                <a:gd name="connsiteX127" fmla="*/ 2482 w 2482"/>
                <a:gd name="connsiteY127" fmla="*/ 894 h 1366"/>
                <a:gd name="connsiteX128" fmla="*/ 2458 w 2482"/>
                <a:gd name="connsiteY128" fmla="*/ 894 h 1366"/>
                <a:gd name="connsiteX0" fmla="*/ 2458 w 2482"/>
                <a:gd name="connsiteY0" fmla="*/ 885 h 1357"/>
                <a:gd name="connsiteX1" fmla="*/ 2383 w 2482"/>
                <a:gd name="connsiteY1" fmla="*/ 898 h 1357"/>
                <a:gd name="connsiteX2" fmla="*/ 2334 w 2482"/>
                <a:gd name="connsiteY2" fmla="*/ 873 h 1357"/>
                <a:gd name="connsiteX3" fmla="*/ 2309 w 2482"/>
                <a:gd name="connsiteY3" fmla="*/ 836 h 1357"/>
                <a:gd name="connsiteX4" fmla="*/ 2259 w 2482"/>
                <a:gd name="connsiteY4" fmla="*/ 836 h 1357"/>
                <a:gd name="connsiteX5" fmla="*/ 2296 w 2482"/>
                <a:gd name="connsiteY5" fmla="*/ 811 h 1357"/>
                <a:gd name="connsiteX6" fmla="*/ 2309 w 2482"/>
                <a:gd name="connsiteY6" fmla="*/ 773 h 1357"/>
                <a:gd name="connsiteX7" fmla="*/ 2271 w 2482"/>
                <a:gd name="connsiteY7" fmla="*/ 761 h 1357"/>
                <a:gd name="connsiteX8" fmla="*/ 2222 w 2482"/>
                <a:gd name="connsiteY8" fmla="*/ 811 h 1357"/>
                <a:gd name="connsiteX9" fmla="*/ 2172 w 2482"/>
                <a:gd name="connsiteY9" fmla="*/ 848 h 1357"/>
                <a:gd name="connsiteX10" fmla="*/ 2123 w 2482"/>
                <a:gd name="connsiteY10" fmla="*/ 960 h 1357"/>
                <a:gd name="connsiteX11" fmla="*/ 2135 w 2482"/>
                <a:gd name="connsiteY11" fmla="*/ 898 h 1357"/>
                <a:gd name="connsiteX12" fmla="*/ 2160 w 2482"/>
                <a:gd name="connsiteY12" fmla="*/ 823 h 1357"/>
                <a:gd name="connsiteX13" fmla="*/ 2185 w 2482"/>
                <a:gd name="connsiteY13" fmla="*/ 773 h 1357"/>
                <a:gd name="connsiteX14" fmla="*/ 2209 w 2482"/>
                <a:gd name="connsiteY14" fmla="*/ 724 h 1357"/>
                <a:gd name="connsiteX15" fmla="*/ 2334 w 2482"/>
                <a:gd name="connsiteY15" fmla="*/ 662 h 1357"/>
                <a:gd name="connsiteX16" fmla="*/ 2383 w 2482"/>
                <a:gd name="connsiteY16" fmla="*/ 625 h 1357"/>
                <a:gd name="connsiteX17" fmla="*/ 1701 w 2482"/>
                <a:gd name="connsiteY17" fmla="*/ 649 h 1357"/>
                <a:gd name="connsiteX18" fmla="*/ 1713 w 2482"/>
                <a:gd name="connsiteY18" fmla="*/ 674 h 1357"/>
                <a:gd name="connsiteX19" fmla="*/ 1750 w 2482"/>
                <a:gd name="connsiteY19" fmla="*/ 736 h 1357"/>
                <a:gd name="connsiteX20" fmla="*/ 1775 w 2482"/>
                <a:gd name="connsiteY20" fmla="*/ 786 h 1357"/>
                <a:gd name="connsiteX21" fmla="*/ 1750 w 2482"/>
                <a:gd name="connsiteY21" fmla="*/ 836 h 1357"/>
                <a:gd name="connsiteX22" fmla="*/ 1713 w 2482"/>
                <a:gd name="connsiteY22" fmla="*/ 836 h 1357"/>
                <a:gd name="connsiteX23" fmla="*/ 1688 w 2482"/>
                <a:gd name="connsiteY23" fmla="*/ 798 h 1357"/>
                <a:gd name="connsiteX24" fmla="*/ 1663 w 2482"/>
                <a:gd name="connsiteY24" fmla="*/ 773 h 1357"/>
                <a:gd name="connsiteX25" fmla="*/ 1638 w 2482"/>
                <a:gd name="connsiteY25" fmla="*/ 724 h 1357"/>
                <a:gd name="connsiteX26" fmla="*/ 1614 w 2482"/>
                <a:gd name="connsiteY26" fmla="*/ 699 h 1357"/>
                <a:gd name="connsiteX27" fmla="*/ 1601 w 2482"/>
                <a:gd name="connsiteY27" fmla="*/ 687 h 1357"/>
                <a:gd name="connsiteX28" fmla="*/ 1527 w 2482"/>
                <a:gd name="connsiteY28" fmla="*/ 687 h 1357"/>
                <a:gd name="connsiteX29" fmla="*/ 1428 w 2482"/>
                <a:gd name="connsiteY29" fmla="*/ 625 h 1357"/>
                <a:gd name="connsiteX30" fmla="*/ 1378 w 2482"/>
                <a:gd name="connsiteY30" fmla="*/ 587 h 1357"/>
                <a:gd name="connsiteX31" fmla="*/ 1316 w 2482"/>
                <a:gd name="connsiteY31" fmla="*/ 575 h 1357"/>
                <a:gd name="connsiteX32" fmla="*/ 1291 w 2482"/>
                <a:gd name="connsiteY32" fmla="*/ 587 h 1357"/>
                <a:gd name="connsiteX33" fmla="*/ 1217 w 2482"/>
                <a:gd name="connsiteY33" fmla="*/ 500 h 1357"/>
                <a:gd name="connsiteX34" fmla="*/ 1192 w 2482"/>
                <a:gd name="connsiteY34" fmla="*/ 500 h 1357"/>
                <a:gd name="connsiteX35" fmla="*/ 1204 w 2482"/>
                <a:gd name="connsiteY35" fmla="*/ 364 h 1357"/>
                <a:gd name="connsiteX36" fmla="*/ 1279 w 2482"/>
                <a:gd name="connsiteY36" fmla="*/ 265 h 1357"/>
                <a:gd name="connsiteX37" fmla="*/ 1291 w 2482"/>
                <a:gd name="connsiteY37" fmla="*/ 227 h 1357"/>
                <a:gd name="connsiteX38" fmla="*/ 1291 w 2482"/>
                <a:gd name="connsiteY38" fmla="*/ 190 h 1357"/>
                <a:gd name="connsiteX39" fmla="*/ 1341 w 2482"/>
                <a:gd name="connsiteY39" fmla="*/ 178 h 1357"/>
                <a:gd name="connsiteX40" fmla="*/ 1353 w 2482"/>
                <a:gd name="connsiteY40" fmla="*/ 153 h 1357"/>
                <a:gd name="connsiteX41" fmla="*/ 1291 w 2482"/>
                <a:gd name="connsiteY41" fmla="*/ 128 h 1357"/>
                <a:gd name="connsiteX42" fmla="*/ 1279 w 2482"/>
                <a:gd name="connsiteY42" fmla="*/ 103 h 1357"/>
                <a:gd name="connsiteX43" fmla="*/ 1341 w 2482"/>
                <a:gd name="connsiteY43" fmla="*/ 116 h 1357"/>
                <a:gd name="connsiteX44" fmla="*/ 1378 w 2482"/>
                <a:gd name="connsiteY44" fmla="*/ 103 h 1357"/>
                <a:gd name="connsiteX45" fmla="*/ 1403 w 2482"/>
                <a:gd name="connsiteY45" fmla="*/ 53 h 1357"/>
                <a:gd name="connsiteX46" fmla="*/ 1167 w 2482"/>
                <a:gd name="connsiteY46" fmla="*/ 4 h 1357"/>
                <a:gd name="connsiteX47" fmla="*/ 1068 w 2482"/>
                <a:gd name="connsiteY47" fmla="*/ 29 h 1357"/>
                <a:gd name="connsiteX48" fmla="*/ 0 w 2482"/>
                <a:gd name="connsiteY48" fmla="*/ 91 h 1357"/>
                <a:gd name="connsiteX49" fmla="*/ 0 w 2482"/>
                <a:gd name="connsiteY49" fmla="*/ 116 h 1357"/>
                <a:gd name="connsiteX50" fmla="*/ 37 w 2482"/>
                <a:gd name="connsiteY50" fmla="*/ 128 h 1357"/>
                <a:gd name="connsiteX51" fmla="*/ 37 w 2482"/>
                <a:gd name="connsiteY51" fmla="*/ 202 h 1357"/>
                <a:gd name="connsiteX52" fmla="*/ 112 w 2482"/>
                <a:gd name="connsiteY52" fmla="*/ 215 h 1357"/>
                <a:gd name="connsiteX53" fmla="*/ 100 w 2482"/>
                <a:gd name="connsiteY53" fmla="*/ 277 h 1357"/>
                <a:gd name="connsiteX54" fmla="*/ 124 w 2482"/>
                <a:gd name="connsiteY54" fmla="*/ 438 h 1357"/>
                <a:gd name="connsiteX55" fmla="*/ 149 w 2482"/>
                <a:gd name="connsiteY55" fmla="*/ 476 h 1357"/>
                <a:gd name="connsiteX56" fmla="*/ 100 w 2482"/>
                <a:gd name="connsiteY56" fmla="*/ 525 h 1357"/>
                <a:gd name="connsiteX57" fmla="*/ 100 w 2482"/>
                <a:gd name="connsiteY57" fmla="*/ 562 h 1357"/>
                <a:gd name="connsiteX58" fmla="*/ 100 w 2482"/>
                <a:gd name="connsiteY58" fmla="*/ 600 h 1357"/>
                <a:gd name="connsiteX59" fmla="*/ 149 w 2482"/>
                <a:gd name="connsiteY59" fmla="*/ 699 h 1357"/>
                <a:gd name="connsiteX60" fmla="*/ 124 w 2482"/>
                <a:gd name="connsiteY60" fmla="*/ 736 h 1357"/>
                <a:gd name="connsiteX61" fmla="*/ 124 w 2482"/>
                <a:gd name="connsiteY61" fmla="*/ 761 h 1357"/>
                <a:gd name="connsiteX62" fmla="*/ 149 w 2482"/>
                <a:gd name="connsiteY62" fmla="*/ 773 h 1357"/>
                <a:gd name="connsiteX63" fmla="*/ 186 w 2482"/>
                <a:gd name="connsiteY63" fmla="*/ 848 h 1357"/>
                <a:gd name="connsiteX64" fmla="*/ 199 w 2482"/>
                <a:gd name="connsiteY64" fmla="*/ 885 h 1357"/>
                <a:gd name="connsiteX65" fmla="*/ 211 w 2482"/>
                <a:gd name="connsiteY65" fmla="*/ 910 h 1357"/>
                <a:gd name="connsiteX66" fmla="*/ 261 w 2482"/>
                <a:gd name="connsiteY66" fmla="*/ 935 h 1357"/>
                <a:gd name="connsiteX67" fmla="*/ 633 w 2482"/>
                <a:gd name="connsiteY67" fmla="*/ 972 h 1357"/>
                <a:gd name="connsiteX68" fmla="*/ 658 w 2482"/>
                <a:gd name="connsiteY68" fmla="*/ 972 h 1357"/>
                <a:gd name="connsiteX69" fmla="*/ 683 w 2482"/>
                <a:gd name="connsiteY69" fmla="*/ 985 h 1357"/>
                <a:gd name="connsiteX70" fmla="*/ 1204 w 2482"/>
                <a:gd name="connsiteY70" fmla="*/ 1034 h 1357"/>
                <a:gd name="connsiteX71" fmla="*/ 1254 w 2482"/>
                <a:gd name="connsiteY71" fmla="*/ 1047 h 1357"/>
                <a:gd name="connsiteX72" fmla="*/ 1266 w 2482"/>
                <a:gd name="connsiteY72" fmla="*/ 1047 h 1357"/>
                <a:gd name="connsiteX73" fmla="*/ 1291 w 2482"/>
                <a:gd name="connsiteY73" fmla="*/ 1047 h 1357"/>
                <a:gd name="connsiteX74" fmla="*/ 1291 w 2482"/>
                <a:gd name="connsiteY74" fmla="*/ 1059 h 1357"/>
                <a:gd name="connsiteX75" fmla="*/ 1303 w 2482"/>
                <a:gd name="connsiteY75" fmla="*/ 1059 h 1357"/>
                <a:gd name="connsiteX76" fmla="*/ 1440 w 2482"/>
                <a:gd name="connsiteY76" fmla="*/ 1071 h 1357"/>
                <a:gd name="connsiteX77" fmla="*/ 1452 w 2482"/>
                <a:gd name="connsiteY77" fmla="*/ 1071 h 1357"/>
                <a:gd name="connsiteX78" fmla="*/ 1452 w 2482"/>
                <a:gd name="connsiteY78" fmla="*/ 1047 h 1357"/>
                <a:gd name="connsiteX79" fmla="*/ 1465 w 2482"/>
                <a:gd name="connsiteY79" fmla="*/ 1034 h 1357"/>
                <a:gd name="connsiteX80" fmla="*/ 1502 w 2482"/>
                <a:gd name="connsiteY80" fmla="*/ 1022 h 1357"/>
                <a:gd name="connsiteX81" fmla="*/ 1564 w 2482"/>
                <a:gd name="connsiteY81" fmla="*/ 1034 h 1357"/>
                <a:gd name="connsiteX82" fmla="*/ 1564 w 2482"/>
                <a:gd name="connsiteY82" fmla="*/ 1047 h 1357"/>
                <a:gd name="connsiteX83" fmla="*/ 1589 w 2482"/>
                <a:gd name="connsiteY83" fmla="*/ 1059 h 1357"/>
                <a:gd name="connsiteX84" fmla="*/ 1614 w 2482"/>
                <a:gd name="connsiteY84" fmla="*/ 1096 h 1357"/>
                <a:gd name="connsiteX85" fmla="*/ 1614 w 2482"/>
                <a:gd name="connsiteY85" fmla="*/ 1121 h 1357"/>
                <a:gd name="connsiteX86" fmla="*/ 1638 w 2482"/>
                <a:gd name="connsiteY86" fmla="*/ 1121 h 1357"/>
                <a:gd name="connsiteX87" fmla="*/ 1676 w 2482"/>
                <a:gd name="connsiteY87" fmla="*/ 1146 h 1357"/>
                <a:gd name="connsiteX88" fmla="*/ 1688 w 2482"/>
                <a:gd name="connsiteY88" fmla="*/ 1158 h 1357"/>
                <a:gd name="connsiteX89" fmla="*/ 1725 w 2482"/>
                <a:gd name="connsiteY89" fmla="*/ 1146 h 1357"/>
                <a:gd name="connsiteX90" fmla="*/ 1763 w 2482"/>
                <a:gd name="connsiteY90" fmla="*/ 1121 h 1357"/>
                <a:gd name="connsiteX91" fmla="*/ 1812 w 2482"/>
                <a:gd name="connsiteY91" fmla="*/ 1158 h 1357"/>
                <a:gd name="connsiteX92" fmla="*/ 1837 w 2482"/>
                <a:gd name="connsiteY92" fmla="*/ 1208 h 1357"/>
                <a:gd name="connsiteX93" fmla="*/ 1787 w 2482"/>
                <a:gd name="connsiteY93" fmla="*/ 1208 h 1357"/>
                <a:gd name="connsiteX94" fmla="*/ 1775 w 2482"/>
                <a:gd name="connsiteY94" fmla="*/ 1220 h 1357"/>
                <a:gd name="connsiteX95" fmla="*/ 1775 w 2482"/>
                <a:gd name="connsiteY95" fmla="*/ 1282 h 1357"/>
                <a:gd name="connsiteX96" fmla="*/ 1763 w 2482"/>
                <a:gd name="connsiteY96" fmla="*/ 1307 h 1357"/>
                <a:gd name="connsiteX97" fmla="*/ 1750 w 2482"/>
                <a:gd name="connsiteY97" fmla="*/ 1345 h 1357"/>
                <a:gd name="connsiteX98" fmla="*/ 1763 w 2482"/>
                <a:gd name="connsiteY98" fmla="*/ 1357 h 1357"/>
                <a:gd name="connsiteX99" fmla="*/ 1825 w 2482"/>
                <a:gd name="connsiteY99" fmla="*/ 1332 h 1357"/>
                <a:gd name="connsiteX100" fmla="*/ 1862 w 2482"/>
                <a:gd name="connsiteY100" fmla="*/ 1258 h 1357"/>
                <a:gd name="connsiteX101" fmla="*/ 1862 w 2482"/>
                <a:gd name="connsiteY101" fmla="*/ 1270 h 1357"/>
                <a:gd name="connsiteX102" fmla="*/ 1862 w 2482"/>
                <a:gd name="connsiteY102" fmla="*/ 1233 h 1357"/>
                <a:gd name="connsiteX103" fmla="*/ 1887 w 2482"/>
                <a:gd name="connsiteY103" fmla="*/ 1208 h 1357"/>
                <a:gd name="connsiteX104" fmla="*/ 1936 w 2482"/>
                <a:gd name="connsiteY104" fmla="*/ 1208 h 1357"/>
                <a:gd name="connsiteX105" fmla="*/ 1936 w 2482"/>
                <a:gd name="connsiteY105" fmla="*/ 1196 h 1357"/>
                <a:gd name="connsiteX106" fmla="*/ 1949 w 2482"/>
                <a:gd name="connsiteY106" fmla="*/ 1183 h 1357"/>
                <a:gd name="connsiteX107" fmla="*/ 1974 w 2482"/>
                <a:gd name="connsiteY107" fmla="*/ 1171 h 1357"/>
                <a:gd name="connsiteX108" fmla="*/ 1974 w 2482"/>
                <a:gd name="connsiteY108" fmla="*/ 1183 h 1357"/>
                <a:gd name="connsiteX109" fmla="*/ 1986 w 2482"/>
                <a:gd name="connsiteY109" fmla="*/ 1158 h 1357"/>
                <a:gd name="connsiteX110" fmla="*/ 2023 w 2482"/>
                <a:gd name="connsiteY110" fmla="*/ 1121 h 1357"/>
                <a:gd name="connsiteX111" fmla="*/ 2110 w 2482"/>
                <a:gd name="connsiteY111" fmla="*/ 1096 h 1357"/>
                <a:gd name="connsiteX112" fmla="*/ 2135 w 2482"/>
                <a:gd name="connsiteY112" fmla="*/ 1047 h 1357"/>
                <a:gd name="connsiteX113" fmla="*/ 2147 w 2482"/>
                <a:gd name="connsiteY113" fmla="*/ 1022 h 1357"/>
                <a:gd name="connsiteX114" fmla="*/ 2147 w 2482"/>
                <a:gd name="connsiteY114" fmla="*/ 997 h 1357"/>
                <a:gd name="connsiteX115" fmla="*/ 2160 w 2482"/>
                <a:gd name="connsiteY115" fmla="*/ 922 h 1357"/>
                <a:gd name="connsiteX116" fmla="*/ 2222 w 2482"/>
                <a:gd name="connsiteY116" fmla="*/ 922 h 1357"/>
                <a:gd name="connsiteX117" fmla="*/ 2296 w 2482"/>
                <a:gd name="connsiteY117" fmla="*/ 997 h 1357"/>
                <a:gd name="connsiteX118" fmla="*/ 2321 w 2482"/>
                <a:gd name="connsiteY118" fmla="*/ 985 h 1357"/>
                <a:gd name="connsiteX119" fmla="*/ 2358 w 2482"/>
                <a:gd name="connsiteY119" fmla="*/ 935 h 1357"/>
                <a:gd name="connsiteX120" fmla="*/ 2358 w 2482"/>
                <a:gd name="connsiteY120" fmla="*/ 960 h 1357"/>
                <a:gd name="connsiteX121" fmla="*/ 2346 w 2482"/>
                <a:gd name="connsiteY121" fmla="*/ 1022 h 1357"/>
                <a:gd name="connsiteX122" fmla="*/ 2383 w 2482"/>
                <a:gd name="connsiteY122" fmla="*/ 1047 h 1357"/>
                <a:gd name="connsiteX123" fmla="*/ 2408 w 2482"/>
                <a:gd name="connsiteY123" fmla="*/ 985 h 1357"/>
                <a:gd name="connsiteX124" fmla="*/ 2433 w 2482"/>
                <a:gd name="connsiteY124" fmla="*/ 972 h 1357"/>
                <a:gd name="connsiteX125" fmla="*/ 2470 w 2482"/>
                <a:gd name="connsiteY125" fmla="*/ 922 h 1357"/>
                <a:gd name="connsiteX126" fmla="*/ 2482 w 2482"/>
                <a:gd name="connsiteY126" fmla="*/ 885 h 1357"/>
                <a:gd name="connsiteX127" fmla="*/ 2458 w 2482"/>
                <a:gd name="connsiteY127" fmla="*/ 885 h 1357"/>
                <a:gd name="connsiteX0" fmla="*/ 2458 w 2482"/>
                <a:gd name="connsiteY0" fmla="*/ 881 h 1353"/>
                <a:gd name="connsiteX1" fmla="*/ 2383 w 2482"/>
                <a:gd name="connsiteY1" fmla="*/ 894 h 1353"/>
                <a:gd name="connsiteX2" fmla="*/ 2334 w 2482"/>
                <a:gd name="connsiteY2" fmla="*/ 869 h 1353"/>
                <a:gd name="connsiteX3" fmla="*/ 2309 w 2482"/>
                <a:gd name="connsiteY3" fmla="*/ 832 h 1353"/>
                <a:gd name="connsiteX4" fmla="*/ 2259 w 2482"/>
                <a:gd name="connsiteY4" fmla="*/ 832 h 1353"/>
                <a:gd name="connsiteX5" fmla="*/ 2296 w 2482"/>
                <a:gd name="connsiteY5" fmla="*/ 807 h 1353"/>
                <a:gd name="connsiteX6" fmla="*/ 2309 w 2482"/>
                <a:gd name="connsiteY6" fmla="*/ 769 h 1353"/>
                <a:gd name="connsiteX7" fmla="*/ 2271 w 2482"/>
                <a:gd name="connsiteY7" fmla="*/ 757 h 1353"/>
                <a:gd name="connsiteX8" fmla="*/ 2222 w 2482"/>
                <a:gd name="connsiteY8" fmla="*/ 807 h 1353"/>
                <a:gd name="connsiteX9" fmla="*/ 2172 w 2482"/>
                <a:gd name="connsiteY9" fmla="*/ 844 h 1353"/>
                <a:gd name="connsiteX10" fmla="*/ 2123 w 2482"/>
                <a:gd name="connsiteY10" fmla="*/ 956 h 1353"/>
                <a:gd name="connsiteX11" fmla="*/ 2135 w 2482"/>
                <a:gd name="connsiteY11" fmla="*/ 894 h 1353"/>
                <a:gd name="connsiteX12" fmla="*/ 2160 w 2482"/>
                <a:gd name="connsiteY12" fmla="*/ 819 h 1353"/>
                <a:gd name="connsiteX13" fmla="*/ 2185 w 2482"/>
                <a:gd name="connsiteY13" fmla="*/ 769 h 1353"/>
                <a:gd name="connsiteX14" fmla="*/ 2209 w 2482"/>
                <a:gd name="connsiteY14" fmla="*/ 720 h 1353"/>
                <a:gd name="connsiteX15" fmla="*/ 2334 w 2482"/>
                <a:gd name="connsiteY15" fmla="*/ 658 h 1353"/>
                <a:gd name="connsiteX16" fmla="*/ 2383 w 2482"/>
                <a:gd name="connsiteY16" fmla="*/ 621 h 1353"/>
                <a:gd name="connsiteX17" fmla="*/ 1701 w 2482"/>
                <a:gd name="connsiteY17" fmla="*/ 645 h 1353"/>
                <a:gd name="connsiteX18" fmla="*/ 1713 w 2482"/>
                <a:gd name="connsiteY18" fmla="*/ 670 h 1353"/>
                <a:gd name="connsiteX19" fmla="*/ 1750 w 2482"/>
                <a:gd name="connsiteY19" fmla="*/ 732 h 1353"/>
                <a:gd name="connsiteX20" fmla="*/ 1775 w 2482"/>
                <a:gd name="connsiteY20" fmla="*/ 782 h 1353"/>
                <a:gd name="connsiteX21" fmla="*/ 1750 w 2482"/>
                <a:gd name="connsiteY21" fmla="*/ 832 h 1353"/>
                <a:gd name="connsiteX22" fmla="*/ 1713 w 2482"/>
                <a:gd name="connsiteY22" fmla="*/ 832 h 1353"/>
                <a:gd name="connsiteX23" fmla="*/ 1688 w 2482"/>
                <a:gd name="connsiteY23" fmla="*/ 794 h 1353"/>
                <a:gd name="connsiteX24" fmla="*/ 1663 w 2482"/>
                <a:gd name="connsiteY24" fmla="*/ 769 h 1353"/>
                <a:gd name="connsiteX25" fmla="*/ 1638 w 2482"/>
                <a:gd name="connsiteY25" fmla="*/ 720 h 1353"/>
                <a:gd name="connsiteX26" fmla="*/ 1614 w 2482"/>
                <a:gd name="connsiteY26" fmla="*/ 695 h 1353"/>
                <a:gd name="connsiteX27" fmla="*/ 1601 w 2482"/>
                <a:gd name="connsiteY27" fmla="*/ 683 h 1353"/>
                <a:gd name="connsiteX28" fmla="*/ 1527 w 2482"/>
                <a:gd name="connsiteY28" fmla="*/ 683 h 1353"/>
                <a:gd name="connsiteX29" fmla="*/ 1428 w 2482"/>
                <a:gd name="connsiteY29" fmla="*/ 621 h 1353"/>
                <a:gd name="connsiteX30" fmla="*/ 1378 w 2482"/>
                <a:gd name="connsiteY30" fmla="*/ 583 h 1353"/>
                <a:gd name="connsiteX31" fmla="*/ 1316 w 2482"/>
                <a:gd name="connsiteY31" fmla="*/ 571 h 1353"/>
                <a:gd name="connsiteX32" fmla="*/ 1291 w 2482"/>
                <a:gd name="connsiteY32" fmla="*/ 583 h 1353"/>
                <a:gd name="connsiteX33" fmla="*/ 1217 w 2482"/>
                <a:gd name="connsiteY33" fmla="*/ 496 h 1353"/>
                <a:gd name="connsiteX34" fmla="*/ 1192 w 2482"/>
                <a:gd name="connsiteY34" fmla="*/ 496 h 1353"/>
                <a:gd name="connsiteX35" fmla="*/ 1204 w 2482"/>
                <a:gd name="connsiteY35" fmla="*/ 360 h 1353"/>
                <a:gd name="connsiteX36" fmla="*/ 1279 w 2482"/>
                <a:gd name="connsiteY36" fmla="*/ 261 h 1353"/>
                <a:gd name="connsiteX37" fmla="*/ 1291 w 2482"/>
                <a:gd name="connsiteY37" fmla="*/ 223 h 1353"/>
                <a:gd name="connsiteX38" fmla="*/ 1291 w 2482"/>
                <a:gd name="connsiteY38" fmla="*/ 186 h 1353"/>
                <a:gd name="connsiteX39" fmla="*/ 1341 w 2482"/>
                <a:gd name="connsiteY39" fmla="*/ 174 h 1353"/>
                <a:gd name="connsiteX40" fmla="*/ 1353 w 2482"/>
                <a:gd name="connsiteY40" fmla="*/ 149 h 1353"/>
                <a:gd name="connsiteX41" fmla="*/ 1291 w 2482"/>
                <a:gd name="connsiteY41" fmla="*/ 124 h 1353"/>
                <a:gd name="connsiteX42" fmla="*/ 1279 w 2482"/>
                <a:gd name="connsiteY42" fmla="*/ 99 h 1353"/>
                <a:gd name="connsiteX43" fmla="*/ 1341 w 2482"/>
                <a:gd name="connsiteY43" fmla="*/ 112 h 1353"/>
                <a:gd name="connsiteX44" fmla="*/ 1378 w 2482"/>
                <a:gd name="connsiteY44" fmla="*/ 99 h 1353"/>
                <a:gd name="connsiteX45" fmla="*/ 1403 w 2482"/>
                <a:gd name="connsiteY45" fmla="*/ 49 h 1353"/>
                <a:gd name="connsiteX46" fmla="*/ 1167 w 2482"/>
                <a:gd name="connsiteY46" fmla="*/ 0 h 1353"/>
                <a:gd name="connsiteX47" fmla="*/ 0 w 2482"/>
                <a:gd name="connsiteY47" fmla="*/ 87 h 1353"/>
                <a:gd name="connsiteX48" fmla="*/ 0 w 2482"/>
                <a:gd name="connsiteY48" fmla="*/ 112 h 1353"/>
                <a:gd name="connsiteX49" fmla="*/ 37 w 2482"/>
                <a:gd name="connsiteY49" fmla="*/ 124 h 1353"/>
                <a:gd name="connsiteX50" fmla="*/ 37 w 2482"/>
                <a:gd name="connsiteY50" fmla="*/ 198 h 1353"/>
                <a:gd name="connsiteX51" fmla="*/ 112 w 2482"/>
                <a:gd name="connsiteY51" fmla="*/ 211 h 1353"/>
                <a:gd name="connsiteX52" fmla="*/ 100 w 2482"/>
                <a:gd name="connsiteY52" fmla="*/ 273 h 1353"/>
                <a:gd name="connsiteX53" fmla="*/ 124 w 2482"/>
                <a:gd name="connsiteY53" fmla="*/ 434 h 1353"/>
                <a:gd name="connsiteX54" fmla="*/ 149 w 2482"/>
                <a:gd name="connsiteY54" fmla="*/ 472 h 1353"/>
                <a:gd name="connsiteX55" fmla="*/ 100 w 2482"/>
                <a:gd name="connsiteY55" fmla="*/ 521 h 1353"/>
                <a:gd name="connsiteX56" fmla="*/ 100 w 2482"/>
                <a:gd name="connsiteY56" fmla="*/ 558 h 1353"/>
                <a:gd name="connsiteX57" fmla="*/ 100 w 2482"/>
                <a:gd name="connsiteY57" fmla="*/ 596 h 1353"/>
                <a:gd name="connsiteX58" fmla="*/ 149 w 2482"/>
                <a:gd name="connsiteY58" fmla="*/ 695 h 1353"/>
                <a:gd name="connsiteX59" fmla="*/ 124 w 2482"/>
                <a:gd name="connsiteY59" fmla="*/ 732 h 1353"/>
                <a:gd name="connsiteX60" fmla="*/ 124 w 2482"/>
                <a:gd name="connsiteY60" fmla="*/ 757 h 1353"/>
                <a:gd name="connsiteX61" fmla="*/ 149 w 2482"/>
                <a:gd name="connsiteY61" fmla="*/ 769 h 1353"/>
                <a:gd name="connsiteX62" fmla="*/ 186 w 2482"/>
                <a:gd name="connsiteY62" fmla="*/ 844 h 1353"/>
                <a:gd name="connsiteX63" fmla="*/ 199 w 2482"/>
                <a:gd name="connsiteY63" fmla="*/ 881 h 1353"/>
                <a:gd name="connsiteX64" fmla="*/ 211 w 2482"/>
                <a:gd name="connsiteY64" fmla="*/ 906 h 1353"/>
                <a:gd name="connsiteX65" fmla="*/ 261 w 2482"/>
                <a:gd name="connsiteY65" fmla="*/ 931 h 1353"/>
                <a:gd name="connsiteX66" fmla="*/ 633 w 2482"/>
                <a:gd name="connsiteY66" fmla="*/ 968 h 1353"/>
                <a:gd name="connsiteX67" fmla="*/ 658 w 2482"/>
                <a:gd name="connsiteY67" fmla="*/ 968 h 1353"/>
                <a:gd name="connsiteX68" fmla="*/ 683 w 2482"/>
                <a:gd name="connsiteY68" fmla="*/ 981 h 1353"/>
                <a:gd name="connsiteX69" fmla="*/ 1204 w 2482"/>
                <a:gd name="connsiteY69" fmla="*/ 1030 h 1353"/>
                <a:gd name="connsiteX70" fmla="*/ 1254 w 2482"/>
                <a:gd name="connsiteY70" fmla="*/ 1043 h 1353"/>
                <a:gd name="connsiteX71" fmla="*/ 1266 w 2482"/>
                <a:gd name="connsiteY71" fmla="*/ 1043 h 1353"/>
                <a:gd name="connsiteX72" fmla="*/ 1291 w 2482"/>
                <a:gd name="connsiteY72" fmla="*/ 1043 h 1353"/>
                <a:gd name="connsiteX73" fmla="*/ 1291 w 2482"/>
                <a:gd name="connsiteY73" fmla="*/ 1055 h 1353"/>
                <a:gd name="connsiteX74" fmla="*/ 1303 w 2482"/>
                <a:gd name="connsiteY74" fmla="*/ 1055 h 1353"/>
                <a:gd name="connsiteX75" fmla="*/ 1440 w 2482"/>
                <a:gd name="connsiteY75" fmla="*/ 1067 h 1353"/>
                <a:gd name="connsiteX76" fmla="*/ 1452 w 2482"/>
                <a:gd name="connsiteY76" fmla="*/ 1067 h 1353"/>
                <a:gd name="connsiteX77" fmla="*/ 1452 w 2482"/>
                <a:gd name="connsiteY77" fmla="*/ 1043 h 1353"/>
                <a:gd name="connsiteX78" fmla="*/ 1465 w 2482"/>
                <a:gd name="connsiteY78" fmla="*/ 1030 h 1353"/>
                <a:gd name="connsiteX79" fmla="*/ 1502 w 2482"/>
                <a:gd name="connsiteY79" fmla="*/ 1018 h 1353"/>
                <a:gd name="connsiteX80" fmla="*/ 1564 w 2482"/>
                <a:gd name="connsiteY80" fmla="*/ 1030 h 1353"/>
                <a:gd name="connsiteX81" fmla="*/ 1564 w 2482"/>
                <a:gd name="connsiteY81" fmla="*/ 1043 h 1353"/>
                <a:gd name="connsiteX82" fmla="*/ 1589 w 2482"/>
                <a:gd name="connsiteY82" fmla="*/ 1055 h 1353"/>
                <a:gd name="connsiteX83" fmla="*/ 1614 w 2482"/>
                <a:gd name="connsiteY83" fmla="*/ 1092 h 1353"/>
                <a:gd name="connsiteX84" fmla="*/ 1614 w 2482"/>
                <a:gd name="connsiteY84" fmla="*/ 1117 h 1353"/>
                <a:gd name="connsiteX85" fmla="*/ 1638 w 2482"/>
                <a:gd name="connsiteY85" fmla="*/ 1117 h 1353"/>
                <a:gd name="connsiteX86" fmla="*/ 1676 w 2482"/>
                <a:gd name="connsiteY86" fmla="*/ 1142 h 1353"/>
                <a:gd name="connsiteX87" fmla="*/ 1688 w 2482"/>
                <a:gd name="connsiteY87" fmla="*/ 1154 h 1353"/>
                <a:gd name="connsiteX88" fmla="*/ 1725 w 2482"/>
                <a:gd name="connsiteY88" fmla="*/ 1142 h 1353"/>
                <a:gd name="connsiteX89" fmla="*/ 1763 w 2482"/>
                <a:gd name="connsiteY89" fmla="*/ 1117 h 1353"/>
                <a:gd name="connsiteX90" fmla="*/ 1812 w 2482"/>
                <a:gd name="connsiteY90" fmla="*/ 1154 h 1353"/>
                <a:gd name="connsiteX91" fmla="*/ 1837 w 2482"/>
                <a:gd name="connsiteY91" fmla="*/ 1204 h 1353"/>
                <a:gd name="connsiteX92" fmla="*/ 1787 w 2482"/>
                <a:gd name="connsiteY92" fmla="*/ 1204 h 1353"/>
                <a:gd name="connsiteX93" fmla="*/ 1775 w 2482"/>
                <a:gd name="connsiteY93" fmla="*/ 1216 h 1353"/>
                <a:gd name="connsiteX94" fmla="*/ 1775 w 2482"/>
                <a:gd name="connsiteY94" fmla="*/ 1278 h 1353"/>
                <a:gd name="connsiteX95" fmla="*/ 1763 w 2482"/>
                <a:gd name="connsiteY95" fmla="*/ 1303 h 1353"/>
                <a:gd name="connsiteX96" fmla="*/ 1750 w 2482"/>
                <a:gd name="connsiteY96" fmla="*/ 1341 h 1353"/>
                <a:gd name="connsiteX97" fmla="*/ 1763 w 2482"/>
                <a:gd name="connsiteY97" fmla="*/ 1353 h 1353"/>
                <a:gd name="connsiteX98" fmla="*/ 1825 w 2482"/>
                <a:gd name="connsiteY98" fmla="*/ 1328 h 1353"/>
                <a:gd name="connsiteX99" fmla="*/ 1862 w 2482"/>
                <a:gd name="connsiteY99" fmla="*/ 1254 h 1353"/>
                <a:gd name="connsiteX100" fmla="*/ 1862 w 2482"/>
                <a:gd name="connsiteY100" fmla="*/ 1266 h 1353"/>
                <a:gd name="connsiteX101" fmla="*/ 1862 w 2482"/>
                <a:gd name="connsiteY101" fmla="*/ 1229 h 1353"/>
                <a:gd name="connsiteX102" fmla="*/ 1887 w 2482"/>
                <a:gd name="connsiteY102" fmla="*/ 1204 h 1353"/>
                <a:gd name="connsiteX103" fmla="*/ 1936 w 2482"/>
                <a:gd name="connsiteY103" fmla="*/ 1204 h 1353"/>
                <a:gd name="connsiteX104" fmla="*/ 1936 w 2482"/>
                <a:gd name="connsiteY104" fmla="*/ 1192 h 1353"/>
                <a:gd name="connsiteX105" fmla="*/ 1949 w 2482"/>
                <a:gd name="connsiteY105" fmla="*/ 1179 h 1353"/>
                <a:gd name="connsiteX106" fmla="*/ 1974 w 2482"/>
                <a:gd name="connsiteY106" fmla="*/ 1167 h 1353"/>
                <a:gd name="connsiteX107" fmla="*/ 1974 w 2482"/>
                <a:gd name="connsiteY107" fmla="*/ 1179 h 1353"/>
                <a:gd name="connsiteX108" fmla="*/ 1986 w 2482"/>
                <a:gd name="connsiteY108" fmla="*/ 1154 h 1353"/>
                <a:gd name="connsiteX109" fmla="*/ 2023 w 2482"/>
                <a:gd name="connsiteY109" fmla="*/ 1117 h 1353"/>
                <a:gd name="connsiteX110" fmla="*/ 2110 w 2482"/>
                <a:gd name="connsiteY110" fmla="*/ 1092 h 1353"/>
                <a:gd name="connsiteX111" fmla="*/ 2135 w 2482"/>
                <a:gd name="connsiteY111" fmla="*/ 1043 h 1353"/>
                <a:gd name="connsiteX112" fmla="*/ 2147 w 2482"/>
                <a:gd name="connsiteY112" fmla="*/ 1018 h 1353"/>
                <a:gd name="connsiteX113" fmla="*/ 2147 w 2482"/>
                <a:gd name="connsiteY113" fmla="*/ 993 h 1353"/>
                <a:gd name="connsiteX114" fmla="*/ 2160 w 2482"/>
                <a:gd name="connsiteY114" fmla="*/ 918 h 1353"/>
                <a:gd name="connsiteX115" fmla="*/ 2222 w 2482"/>
                <a:gd name="connsiteY115" fmla="*/ 918 h 1353"/>
                <a:gd name="connsiteX116" fmla="*/ 2296 w 2482"/>
                <a:gd name="connsiteY116" fmla="*/ 993 h 1353"/>
                <a:gd name="connsiteX117" fmla="*/ 2321 w 2482"/>
                <a:gd name="connsiteY117" fmla="*/ 981 h 1353"/>
                <a:gd name="connsiteX118" fmla="*/ 2358 w 2482"/>
                <a:gd name="connsiteY118" fmla="*/ 931 h 1353"/>
                <a:gd name="connsiteX119" fmla="*/ 2358 w 2482"/>
                <a:gd name="connsiteY119" fmla="*/ 956 h 1353"/>
                <a:gd name="connsiteX120" fmla="*/ 2346 w 2482"/>
                <a:gd name="connsiteY120" fmla="*/ 1018 h 1353"/>
                <a:gd name="connsiteX121" fmla="*/ 2383 w 2482"/>
                <a:gd name="connsiteY121" fmla="*/ 1043 h 1353"/>
                <a:gd name="connsiteX122" fmla="*/ 2408 w 2482"/>
                <a:gd name="connsiteY122" fmla="*/ 981 h 1353"/>
                <a:gd name="connsiteX123" fmla="*/ 2433 w 2482"/>
                <a:gd name="connsiteY123" fmla="*/ 968 h 1353"/>
                <a:gd name="connsiteX124" fmla="*/ 2470 w 2482"/>
                <a:gd name="connsiteY124" fmla="*/ 918 h 1353"/>
                <a:gd name="connsiteX125" fmla="*/ 2482 w 2482"/>
                <a:gd name="connsiteY125" fmla="*/ 881 h 1353"/>
                <a:gd name="connsiteX126" fmla="*/ 2458 w 2482"/>
                <a:gd name="connsiteY126" fmla="*/ 881 h 1353"/>
                <a:gd name="connsiteX0" fmla="*/ 2458 w 2482"/>
                <a:gd name="connsiteY0" fmla="*/ 834 h 1306"/>
                <a:gd name="connsiteX1" fmla="*/ 2383 w 2482"/>
                <a:gd name="connsiteY1" fmla="*/ 847 h 1306"/>
                <a:gd name="connsiteX2" fmla="*/ 2334 w 2482"/>
                <a:gd name="connsiteY2" fmla="*/ 822 h 1306"/>
                <a:gd name="connsiteX3" fmla="*/ 2309 w 2482"/>
                <a:gd name="connsiteY3" fmla="*/ 785 h 1306"/>
                <a:gd name="connsiteX4" fmla="*/ 2259 w 2482"/>
                <a:gd name="connsiteY4" fmla="*/ 785 h 1306"/>
                <a:gd name="connsiteX5" fmla="*/ 2296 w 2482"/>
                <a:gd name="connsiteY5" fmla="*/ 760 h 1306"/>
                <a:gd name="connsiteX6" fmla="*/ 2309 w 2482"/>
                <a:gd name="connsiteY6" fmla="*/ 722 h 1306"/>
                <a:gd name="connsiteX7" fmla="*/ 2271 w 2482"/>
                <a:gd name="connsiteY7" fmla="*/ 710 h 1306"/>
                <a:gd name="connsiteX8" fmla="*/ 2222 w 2482"/>
                <a:gd name="connsiteY8" fmla="*/ 760 h 1306"/>
                <a:gd name="connsiteX9" fmla="*/ 2172 w 2482"/>
                <a:gd name="connsiteY9" fmla="*/ 797 h 1306"/>
                <a:gd name="connsiteX10" fmla="*/ 2123 w 2482"/>
                <a:gd name="connsiteY10" fmla="*/ 909 h 1306"/>
                <a:gd name="connsiteX11" fmla="*/ 2135 w 2482"/>
                <a:gd name="connsiteY11" fmla="*/ 847 h 1306"/>
                <a:gd name="connsiteX12" fmla="*/ 2160 w 2482"/>
                <a:gd name="connsiteY12" fmla="*/ 772 h 1306"/>
                <a:gd name="connsiteX13" fmla="*/ 2185 w 2482"/>
                <a:gd name="connsiteY13" fmla="*/ 722 h 1306"/>
                <a:gd name="connsiteX14" fmla="*/ 2209 w 2482"/>
                <a:gd name="connsiteY14" fmla="*/ 673 h 1306"/>
                <a:gd name="connsiteX15" fmla="*/ 2334 w 2482"/>
                <a:gd name="connsiteY15" fmla="*/ 611 h 1306"/>
                <a:gd name="connsiteX16" fmla="*/ 2383 w 2482"/>
                <a:gd name="connsiteY16" fmla="*/ 574 h 1306"/>
                <a:gd name="connsiteX17" fmla="*/ 1701 w 2482"/>
                <a:gd name="connsiteY17" fmla="*/ 598 h 1306"/>
                <a:gd name="connsiteX18" fmla="*/ 1713 w 2482"/>
                <a:gd name="connsiteY18" fmla="*/ 623 h 1306"/>
                <a:gd name="connsiteX19" fmla="*/ 1750 w 2482"/>
                <a:gd name="connsiteY19" fmla="*/ 685 h 1306"/>
                <a:gd name="connsiteX20" fmla="*/ 1775 w 2482"/>
                <a:gd name="connsiteY20" fmla="*/ 735 h 1306"/>
                <a:gd name="connsiteX21" fmla="*/ 1750 w 2482"/>
                <a:gd name="connsiteY21" fmla="*/ 785 h 1306"/>
                <a:gd name="connsiteX22" fmla="*/ 1713 w 2482"/>
                <a:gd name="connsiteY22" fmla="*/ 785 h 1306"/>
                <a:gd name="connsiteX23" fmla="*/ 1688 w 2482"/>
                <a:gd name="connsiteY23" fmla="*/ 747 h 1306"/>
                <a:gd name="connsiteX24" fmla="*/ 1663 w 2482"/>
                <a:gd name="connsiteY24" fmla="*/ 722 h 1306"/>
                <a:gd name="connsiteX25" fmla="*/ 1638 w 2482"/>
                <a:gd name="connsiteY25" fmla="*/ 673 h 1306"/>
                <a:gd name="connsiteX26" fmla="*/ 1614 w 2482"/>
                <a:gd name="connsiteY26" fmla="*/ 648 h 1306"/>
                <a:gd name="connsiteX27" fmla="*/ 1601 w 2482"/>
                <a:gd name="connsiteY27" fmla="*/ 636 h 1306"/>
                <a:gd name="connsiteX28" fmla="*/ 1527 w 2482"/>
                <a:gd name="connsiteY28" fmla="*/ 636 h 1306"/>
                <a:gd name="connsiteX29" fmla="*/ 1428 w 2482"/>
                <a:gd name="connsiteY29" fmla="*/ 574 h 1306"/>
                <a:gd name="connsiteX30" fmla="*/ 1378 w 2482"/>
                <a:gd name="connsiteY30" fmla="*/ 536 h 1306"/>
                <a:gd name="connsiteX31" fmla="*/ 1316 w 2482"/>
                <a:gd name="connsiteY31" fmla="*/ 524 h 1306"/>
                <a:gd name="connsiteX32" fmla="*/ 1291 w 2482"/>
                <a:gd name="connsiteY32" fmla="*/ 536 h 1306"/>
                <a:gd name="connsiteX33" fmla="*/ 1217 w 2482"/>
                <a:gd name="connsiteY33" fmla="*/ 449 h 1306"/>
                <a:gd name="connsiteX34" fmla="*/ 1192 w 2482"/>
                <a:gd name="connsiteY34" fmla="*/ 449 h 1306"/>
                <a:gd name="connsiteX35" fmla="*/ 1204 w 2482"/>
                <a:gd name="connsiteY35" fmla="*/ 313 h 1306"/>
                <a:gd name="connsiteX36" fmla="*/ 1279 w 2482"/>
                <a:gd name="connsiteY36" fmla="*/ 214 h 1306"/>
                <a:gd name="connsiteX37" fmla="*/ 1291 w 2482"/>
                <a:gd name="connsiteY37" fmla="*/ 176 h 1306"/>
                <a:gd name="connsiteX38" fmla="*/ 1291 w 2482"/>
                <a:gd name="connsiteY38" fmla="*/ 139 h 1306"/>
                <a:gd name="connsiteX39" fmla="*/ 1341 w 2482"/>
                <a:gd name="connsiteY39" fmla="*/ 127 h 1306"/>
                <a:gd name="connsiteX40" fmla="*/ 1353 w 2482"/>
                <a:gd name="connsiteY40" fmla="*/ 102 h 1306"/>
                <a:gd name="connsiteX41" fmla="*/ 1291 w 2482"/>
                <a:gd name="connsiteY41" fmla="*/ 77 h 1306"/>
                <a:gd name="connsiteX42" fmla="*/ 1279 w 2482"/>
                <a:gd name="connsiteY42" fmla="*/ 52 h 1306"/>
                <a:gd name="connsiteX43" fmla="*/ 1341 w 2482"/>
                <a:gd name="connsiteY43" fmla="*/ 65 h 1306"/>
                <a:gd name="connsiteX44" fmla="*/ 1378 w 2482"/>
                <a:gd name="connsiteY44" fmla="*/ 52 h 1306"/>
                <a:gd name="connsiteX45" fmla="*/ 1403 w 2482"/>
                <a:gd name="connsiteY45" fmla="*/ 2 h 1306"/>
                <a:gd name="connsiteX46" fmla="*/ 0 w 2482"/>
                <a:gd name="connsiteY46" fmla="*/ 40 h 1306"/>
                <a:gd name="connsiteX47" fmla="*/ 0 w 2482"/>
                <a:gd name="connsiteY47" fmla="*/ 65 h 1306"/>
                <a:gd name="connsiteX48" fmla="*/ 37 w 2482"/>
                <a:gd name="connsiteY48" fmla="*/ 77 h 1306"/>
                <a:gd name="connsiteX49" fmla="*/ 37 w 2482"/>
                <a:gd name="connsiteY49" fmla="*/ 151 h 1306"/>
                <a:gd name="connsiteX50" fmla="*/ 112 w 2482"/>
                <a:gd name="connsiteY50" fmla="*/ 164 h 1306"/>
                <a:gd name="connsiteX51" fmla="*/ 100 w 2482"/>
                <a:gd name="connsiteY51" fmla="*/ 226 h 1306"/>
                <a:gd name="connsiteX52" fmla="*/ 124 w 2482"/>
                <a:gd name="connsiteY52" fmla="*/ 387 h 1306"/>
                <a:gd name="connsiteX53" fmla="*/ 149 w 2482"/>
                <a:gd name="connsiteY53" fmla="*/ 425 h 1306"/>
                <a:gd name="connsiteX54" fmla="*/ 100 w 2482"/>
                <a:gd name="connsiteY54" fmla="*/ 474 h 1306"/>
                <a:gd name="connsiteX55" fmla="*/ 100 w 2482"/>
                <a:gd name="connsiteY55" fmla="*/ 511 h 1306"/>
                <a:gd name="connsiteX56" fmla="*/ 100 w 2482"/>
                <a:gd name="connsiteY56" fmla="*/ 549 h 1306"/>
                <a:gd name="connsiteX57" fmla="*/ 149 w 2482"/>
                <a:gd name="connsiteY57" fmla="*/ 648 h 1306"/>
                <a:gd name="connsiteX58" fmla="*/ 124 w 2482"/>
                <a:gd name="connsiteY58" fmla="*/ 685 h 1306"/>
                <a:gd name="connsiteX59" fmla="*/ 124 w 2482"/>
                <a:gd name="connsiteY59" fmla="*/ 710 h 1306"/>
                <a:gd name="connsiteX60" fmla="*/ 149 w 2482"/>
                <a:gd name="connsiteY60" fmla="*/ 722 h 1306"/>
                <a:gd name="connsiteX61" fmla="*/ 186 w 2482"/>
                <a:gd name="connsiteY61" fmla="*/ 797 h 1306"/>
                <a:gd name="connsiteX62" fmla="*/ 199 w 2482"/>
                <a:gd name="connsiteY62" fmla="*/ 834 h 1306"/>
                <a:gd name="connsiteX63" fmla="*/ 211 w 2482"/>
                <a:gd name="connsiteY63" fmla="*/ 859 h 1306"/>
                <a:gd name="connsiteX64" fmla="*/ 261 w 2482"/>
                <a:gd name="connsiteY64" fmla="*/ 884 h 1306"/>
                <a:gd name="connsiteX65" fmla="*/ 633 w 2482"/>
                <a:gd name="connsiteY65" fmla="*/ 921 h 1306"/>
                <a:gd name="connsiteX66" fmla="*/ 658 w 2482"/>
                <a:gd name="connsiteY66" fmla="*/ 921 h 1306"/>
                <a:gd name="connsiteX67" fmla="*/ 683 w 2482"/>
                <a:gd name="connsiteY67" fmla="*/ 934 h 1306"/>
                <a:gd name="connsiteX68" fmla="*/ 1204 w 2482"/>
                <a:gd name="connsiteY68" fmla="*/ 983 h 1306"/>
                <a:gd name="connsiteX69" fmla="*/ 1254 w 2482"/>
                <a:gd name="connsiteY69" fmla="*/ 996 h 1306"/>
                <a:gd name="connsiteX70" fmla="*/ 1266 w 2482"/>
                <a:gd name="connsiteY70" fmla="*/ 996 h 1306"/>
                <a:gd name="connsiteX71" fmla="*/ 1291 w 2482"/>
                <a:gd name="connsiteY71" fmla="*/ 996 h 1306"/>
                <a:gd name="connsiteX72" fmla="*/ 1291 w 2482"/>
                <a:gd name="connsiteY72" fmla="*/ 1008 h 1306"/>
                <a:gd name="connsiteX73" fmla="*/ 1303 w 2482"/>
                <a:gd name="connsiteY73" fmla="*/ 1008 h 1306"/>
                <a:gd name="connsiteX74" fmla="*/ 1440 w 2482"/>
                <a:gd name="connsiteY74" fmla="*/ 1020 h 1306"/>
                <a:gd name="connsiteX75" fmla="*/ 1452 w 2482"/>
                <a:gd name="connsiteY75" fmla="*/ 1020 h 1306"/>
                <a:gd name="connsiteX76" fmla="*/ 1452 w 2482"/>
                <a:gd name="connsiteY76" fmla="*/ 996 h 1306"/>
                <a:gd name="connsiteX77" fmla="*/ 1465 w 2482"/>
                <a:gd name="connsiteY77" fmla="*/ 983 h 1306"/>
                <a:gd name="connsiteX78" fmla="*/ 1502 w 2482"/>
                <a:gd name="connsiteY78" fmla="*/ 971 h 1306"/>
                <a:gd name="connsiteX79" fmla="*/ 1564 w 2482"/>
                <a:gd name="connsiteY79" fmla="*/ 983 h 1306"/>
                <a:gd name="connsiteX80" fmla="*/ 1564 w 2482"/>
                <a:gd name="connsiteY80" fmla="*/ 996 h 1306"/>
                <a:gd name="connsiteX81" fmla="*/ 1589 w 2482"/>
                <a:gd name="connsiteY81" fmla="*/ 1008 h 1306"/>
                <a:gd name="connsiteX82" fmla="*/ 1614 w 2482"/>
                <a:gd name="connsiteY82" fmla="*/ 1045 h 1306"/>
                <a:gd name="connsiteX83" fmla="*/ 1614 w 2482"/>
                <a:gd name="connsiteY83" fmla="*/ 1070 h 1306"/>
                <a:gd name="connsiteX84" fmla="*/ 1638 w 2482"/>
                <a:gd name="connsiteY84" fmla="*/ 1070 h 1306"/>
                <a:gd name="connsiteX85" fmla="*/ 1676 w 2482"/>
                <a:gd name="connsiteY85" fmla="*/ 1095 h 1306"/>
                <a:gd name="connsiteX86" fmla="*/ 1688 w 2482"/>
                <a:gd name="connsiteY86" fmla="*/ 1107 h 1306"/>
                <a:gd name="connsiteX87" fmla="*/ 1725 w 2482"/>
                <a:gd name="connsiteY87" fmla="*/ 1095 h 1306"/>
                <a:gd name="connsiteX88" fmla="*/ 1763 w 2482"/>
                <a:gd name="connsiteY88" fmla="*/ 1070 h 1306"/>
                <a:gd name="connsiteX89" fmla="*/ 1812 w 2482"/>
                <a:gd name="connsiteY89" fmla="*/ 1107 h 1306"/>
                <a:gd name="connsiteX90" fmla="*/ 1837 w 2482"/>
                <a:gd name="connsiteY90" fmla="*/ 1157 h 1306"/>
                <a:gd name="connsiteX91" fmla="*/ 1787 w 2482"/>
                <a:gd name="connsiteY91" fmla="*/ 1157 h 1306"/>
                <a:gd name="connsiteX92" fmla="*/ 1775 w 2482"/>
                <a:gd name="connsiteY92" fmla="*/ 1169 h 1306"/>
                <a:gd name="connsiteX93" fmla="*/ 1775 w 2482"/>
                <a:gd name="connsiteY93" fmla="*/ 1231 h 1306"/>
                <a:gd name="connsiteX94" fmla="*/ 1763 w 2482"/>
                <a:gd name="connsiteY94" fmla="*/ 1256 h 1306"/>
                <a:gd name="connsiteX95" fmla="*/ 1750 w 2482"/>
                <a:gd name="connsiteY95" fmla="*/ 1294 h 1306"/>
                <a:gd name="connsiteX96" fmla="*/ 1763 w 2482"/>
                <a:gd name="connsiteY96" fmla="*/ 1306 h 1306"/>
                <a:gd name="connsiteX97" fmla="*/ 1825 w 2482"/>
                <a:gd name="connsiteY97" fmla="*/ 1281 h 1306"/>
                <a:gd name="connsiteX98" fmla="*/ 1862 w 2482"/>
                <a:gd name="connsiteY98" fmla="*/ 1207 h 1306"/>
                <a:gd name="connsiteX99" fmla="*/ 1862 w 2482"/>
                <a:gd name="connsiteY99" fmla="*/ 1219 h 1306"/>
                <a:gd name="connsiteX100" fmla="*/ 1862 w 2482"/>
                <a:gd name="connsiteY100" fmla="*/ 1182 h 1306"/>
                <a:gd name="connsiteX101" fmla="*/ 1887 w 2482"/>
                <a:gd name="connsiteY101" fmla="*/ 1157 h 1306"/>
                <a:gd name="connsiteX102" fmla="*/ 1936 w 2482"/>
                <a:gd name="connsiteY102" fmla="*/ 1157 h 1306"/>
                <a:gd name="connsiteX103" fmla="*/ 1936 w 2482"/>
                <a:gd name="connsiteY103" fmla="*/ 1145 h 1306"/>
                <a:gd name="connsiteX104" fmla="*/ 1949 w 2482"/>
                <a:gd name="connsiteY104" fmla="*/ 1132 h 1306"/>
                <a:gd name="connsiteX105" fmla="*/ 1974 w 2482"/>
                <a:gd name="connsiteY105" fmla="*/ 1120 h 1306"/>
                <a:gd name="connsiteX106" fmla="*/ 1974 w 2482"/>
                <a:gd name="connsiteY106" fmla="*/ 1132 h 1306"/>
                <a:gd name="connsiteX107" fmla="*/ 1986 w 2482"/>
                <a:gd name="connsiteY107" fmla="*/ 1107 h 1306"/>
                <a:gd name="connsiteX108" fmla="*/ 2023 w 2482"/>
                <a:gd name="connsiteY108" fmla="*/ 1070 h 1306"/>
                <a:gd name="connsiteX109" fmla="*/ 2110 w 2482"/>
                <a:gd name="connsiteY109" fmla="*/ 1045 h 1306"/>
                <a:gd name="connsiteX110" fmla="*/ 2135 w 2482"/>
                <a:gd name="connsiteY110" fmla="*/ 996 h 1306"/>
                <a:gd name="connsiteX111" fmla="*/ 2147 w 2482"/>
                <a:gd name="connsiteY111" fmla="*/ 971 h 1306"/>
                <a:gd name="connsiteX112" fmla="*/ 2147 w 2482"/>
                <a:gd name="connsiteY112" fmla="*/ 946 h 1306"/>
                <a:gd name="connsiteX113" fmla="*/ 2160 w 2482"/>
                <a:gd name="connsiteY113" fmla="*/ 871 h 1306"/>
                <a:gd name="connsiteX114" fmla="*/ 2222 w 2482"/>
                <a:gd name="connsiteY114" fmla="*/ 871 h 1306"/>
                <a:gd name="connsiteX115" fmla="*/ 2296 w 2482"/>
                <a:gd name="connsiteY115" fmla="*/ 946 h 1306"/>
                <a:gd name="connsiteX116" fmla="*/ 2321 w 2482"/>
                <a:gd name="connsiteY116" fmla="*/ 934 h 1306"/>
                <a:gd name="connsiteX117" fmla="*/ 2358 w 2482"/>
                <a:gd name="connsiteY117" fmla="*/ 884 h 1306"/>
                <a:gd name="connsiteX118" fmla="*/ 2358 w 2482"/>
                <a:gd name="connsiteY118" fmla="*/ 909 h 1306"/>
                <a:gd name="connsiteX119" fmla="*/ 2346 w 2482"/>
                <a:gd name="connsiteY119" fmla="*/ 971 h 1306"/>
                <a:gd name="connsiteX120" fmla="*/ 2383 w 2482"/>
                <a:gd name="connsiteY120" fmla="*/ 996 h 1306"/>
                <a:gd name="connsiteX121" fmla="*/ 2408 w 2482"/>
                <a:gd name="connsiteY121" fmla="*/ 934 h 1306"/>
                <a:gd name="connsiteX122" fmla="*/ 2433 w 2482"/>
                <a:gd name="connsiteY122" fmla="*/ 921 h 1306"/>
                <a:gd name="connsiteX123" fmla="*/ 2470 w 2482"/>
                <a:gd name="connsiteY123" fmla="*/ 871 h 1306"/>
                <a:gd name="connsiteX124" fmla="*/ 2482 w 2482"/>
                <a:gd name="connsiteY124" fmla="*/ 834 h 1306"/>
                <a:gd name="connsiteX125" fmla="*/ 2458 w 2482"/>
                <a:gd name="connsiteY125" fmla="*/ 834 h 1306"/>
                <a:gd name="connsiteX0" fmla="*/ 2458 w 2482"/>
                <a:gd name="connsiteY0" fmla="*/ 794 h 1266"/>
                <a:gd name="connsiteX1" fmla="*/ 2383 w 2482"/>
                <a:gd name="connsiteY1" fmla="*/ 807 h 1266"/>
                <a:gd name="connsiteX2" fmla="*/ 2334 w 2482"/>
                <a:gd name="connsiteY2" fmla="*/ 782 h 1266"/>
                <a:gd name="connsiteX3" fmla="*/ 2309 w 2482"/>
                <a:gd name="connsiteY3" fmla="*/ 745 h 1266"/>
                <a:gd name="connsiteX4" fmla="*/ 2259 w 2482"/>
                <a:gd name="connsiteY4" fmla="*/ 745 h 1266"/>
                <a:gd name="connsiteX5" fmla="*/ 2296 w 2482"/>
                <a:gd name="connsiteY5" fmla="*/ 720 h 1266"/>
                <a:gd name="connsiteX6" fmla="*/ 2309 w 2482"/>
                <a:gd name="connsiteY6" fmla="*/ 682 h 1266"/>
                <a:gd name="connsiteX7" fmla="*/ 2271 w 2482"/>
                <a:gd name="connsiteY7" fmla="*/ 670 h 1266"/>
                <a:gd name="connsiteX8" fmla="*/ 2222 w 2482"/>
                <a:gd name="connsiteY8" fmla="*/ 720 h 1266"/>
                <a:gd name="connsiteX9" fmla="*/ 2172 w 2482"/>
                <a:gd name="connsiteY9" fmla="*/ 757 h 1266"/>
                <a:gd name="connsiteX10" fmla="*/ 2123 w 2482"/>
                <a:gd name="connsiteY10" fmla="*/ 869 h 1266"/>
                <a:gd name="connsiteX11" fmla="*/ 2135 w 2482"/>
                <a:gd name="connsiteY11" fmla="*/ 807 h 1266"/>
                <a:gd name="connsiteX12" fmla="*/ 2160 w 2482"/>
                <a:gd name="connsiteY12" fmla="*/ 732 h 1266"/>
                <a:gd name="connsiteX13" fmla="*/ 2185 w 2482"/>
                <a:gd name="connsiteY13" fmla="*/ 682 h 1266"/>
                <a:gd name="connsiteX14" fmla="*/ 2209 w 2482"/>
                <a:gd name="connsiteY14" fmla="*/ 633 h 1266"/>
                <a:gd name="connsiteX15" fmla="*/ 2334 w 2482"/>
                <a:gd name="connsiteY15" fmla="*/ 571 h 1266"/>
                <a:gd name="connsiteX16" fmla="*/ 2383 w 2482"/>
                <a:gd name="connsiteY16" fmla="*/ 534 h 1266"/>
                <a:gd name="connsiteX17" fmla="*/ 1701 w 2482"/>
                <a:gd name="connsiteY17" fmla="*/ 558 h 1266"/>
                <a:gd name="connsiteX18" fmla="*/ 1713 w 2482"/>
                <a:gd name="connsiteY18" fmla="*/ 583 h 1266"/>
                <a:gd name="connsiteX19" fmla="*/ 1750 w 2482"/>
                <a:gd name="connsiteY19" fmla="*/ 645 h 1266"/>
                <a:gd name="connsiteX20" fmla="*/ 1775 w 2482"/>
                <a:gd name="connsiteY20" fmla="*/ 695 h 1266"/>
                <a:gd name="connsiteX21" fmla="*/ 1750 w 2482"/>
                <a:gd name="connsiteY21" fmla="*/ 745 h 1266"/>
                <a:gd name="connsiteX22" fmla="*/ 1713 w 2482"/>
                <a:gd name="connsiteY22" fmla="*/ 745 h 1266"/>
                <a:gd name="connsiteX23" fmla="*/ 1688 w 2482"/>
                <a:gd name="connsiteY23" fmla="*/ 707 h 1266"/>
                <a:gd name="connsiteX24" fmla="*/ 1663 w 2482"/>
                <a:gd name="connsiteY24" fmla="*/ 682 h 1266"/>
                <a:gd name="connsiteX25" fmla="*/ 1638 w 2482"/>
                <a:gd name="connsiteY25" fmla="*/ 633 h 1266"/>
                <a:gd name="connsiteX26" fmla="*/ 1614 w 2482"/>
                <a:gd name="connsiteY26" fmla="*/ 608 h 1266"/>
                <a:gd name="connsiteX27" fmla="*/ 1601 w 2482"/>
                <a:gd name="connsiteY27" fmla="*/ 596 h 1266"/>
                <a:gd name="connsiteX28" fmla="*/ 1527 w 2482"/>
                <a:gd name="connsiteY28" fmla="*/ 596 h 1266"/>
                <a:gd name="connsiteX29" fmla="*/ 1428 w 2482"/>
                <a:gd name="connsiteY29" fmla="*/ 534 h 1266"/>
                <a:gd name="connsiteX30" fmla="*/ 1378 w 2482"/>
                <a:gd name="connsiteY30" fmla="*/ 496 h 1266"/>
                <a:gd name="connsiteX31" fmla="*/ 1316 w 2482"/>
                <a:gd name="connsiteY31" fmla="*/ 484 h 1266"/>
                <a:gd name="connsiteX32" fmla="*/ 1291 w 2482"/>
                <a:gd name="connsiteY32" fmla="*/ 496 h 1266"/>
                <a:gd name="connsiteX33" fmla="*/ 1217 w 2482"/>
                <a:gd name="connsiteY33" fmla="*/ 409 h 1266"/>
                <a:gd name="connsiteX34" fmla="*/ 1192 w 2482"/>
                <a:gd name="connsiteY34" fmla="*/ 409 h 1266"/>
                <a:gd name="connsiteX35" fmla="*/ 1204 w 2482"/>
                <a:gd name="connsiteY35" fmla="*/ 273 h 1266"/>
                <a:gd name="connsiteX36" fmla="*/ 1279 w 2482"/>
                <a:gd name="connsiteY36" fmla="*/ 174 h 1266"/>
                <a:gd name="connsiteX37" fmla="*/ 1291 w 2482"/>
                <a:gd name="connsiteY37" fmla="*/ 136 h 1266"/>
                <a:gd name="connsiteX38" fmla="*/ 1291 w 2482"/>
                <a:gd name="connsiteY38" fmla="*/ 99 h 1266"/>
                <a:gd name="connsiteX39" fmla="*/ 1341 w 2482"/>
                <a:gd name="connsiteY39" fmla="*/ 87 h 1266"/>
                <a:gd name="connsiteX40" fmla="*/ 1353 w 2482"/>
                <a:gd name="connsiteY40" fmla="*/ 62 h 1266"/>
                <a:gd name="connsiteX41" fmla="*/ 1291 w 2482"/>
                <a:gd name="connsiteY41" fmla="*/ 37 h 1266"/>
                <a:gd name="connsiteX42" fmla="*/ 1279 w 2482"/>
                <a:gd name="connsiteY42" fmla="*/ 12 h 1266"/>
                <a:gd name="connsiteX43" fmla="*/ 1341 w 2482"/>
                <a:gd name="connsiteY43" fmla="*/ 25 h 1266"/>
                <a:gd name="connsiteX44" fmla="*/ 1378 w 2482"/>
                <a:gd name="connsiteY44" fmla="*/ 12 h 1266"/>
                <a:gd name="connsiteX45" fmla="*/ 0 w 2482"/>
                <a:gd name="connsiteY45" fmla="*/ 0 h 1266"/>
                <a:gd name="connsiteX46" fmla="*/ 0 w 2482"/>
                <a:gd name="connsiteY46" fmla="*/ 25 h 1266"/>
                <a:gd name="connsiteX47" fmla="*/ 37 w 2482"/>
                <a:gd name="connsiteY47" fmla="*/ 37 h 1266"/>
                <a:gd name="connsiteX48" fmla="*/ 37 w 2482"/>
                <a:gd name="connsiteY48" fmla="*/ 111 h 1266"/>
                <a:gd name="connsiteX49" fmla="*/ 112 w 2482"/>
                <a:gd name="connsiteY49" fmla="*/ 124 h 1266"/>
                <a:gd name="connsiteX50" fmla="*/ 100 w 2482"/>
                <a:gd name="connsiteY50" fmla="*/ 186 h 1266"/>
                <a:gd name="connsiteX51" fmla="*/ 124 w 2482"/>
                <a:gd name="connsiteY51" fmla="*/ 347 h 1266"/>
                <a:gd name="connsiteX52" fmla="*/ 149 w 2482"/>
                <a:gd name="connsiteY52" fmla="*/ 385 h 1266"/>
                <a:gd name="connsiteX53" fmla="*/ 100 w 2482"/>
                <a:gd name="connsiteY53" fmla="*/ 434 h 1266"/>
                <a:gd name="connsiteX54" fmla="*/ 100 w 2482"/>
                <a:gd name="connsiteY54" fmla="*/ 471 h 1266"/>
                <a:gd name="connsiteX55" fmla="*/ 100 w 2482"/>
                <a:gd name="connsiteY55" fmla="*/ 509 h 1266"/>
                <a:gd name="connsiteX56" fmla="*/ 149 w 2482"/>
                <a:gd name="connsiteY56" fmla="*/ 608 h 1266"/>
                <a:gd name="connsiteX57" fmla="*/ 124 w 2482"/>
                <a:gd name="connsiteY57" fmla="*/ 645 h 1266"/>
                <a:gd name="connsiteX58" fmla="*/ 124 w 2482"/>
                <a:gd name="connsiteY58" fmla="*/ 670 h 1266"/>
                <a:gd name="connsiteX59" fmla="*/ 149 w 2482"/>
                <a:gd name="connsiteY59" fmla="*/ 682 h 1266"/>
                <a:gd name="connsiteX60" fmla="*/ 186 w 2482"/>
                <a:gd name="connsiteY60" fmla="*/ 757 h 1266"/>
                <a:gd name="connsiteX61" fmla="*/ 199 w 2482"/>
                <a:gd name="connsiteY61" fmla="*/ 794 h 1266"/>
                <a:gd name="connsiteX62" fmla="*/ 211 w 2482"/>
                <a:gd name="connsiteY62" fmla="*/ 819 h 1266"/>
                <a:gd name="connsiteX63" fmla="*/ 261 w 2482"/>
                <a:gd name="connsiteY63" fmla="*/ 844 h 1266"/>
                <a:gd name="connsiteX64" fmla="*/ 633 w 2482"/>
                <a:gd name="connsiteY64" fmla="*/ 881 h 1266"/>
                <a:gd name="connsiteX65" fmla="*/ 658 w 2482"/>
                <a:gd name="connsiteY65" fmla="*/ 881 h 1266"/>
                <a:gd name="connsiteX66" fmla="*/ 683 w 2482"/>
                <a:gd name="connsiteY66" fmla="*/ 894 h 1266"/>
                <a:gd name="connsiteX67" fmla="*/ 1204 w 2482"/>
                <a:gd name="connsiteY67" fmla="*/ 943 h 1266"/>
                <a:gd name="connsiteX68" fmla="*/ 1254 w 2482"/>
                <a:gd name="connsiteY68" fmla="*/ 956 h 1266"/>
                <a:gd name="connsiteX69" fmla="*/ 1266 w 2482"/>
                <a:gd name="connsiteY69" fmla="*/ 956 h 1266"/>
                <a:gd name="connsiteX70" fmla="*/ 1291 w 2482"/>
                <a:gd name="connsiteY70" fmla="*/ 956 h 1266"/>
                <a:gd name="connsiteX71" fmla="*/ 1291 w 2482"/>
                <a:gd name="connsiteY71" fmla="*/ 968 h 1266"/>
                <a:gd name="connsiteX72" fmla="*/ 1303 w 2482"/>
                <a:gd name="connsiteY72" fmla="*/ 968 h 1266"/>
                <a:gd name="connsiteX73" fmla="*/ 1440 w 2482"/>
                <a:gd name="connsiteY73" fmla="*/ 980 h 1266"/>
                <a:gd name="connsiteX74" fmla="*/ 1452 w 2482"/>
                <a:gd name="connsiteY74" fmla="*/ 980 h 1266"/>
                <a:gd name="connsiteX75" fmla="*/ 1452 w 2482"/>
                <a:gd name="connsiteY75" fmla="*/ 956 h 1266"/>
                <a:gd name="connsiteX76" fmla="*/ 1465 w 2482"/>
                <a:gd name="connsiteY76" fmla="*/ 943 h 1266"/>
                <a:gd name="connsiteX77" fmla="*/ 1502 w 2482"/>
                <a:gd name="connsiteY77" fmla="*/ 931 h 1266"/>
                <a:gd name="connsiteX78" fmla="*/ 1564 w 2482"/>
                <a:gd name="connsiteY78" fmla="*/ 943 h 1266"/>
                <a:gd name="connsiteX79" fmla="*/ 1564 w 2482"/>
                <a:gd name="connsiteY79" fmla="*/ 956 h 1266"/>
                <a:gd name="connsiteX80" fmla="*/ 1589 w 2482"/>
                <a:gd name="connsiteY80" fmla="*/ 968 h 1266"/>
                <a:gd name="connsiteX81" fmla="*/ 1614 w 2482"/>
                <a:gd name="connsiteY81" fmla="*/ 1005 h 1266"/>
                <a:gd name="connsiteX82" fmla="*/ 1614 w 2482"/>
                <a:gd name="connsiteY82" fmla="*/ 1030 h 1266"/>
                <a:gd name="connsiteX83" fmla="*/ 1638 w 2482"/>
                <a:gd name="connsiteY83" fmla="*/ 1030 h 1266"/>
                <a:gd name="connsiteX84" fmla="*/ 1676 w 2482"/>
                <a:gd name="connsiteY84" fmla="*/ 1055 h 1266"/>
                <a:gd name="connsiteX85" fmla="*/ 1688 w 2482"/>
                <a:gd name="connsiteY85" fmla="*/ 1067 h 1266"/>
                <a:gd name="connsiteX86" fmla="*/ 1725 w 2482"/>
                <a:gd name="connsiteY86" fmla="*/ 1055 h 1266"/>
                <a:gd name="connsiteX87" fmla="*/ 1763 w 2482"/>
                <a:gd name="connsiteY87" fmla="*/ 1030 h 1266"/>
                <a:gd name="connsiteX88" fmla="*/ 1812 w 2482"/>
                <a:gd name="connsiteY88" fmla="*/ 1067 h 1266"/>
                <a:gd name="connsiteX89" fmla="*/ 1837 w 2482"/>
                <a:gd name="connsiteY89" fmla="*/ 1117 h 1266"/>
                <a:gd name="connsiteX90" fmla="*/ 1787 w 2482"/>
                <a:gd name="connsiteY90" fmla="*/ 1117 h 1266"/>
                <a:gd name="connsiteX91" fmla="*/ 1775 w 2482"/>
                <a:gd name="connsiteY91" fmla="*/ 1129 h 1266"/>
                <a:gd name="connsiteX92" fmla="*/ 1775 w 2482"/>
                <a:gd name="connsiteY92" fmla="*/ 1191 h 1266"/>
                <a:gd name="connsiteX93" fmla="*/ 1763 w 2482"/>
                <a:gd name="connsiteY93" fmla="*/ 1216 h 1266"/>
                <a:gd name="connsiteX94" fmla="*/ 1750 w 2482"/>
                <a:gd name="connsiteY94" fmla="*/ 1254 h 1266"/>
                <a:gd name="connsiteX95" fmla="*/ 1763 w 2482"/>
                <a:gd name="connsiteY95" fmla="*/ 1266 h 1266"/>
                <a:gd name="connsiteX96" fmla="*/ 1825 w 2482"/>
                <a:gd name="connsiteY96" fmla="*/ 1241 h 1266"/>
                <a:gd name="connsiteX97" fmla="*/ 1862 w 2482"/>
                <a:gd name="connsiteY97" fmla="*/ 1167 h 1266"/>
                <a:gd name="connsiteX98" fmla="*/ 1862 w 2482"/>
                <a:gd name="connsiteY98" fmla="*/ 1179 h 1266"/>
                <a:gd name="connsiteX99" fmla="*/ 1862 w 2482"/>
                <a:gd name="connsiteY99" fmla="*/ 1142 h 1266"/>
                <a:gd name="connsiteX100" fmla="*/ 1887 w 2482"/>
                <a:gd name="connsiteY100" fmla="*/ 1117 h 1266"/>
                <a:gd name="connsiteX101" fmla="*/ 1936 w 2482"/>
                <a:gd name="connsiteY101" fmla="*/ 1117 h 1266"/>
                <a:gd name="connsiteX102" fmla="*/ 1936 w 2482"/>
                <a:gd name="connsiteY102" fmla="*/ 1105 h 1266"/>
                <a:gd name="connsiteX103" fmla="*/ 1949 w 2482"/>
                <a:gd name="connsiteY103" fmla="*/ 1092 h 1266"/>
                <a:gd name="connsiteX104" fmla="*/ 1974 w 2482"/>
                <a:gd name="connsiteY104" fmla="*/ 1080 h 1266"/>
                <a:gd name="connsiteX105" fmla="*/ 1974 w 2482"/>
                <a:gd name="connsiteY105" fmla="*/ 1092 h 1266"/>
                <a:gd name="connsiteX106" fmla="*/ 1986 w 2482"/>
                <a:gd name="connsiteY106" fmla="*/ 1067 h 1266"/>
                <a:gd name="connsiteX107" fmla="*/ 2023 w 2482"/>
                <a:gd name="connsiteY107" fmla="*/ 1030 h 1266"/>
                <a:gd name="connsiteX108" fmla="*/ 2110 w 2482"/>
                <a:gd name="connsiteY108" fmla="*/ 1005 h 1266"/>
                <a:gd name="connsiteX109" fmla="*/ 2135 w 2482"/>
                <a:gd name="connsiteY109" fmla="*/ 956 h 1266"/>
                <a:gd name="connsiteX110" fmla="*/ 2147 w 2482"/>
                <a:gd name="connsiteY110" fmla="*/ 931 h 1266"/>
                <a:gd name="connsiteX111" fmla="*/ 2147 w 2482"/>
                <a:gd name="connsiteY111" fmla="*/ 906 h 1266"/>
                <a:gd name="connsiteX112" fmla="*/ 2160 w 2482"/>
                <a:gd name="connsiteY112" fmla="*/ 831 h 1266"/>
                <a:gd name="connsiteX113" fmla="*/ 2222 w 2482"/>
                <a:gd name="connsiteY113" fmla="*/ 831 h 1266"/>
                <a:gd name="connsiteX114" fmla="*/ 2296 w 2482"/>
                <a:gd name="connsiteY114" fmla="*/ 906 h 1266"/>
                <a:gd name="connsiteX115" fmla="*/ 2321 w 2482"/>
                <a:gd name="connsiteY115" fmla="*/ 894 h 1266"/>
                <a:gd name="connsiteX116" fmla="*/ 2358 w 2482"/>
                <a:gd name="connsiteY116" fmla="*/ 844 h 1266"/>
                <a:gd name="connsiteX117" fmla="*/ 2358 w 2482"/>
                <a:gd name="connsiteY117" fmla="*/ 869 h 1266"/>
                <a:gd name="connsiteX118" fmla="*/ 2346 w 2482"/>
                <a:gd name="connsiteY118" fmla="*/ 931 h 1266"/>
                <a:gd name="connsiteX119" fmla="*/ 2383 w 2482"/>
                <a:gd name="connsiteY119" fmla="*/ 956 h 1266"/>
                <a:gd name="connsiteX120" fmla="*/ 2408 w 2482"/>
                <a:gd name="connsiteY120" fmla="*/ 894 h 1266"/>
                <a:gd name="connsiteX121" fmla="*/ 2433 w 2482"/>
                <a:gd name="connsiteY121" fmla="*/ 881 h 1266"/>
                <a:gd name="connsiteX122" fmla="*/ 2470 w 2482"/>
                <a:gd name="connsiteY122" fmla="*/ 831 h 1266"/>
                <a:gd name="connsiteX123" fmla="*/ 2482 w 2482"/>
                <a:gd name="connsiteY123" fmla="*/ 794 h 1266"/>
                <a:gd name="connsiteX124" fmla="*/ 2458 w 2482"/>
                <a:gd name="connsiteY124" fmla="*/ 794 h 1266"/>
                <a:gd name="connsiteX0" fmla="*/ 2458 w 2482"/>
                <a:gd name="connsiteY0" fmla="*/ 794 h 1266"/>
                <a:gd name="connsiteX1" fmla="*/ 2383 w 2482"/>
                <a:gd name="connsiteY1" fmla="*/ 807 h 1266"/>
                <a:gd name="connsiteX2" fmla="*/ 2334 w 2482"/>
                <a:gd name="connsiteY2" fmla="*/ 782 h 1266"/>
                <a:gd name="connsiteX3" fmla="*/ 2309 w 2482"/>
                <a:gd name="connsiteY3" fmla="*/ 745 h 1266"/>
                <a:gd name="connsiteX4" fmla="*/ 2259 w 2482"/>
                <a:gd name="connsiteY4" fmla="*/ 745 h 1266"/>
                <a:gd name="connsiteX5" fmla="*/ 2296 w 2482"/>
                <a:gd name="connsiteY5" fmla="*/ 720 h 1266"/>
                <a:gd name="connsiteX6" fmla="*/ 2309 w 2482"/>
                <a:gd name="connsiteY6" fmla="*/ 682 h 1266"/>
                <a:gd name="connsiteX7" fmla="*/ 2271 w 2482"/>
                <a:gd name="connsiteY7" fmla="*/ 670 h 1266"/>
                <a:gd name="connsiteX8" fmla="*/ 2222 w 2482"/>
                <a:gd name="connsiteY8" fmla="*/ 720 h 1266"/>
                <a:gd name="connsiteX9" fmla="*/ 2172 w 2482"/>
                <a:gd name="connsiteY9" fmla="*/ 757 h 1266"/>
                <a:gd name="connsiteX10" fmla="*/ 2123 w 2482"/>
                <a:gd name="connsiteY10" fmla="*/ 869 h 1266"/>
                <a:gd name="connsiteX11" fmla="*/ 2135 w 2482"/>
                <a:gd name="connsiteY11" fmla="*/ 807 h 1266"/>
                <a:gd name="connsiteX12" fmla="*/ 2160 w 2482"/>
                <a:gd name="connsiteY12" fmla="*/ 732 h 1266"/>
                <a:gd name="connsiteX13" fmla="*/ 2185 w 2482"/>
                <a:gd name="connsiteY13" fmla="*/ 682 h 1266"/>
                <a:gd name="connsiteX14" fmla="*/ 2209 w 2482"/>
                <a:gd name="connsiteY14" fmla="*/ 633 h 1266"/>
                <a:gd name="connsiteX15" fmla="*/ 2334 w 2482"/>
                <a:gd name="connsiteY15" fmla="*/ 571 h 1266"/>
                <a:gd name="connsiteX16" fmla="*/ 2383 w 2482"/>
                <a:gd name="connsiteY16" fmla="*/ 534 h 1266"/>
                <a:gd name="connsiteX17" fmla="*/ 1701 w 2482"/>
                <a:gd name="connsiteY17" fmla="*/ 558 h 1266"/>
                <a:gd name="connsiteX18" fmla="*/ 1713 w 2482"/>
                <a:gd name="connsiteY18" fmla="*/ 583 h 1266"/>
                <a:gd name="connsiteX19" fmla="*/ 1750 w 2482"/>
                <a:gd name="connsiteY19" fmla="*/ 645 h 1266"/>
                <a:gd name="connsiteX20" fmla="*/ 1775 w 2482"/>
                <a:gd name="connsiteY20" fmla="*/ 695 h 1266"/>
                <a:gd name="connsiteX21" fmla="*/ 1750 w 2482"/>
                <a:gd name="connsiteY21" fmla="*/ 745 h 1266"/>
                <a:gd name="connsiteX22" fmla="*/ 1713 w 2482"/>
                <a:gd name="connsiteY22" fmla="*/ 745 h 1266"/>
                <a:gd name="connsiteX23" fmla="*/ 1688 w 2482"/>
                <a:gd name="connsiteY23" fmla="*/ 707 h 1266"/>
                <a:gd name="connsiteX24" fmla="*/ 1663 w 2482"/>
                <a:gd name="connsiteY24" fmla="*/ 682 h 1266"/>
                <a:gd name="connsiteX25" fmla="*/ 1638 w 2482"/>
                <a:gd name="connsiteY25" fmla="*/ 633 h 1266"/>
                <a:gd name="connsiteX26" fmla="*/ 1614 w 2482"/>
                <a:gd name="connsiteY26" fmla="*/ 608 h 1266"/>
                <a:gd name="connsiteX27" fmla="*/ 1601 w 2482"/>
                <a:gd name="connsiteY27" fmla="*/ 596 h 1266"/>
                <a:gd name="connsiteX28" fmla="*/ 1527 w 2482"/>
                <a:gd name="connsiteY28" fmla="*/ 596 h 1266"/>
                <a:gd name="connsiteX29" fmla="*/ 1428 w 2482"/>
                <a:gd name="connsiteY29" fmla="*/ 534 h 1266"/>
                <a:gd name="connsiteX30" fmla="*/ 1378 w 2482"/>
                <a:gd name="connsiteY30" fmla="*/ 496 h 1266"/>
                <a:gd name="connsiteX31" fmla="*/ 1316 w 2482"/>
                <a:gd name="connsiteY31" fmla="*/ 484 h 1266"/>
                <a:gd name="connsiteX32" fmla="*/ 1291 w 2482"/>
                <a:gd name="connsiteY32" fmla="*/ 496 h 1266"/>
                <a:gd name="connsiteX33" fmla="*/ 1217 w 2482"/>
                <a:gd name="connsiteY33" fmla="*/ 409 h 1266"/>
                <a:gd name="connsiteX34" fmla="*/ 1192 w 2482"/>
                <a:gd name="connsiteY34" fmla="*/ 409 h 1266"/>
                <a:gd name="connsiteX35" fmla="*/ 1204 w 2482"/>
                <a:gd name="connsiteY35" fmla="*/ 273 h 1266"/>
                <a:gd name="connsiteX36" fmla="*/ 1279 w 2482"/>
                <a:gd name="connsiteY36" fmla="*/ 174 h 1266"/>
                <a:gd name="connsiteX37" fmla="*/ 1291 w 2482"/>
                <a:gd name="connsiteY37" fmla="*/ 136 h 1266"/>
                <a:gd name="connsiteX38" fmla="*/ 1291 w 2482"/>
                <a:gd name="connsiteY38" fmla="*/ 99 h 1266"/>
                <a:gd name="connsiteX39" fmla="*/ 1341 w 2482"/>
                <a:gd name="connsiteY39" fmla="*/ 87 h 1266"/>
                <a:gd name="connsiteX40" fmla="*/ 1353 w 2482"/>
                <a:gd name="connsiteY40" fmla="*/ 62 h 1266"/>
                <a:gd name="connsiteX41" fmla="*/ 1291 w 2482"/>
                <a:gd name="connsiteY41" fmla="*/ 37 h 1266"/>
                <a:gd name="connsiteX42" fmla="*/ 1279 w 2482"/>
                <a:gd name="connsiteY42" fmla="*/ 12 h 1266"/>
                <a:gd name="connsiteX43" fmla="*/ 1341 w 2482"/>
                <a:gd name="connsiteY43" fmla="*/ 25 h 1266"/>
                <a:gd name="connsiteX44" fmla="*/ 0 w 2482"/>
                <a:gd name="connsiteY44" fmla="*/ 0 h 1266"/>
                <a:gd name="connsiteX45" fmla="*/ 0 w 2482"/>
                <a:gd name="connsiteY45" fmla="*/ 25 h 1266"/>
                <a:gd name="connsiteX46" fmla="*/ 37 w 2482"/>
                <a:gd name="connsiteY46" fmla="*/ 37 h 1266"/>
                <a:gd name="connsiteX47" fmla="*/ 37 w 2482"/>
                <a:gd name="connsiteY47" fmla="*/ 111 h 1266"/>
                <a:gd name="connsiteX48" fmla="*/ 112 w 2482"/>
                <a:gd name="connsiteY48" fmla="*/ 124 h 1266"/>
                <a:gd name="connsiteX49" fmla="*/ 100 w 2482"/>
                <a:gd name="connsiteY49" fmla="*/ 186 h 1266"/>
                <a:gd name="connsiteX50" fmla="*/ 124 w 2482"/>
                <a:gd name="connsiteY50" fmla="*/ 347 h 1266"/>
                <a:gd name="connsiteX51" fmla="*/ 149 w 2482"/>
                <a:gd name="connsiteY51" fmla="*/ 385 h 1266"/>
                <a:gd name="connsiteX52" fmla="*/ 100 w 2482"/>
                <a:gd name="connsiteY52" fmla="*/ 434 h 1266"/>
                <a:gd name="connsiteX53" fmla="*/ 100 w 2482"/>
                <a:gd name="connsiteY53" fmla="*/ 471 h 1266"/>
                <a:gd name="connsiteX54" fmla="*/ 100 w 2482"/>
                <a:gd name="connsiteY54" fmla="*/ 509 h 1266"/>
                <a:gd name="connsiteX55" fmla="*/ 149 w 2482"/>
                <a:gd name="connsiteY55" fmla="*/ 608 h 1266"/>
                <a:gd name="connsiteX56" fmla="*/ 124 w 2482"/>
                <a:gd name="connsiteY56" fmla="*/ 645 h 1266"/>
                <a:gd name="connsiteX57" fmla="*/ 124 w 2482"/>
                <a:gd name="connsiteY57" fmla="*/ 670 h 1266"/>
                <a:gd name="connsiteX58" fmla="*/ 149 w 2482"/>
                <a:gd name="connsiteY58" fmla="*/ 682 h 1266"/>
                <a:gd name="connsiteX59" fmla="*/ 186 w 2482"/>
                <a:gd name="connsiteY59" fmla="*/ 757 h 1266"/>
                <a:gd name="connsiteX60" fmla="*/ 199 w 2482"/>
                <a:gd name="connsiteY60" fmla="*/ 794 h 1266"/>
                <a:gd name="connsiteX61" fmla="*/ 211 w 2482"/>
                <a:gd name="connsiteY61" fmla="*/ 819 h 1266"/>
                <a:gd name="connsiteX62" fmla="*/ 261 w 2482"/>
                <a:gd name="connsiteY62" fmla="*/ 844 h 1266"/>
                <a:gd name="connsiteX63" fmla="*/ 633 w 2482"/>
                <a:gd name="connsiteY63" fmla="*/ 881 h 1266"/>
                <a:gd name="connsiteX64" fmla="*/ 658 w 2482"/>
                <a:gd name="connsiteY64" fmla="*/ 881 h 1266"/>
                <a:gd name="connsiteX65" fmla="*/ 683 w 2482"/>
                <a:gd name="connsiteY65" fmla="*/ 894 h 1266"/>
                <a:gd name="connsiteX66" fmla="*/ 1204 w 2482"/>
                <a:gd name="connsiteY66" fmla="*/ 943 h 1266"/>
                <a:gd name="connsiteX67" fmla="*/ 1254 w 2482"/>
                <a:gd name="connsiteY67" fmla="*/ 956 h 1266"/>
                <a:gd name="connsiteX68" fmla="*/ 1266 w 2482"/>
                <a:gd name="connsiteY68" fmla="*/ 956 h 1266"/>
                <a:gd name="connsiteX69" fmla="*/ 1291 w 2482"/>
                <a:gd name="connsiteY69" fmla="*/ 956 h 1266"/>
                <a:gd name="connsiteX70" fmla="*/ 1291 w 2482"/>
                <a:gd name="connsiteY70" fmla="*/ 968 h 1266"/>
                <a:gd name="connsiteX71" fmla="*/ 1303 w 2482"/>
                <a:gd name="connsiteY71" fmla="*/ 968 h 1266"/>
                <a:gd name="connsiteX72" fmla="*/ 1440 w 2482"/>
                <a:gd name="connsiteY72" fmla="*/ 980 h 1266"/>
                <a:gd name="connsiteX73" fmla="*/ 1452 w 2482"/>
                <a:gd name="connsiteY73" fmla="*/ 980 h 1266"/>
                <a:gd name="connsiteX74" fmla="*/ 1452 w 2482"/>
                <a:gd name="connsiteY74" fmla="*/ 956 h 1266"/>
                <a:gd name="connsiteX75" fmla="*/ 1465 w 2482"/>
                <a:gd name="connsiteY75" fmla="*/ 943 h 1266"/>
                <a:gd name="connsiteX76" fmla="*/ 1502 w 2482"/>
                <a:gd name="connsiteY76" fmla="*/ 931 h 1266"/>
                <a:gd name="connsiteX77" fmla="*/ 1564 w 2482"/>
                <a:gd name="connsiteY77" fmla="*/ 943 h 1266"/>
                <a:gd name="connsiteX78" fmla="*/ 1564 w 2482"/>
                <a:gd name="connsiteY78" fmla="*/ 956 h 1266"/>
                <a:gd name="connsiteX79" fmla="*/ 1589 w 2482"/>
                <a:gd name="connsiteY79" fmla="*/ 968 h 1266"/>
                <a:gd name="connsiteX80" fmla="*/ 1614 w 2482"/>
                <a:gd name="connsiteY80" fmla="*/ 1005 h 1266"/>
                <a:gd name="connsiteX81" fmla="*/ 1614 w 2482"/>
                <a:gd name="connsiteY81" fmla="*/ 1030 h 1266"/>
                <a:gd name="connsiteX82" fmla="*/ 1638 w 2482"/>
                <a:gd name="connsiteY82" fmla="*/ 1030 h 1266"/>
                <a:gd name="connsiteX83" fmla="*/ 1676 w 2482"/>
                <a:gd name="connsiteY83" fmla="*/ 1055 h 1266"/>
                <a:gd name="connsiteX84" fmla="*/ 1688 w 2482"/>
                <a:gd name="connsiteY84" fmla="*/ 1067 h 1266"/>
                <a:gd name="connsiteX85" fmla="*/ 1725 w 2482"/>
                <a:gd name="connsiteY85" fmla="*/ 1055 h 1266"/>
                <a:gd name="connsiteX86" fmla="*/ 1763 w 2482"/>
                <a:gd name="connsiteY86" fmla="*/ 1030 h 1266"/>
                <a:gd name="connsiteX87" fmla="*/ 1812 w 2482"/>
                <a:gd name="connsiteY87" fmla="*/ 1067 h 1266"/>
                <a:gd name="connsiteX88" fmla="*/ 1837 w 2482"/>
                <a:gd name="connsiteY88" fmla="*/ 1117 h 1266"/>
                <a:gd name="connsiteX89" fmla="*/ 1787 w 2482"/>
                <a:gd name="connsiteY89" fmla="*/ 1117 h 1266"/>
                <a:gd name="connsiteX90" fmla="*/ 1775 w 2482"/>
                <a:gd name="connsiteY90" fmla="*/ 1129 h 1266"/>
                <a:gd name="connsiteX91" fmla="*/ 1775 w 2482"/>
                <a:gd name="connsiteY91" fmla="*/ 1191 h 1266"/>
                <a:gd name="connsiteX92" fmla="*/ 1763 w 2482"/>
                <a:gd name="connsiteY92" fmla="*/ 1216 h 1266"/>
                <a:gd name="connsiteX93" fmla="*/ 1750 w 2482"/>
                <a:gd name="connsiteY93" fmla="*/ 1254 h 1266"/>
                <a:gd name="connsiteX94" fmla="*/ 1763 w 2482"/>
                <a:gd name="connsiteY94" fmla="*/ 1266 h 1266"/>
                <a:gd name="connsiteX95" fmla="*/ 1825 w 2482"/>
                <a:gd name="connsiteY95" fmla="*/ 1241 h 1266"/>
                <a:gd name="connsiteX96" fmla="*/ 1862 w 2482"/>
                <a:gd name="connsiteY96" fmla="*/ 1167 h 1266"/>
                <a:gd name="connsiteX97" fmla="*/ 1862 w 2482"/>
                <a:gd name="connsiteY97" fmla="*/ 1179 h 1266"/>
                <a:gd name="connsiteX98" fmla="*/ 1862 w 2482"/>
                <a:gd name="connsiteY98" fmla="*/ 1142 h 1266"/>
                <a:gd name="connsiteX99" fmla="*/ 1887 w 2482"/>
                <a:gd name="connsiteY99" fmla="*/ 1117 h 1266"/>
                <a:gd name="connsiteX100" fmla="*/ 1936 w 2482"/>
                <a:gd name="connsiteY100" fmla="*/ 1117 h 1266"/>
                <a:gd name="connsiteX101" fmla="*/ 1936 w 2482"/>
                <a:gd name="connsiteY101" fmla="*/ 1105 h 1266"/>
                <a:gd name="connsiteX102" fmla="*/ 1949 w 2482"/>
                <a:gd name="connsiteY102" fmla="*/ 1092 h 1266"/>
                <a:gd name="connsiteX103" fmla="*/ 1974 w 2482"/>
                <a:gd name="connsiteY103" fmla="*/ 1080 h 1266"/>
                <a:gd name="connsiteX104" fmla="*/ 1974 w 2482"/>
                <a:gd name="connsiteY104" fmla="*/ 1092 h 1266"/>
                <a:gd name="connsiteX105" fmla="*/ 1986 w 2482"/>
                <a:gd name="connsiteY105" fmla="*/ 1067 h 1266"/>
                <a:gd name="connsiteX106" fmla="*/ 2023 w 2482"/>
                <a:gd name="connsiteY106" fmla="*/ 1030 h 1266"/>
                <a:gd name="connsiteX107" fmla="*/ 2110 w 2482"/>
                <a:gd name="connsiteY107" fmla="*/ 1005 h 1266"/>
                <a:gd name="connsiteX108" fmla="*/ 2135 w 2482"/>
                <a:gd name="connsiteY108" fmla="*/ 956 h 1266"/>
                <a:gd name="connsiteX109" fmla="*/ 2147 w 2482"/>
                <a:gd name="connsiteY109" fmla="*/ 931 h 1266"/>
                <a:gd name="connsiteX110" fmla="*/ 2147 w 2482"/>
                <a:gd name="connsiteY110" fmla="*/ 906 h 1266"/>
                <a:gd name="connsiteX111" fmla="*/ 2160 w 2482"/>
                <a:gd name="connsiteY111" fmla="*/ 831 h 1266"/>
                <a:gd name="connsiteX112" fmla="*/ 2222 w 2482"/>
                <a:gd name="connsiteY112" fmla="*/ 831 h 1266"/>
                <a:gd name="connsiteX113" fmla="*/ 2296 w 2482"/>
                <a:gd name="connsiteY113" fmla="*/ 906 h 1266"/>
                <a:gd name="connsiteX114" fmla="*/ 2321 w 2482"/>
                <a:gd name="connsiteY114" fmla="*/ 894 h 1266"/>
                <a:gd name="connsiteX115" fmla="*/ 2358 w 2482"/>
                <a:gd name="connsiteY115" fmla="*/ 844 h 1266"/>
                <a:gd name="connsiteX116" fmla="*/ 2358 w 2482"/>
                <a:gd name="connsiteY116" fmla="*/ 869 h 1266"/>
                <a:gd name="connsiteX117" fmla="*/ 2346 w 2482"/>
                <a:gd name="connsiteY117" fmla="*/ 931 h 1266"/>
                <a:gd name="connsiteX118" fmla="*/ 2383 w 2482"/>
                <a:gd name="connsiteY118" fmla="*/ 956 h 1266"/>
                <a:gd name="connsiteX119" fmla="*/ 2408 w 2482"/>
                <a:gd name="connsiteY119" fmla="*/ 894 h 1266"/>
                <a:gd name="connsiteX120" fmla="*/ 2433 w 2482"/>
                <a:gd name="connsiteY120" fmla="*/ 881 h 1266"/>
                <a:gd name="connsiteX121" fmla="*/ 2470 w 2482"/>
                <a:gd name="connsiteY121" fmla="*/ 831 h 1266"/>
                <a:gd name="connsiteX122" fmla="*/ 2482 w 2482"/>
                <a:gd name="connsiteY122" fmla="*/ 794 h 1266"/>
                <a:gd name="connsiteX123" fmla="*/ 2458 w 2482"/>
                <a:gd name="connsiteY123" fmla="*/ 794 h 1266"/>
                <a:gd name="connsiteX0" fmla="*/ 2458 w 2482"/>
                <a:gd name="connsiteY0" fmla="*/ 796 h 1268"/>
                <a:gd name="connsiteX1" fmla="*/ 2383 w 2482"/>
                <a:gd name="connsiteY1" fmla="*/ 809 h 1268"/>
                <a:gd name="connsiteX2" fmla="*/ 2334 w 2482"/>
                <a:gd name="connsiteY2" fmla="*/ 784 h 1268"/>
                <a:gd name="connsiteX3" fmla="*/ 2309 w 2482"/>
                <a:gd name="connsiteY3" fmla="*/ 747 h 1268"/>
                <a:gd name="connsiteX4" fmla="*/ 2259 w 2482"/>
                <a:gd name="connsiteY4" fmla="*/ 747 h 1268"/>
                <a:gd name="connsiteX5" fmla="*/ 2296 w 2482"/>
                <a:gd name="connsiteY5" fmla="*/ 722 h 1268"/>
                <a:gd name="connsiteX6" fmla="*/ 2309 w 2482"/>
                <a:gd name="connsiteY6" fmla="*/ 684 h 1268"/>
                <a:gd name="connsiteX7" fmla="*/ 2271 w 2482"/>
                <a:gd name="connsiteY7" fmla="*/ 672 h 1268"/>
                <a:gd name="connsiteX8" fmla="*/ 2222 w 2482"/>
                <a:gd name="connsiteY8" fmla="*/ 722 h 1268"/>
                <a:gd name="connsiteX9" fmla="*/ 2172 w 2482"/>
                <a:gd name="connsiteY9" fmla="*/ 759 h 1268"/>
                <a:gd name="connsiteX10" fmla="*/ 2123 w 2482"/>
                <a:gd name="connsiteY10" fmla="*/ 871 h 1268"/>
                <a:gd name="connsiteX11" fmla="*/ 2135 w 2482"/>
                <a:gd name="connsiteY11" fmla="*/ 809 h 1268"/>
                <a:gd name="connsiteX12" fmla="*/ 2160 w 2482"/>
                <a:gd name="connsiteY12" fmla="*/ 734 h 1268"/>
                <a:gd name="connsiteX13" fmla="*/ 2185 w 2482"/>
                <a:gd name="connsiteY13" fmla="*/ 684 h 1268"/>
                <a:gd name="connsiteX14" fmla="*/ 2209 w 2482"/>
                <a:gd name="connsiteY14" fmla="*/ 635 h 1268"/>
                <a:gd name="connsiteX15" fmla="*/ 2334 w 2482"/>
                <a:gd name="connsiteY15" fmla="*/ 573 h 1268"/>
                <a:gd name="connsiteX16" fmla="*/ 2383 w 2482"/>
                <a:gd name="connsiteY16" fmla="*/ 536 h 1268"/>
                <a:gd name="connsiteX17" fmla="*/ 1701 w 2482"/>
                <a:gd name="connsiteY17" fmla="*/ 560 h 1268"/>
                <a:gd name="connsiteX18" fmla="*/ 1713 w 2482"/>
                <a:gd name="connsiteY18" fmla="*/ 585 h 1268"/>
                <a:gd name="connsiteX19" fmla="*/ 1750 w 2482"/>
                <a:gd name="connsiteY19" fmla="*/ 647 h 1268"/>
                <a:gd name="connsiteX20" fmla="*/ 1775 w 2482"/>
                <a:gd name="connsiteY20" fmla="*/ 697 h 1268"/>
                <a:gd name="connsiteX21" fmla="*/ 1750 w 2482"/>
                <a:gd name="connsiteY21" fmla="*/ 747 h 1268"/>
                <a:gd name="connsiteX22" fmla="*/ 1713 w 2482"/>
                <a:gd name="connsiteY22" fmla="*/ 747 h 1268"/>
                <a:gd name="connsiteX23" fmla="*/ 1688 w 2482"/>
                <a:gd name="connsiteY23" fmla="*/ 709 h 1268"/>
                <a:gd name="connsiteX24" fmla="*/ 1663 w 2482"/>
                <a:gd name="connsiteY24" fmla="*/ 684 h 1268"/>
                <a:gd name="connsiteX25" fmla="*/ 1638 w 2482"/>
                <a:gd name="connsiteY25" fmla="*/ 635 h 1268"/>
                <a:gd name="connsiteX26" fmla="*/ 1614 w 2482"/>
                <a:gd name="connsiteY26" fmla="*/ 610 h 1268"/>
                <a:gd name="connsiteX27" fmla="*/ 1601 w 2482"/>
                <a:gd name="connsiteY27" fmla="*/ 598 h 1268"/>
                <a:gd name="connsiteX28" fmla="*/ 1527 w 2482"/>
                <a:gd name="connsiteY28" fmla="*/ 598 h 1268"/>
                <a:gd name="connsiteX29" fmla="*/ 1428 w 2482"/>
                <a:gd name="connsiteY29" fmla="*/ 536 h 1268"/>
                <a:gd name="connsiteX30" fmla="*/ 1378 w 2482"/>
                <a:gd name="connsiteY30" fmla="*/ 498 h 1268"/>
                <a:gd name="connsiteX31" fmla="*/ 1316 w 2482"/>
                <a:gd name="connsiteY31" fmla="*/ 486 h 1268"/>
                <a:gd name="connsiteX32" fmla="*/ 1291 w 2482"/>
                <a:gd name="connsiteY32" fmla="*/ 498 h 1268"/>
                <a:gd name="connsiteX33" fmla="*/ 1217 w 2482"/>
                <a:gd name="connsiteY33" fmla="*/ 411 h 1268"/>
                <a:gd name="connsiteX34" fmla="*/ 1192 w 2482"/>
                <a:gd name="connsiteY34" fmla="*/ 411 h 1268"/>
                <a:gd name="connsiteX35" fmla="*/ 1204 w 2482"/>
                <a:gd name="connsiteY35" fmla="*/ 275 h 1268"/>
                <a:gd name="connsiteX36" fmla="*/ 1279 w 2482"/>
                <a:gd name="connsiteY36" fmla="*/ 176 h 1268"/>
                <a:gd name="connsiteX37" fmla="*/ 1291 w 2482"/>
                <a:gd name="connsiteY37" fmla="*/ 138 h 1268"/>
                <a:gd name="connsiteX38" fmla="*/ 1291 w 2482"/>
                <a:gd name="connsiteY38" fmla="*/ 101 h 1268"/>
                <a:gd name="connsiteX39" fmla="*/ 1341 w 2482"/>
                <a:gd name="connsiteY39" fmla="*/ 89 h 1268"/>
                <a:gd name="connsiteX40" fmla="*/ 1353 w 2482"/>
                <a:gd name="connsiteY40" fmla="*/ 64 h 1268"/>
                <a:gd name="connsiteX41" fmla="*/ 1291 w 2482"/>
                <a:gd name="connsiteY41" fmla="*/ 39 h 1268"/>
                <a:gd name="connsiteX42" fmla="*/ 1279 w 2482"/>
                <a:gd name="connsiteY42" fmla="*/ 14 h 1268"/>
                <a:gd name="connsiteX43" fmla="*/ 0 w 2482"/>
                <a:gd name="connsiteY43" fmla="*/ 2 h 1268"/>
                <a:gd name="connsiteX44" fmla="*/ 0 w 2482"/>
                <a:gd name="connsiteY44" fmla="*/ 27 h 1268"/>
                <a:gd name="connsiteX45" fmla="*/ 37 w 2482"/>
                <a:gd name="connsiteY45" fmla="*/ 39 h 1268"/>
                <a:gd name="connsiteX46" fmla="*/ 37 w 2482"/>
                <a:gd name="connsiteY46" fmla="*/ 113 h 1268"/>
                <a:gd name="connsiteX47" fmla="*/ 112 w 2482"/>
                <a:gd name="connsiteY47" fmla="*/ 126 h 1268"/>
                <a:gd name="connsiteX48" fmla="*/ 100 w 2482"/>
                <a:gd name="connsiteY48" fmla="*/ 188 h 1268"/>
                <a:gd name="connsiteX49" fmla="*/ 124 w 2482"/>
                <a:gd name="connsiteY49" fmla="*/ 349 h 1268"/>
                <a:gd name="connsiteX50" fmla="*/ 149 w 2482"/>
                <a:gd name="connsiteY50" fmla="*/ 387 h 1268"/>
                <a:gd name="connsiteX51" fmla="*/ 100 w 2482"/>
                <a:gd name="connsiteY51" fmla="*/ 436 h 1268"/>
                <a:gd name="connsiteX52" fmla="*/ 100 w 2482"/>
                <a:gd name="connsiteY52" fmla="*/ 473 h 1268"/>
                <a:gd name="connsiteX53" fmla="*/ 100 w 2482"/>
                <a:gd name="connsiteY53" fmla="*/ 511 h 1268"/>
                <a:gd name="connsiteX54" fmla="*/ 149 w 2482"/>
                <a:gd name="connsiteY54" fmla="*/ 610 h 1268"/>
                <a:gd name="connsiteX55" fmla="*/ 124 w 2482"/>
                <a:gd name="connsiteY55" fmla="*/ 647 h 1268"/>
                <a:gd name="connsiteX56" fmla="*/ 124 w 2482"/>
                <a:gd name="connsiteY56" fmla="*/ 672 h 1268"/>
                <a:gd name="connsiteX57" fmla="*/ 149 w 2482"/>
                <a:gd name="connsiteY57" fmla="*/ 684 h 1268"/>
                <a:gd name="connsiteX58" fmla="*/ 186 w 2482"/>
                <a:gd name="connsiteY58" fmla="*/ 759 h 1268"/>
                <a:gd name="connsiteX59" fmla="*/ 199 w 2482"/>
                <a:gd name="connsiteY59" fmla="*/ 796 h 1268"/>
                <a:gd name="connsiteX60" fmla="*/ 211 w 2482"/>
                <a:gd name="connsiteY60" fmla="*/ 821 h 1268"/>
                <a:gd name="connsiteX61" fmla="*/ 261 w 2482"/>
                <a:gd name="connsiteY61" fmla="*/ 846 h 1268"/>
                <a:gd name="connsiteX62" fmla="*/ 633 w 2482"/>
                <a:gd name="connsiteY62" fmla="*/ 883 h 1268"/>
                <a:gd name="connsiteX63" fmla="*/ 658 w 2482"/>
                <a:gd name="connsiteY63" fmla="*/ 883 h 1268"/>
                <a:gd name="connsiteX64" fmla="*/ 683 w 2482"/>
                <a:gd name="connsiteY64" fmla="*/ 896 h 1268"/>
                <a:gd name="connsiteX65" fmla="*/ 1204 w 2482"/>
                <a:gd name="connsiteY65" fmla="*/ 945 h 1268"/>
                <a:gd name="connsiteX66" fmla="*/ 1254 w 2482"/>
                <a:gd name="connsiteY66" fmla="*/ 958 h 1268"/>
                <a:gd name="connsiteX67" fmla="*/ 1266 w 2482"/>
                <a:gd name="connsiteY67" fmla="*/ 958 h 1268"/>
                <a:gd name="connsiteX68" fmla="*/ 1291 w 2482"/>
                <a:gd name="connsiteY68" fmla="*/ 958 h 1268"/>
                <a:gd name="connsiteX69" fmla="*/ 1291 w 2482"/>
                <a:gd name="connsiteY69" fmla="*/ 970 h 1268"/>
                <a:gd name="connsiteX70" fmla="*/ 1303 w 2482"/>
                <a:gd name="connsiteY70" fmla="*/ 970 h 1268"/>
                <a:gd name="connsiteX71" fmla="*/ 1440 w 2482"/>
                <a:gd name="connsiteY71" fmla="*/ 982 h 1268"/>
                <a:gd name="connsiteX72" fmla="*/ 1452 w 2482"/>
                <a:gd name="connsiteY72" fmla="*/ 982 h 1268"/>
                <a:gd name="connsiteX73" fmla="*/ 1452 w 2482"/>
                <a:gd name="connsiteY73" fmla="*/ 958 h 1268"/>
                <a:gd name="connsiteX74" fmla="*/ 1465 w 2482"/>
                <a:gd name="connsiteY74" fmla="*/ 945 h 1268"/>
                <a:gd name="connsiteX75" fmla="*/ 1502 w 2482"/>
                <a:gd name="connsiteY75" fmla="*/ 933 h 1268"/>
                <a:gd name="connsiteX76" fmla="*/ 1564 w 2482"/>
                <a:gd name="connsiteY76" fmla="*/ 945 h 1268"/>
                <a:gd name="connsiteX77" fmla="*/ 1564 w 2482"/>
                <a:gd name="connsiteY77" fmla="*/ 958 h 1268"/>
                <a:gd name="connsiteX78" fmla="*/ 1589 w 2482"/>
                <a:gd name="connsiteY78" fmla="*/ 970 h 1268"/>
                <a:gd name="connsiteX79" fmla="*/ 1614 w 2482"/>
                <a:gd name="connsiteY79" fmla="*/ 1007 h 1268"/>
                <a:gd name="connsiteX80" fmla="*/ 1614 w 2482"/>
                <a:gd name="connsiteY80" fmla="*/ 1032 h 1268"/>
                <a:gd name="connsiteX81" fmla="*/ 1638 w 2482"/>
                <a:gd name="connsiteY81" fmla="*/ 1032 h 1268"/>
                <a:gd name="connsiteX82" fmla="*/ 1676 w 2482"/>
                <a:gd name="connsiteY82" fmla="*/ 1057 h 1268"/>
                <a:gd name="connsiteX83" fmla="*/ 1688 w 2482"/>
                <a:gd name="connsiteY83" fmla="*/ 1069 h 1268"/>
                <a:gd name="connsiteX84" fmla="*/ 1725 w 2482"/>
                <a:gd name="connsiteY84" fmla="*/ 1057 h 1268"/>
                <a:gd name="connsiteX85" fmla="*/ 1763 w 2482"/>
                <a:gd name="connsiteY85" fmla="*/ 1032 h 1268"/>
                <a:gd name="connsiteX86" fmla="*/ 1812 w 2482"/>
                <a:gd name="connsiteY86" fmla="*/ 1069 h 1268"/>
                <a:gd name="connsiteX87" fmla="*/ 1837 w 2482"/>
                <a:gd name="connsiteY87" fmla="*/ 1119 h 1268"/>
                <a:gd name="connsiteX88" fmla="*/ 1787 w 2482"/>
                <a:gd name="connsiteY88" fmla="*/ 1119 h 1268"/>
                <a:gd name="connsiteX89" fmla="*/ 1775 w 2482"/>
                <a:gd name="connsiteY89" fmla="*/ 1131 h 1268"/>
                <a:gd name="connsiteX90" fmla="*/ 1775 w 2482"/>
                <a:gd name="connsiteY90" fmla="*/ 1193 h 1268"/>
                <a:gd name="connsiteX91" fmla="*/ 1763 w 2482"/>
                <a:gd name="connsiteY91" fmla="*/ 1218 h 1268"/>
                <a:gd name="connsiteX92" fmla="*/ 1750 w 2482"/>
                <a:gd name="connsiteY92" fmla="*/ 1256 h 1268"/>
                <a:gd name="connsiteX93" fmla="*/ 1763 w 2482"/>
                <a:gd name="connsiteY93" fmla="*/ 1268 h 1268"/>
                <a:gd name="connsiteX94" fmla="*/ 1825 w 2482"/>
                <a:gd name="connsiteY94" fmla="*/ 1243 h 1268"/>
                <a:gd name="connsiteX95" fmla="*/ 1862 w 2482"/>
                <a:gd name="connsiteY95" fmla="*/ 1169 h 1268"/>
                <a:gd name="connsiteX96" fmla="*/ 1862 w 2482"/>
                <a:gd name="connsiteY96" fmla="*/ 1181 h 1268"/>
                <a:gd name="connsiteX97" fmla="*/ 1862 w 2482"/>
                <a:gd name="connsiteY97" fmla="*/ 1144 h 1268"/>
                <a:gd name="connsiteX98" fmla="*/ 1887 w 2482"/>
                <a:gd name="connsiteY98" fmla="*/ 1119 h 1268"/>
                <a:gd name="connsiteX99" fmla="*/ 1936 w 2482"/>
                <a:gd name="connsiteY99" fmla="*/ 1119 h 1268"/>
                <a:gd name="connsiteX100" fmla="*/ 1936 w 2482"/>
                <a:gd name="connsiteY100" fmla="*/ 1107 h 1268"/>
                <a:gd name="connsiteX101" fmla="*/ 1949 w 2482"/>
                <a:gd name="connsiteY101" fmla="*/ 1094 h 1268"/>
                <a:gd name="connsiteX102" fmla="*/ 1974 w 2482"/>
                <a:gd name="connsiteY102" fmla="*/ 1082 h 1268"/>
                <a:gd name="connsiteX103" fmla="*/ 1974 w 2482"/>
                <a:gd name="connsiteY103" fmla="*/ 1094 h 1268"/>
                <a:gd name="connsiteX104" fmla="*/ 1986 w 2482"/>
                <a:gd name="connsiteY104" fmla="*/ 1069 h 1268"/>
                <a:gd name="connsiteX105" fmla="*/ 2023 w 2482"/>
                <a:gd name="connsiteY105" fmla="*/ 1032 h 1268"/>
                <a:gd name="connsiteX106" fmla="*/ 2110 w 2482"/>
                <a:gd name="connsiteY106" fmla="*/ 1007 h 1268"/>
                <a:gd name="connsiteX107" fmla="*/ 2135 w 2482"/>
                <a:gd name="connsiteY107" fmla="*/ 958 h 1268"/>
                <a:gd name="connsiteX108" fmla="*/ 2147 w 2482"/>
                <a:gd name="connsiteY108" fmla="*/ 933 h 1268"/>
                <a:gd name="connsiteX109" fmla="*/ 2147 w 2482"/>
                <a:gd name="connsiteY109" fmla="*/ 908 h 1268"/>
                <a:gd name="connsiteX110" fmla="*/ 2160 w 2482"/>
                <a:gd name="connsiteY110" fmla="*/ 833 h 1268"/>
                <a:gd name="connsiteX111" fmla="*/ 2222 w 2482"/>
                <a:gd name="connsiteY111" fmla="*/ 833 h 1268"/>
                <a:gd name="connsiteX112" fmla="*/ 2296 w 2482"/>
                <a:gd name="connsiteY112" fmla="*/ 908 h 1268"/>
                <a:gd name="connsiteX113" fmla="*/ 2321 w 2482"/>
                <a:gd name="connsiteY113" fmla="*/ 896 h 1268"/>
                <a:gd name="connsiteX114" fmla="*/ 2358 w 2482"/>
                <a:gd name="connsiteY114" fmla="*/ 846 h 1268"/>
                <a:gd name="connsiteX115" fmla="*/ 2358 w 2482"/>
                <a:gd name="connsiteY115" fmla="*/ 871 h 1268"/>
                <a:gd name="connsiteX116" fmla="*/ 2346 w 2482"/>
                <a:gd name="connsiteY116" fmla="*/ 933 h 1268"/>
                <a:gd name="connsiteX117" fmla="*/ 2383 w 2482"/>
                <a:gd name="connsiteY117" fmla="*/ 958 h 1268"/>
                <a:gd name="connsiteX118" fmla="*/ 2408 w 2482"/>
                <a:gd name="connsiteY118" fmla="*/ 896 h 1268"/>
                <a:gd name="connsiteX119" fmla="*/ 2433 w 2482"/>
                <a:gd name="connsiteY119" fmla="*/ 883 h 1268"/>
                <a:gd name="connsiteX120" fmla="*/ 2470 w 2482"/>
                <a:gd name="connsiteY120" fmla="*/ 833 h 1268"/>
                <a:gd name="connsiteX121" fmla="*/ 2482 w 2482"/>
                <a:gd name="connsiteY121" fmla="*/ 796 h 1268"/>
                <a:gd name="connsiteX122" fmla="*/ 2458 w 2482"/>
                <a:gd name="connsiteY122" fmla="*/ 796 h 1268"/>
                <a:gd name="connsiteX0" fmla="*/ 2458 w 2482"/>
                <a:gd name="connsiteY0" fmla="*/ 794 h 1266"/>
                <a:gd name="connsiteX1" fmla="*/ 2383 w 2482"/>
                <a:gd name="connsiteY1" fmla="*/ 807 h 1266"/>
                <a:gd name="connsiteX2" fmla="*/ 2334 w 2482"/>
                <a:gd name="connsiteY2" fmla="*/ 782 h 1266"/>
                <a:gd name="connsiteX3" fmla="*/ 2309 w 2482"/>
                <a:gd name="connsiteY3" fmla="*/ 745 h 1266"/>
                <a:gd name="connsiteX4" fmla="*/ 2259 w 2482"/>
                <a:gd name="connsiteY4" fmla="*/ 745 h 1266"/>
                <a:gd name="connsiteX5" fmla="*/ 2296 w 2482"/>
                <a:gd name="connsiteY5" fmla="*/ 720 h 1266"/>
                <a:gd name="connsiteX6" fmla="*/ 2309 w 2482"/>
                <a:gd name="connsiteY6" fmla="*/ 682 h 1266"/>
                <a:gd name="connsiteX7" fmla="*/ 2271 w 2482"/>
                <a:gd name="connsiteY7" fmla="*/ 670 h 1266"/>
                <a:gd name="connsiteX8" fmla="*/ 2222 w 2482"/>
                <a:gd name="connsiteY8" fmla="*/ 720 h 1266"/>
                <a:gd name="connsiteX9" fmla="*/ 2172 w 2482"/>
                <a:gd name="connsiteY9" fmla="*/ 757 h 1266"/>
                <a:gd name="connsiteX10" fmla="*/ 2123 w 2482"/>
                <a:gd name="connsiteY10" fmla="*/ 869 h 1266"/>
                <a:gd name="connsiteX11" fmla="*/ 2135 w 2482"/>
                <a:gd name="connsiteY11" fmla="*/ 807 h 1266"/>
                <a:gd name="connsiteX12" fmla="*/ 2160 w 2482"/>
                <a:gd name="connsiteY12" fmla="*/ 732 h 1266"/>
                <a:gd name="connsiteX13" fmla="*/ 2185 w 2482"/>
                <a:gd name="connsiteY13" fmla="*/ 682 h 1266"/>
                <a:gd name="connsiteX14" fmla="*/ 2209 w 2482"/>
                <a:gd name="connsiteY14" fmla="*/ 633 h 1266"/>
                <a:gd name="connsiteX15" fmla="*/ 2334 w 2482"/>
                <a:gd name="connsiteY15" fmla="*/ 571 h 1266"/>
                <a:gd name="connsiteX16" fmla="*/ 2383 w 2482"/>
                <a:gd name="connsiteY16" fmla="*/ 534 h 1266"/>
                <a:gd name="connsiteX17" fmla="*/ 1701 w 2482"/>
                <a:gd name="connsiteY17" fmla="*/ 558 h 1266"/>
                <a:gd name="connsiteX18" fmla="*/ 1713 w 2482"/>
                <a:gd name="connsiteY18" fmla="*/ 583 h 1266"/>
                <a:gd name="connsiteX19" fmla="*/ 1750 w 2482"/>
                <a:gd name="connsiteY19" fmla="*/ 645 h 1266"/>
                <a:gd name="connsiteX20" fmla="*/ 1775 w 2482"/>
                <a:gd name="connsiteY20" fmla="*/ 695 h 1266"/>
                <a:gd name="connsiteX21" fmla="*/ 1750 w 2482"/>
                <a:gd name="connsiteY21" fmla="*/ 745 h 1266"/>
                <a:gd name="connsiteX22" fmla="*/ 1713 w 2482"/>
                <a:gd name="connsiteY22" fmla="*/ 745 h 1266"/>
                <a:gd name="connsiteX23" fmla="*/ 1688 w 2482"/>
                <a:gd name="connsiteY23" fmla="*/ 707 h 1266"/>
                <a:gd name="connsiteX24" fmla="*/ 1663 w 2482"/>
                <a:gd name="connsiteY24" fmla="*/ 682 h 1266"/>
                <a:gd name="connsiteX25" fmla="*/ 1638 w 2482"/>
                <a:gd name="connsiteY25" fmla="*/ 633 h 1266"/>
                <a:gd name="connsiteX26" fmla="*/ 1614 w 2482"/>
                <a:gd name="connsiteY26" fmla="*/ 608 h 1266"/>
                <a:gd name="connsiteX27" fmla="*/ 1601 w 2482"/>
                <a:gd name="connsiteY27" fmla="*/ 596 h 1266"/>
                <a:gd name="connsiteX28" fmla="*/ 1527 w 2482"/>
                <a:gd name="connsiteY28" fmla="*/ 596 h 1266"/>
                <a:gd name="connsiteX29" fmla="*/ 1428 w 2482"/>
                <a:gd name="connsiteY29" fmla="*/ 534 h 1266"/>
                <a:gd name="connsiteX30" fmla="*/ 1378 w 2482"/>
                <a:gd name="connsiteY30" fmla="*/ 496 h 1266"/>
                <a:gd name="connsiteX31" fmla="*/ 1316 w 2482"/>
                <a:gd name="connsiteY31" fmla="*/ 484 h 1266"/>
                <a:gd name="connsiteX32" fmla="*/ 1291 w 2482"/>
                <a:gd name="connsiteY32" fmla="*/ 496 h 1266"/>
                <a:gd name="connsiteX33" fmla="*/ 1217 w 2482"/>
                <a:gd name="connsiteY33" fmla="*/ 409 h 1266"/>
                <a:gd name="connsiteX34" fmla="*/ 1192 w 2482"/>
                <a:gd name="connsiteY34" fmla="*/ 409 h 1266"/>
                <a:gd name="connsiteX35" fmla="*/ 1204 w 2482"/>
                <a:gd name="connsiteY35" fmla="*/ 273 h 1266"/>
                <a:gd name="connsiteX36" fmla="*/ 1279 w 2482"/>
                <a:gd name="connsiteY36" fmla="*/ 174 h 1266"/>
                <a:gd name="connsiteX37" fmla="*/ 1291 w 2482"/>
                <a:gd name="connsiteY37" fmla="*/ 136 h 1266"/>
                <a:gd name="connsiteX38" fmla="*/ 1291 w 2482"/>
                <a:gd name="connsiteY38" fmla="*/ 99 h 1266"/>
                <a:gd name="connsiteX39" fmla="*/ 1341 w 2482"/>
                <a:gd name="connsiteY39" fmla="*/ 87 h 1266"/>
                <a:gd name="connsiteX40" fmla="*/ 1353 w 2482"/>
                <a:gd name="connsiteY40" fmla="*/ 62 h 1266"/>
                <a:gd name="connsiteX41" fmla="*/ 1291 w 2482"/>
                <a:gd name="connsiteY41" fmla="*/ 37 h 1266"/>
                <a:gd name="connsiteX42" fmla="*/ 0 w 2482"/>
                <a:gd name="connsiteY42" fmla="*/ 0 h 1266"/>
                <a:gd name="connsiteX43" fmla="*/ 0 w 2482"/>
                <a:gd name="connsiteY43" fmla="*/ 25 h 1266"/>
                <a:gd name="connsiteX44" fmla="*/ 37 w 2482"/>
                <a:gd name="connsiteY44" fmla="*/ 37 h 1266"/>
                <a:gd name="connsiteX45" fmla="*/ 37 w 2482"/>
                <a:gd name="connsiteY45" fmla="*/ 111 h 1266"/>
                <a:gd name="connsiteX46" fmla="*/ 112 w 2482"/>
                <a:gd name="connsiteY46" fmla="*/ 124 h 1266"/>
                <a:gd name="connsiteX47" fmla="*/ 100 w 2482"/>
                <a:gd name="connsiteY47" fmla="*/ 186 h 1266"/>
                <a:gd name="connsiteX48" fmla="*/ 124 w 2482"/>
                <a:gd name="connsiteY48" fmla="*/ 347 h 1266"/>
                <a:gd name="connsiteX49" fmla="*/ 149 w 2482"/>
                <a:gd name="connsiteY49" fmla="*/ 385 h 1266"/>
                <a:gd name="connsiteX50" fmla="*/ 100 w 2482"/>
                <a:gd name="connsiteY50" fmla="*/ 434 h 1266"/>
                <a:gd name="connsiteX51" fmla="*/ 100 w 2482"/>
                <a:gd name="connsiteY51" fmla="*/ 471 h 1266"/>
                <a:gd name="connsiteX52" fmla="*/ 100 w 2482"/>
                <a:gd name="connsiteY52" fmla="*/ 509 h 1266"/>
                <a:gd name="connsiteX53" fmla="*/ 149 w 2482"/>
                <a:gd name="connsiteY53" fmla="*/ 608 h 1266"/>
                <a:gd name="connsiteX54" fmla="*/ 124 w 2482"/>
                <a:gd name="connsiteY54" fmla="*/ 645 h 1266"/>
                <a:gd name="connsiteX55" fmla="*/ 124 w 2482"/>
                <a:gd name="connsiteY55" fmla="*/ 670 h 1266"/>
                <a:gd name="connsiteX56" fmla="*/ 149 w 2482"/>
                <a:gd name="connsiteY56" fmla="*/ 682 h 1266"/>
                <a:gd name="connsiteX57" fmla="*/ 186 w 2482"/>
                <a:gd name="connsiteY57" fmla="*/ 757 h 1266"/>
                <a:gd name="connsiteX58" fmla="*/ 199 w 2482"/>
                <a:gd name="connsiteY58" fmla="*/ 794 h 1266"/>
                <a:gd name="connsiteX59" fmla="*/ 211 w 2482"/>
                <a:gd name="connsiteY59" fmla="*/ 819 h 1266"/>
                <a:gd name="connsiteX60" fmla="*/ 261 w 2482"/>
                <a:gd name="connsiteY60" fmla="*/ 844 h 1266"/>
                <a:gd name="connsiteX61" fmla="*/ 633 w 2482"/>
                <a:gd name="connsiteY61" fmla="*/ 881 h 1266"/>
                <a:gd name="connsiteX62" fmla="*/ 658 w 2482"/>
                <a:gd name="connsiteY62" fmla="*/ 881 h 1266"/>
                <a:gd name="connsiteX63" fmla="*/ 683 w 2482"/>
                <a:gd name="connsiteY63" fmla="*/ 894 h 1266"/>
                <a:gd name="connsiteX64" fmla="*/ 1204 w 2482"/>
                <a:gd name="connsiteY64" fmla="*/ 943 h 1266"/>
                <a:gd name="connsiteX65" fmla="*/ 1254 w 2482"/>
                <a:gd name="connsiteY65" fmla="*/ 956 h 1266"/>
                <a:gd name="connsiteX66" fmla="*/ 1266 w 2482"/>
                <a:gd name="connsiteY66" fmla="*/ 956 h 1266"/>
                <a:gd name="connsiteX67" fmla="*/ 1291 w 2482"/>
                <a:gd name="connsiteY67" fmla="*/ 956 h 1266"/>
                <a:gd name="connsiteX68" fmla="*/ 1291 w 2482"/>
                <a:gd name="connsiteY68" fmla="*/ 968 h 1266"/>
                <a:gd name="connsiteX69" fmla="*/ 1303 w 2482"/>
                <a:gd name="connsiteY69" fmla="*/ 968 h 1266"/>
                <a:gd name="connsiteX70" fmla="*/ 1440 w 2482"/>
                <a:gd name="connsiteY70" fmla="*/ 980 h 1266"/>
                <a:gd name="connsiteX71" fmla="*/ 1452 w 2482"/>
                <a:gd name="connsiteY71" fmla="*/ 980 h 1266"/>
                <a:gd name="connsiteX72" fmla="*/ 1452 w 2482"/>
                <a:gd name="connsiteY72" fmla="*/ 956 h 1266"/>
                <a:gd name="connsiteX73" fmla="*/ 1465 w 2482"/>
                <a:gd name="connsiteY73" fmla="*/ 943 h 1266"/>
                <a:gd name="connsiteX74" fmla="*/ 1502 w 2482"/>
                <a:gd name="connsiteY74" fmla="*/ 931 h 1266"/>
                <a:gd name="connsiteX75" fmla="*/ 1564 w 2482"/>
                <a:gd name="connsiteY75" fmla="*/ 943 h 1266"/>
                <a:gd name="connsiteX76" fmla="*/ 1564 w 2482"/>
                <a:gd name="connsiteY76" fmla="*/ 956 h 1266"/>
                <a:gd name="connsiteX77" fmla="*/ 1589 w 2482"/>
                <a:gd name="connsiteY77" fmla="*/ 968 h 1266"/>
                <a:gd name="connsiteX78" fmla="*/ 1614 w 2482"/>
                <a:gd name="connsiteY78" fmla="*/ 1005 h 1266"/>
                <a:gd name="connsiteX79" fmla="*/ 1614 w 2482"/>
                <a:gd name="connsiteY79" fmla="*/ 1030 h 1266"/>
                <a:gd name="connsiteX80" fmla="*/ 1638 w 2482"/>
                <a:gd name="connsiteY80" fmla="*/ 1030 h 1266"/>
                <a:gd name="connsiteX81" fmla="*/ 1676 w 2482"/>
                <a:gd name="connsiteY81" fmla="*/ 1055 h 1266"/>
                <a:gd name="connsiteX82" fmla="*/ 1688 w 2482"/>
                <a:gd name="connsiteY82" fmla="*/ 1067 h 1266"/>
                <a:gd name="connsiteX83" fmla="*/ 1725 w 2482"/>
                <a:gd name="connsiteY83" fmla="*/ 1055 h 1266"/>
                <a:gd name="connsiteX84" fmla="*/ 1763 w 2482"/>
                <a:gd name="connsiteY84" fmla="*/ 1030 h 1266"/>
                <a:gd name="connsiteX85" fmla="*/ 1812 w 2482"/>
                <a:gd name="connsiteY85" fmla="*/ 1067 h 1266"/>
                <a:gd name="connsiteX86" fmla="*/ 1837 w 2482"/>
                <a:gd name="connsiteY86" fmla="*/ 1117 h 1266"/>
                <a:gd name="connsiteX87" fmla="*/ 1787 w 2482"/>
                <a:gd name="connsiteY87" fmla="*/ 1117 h 1266"/>
                <a:gd name="connsiteX88" fmla="*/ 1775 w 2482"/>
                <a:gd name="connsiteY88" fmla="*/ 1129 h 1266"/>
                <a:gd name="connsiteX89" fmla="*/ 1775 w 2482"/>
                <a:gd name="connsiteY89" fmla="*/ 1191 h 1266"/>
                <a:gd name="connsiteX90" fmla="*/ 1763 w 2482"/>
                <a:gd name="connsiteY90" fmla="*/ 1216 h 1266"/>
                <a:gd name="connsiteX91" fmla="*/ 1750 w 2482"/>
                <a:gd name="connsiteY91" fmla="*/ 1254 h 1266"/>
                <a:gd name="connsiteX92" fmla="*/ 1763 w 2482"/>
                <a:gd name="connsiteY92" fmla="*/ 1266 h 1266"/>
                <a:gd name="connsiteX93" fmla="*/ 1825 w 2482"/>
                <a:gd name="connsiteY93" fmla="*/ 1241 h 1266"/>
                <a:gd name="connsiteX94" fmla="*/ 1862 w 2482"/>
                <a:gd name="connsiteY94" fmla="*/ 1167 h 1266"/>
                <a:gd name="connsiteX95" fmla="*/ 1862 w 2482"/>
                <a:gd name="connsiteY95" fmla="*/ 1179 h 1266"/>
                <a:gd name="connsiteX96" fmla="*/ 1862 w 2482"/>
                <a:gd name="connsiteY96" fmla="*/ 1142 h 1266"/>
                <a:gd name="connsiteX97" fmla="*/ 1887 w 2482"/>
                <a:gd name="connsiteY97" fmla="*/ 1117 h 1266"/>
                <a:gd name="connsiteX98" fmla="*/ 1936 w 2482"/>
                <a:gd name="connsiteY98" fmla="*/ 1117 h 1266"/>
                <a:gd name="connsiteX99" fmla="*/ 1936 w 2482"/>
                <a:gd name="connsiteY99" fmla="*/ 1105 h 1266"/>
                <a:gd name="connsiteX100" fmla="*/ 1949 w 2482"/>
                <a:gd name="connsiteY100" fmla="*/ 1092 h 1266"/>
                <a:gd name="connsiteX101" fmla="*/ 1974 w 2482"/>
                <a:gd name="connsiteY101" fmla="*/ 1080 h 1266"/>
                <a:gd name="connsiteX102" fmla="*/ 1974 w 2482"/>
                <a:gd name="connsiteY102" fmla="*/ 1092 h 1266"/>
                <a:gd name="connsiteX103" fmla="*/ 1986 w 2482"/>
                <a:gd name="connsiteY103" fmla="*/ 1067 h 1266"/>
                <a:gd name="connsiteX104" fmla="*/ 2023 w 2482"/>
                <a:gd name="connsiteY104" fmla="*/ 1030 h 1266"/>
                <a:gd name="connsiteX105" fmla="*/ 2110 w 2482"/>
                <a:gd name="connsiteY105" fmla="*/ 1005 h 1266"/>
                <a:gd name="connsiteX106" fmla="*/ 2135 w 2482"/>
                <a:gd name="connsiteY106" fmla="*/ 956 h 1266"/>
                <a:gd name="connsiteX107" fmla="*/ 2147 w 2482"/>
                <a:gd name="connsiteY107" fmla="*/ 931 h 1266"/>
                <a:gd name="connsiteX108" fmla="*/ 2147 w 2482"/>
                <a:gd name="connsiteY108" fmla="*/ 906 h 1266"/>
                <a:gd name="connsiteX109" fmla="*/ 2160 w 2482"/>
                <a:gd name="connsiteY109" fmla="*/ 831 h 1266"/>
                <a:gd name="connsiteX110" fmla="*/ 2222 w 2482"/>
                <a:gd name="connsiteY110" fmla="*/ 831 h 1266"/>
                <a:gd name="connsiteX111" fmla="*/ 2296 w 2482"/>
                <a:gd name="connsiteY111" fmla="*/ 906 h 1266"/>
                <a:gd name="connsiteX112" fmla="*/ 2321 w 2482"/>
                <a:gd name="connsiteY112" fmla="*/ 894 h 1266"/>
                <a:gd name="connsiteX113" fmla="*/ 2358 w 2482"/>
                <a:gd name="connsiteY113" fmla="*/ 844 h 1266"/>
                <a:gd name="connsiteX114" fmla="*/ 2358 w 2482"/>
                <a:gd name="connsiteY114" fmla="*/ 869 h 1266"/>
                <a:gd name="connsiteX115" fmla="*/ 2346 w 2482"/>
                <a:gd name="connsiteY115" fmla="*/ 931 h 1266"/>
                <a:gd name="connsiteX116" fmla="*/ 2383 w 2482"/>
                <a:gd name="connsiteY116" fmla="*/ 956 h 1266"/>
                <a:gd name="connsiteX117" fmla="*/ 2408 w 2482"/>
                <a:gd name="connsiteY117" fmla="*/ 894 h 1266"/>
                <a:gd name="connsiteX118" fmla="*/ 2433 w 2482"/>
                <a:gd name="connsiteY118" fmla="*/ 881 h 1266"/>
                <a:gd name="connsiteX119" fmla="*/ 2470 w 2482"/>
                <a:gd name="connsiteY119" fmla="*/ 831 h 1266"/>
                <a:gd name="connsiteX120" fmla="*/ 2482 w 2482"/>
                <a:gd name="connsiteY120" fmla="*/ 794 h 1266"/>
                <a:gd name="connsiteX121" fmla="*/ 2458 w 2482"/>
                <a:gd name="connsiteY121" fmla="*/ 794 h 1266"/>
                <a:gd name="connsiteX0" fmla="*/ 2458 w 2482"/>
                <a:gd name="connsiteY0" fmla="*/ 794 h 1266"/>
                <a:gd name="connsiteX1" fmla="*/ 2383 w 2482"/>
                <a:gd name="connsiteY1" fmla="*/ 807 h 1266"/>
                <a:gd name="connsiteX2" fmla="*/ 2334 w 2482"/>
                <a:gd name="connsiteY2" fmla="*/ 782 h 1266"/>
                <a:gd name="connsiteX3" fmla="*/ 2309 w 2482"/>
                <a:gd name="connsiteY3" fmla="*/ 745 h 1266"/>
                <a:gd name="connsiteX4" fmla="*/ 2259 w 2482"/>
                <a:gd name="connsiteY4" fmla="*/ 745 h 1266"/>
                <a:gd name="connsiteX5" fmla="*/ 2296 w 2482"/>
                <a:gd name="connsiteY5" fmla="*/ 720 h 1266"/>
                <a:gd name="connsiteX6" fmla="*/ 2309 w 2482"/>
                <a:gd name="connsiteY6" fmla="*/ 682 h 1266"/>
                <a:gd name="connsiteX7" fmla="*/ 2271 w 2482"/>
                <a:gd name="connsiteY7" fmla="*/ 670 h 1266"/>
                <a:gd name="connsiteX8" fmla="*/ 2222 w 2482"/>
                <a:gd name="connsiteY8" fmla="*/ 720 h 1266"/>
                <a:gd name="connsiteX9" fmla="*/ 2172 w 2482"/>
                <a:gd name="connsiteY9" fmla="*/ 757 h 1266"/>
                <a:gd name="connsiteX10" fmla="*/ 2123 w 2482"/>
                <a:gd name="connsiteY10" fmla="*/ 869 h 1266"/>
                <a:gd name="connsiteX11" fmla="*/ 2135 w 2482"/>
                <a:gd name="connsiteY11" fmla="*/ 807 h 1266"/>
                <a:gd name="connsiteX12" fmla="*/ 2160 w 2482"/>
                <a:gd name="connsiteY12" fmla="*/ 732 h 1266"/>
                <a:gd name="connsiteX13" fmla="*/ 2185 w 2482"/>
                <a:gd name="connsiteY13" fmla="*/ 682 h 1266"/>
                <a:gd name="connsiteX14" fmla="*/ 2209 w 2482"/>
                <a:gd name="connsiteY14" fmla="*/ 633 h 1266"/>
                <a:gd name="connsiteX15" fmla="*/ 2334 w 2482"/>
                <a:gd name="connsiteY15" fmla="*/ 571 h 1266"/>
                <a:gd name="connsiteX16" fmla="*/ 2383 w 2482"/>
                <a:gd name="connsiteY16" fmla="*/ 534 h 1266"/>
                <a:gd name="connsiteX17" fmla="*/ 1701 w 2482"/>
                <a:gd name="connsiteY17" fmla="*/ 558 h 1266"/>
                <a:gd name="connsiteX18" fmla="*/ 1713 w 2482"/>
                <a:gd name="connsiteY18" fmla="*/ 583 h 1266"/>
                <a:gd name="connsiteX19" fmla="*/ 1750 w 2482"/>
                <a:gd name="connsiteY19" fmla="*/ 645 h 1266"/>
                <a:gd name="connsiteX20" fmla="*/ 1775 w 2482"/>
                <a:gd name="connsiteY20" fmla="*/ 695 h 1266"/>
                <a:gd name="connsiteX21" fmla="*/ 1750 w 2482"/>
                <a:gd name="connsiteY21" fmla="*/ 745 h 1266"/>
                <a:gd name="connsiteX22" fmla="*/ 1713 w 2482"/>
                <a:gd name="connsiteY22" fmla="*/ 745 h 1266"/>
                <a:gd name="connsiteX23" fmla="*/ 1688 w 2482"/>
                <a:gd name="connsiteY23" fmla="*/ 707 h 1266"/>
                <a:gd name="connsiteX24" fmla="*/ 1663 w 2482"/>
                <a:gd name="connsiteY24" fmla="*/ 682 h 1266"/>
                <a:gd name="connsiteX25" fmla="*/ 1638 w 2482"/>
                <a:gd name="connsiteY25" fmla="*/ 633 h 1266"/>
                <a:gd name="connsiteX26" fmla="*/ 1614 w 2482"/>
                <a:gd name="connsiteY26" fmla="*/ 608 h 1266"/>
                <a:gd name="connsiteX27" fmla="*/ 1601 w 2482"/>
                <a:gd name="connsiteY27" fmla="*/ 596 h 1266"/>
                <a:gd name="connsiteX28" fmla="*/ 1527 w 2482"/>
                <a:gd name="connsiteY28" fmla="*/ 596 h 1266"/>
                <a:gd name="connsiteX29" fmla="*/ 1428 w 2482"/>
                <a:gd name="connsiteY29" fmla="*/ 534 h 1266"/>
                <a:gd name="connsiteX30" fmla="*/ 1378 w 2482"/>
                <a:gd name="connsiteY30" fmla="*/ 496 h 1266"/>
                <a:gd name="connsiteX31" fmla="*/ 1316 w 2482"/>
                <a:gd name="connsiteY31" fmla="*/ 484 h 1266"/>
                <a:gd name="connsiteX32" fmla="*/ 1291 w 2482"/>
                <a:gd name="connsiteY32" fmla="*/ 496 h 1266"/>
                <a:gd name="connsiteX33" fmla="*/ 1217 w 2482"/>
                <a:gd name="connsiteY33" fmla="*/ 409 h 1266"/>
                <a:gd name="connsiteX34" fmla="*/ 1192 w 2482"/>
                <a:gd name="connsiteY34" fmla="*/ 409 h 1266"/>
                <a:gd name="connsiteX35" fmla="*/ 1204 w 2482"/>
                <a:gd name="connsiteY35" fmla="*/ 273 h 1266"/>
                <a:gd name="connsiteX36" fmla="*/ 1279 w 2482"/>
                <a:gd name="connsiteY36" fmla="*/ 174 h 1266"/>
                <a:gd name="connsiteX37" fmla="*/ 1291 w 2482"/>
                <a:gd name="connsiteY37" fmla="*/ 136 h 1266"/>
                <a:gd name="connsiteX38" fmla="*/ 1291 w 2482"/>
                <a:gd name="connsiteY38" fmla="*/ 99 h 1266"/>
                <a:gd name="connsiteX39" fmla="*/ 1341 w 2482"/>
                <a:gd name="connsiteY39" fmla="*/ 87 h 1266"/>
                <a:gd name="connsiteX40" fmla="*/ 1353 w 2482"/>
                <a:gd name="connsiteY40" fmla="*/ 62 h 1266"/>
                <a:gd name="connsiteX41" fmla="*/ 0 w 2482"/>
                <a:gd name="connsiteY41" fmla="*/ 0 h 1266"/>
                <a:gd name="connsiteX42" fmla="*/ 0 w 2482"/>
                <a:gd name="connsiteY42" fmla="*/ 25 h 1266"/>
                <a:gd name="connsiteX43" fmla="*/ 37 w 2482"/>
                <a:gd name="connsiteY43" fmla="*/ 37 h 1266"/>
                <a:gd name="connsiteX44" fmla="*/ 37 w 2482"/>
                <a:gd name="connsiteY44" fmla="*/ 111 h 1266"/>
                <a:gd name="connsiteX45" fmla="*/ 112 w 2482"/>
                <a:gd name="connsiteY45" fmla="*/ 124 h 1266"/>
                <a:gd name="connsiteX46" fmla="*/ 100 w 2482"/>
                <a:gd name="connsiteY46" fmla="*/ 186 h 1266"/>
                <a:gd name="connsiteX47" fmla="*/ 124 w 2482"/>
                <a:gd name="connsiteY47" fmla="*/ 347 h 1266"/>
                <a:gd name="connsiteX48" fmla="*/ 149 w 2482"/>
                <a:gd name="connsiteY48" fmla="*/ 385 h 1266"/>
                <a:gd name="connsiteX49" fmla="*/ 100 w 2482"/>
                <a:gd name="connsiteY49" fmla="*/ 434 h 1266"/>
                <a:gd name="connsiteX50" fmla="*/ 100 w 2482"/>
                <a:gd name="connsiteY50" fmla="*/ 471 h 1266"/>
                <a:gd name="connsiteX51" fmla="*/ 100 w 2482"/>
                <a:gd name="connsiteY51" fmla="*/ 509 h 1266"/>
                <a:gd name="connsiteX52" fmla="*/ 149 w 2482"/>
                <a:gd name="connsiteY52" fmla="*/ 608 h 1266"/>
                <a:gd name="connsiteX53" fmla="*/ 124 w 2482"/>
                <a:gd name="connsiteY53" fmla="*/ 645 h 1266"/>
                <a:gd name="connsiteX54" fmla="*/ 124 w 2482"/>
                <a:gd name="connsiteY54" fmla="*/ 670 h 1266"/>
                <a:gd name="connsiteX55" fmla="*/ 149 w 2482"/>
                <a:gd name="connsiteY55" fmla="*/ 682 h 1266"/>
                <a:gd name="connsiteX56" fmla="*/ 186 w 2482"/>
                <a:gd name="connsiteY56" fmla="*/ 757 h 1266"/>
                <a:gd name="connsiteX57" fmla="*/ 199 w 2482"/>
                <a:gd name="connsiteY57" fmla="*/ 794 h 1266"/>
                <a:gd name="connsiteX58" fmla="*/ 211 w 2482"/>
                <a:gd name="connsiteY58" fmla="*/ 819 h 1266"/>
                <a:gd name="connsiteX59" fmla="*/ 261 w 2482"/>
                <a:gd name="connsiteY59" fmla="*/ 844 h 1266"/>
                <a:gd name="connsiteX60" fmla="*/ 633 w 2482"/>
                <a:gd name="connsiteY60" fmla="*/ 881 h 1266"/>
                <a:gd name="connsiteX61" fmla="*/ 658 w 2482"/>
                <a:gd name="connsiteY61" fmla="*/ 881 h 1266"/>
                <a:gd name="connsiteX62" fmla="*/ 683 w 2482"/>
                <a:gd name="connsiteY62" fmla="*/ 894 h 1266"/>
                <a:gd name="connsiteX63" fmla="*/ 1204 w 2482"/>
                <a:gd name="connsiteY63" fmla="*/ 943 h 1266"/>
                <a:gd name="connsiteX64" fmla="*/ 1254 w 2482"/>
                <a:gd name="connsiteY64" fmla="*/ 956 h 1266"/>
                <a:gd name="connsiteX65" fmla="*/ 1266 w 2482"/>
                <a:gd name="connsiteY65" fmla="*/ 956 h 1266"/>
                <a:gd name="connsiteX66" fmla="*/ 1291 w 2482"/>
                <a:gd name="connsiteY66" fmla="*/ 956 h 1266"/>
                <a:gd name="connsiteX67" fmla="*/ 1291 w 2482"/>
                <a:gd name="connsiteY67" fmla="*/ 968 h 1266"/>
                <a:gd name="connsiteX68" fmla="*/ 1303 w 2482"/>
                <a:gd name="connsiteY68" fmla="*/ 968 h 1266"/>
                <a:gd name="connsiteX69" fmla="*/ 1440 w 2482"/>
                <a:gd name="connsiteY69" fmla="*/ 980 h 1266"/>
                <a:gd name="connsiteX70" fmla="*/ 1452 w 2482"/>
                <a:gd name="connsiteY70" fmla="*/ 980 h 1266"/>
                <a:gd name="connsiteX71" fmla="*/ 1452 w 2482"/>
                <a:gd name="connsiteY71" fmla="*/ 956 h 1266"/>
                <a:gd name="connsiteX72" fmla="*/ 1465 w 2482"/>
                <a:gd name="connsiteY72" fmla="*/ 943 h 1266"/>
                <a:gd name="connsiteX73" fmla="*/ 1502 w 2482"/>
                <a:gd name="connsiteY73" fmla="*/ 931 h 1266"/>
                <a:gd name="connsiteX74" fmla="*/ 1564 w 2482"/>
                <a:gd name="connsiteY74" fmla="*/ 943 h 1266"/>
                <a:gd name="connsiteX75" fmla="*/ 1564 w 2482"/>
                <a:gd name="connsiteY75" fmla="*/ 956 h 1266"/>
                <a:gd name="connsiteX76" fmla="*/ 1589 w 2482"/>
                <a:gd name="connsiteY76" fmla="*/ 968 h 1266"/>
                <a:gd name="connsiteX77" fmla="*/ 1614 w 2482"/>
                <a:gd name="connsiteY77" fmla="*/ 1005 h 1266"/>
                <a:gd name="connsiteX78" fmla="*/ 1614 w 2482"/>
                <a:gd name="connsiteY78" fmla="*/ 1030 h 1266"/>
                <a:gd name="connsiteX79" fmla="*/ 1638 w 2482"/>
                <a:gd name="connsiteY79" fmla="*/ 1030 h 1266"/>
                <a:gd name="connsiteX80" fmla="*/ 1676 w 2482"/>
                <a:gd name="connsiteY80" fmla="*/ 1055 h 1266"/>
                <a:gd name="connsiteX81" fmla="*/ 1688 w 2482"/>
                <a:gd name="connsiteY81" fmla="*/ 1067 h 1266"/>
                <a:gd name="connsiteX82" fmla="*/ 1725 w 2482"/>
                <a:gd name="connsiteY82" fmla="*/ 1055 h 1266"/>
                <a:gd name="connsiteX83" fmla="*/ 1763 w 2482"/>
                <a:gd name="connsiteY83" fmla="*/ 1030 h 1266"/>
                <a:gd name="connsiteX84" fmla="*/ 1812 w 2482"/>
                <a:gd name="connsiteY84" fmla="*/ 1067 h 1266"/>
                <a:gd name="connsiteX85" fmla="*/ 1837 w 2482"/>
                <a:gd name="connsiteY85" fmla="*/ 1117 h 1266"/>
                <a:gd name="connsiteX86" fmla="*/ 1787 w 2482"/>
                <a:gd name="connsiteY86" fmla="*/ 1117 h 1266"/>
                <a:gd name="connsiteX87" fmla="*/ 1775 w 2482"/>
                <a:gd name="connsiteY87" fmla="*/ 1129 h 1266"/>
                <a:gd name="connsiteX88" fmla="*/ 1775 w 2482"/>
                <a:gd name="connsiteY88" fmla="*/ 1191 h 1266"/>
                <a:gd name="connsiteX89" fmla="*/ 1763 w 2482"/>
                <a:gd name="connsiteY89" fmla="*/ 1216 h 1266"/>
                <a:gd name="connsiteX90" fmla="*/ 1750 w 2482"/>
                <a:gd name="connsiteY90" fmla="*/ 1254 h 1266"/>
                <a:gd name="connsiteX91" fmla="*/ 1763 w 2482"/>
                <a:gd name="connsiteY91" fmla="*/ 1266 h 1266"/>
                <a:gd name="connsiteX92" fmla="*/ 1825 w 2482"/>
                <a:gd name="connsiteY92" fmla="*/ 1241 h 1266"/>
                <a:gd name="connsiteX93" fmla="*/ 1862 w 2482"/>
                <a:gd name="connsiteY93" fmla="*/ 1167 h 1266"/>
                <a:gd name="connsiteX94" fmla="*/ 1862 w 2482"/>
                <a:gd name="connsiteY94" fmla="*/ 1179 h 1266"/>
                <a:gd name="connsiteX95" fmla="*/ 1862 w 2482"/>
                <a:gd name="connsiteY95" fmla="*/ 1142 h 1266"/>
                <a:gd name="connsiteX96" fmla="*/ 1887 w 2482"/>
                <a:gd name="connsiteY96" fmla="*/ 1117 h 1266"/>
                <a:gd name="connsiteX97" fmla="*/ 1936 w 2482"/>
                <a:gd name="connsiteY97" fmla="*/ 1117 h 1266"/>
                <a:gd name="connsiteX98" fmla="*/ 1936 w 2482"/>
                <a:gd name="connsiteY98" fmla="*/ 1105 h 1266"/>
                <a:gd name="connsiteX99" fmla="*/ 1949 w 2482"/>
                <a:gd name="connsiteY99" fmla="*/ 1092 h 1266"/>
                <a:gd name="connsiteX100" fmla="*/ 1974 w 2482"/>
                <a:gd name="connsiteY100" fmla="*/ 1080 h 1266"/>
                <a:gd name="connsiteX101" fmla="*/ 1974 w 2482"/>
                <a:gd name="connsiteY101" fmla="*/ 1092 h 1266"/>
                <a:gd name="connsiteX102" fmla="*/ 1986 w 2482"/>
                <a:gd name="connsiteY102" fmla="*/ 1067 h 1266"/>
                <a:gd name="connsiteX103" fmla="*/ 2023 w 2482"/>
                <a:gd name="connsiteY103" fmla="*/ 1030 h 1266"/>
                <a:gd name="connsiteX104" fmla="*/ 2110 w 2482"/>
                <a:gd name="connsiteY104" fmla="*/ 1005 h 1266"/>
                <a:gd name="connsiteX105" fmla="*/ 2135 w 2482"/>
                <a:gd name="connsiteY105" fmla="*/ 956 h 1266"/>
                <a:gd name="connsiteX106" fmla="*/ 2147 w 2482"/>
                <a:gd name="connsiteY106" fmla="*/ 931 h 1266"/>
                <a:gd name="connsiteX107" fmla="*/ 2147 w 2482"/>
                <a:gd name="connsiteY107" fmla="*/ 906 h 1266"/>
                <a:gd name="connsiteX108" fmla="*/ 2160 w 2482"/>
                <a:gd name="connsiteY108" fmla="*/ 831 h 1266"/>
                <a:gd name="connsiteX109" fmla="*/ 2222 w 2482"/>
                <a:gd name="connsiteY109" fmla="*/ 831 h 1266"/>
                <a:gd name="connsiteX110" fmla="*/ 2296 w 2482"/>
                <a:gd name="connsiteY110" fmla="*/ 906 h 1266"/>
                <a:gd name="connsiteX111" fmla="*/ 2321 w 2482"/>
                <a:gd name="connsiteY111" fmla="*/ 894 h 1266"/>
                <a:gd name="connsiteX112" fmla="*/ 2358 w 2482"/>
                <a:gd name="connsiteY112" fmla="*/ 844 h 1266"/>
                <a:gd name="connsiteX113" fmla="*/ 2358 w 2482"/>
                <a:gd name="connsiteY113" fmla="*/ 869 h 1266"/>
                <a:gd name="connsiteX114" fmla="*/ 2346 w 2482"/>
                <a:gd name="connsiteY114" fmla="*/ 931 h 1266"/>
                <a:gd name="connsiteX115" fmla="*/ 2383 w 2482"/>
                <a:gd name="connsiteY115" fmla="*/ 956 h 1266"/>
                <a:gd name="connsiteX116" fmla="*/ 2408 w 2482"/>
                <a:gd name="connsiteY116" fmla="*/ 894 h 1266"/>
                <a:gd name="connsiteX117" fmla="*/ 2433 w 2482"/>
                <a:gd name="connsiteY117" fmla="*/ 881 h 1266"/>
                <a:gd name="connsiteX118" fmla="*/ 2470 w 2482"/>
                <a:gd name="connsiteY118" fmla="*/ 831 h 1266"/>
                <a:gd name="connsiteX119" fmla="*/ 2482 w 2482"/>
                <a:gd name="connsiteY119" fmla="*/ 794 h 1266"/>
                <a:gd name="connsiteX120" fmla="*/ 2458 w 2482"/>
                <a:gd name="connsiteY120" fmla="*/ 794 h 1266"/>
                <a:gd name="connsiteX0" fmla="*/ 2458 w 2482"/>
                <a:gd name="connsiteY0" fmla="*/ 794 h 1266"/>
                <a:gd name="connsiteX1" fmla="*/ 2383 w 2482"/>
                <a:gd name="connsiteY1" fmla="*/ 807 h 1266"/>
                <a:gd name="connsiteX2" fmla="*/ 2334 w 2482"/>
                <a:gd name="connsiteY2" fmla="*/ 782 h 1266"/>
                <a:gd name="connsiteX3" fmla="*/ 2309 w 2482"/>
                <a:gd name="connsiteY3" fmla="*/ 745 h 1266"/>
                <a:gd name="connsiteX4" fmla="*/ 2259 w 2482"/>
                <a:gd name="connsiteY4" fmla="*/ 745 h 1266"/>
                <a:gd name="connsiteX5" fmla="*/ 2296 w 2482"/>
                <a:gd name="connsiteY5" fmla="*/ 720 h 1266"/>
                <a:gd name="connsiteX6" fmla="*/ 2309 w 2482"/>
                <a:gd name="connsiteY6" fmla="*/ 682 h 1266"/>
                <a:gd name="connsiteX7" fmla="*/ 2271 w 2482"/>
                <a:gd name="connsiteY7" fmla="*/ 670 h 1266"/>
                <a:gd name="connsiteX8" fmla="*/ 2222 w 2482"/>
                <a:gd name="connsiteY8" fmla="*/ 720 h 1266"/>
                <a:gd name="connsiteX9" fmla="*/ 2172 w 2482"/>
                <a:gd name="connsiteY9" fmla="*/ 757 h 1266"/>
                <a:gd name="connsiteX10" fmla="*/ 2123 w 2482"/>
                <a:gd name="connsiteY10" fmla="*/ 869 h 1266"/>
                <a:gd name="connsiteX11" fmla="*/ 2135 w 2482"/>
                <a:gd name="connsiteY11" fmla="*/ 807 h 1266"/>
                <a:gd name="connsiteX12" fmla="*/ 2160 w 2482"/>
                <a:gd name="connsiteY12" fmla="*/ 732 h 1266"/>
                <a:gd name="connsiteX13" fmla="*/ 2185 w 2482"/>
                <a:gd name="connsiteY13" fmla="*/ 682 h 1266"/>
                <a:gd name="connsiteX14" fmla="*/ 2209 w 2482"/>
                <a:gd name="connsiteY14" fmla="*/ 633 h 1266"/>
                <a:gd name="connsiteX15" fmla="*/ 2334 w 2482"/>
                <a:gd name="connsiteY15" fmla="*/ 571 h 1266"/>
                <a:gd name="connsiteX16" fmla="*/ 2383 w 2482"/>
                <a:gd name="connsiteY16" fmla="*/ 534 h 1266"/>
                <a:gd name="connsiteX17" fmla="*/ 1701 w 2482"/>
                <a:gd name="connsiteY17" fmla="*/ 558 h 1266"/>
                <a:gd name="connsiteX18" fmla="*/ 1713 w 2482"/>
                <a:gd name="connsiteY18" fmla="*/ 583 h 1266"/>
                <a:gd name="connsiteX19" fmla="*/ 1750 w 2482"/>
                <a:gd name="connsiteY19" fmla="*/ 645 h 1266"/>
                <a:gd name="connsiteX20" fmla="*/ 1775 w 2482"/>
                <a:gd name="connsiteY20" fmla="*/ 695 h 1266"/>
                <a:gd name="connsiteX21" fmla="*/ 1750 w 2482"/>
                <a:gd name="connsiteY21" fmla="*/ 745 h 1266"/>
                <a:gd name="connsiteX22" fmla="*/ 1713 w 2482"/>
                <a:gd name="connsiteY22" fmla="*/ 745 h 1266"/>
                <a:gd name="connsiteX23" fmla="*/ 1688 w 2482"/>
                <a:gd name="connsiteY23" fmla="*/ 707 h 1266"/>
                <a:gd name="connsiteX24" fmla="*/ 1663 w 2482"/>
                <a:gd name="connsiteY24" fmla="*/ 682 h 1266"/>
                <a:gd name="connsiteX25" fmla="*/ 1638 w 2482"/>
                <a:gd name="connsiteY25" fmla="*/ 633 h 1266"/>
                <a:gd name="connsiteX26" fmla="*/ 1614 w 2482"/>
                <a:gd name="connsiteY26" fmla="*/ 608 h 1266"/>
                <a:gd name="connsiteX27" fmla="*/ 1601 w 2482"/>
                <a:gd name="connsiteY27" fmla="*/ 596 h 1266"/>
                <a:gd name="connsiteX28" fmla="*/ 1527 w 2482"/>
                <a:gd name="connsiteY28" fmla="*/ 596 h 1266"/>
                <a:gd name="connsiteX29" fmla="*/ 1428 w 2482"/>
                <a:gd name="connsiteY29" fmla="*/ 534 h 1266"/>
                <a:gd name="connsiteX30" fmla="*/ 1378 w 2482"/>
                <a:gd name="connsiteY30" fmla="*/ 496 h 1266"/>
                <a:gd name="connsiteX31" fmla="*/ 1316 w 2482"/>
                <a:gd name="connsiteY31" fmla="*/ 484 h 1266"/>
                <a:gd name="connsiteX32" fmla="*/ 1291 w 2482"/>
                <a:gd name="connsiteY32" fmla="*/ 496 h 1266"/>
                <a:gd name="connsiteX33" fmla="*/ 1217 w 2482"/>
                <a:gd name="connsiteY33" fmla="*/ 409 h 1266"/>
                <a:gd name="connsiteX34" fmla="*/ 1192 w 2482"/>
                <a:gd name="connsiteY34" fmla="*/ 409 h 1266"/>
                <a:gd name="connsiteX35" fmla="*/ 1204 w 2482"/>
                <a:gd name="connsiteY35" fmla="*/ 273 h 1266"/>
                <a:gd name="connsiteX36" fmla="*/ 1279 w 2482"/>
                <a:gd name="connsiteY36" fmla="*/ 174 h 1266"/>
                <a:gd name="connsiteX37" fmla="*/ 1291 w 2482"/>
                <a:gd name="connsiteY37" fmla="*/ 136 h 1266"/>
                <a:gd name="connsiteX38" fmla="*/ 1291 w 2482"/>
                <a:gd name="connsiteY38" fmla="*/ 99 h 1266"/>
                <a:gd name="connsiteX39" fmla="*/ 1341 w 2482"/>
                <a:gd name="connsiteY39" fmla="*/ 87 h 1266"/>
                <a:gd name="connsiteX40" fmla="*/ 0 w 2482"/>
                <a:gd name="connsiteY40" fmla="*/ 0 h 1266"/>
                <a:gd name="connsiteX41" fmla="*/ 0 w 2482"/>
                <a:gd name="connsiteY41" fmla="*/ 25 h 1266"/>
                <a:gd name="connsiteX42" fmla="*/ 37 w 2482"/>
                <a:gd name="connsiteY42" fmla="*/ 37 h 1266"/>
                <a:gd name="connsiteX43" fmla="*/ 37 w 2482"/>
                <a:gd name="connsiteY43" fmla="*/ 111 h 1266"/>
                <a:gd name="connsiteX44" fmla="*/ 112 w 2482"/>
                <a:gd name="connsiteY44" fmla="*/ 124 h 1266"/>
                <a:gd name="connsiteX45" fmla="*/ 100 w 2482"/>
                <a:gd name="connsiteY45" fmla="*/ 186 h 1266"/>
                <a:gd name="connsiteX46" fmla="*/ 124 w 2482"/>
                <a:gd name="connsiteY46" fmla="*/ 347 h 1266"/>
                <a:gd name="connsiteX47" fmla="*/ 149 w 2482"/>
                <a:gd name="connsiteY47" fmla="*/ 385 h 1266"/>
                <a:gd name="connsiteX48" fmla="*/ 100 w 2482"/>
                <a:gd name="connsiteY48" fmla="*/ 434 h 1266"/>
                <a:gd name="connsiteX49" fmla="*/ 100 w 2482"/>
                <a:gd name="connsiteY49" fmla="*/ 471 h 1266"/>
                <a:gd name="connsiteX50" fmla="*/ 100 w 2482"/>
                <a:gd name="connsiteY50" fmla="*/ 509 h 1266"/>
                <a:gd name="connsiteX51" fmla="*/ 149 w 2482"/>
                <a:gd name="connsiteY51" fmla="*/ 608 h 1266"/>
                <a:gd name="connsiteX52" fmla="*/ 124 w 2482"/>
                <a:gd name="connsiteY52" fmla="*/ 645 h 1266"/>
                <a:gd name="connsiteX53" fmla="*/ 124 w 2482"/>
                <a:gd name="connsiteY53" fmla="*/ 670 h 1266"/>
                <a:gd name="connsiteX54" fmla="*/ 149 w 2482"/>
                <a:gd name="connsiteY54" fmla="*/ 682 h 1266"/>
                <a:gd name="connsiteX55" fmla="*/ 186 w 2482"/>
                <a:gd name="connsiteY55" fmla="*/ 757 h 1266"/>
                <a:gd name="connsiteX56" fmla="*/ 199 w 2482"/>
                <a:gd name="connsiteY56" fmla="*/ 794 h 1266"/>
                <a:gd name="connsiteX57" fmla="*/ 211 w 2482"/>
                <a:gd name="connsiteY57" fmla="*/ 819 h 1266"/>
                <a:gd name="connsiteX58" fmla="*/ 261 w 2482"/>
                <a:gd name="connsiteY58" fmla="*/ 844 h 1266"/>
                <a:gd name="connsiteX59" fmla="*/ 633 w 2482"/>
                <a:gd name="connsiteY59" fmla="*/ 881 h 1266"/>
                <a:gd name="connsiteX60" fmla="*/ 658 w 2482"/>
                <a:gd name="connsiteY60" fmla="*/ 881 h 1266"/>
                <a:gd name="connsiteX61" fmla="*/ 683 w 2482"/>
                <a:gd name="connsiteY61" fmla="*/ 894 h 1266"/>
                <a:gd name="connsiteX62" fmla="*/ 1204 w 2482"/>
                <a:gd name="connsiteY62" fmla="*/ 943 h 1266"/>
                <a:gd name="connsiteX63" fmla="*/ 1254 w 2482"/>
                <a:gd name="connsiteY63" fmla="*/ 956 h 1266"/>
                <a:gd name="connsiteX64" fmla="*/ 1266 w 2482"/>
                <a:gd name="connsiteY64" fmla="*/ 956 h 1266"/>
                <a:gd name="connsiteX65" fmla="*/ 1291 w 2482"/>
                <a:gd name="connsiteY65" fmla="*/ 956 h 1266"/>
                <a:gd name="connsiteX66" fmla="*/ 1291 w 2482"/>
                <a:gd name="connsiteY66" fmla="*/ 968 h 1266"/>
                <a:gd name="connsiteX67" fmla="*/ 1303 w 2482"/>
                <a:gd name="connsiteY67" fmla="*/ 968 h 1266"/>
                <a:gd name="connsiteX68" fmla="*/ 1440 w 2482"/>
                <a:gd name="connsiteY68" fmla="*/ 980 h 1266"/>
                <a:gd name="connsiteX69" fmla="*/ 1452 w 2482"/>
                <a:gd name="connsiteY69" fmla="*/ 980 h 1266"/>
                <a:gd name="connsiteX70" fmla="*/ 1452 w 2482"/>
                <a:gd name="connsiteY70" fmla="*/ 956 h 1266"/>
                <a:gd name="connsiteX71" fmla="*/ 1465 w 2482"/>
                <a:gd name="connsiteY71" fmla="*/ 943 h 1266"/>
                <a:gd name="connsiteX72" fmla="*/ 1502 w 2482"/>
                <a:gd name="connsiteY72" fmla="*/ 931 h 1266"/>
                <a:gd name="connsiteX73" fmla="*/ 1564 w 2482"/>
                <a:gd name="connsiteY73" fmla="*/ 943 h 1266"/>
                <a:gd name="connsiteX74" fmla="*/ 1564 w 2482"/>
                <a:gd name="connsiteY74" fmla="*/ 956 h 1266"/>
                <a:gd name="connsiteX75" fmla="*/ 1589 w 2482"/>
                <a:gd name="connsiteY75" fmla="*/ 968 h 1266"/>
                <a:gd name="connsiteX76" fmla="*/ 1614 w 2482"/>
                <a:gd name="connsiteY76" fmla="*/ 1005 h 1266"/>
                <a:gd name="connsiteX77" fmla="*/ 1614 w 2482"/>
                <a:gd name="connsiteY77" fmla="*/ 1030 h 1266"/>
                <a:gd name="connsiteX78" fmla="*/ 1638 w 2482"/>
                <a:gd name="connsiteY78" fmla="*/ 1030 h 1266"/>
                <a:gd name="connsiteX79" fmla="*/ 1676 w 2482"/>
                <a:gd name="connsiteY79" fmla="*/ 1055 h 1266"/>
                <a:gd name="connsiteX80" fmla="*/ 1688 w 2482"/>
                <a:gd name="connsiteY80" fmla="*/ 1067 h 1266"/>
                <a:gd name="connsiteX81" fmla="*/ 1725 w 2482"/>
                <a:gd name="connsiteY81" fmla="*/ 1055 h 1266"/>
                <a:gd name="connsiteX82" fmla="*/ 1763 w 2482"/>
                <a:gd name="connsiteY82" fmla="*/ 1030 h 1266"/>
                <a:gd name="connsiteX83" fmla="*/ 1812 w 2482"/>
                <a:gd name="connsiteY83" fmla="*/ 1067 h 1266"/>
                <a:gd name="connsiteX84" fmla="*/ 1837 w 2482"/>
                <a:gd name="connsiteY84" fmla="*/ 1117 h 1266"/>
                <a:gd name="connsiteX85" fmla="*/ 1787 w 2482"/>
                <a:gd name="connsiteY85" fmla="*/ 1117 h 1266"/>
                <a:gd name="connsiteX86" fmla="*/ 1775 w 2482"/>
                <a:gd name="connsiteY86" fmla="*/ 1129 h 1266"/>
                <a:gd name="connsiteX87" fmla="*/ 1775 w 2482"/>
                <a:gd name="connsiteY87" fmla="*/ 1191 h 1266"/>
                <a:gd name="connsiteX88" fmla="*/ 1763 w 2482"/>
                <a:gd name="connsiteY88" fmla="*/ 1216 h 1266"/>
                <a:gd name="connsiteX89" fmla="*/ 1750 w 2482"/>
                <a:gd name="connsiteY89" fmla="*/ 1254 h 1266"/>
                <a:gd name="connsiteX90" fmla="*/ 1763 w 2482"/>
                <a:gd name="connsiteY90" fmla="*/ 1266 h 1266"/>
                <a:gd name="connsiteX91" fmla="*/ 1825 w 2482"/>
                <a:gd name="connsiteY91" fmla="*/ 1241 h 1266"/>
                <a:gd name="connsiteX92" fmla="*/ 1862 w 2482"/>
                <a:gd name="connsiteY92" fmla="*/ 1167 h 1266"/>
                <a:gd name="connsiteX93" fmla="*/ 1862 w 2482"/>
                <a:gd name="connsiteY93" fmla="*/ 1179 h 1266"/>
                <a:gd name="connsiteX94" fmla="*/ 1862 w 2482"/>
                <a:gd name="connsiteY94" fmla="*/ 1142 h 1266"/>
                <a:gd name="connsiteX95" fmla="*/ 1887 w 2482"/>
                <a:gd name="connsiteY95" fmla="*/ 1117 h 1266"/>
                <a:gd name="connsiteX96" fmla="*/ 1936 w 2482"/>
                <a:gd name="connsiteY96" fmla="*/ 1117 h 1266"/>
                <a:gd name="connsiteX97" fmla="*/ 1936 w 2482"/>
                <a:gd name="connsiteY97" fmla="*/ 1105 h 1266"/>
                <a:gd name="connsiteX98" fmla="*/ 1949 w 2482"/>
                <a:gd name="connsiteY98" fmla="*/ 1092 h 1266"/>
                <a:gd name="connsiteX99" fmla="*/ 1974 w 2482"/>
                <a:gd name="connsiteY99" fmla="*/ 1080 h 1266"/>
                <a:gd name="connsiteX100" fmla="*/ 1974 w 2482"/>
                <a:gd name="connsiteY100" fmla="*/ 1092 h 1266"/>
                <a:gd name="connsiteX101" fmla="*/ 1986 w 2482"/>
                <a:gd name="connsiteY101" fmla="*/ 1067 h 1266"/>
                <a:gd name="connsiteX102" fmla="*/ 2023 w 2482"/>
                <a:gd name="connsiteY102" fmla="*/ 1030 h 1266"/>
                <a:gd name="connsiteX103" fmla="*/ 2110 w 2482"/>
                <a:gd name="connsiteY103" fmla="*/ 1005 h 1266"/>
                <a:gd name="connsiteX104" fmla="*/ 2135 w 2482"/>
                <a:gd name="connsiteY104" fmla="*/ 956 h 1266"/>
                <a:gd name="connsiteX105" fmla="*/ 2147 w 2482"/>
                <a:gd name="connsiteY105" fmla="*/ 931 h 1266"/>
                <a:gd name="connsiteX106" fmla="*/ 2147 w 2482"/>
                <a:gd name="connsiteY106" fmla="*/ 906 h 1266"/>
                <a:gd name="connsiteX107" fmla="*/ 2160 w 2482"/>
                <a:gd name="connsiteY107" fmla="*/ 831 h 1266"/>
                <a:gd name="connsiteX108" fmla="*/ 2222 w 2482"/>
                <a:gd name="connsiteY108" fmla="*/ 831 h 1266"/>
                <a:gd name="connsiteX109" fmla="*/ 2296 w 2482"/>
                <a:gd name="connsiteY109" fmla="*/ 906 h 1266"/>
                <a:gd name="connsiteX110" fmla="*/ 2321 w 2482"/>
                <a:gd name="connsiteY110" fmla="*/ 894 h 1266"/>
                <a:gd name="connsiteX111" fmla="*/ 2358 w 2482"/>
                <a:gd name="connsiteY111" fmla="*/ 844 h 1266"/>
                <a:gd name="connsiteX112" fmla="*/ 2358 w 2482"/>
                <a:gd name="connsiteY112" fmla="*/ 869 h 1266"/>
                <a:gd name="connsiteX113" fmla="*/ 2346 w 2482"/>
                <a:gd name="connsiteY113" fmla="*/ 931 h 1266"/>
                <a:gd name="connsiteX114" fmla="*/ 2383 w 2482"/>
                <a:gd name="connsiteY114" fmla="*/ 956 h 1266"/>
                <a:gd name="connsiteX115" fmla="*/ 2408 w 2482"/>
                <a:gd name="connsiteY115" fmla="*/ 894 h 1266"/>
                <a:gd name="connsiteX116" fmla="*/ 2433 w 2482"/>
                <a:gd name="connsiteY116" fmla="*/ 881 h 1266"/>
                <a:gd name="connsiteX117" fmla="*/ 2470 w 2482"/>
                <a:gd name="connsiteY117" fmla="*/ 831 h 1266"/>
                <a:gd name="connsiteX118" fmla="*/ 2482 w 2482"/>
                <a:gd name="connsiteY118" fmla="*/ 794 h 1266"/>
                <a:gd name="connsiteX119" fmla="*/ 2458 w 2482"/>
                <a:gd name="connsiteY119" fmla="*/ 794 h 1266"/>
                <a:gd name="connsiteX0" fmla="*/ 2458 w 2482"/>
                <a:gd name="connsiteY0" fmla="*/ 794 h 1266"/>
                <a:gd name="connsiteX1" fmla="*/ 2383 w 2482"/>
                <a:gd name="connsiteY1" fmla="*/ 807 h 1266"/>
                <a:gd name="connsiteX2" fmla="*/ 2334 w 2482"/>
                <a:gd name="connsiteY2" fmla="*/ 782 h 1266"/>
                <a:gd name="connsiteX3" fmla="*/ 2309 w 2482"/>
                <a:gd name="connsiteY3" fmla="*/ 745 h 1266"/>
                <a:gd name="connsiteX4" fmla="*/ 2259 w 2482"/>
                <a:gd name="connsiteY4" fmla="*/ 745 h 1266"/>
                <a:gd name="connsiteX5" fmla="*/ 2296 w 2482"/>
                <a:gd name="connsiteY5" fmla="*/ 720 h 1266"/>
                <a:gd name="connsiteX6" fmla="*/ 2309 w 2482"/>
                <a:gd name="connsiteY6" fmla="*/ 682 h 1266"/>
                <a:gd name="connsiteX7" fmla="*/ 2271 w 2482"/>
                <a:gd name="connsiteY7" fmla="*/ 670 h 1266"/>
                <a:gd name="connsiteX8" fmla="*/ 2222 w 2482"/>
                <a:gd name="connsiteY8" fmla="*/ 720 h 1266"/>
                <a:gd name="connsiteX9" fmla="*/ 2172 w 2482"/>
                <a:gd name="connsiteY9" fmla="*/ 757 h 1266"/>
                <a:gd name="connsiteX10" fmla="*/ 2123 w 2482"/>
                <a:gd name="connsiteY10" fmla="*/ 869 h 1266"/>
                <a:gd name="connsiteX11" fmla="*/ 2135 w 2482"/>
                <a:gd name="connsiteY11" fmla="*/ 807 h 1266"/>
                <a:gd name="connsiteX12" fmla="*/ 2160 w 2482"/>
                <a:gd name="connsiteY12" fmla="*/ 732 h 1266"/>
                <a:gd name="connsiteX13" fmla="*/ 2185 w 2482"/>
                <a:gd name="connsiteY13" fmla="*/ 682 h 1266"/>
                <a:gd name="connsiteX14" fmla="*/ 2209 w 2482"/>
                <a:gd name="connsiteY14" fmla="*/ 633 h 1266"/>
                <a:gd name="connsiteX15" fmla="*/ 2334 w 2482"/>
                <a:gd name="connsiteY15" fmla="*/ 571 h 1266"/>
                <a:gd name="connsiteX16" fmla="*/ 2383 w 2482"/>
                <a:gd name="connsiteY16" fmla="*/ 534 h 1266"/>
                <a:gd name="connsiteX17" fmla="*/ 1701 w 2482"/>
                <a:gd name="connsiteY17" fmla="*/ 558 h 1266"/>
                <a:gd name="connsiteX18" fmla="*/ 1713 w 2482"/>
                <a:gd name="connsiteY18" fmla="*/ 583 h 1266"/>
                <a:gd name="connsiteX19" fmla="*/ 1750 w 2482"/>
                <a:gd name="connsiteY19" fmla="*/ 645 h 1266"/>
                <a:gd name="connsiteX20" fmla="*/ 1775 w 2482"/>
                <a:gd name="connsiteY20" fmla="*/ 695 h 1266"/>
                <a:gd name="connsiteX21" fmla="*/ 1750 w 2482"/>
                <a:gd name="connsiteY21" fmla="*/ 745 h 1266"/>
                <a:gd name="connsiteX22" fmla="*/ 1713 w 2482"/>
                <a:gd name="connsiteY22" fmla="*/ 745 h 1266"/>
                <a:gd name="connsiteX23" fmla="*/ 1688 w 2482"/>
                <a:gd name="connsiteY23" fmla="*/ 707 h 1266"/>
                <a:gd name="connsiteX24" fmla="*/ 1663 w 2482"/>
                <a:gd name="connsiteY24" fmla="*/ 682 h 1266"/>
                <a:gd name="connsiteX25" fmla="*/ 1638 w 2482"/>
                <a:gd name="connsiteY25" fmla="*/ 633 h 1266"/>
                <a:gd name="connsiteX26" fmla="*/ 1614 w 2482"/>
                <a:gd name="connsiteY26" fmla="*/ 608 h 1266"/>
                <a:gd name="connsiteX27" fmla="*/ 1601 w 2482"/>
                <a:gd name="connsiteY27" fmla="*/ 596 h 1266"/>
                <a:gd name="connsiteX28" fmla="*/ 1527 w 2482"/>
                <a:gd name="connsiteY28" fmla="*/ 596 h 1266"/>
                <a:gd name="connsiteX29" fmla="*/ 1428 w 2482"/>
                <a:gd name="connsiteY29" fmla="*/ 534 h 1266"/>
                <a:gd name="connsiteX30" fmla="*/ 1378 w 2482"/>
                <a:gd name="connsiteY30" fmla="*/ 496 h 1266"/>
                <a:gd name="connsiteX31" fmla="*/ 1316 w 2482"/>
                <a:gd name="connsiteY31" fmla="*/ 484 h 1266"/>
                <a:gd name="connsiteX32" fmla="*/ 1291 w 2482"/>
                <a:gd name="connsiteY32" fmla="*/ 496 h 1266"/>
                <a:gd name="connsiteX33" fmla="*/ 1217 w 2482"/>
                <a:gd name="connsiteY33" fmla="*/ 409 h 1266"/>
                <a:gd name="connsiteX34" fmla="*/ 1192 w 2482"/>
                <a:gd name="connsiteY34" fmla="*/ 409 h 1266"/>
                <a:gd name="connsiteX35" fmla="*/ 1204 w 2482"/>
                <a:gd name="connsiteY35" fmla="*/ 273 h 1266"/>
                <a:gd name="connsiteX36" fmla="*/ 1279 w 2482"/>
                <a:gd name="connsiteY36" fmla="*/ 174 h 1266"/>
                <a:gd name="connsiteX37" fmla="*/ 1291 w 2482"/>
                <a:gd name="connsiteY37" fmla="*/ 136 h 1266"/>
                <a:gd name="connsiteX38" fmla="*/ 1291 w 2482"/>
                <a:gd name="connsiteY38" fmla="*/ 99 h 1266"/>
                <a:gd name="connsiteX39" fmla="*/ 0 w 2482"/>
                <a:gd name="connsiteY39" fmla="*/ 0 h 1266"/>
                <a:gd name="connsiteX40" fmla="*/ 0 w 2482"/>
                <a:gd name="connsiteY40" fmla="*/ 25 h 1266"/>
                <a:gd name="connsiteX41" fmla="*/ 37 w 2482"/>
                <a:gd name="connsiteY41" fmla="*/ 37 h 1266"/>
                <a:gd name="connsiteX42" fmla="*/ 37 w 2482"/>
                <a:gd name="connsiteY42" fmla="*/ 111 h 1266"/>
                <a:gd name="connsiteX43" fmla="*/ 112 w 2482"/>
                <a:gd name="connsiteY43" fmla="*/ 124 h 1266"/>
                <a:gd name="connsiteX44" fmla="*/ 100 w 2482"/>
                <a:gd name="connsiteY44" fmla="*/ 186 h 1266"/>
                <a:gd name="connsiteX45" fmla="*/ 124 w 2482"/>
                <a:gd name="connsiteY45" fmla="*/ 347 h 1266"/>
                <a:gd name="connsiteX46" fmla="*/ 149 w 2482"/>
                <a:gd name="connsiteY46" fmla="*/ 385 h 1266"/>
                <a:gd name="connsiteX47" fmla="*/ 100 w 2482"/>
                <a:gd name="connsiteY47" fmla="*/ 434 h 1266"/>
                <a:gd name="connsiteX48" fmla="*/ 100 w 2482"/>
                <a:gd name="connsiteY48" fmla="*/ 471 h 1266"/>
                <a:gd name="connsiteX49" fmla="*/ 100 w 2482"/>
                <a:gd name="connsiteY49" fmla="*/ 509 h 1266"/>
                <a:gd name="connsiteX50" fmla="*/ 149 w 2482"/>
                <a:gd name="connsiteY50" fmla="*/ 608 h 1266"/>
                <a:gd name="connsiteX51" fmla="*/ 124 w 2482"/>
                <a:gd name="connsiteY51" fmla="*/ 645 h 1266"/>
                <a:gd name="connsiteX52" fmla="*/ 124 w 2482"/>
                <a:gd name="connsiteY52" fmla="*/ 670 h 1266"/>
                <a:gd name="connsiteX53" fmla="*/ 149 w 2482"/>
                <a:gd name="connsiteY53" fmla="*/ 682 h 1266"/>
                <a:gd name="connsiteX54" fmla="*/ 186 w 2482"/>
                <a:gd name="connsiteY54" fmla="*/ 757 h 1266"/>
                <a:gd name="connsiteX55" fmla="*/ 199 w 2482"/>
                <a:gd name="connsiteY55" fmla="*/ 794 h 1266"/>
                <a:gd name="connsiteX56" fmla="*/ 211 w 2482"/>
                <a:gd name="connsiteY56" fmla="*/ 819 h 1266"/>
                <a:gd name="connsiteX57" fmla="*/ 261 w 2482"/>
                <a:gd name="connsiteY57" fmla="*/ 844 h 1266"/>
                <a:gd name="connsiteX58" fmla="*/ 633 w 2482"/>
                <a:gd name="connsiteY58" fmla="*/ 881 h 1266"/>
                <a:gd name="connsiteX59" fmla="*/ 658 w 2482"/>
                <a:gd name="connsiteY59" fmla="*/ 881 h 1266"/>
                <a:gd name="connsiteX60" fmla="*/ 683 w 2482"/>
                <a:gd name="connsiteY60" fmla="*/ 894 h 1266"/>
                <a:gd name="connsiteX61" fmla="*/ 1204 w 2482"/>
                <a:gd name="connsiteY61" fmla="*/ 943 h 1266"/>
                <a:gd name="connsiteX62" fmla="*/ 1254 w 2482"/>
                <a:gd name="connsiteY62" fmla="*/ 956 h 1266"/>
                <a:gd name="connsiteX63" fmla="*/ 1266 w 2482"/>
                <a:gd name="connsiteY63" fmla="*/ 956 h 1266"/>
                <a:gd name="connsiteX64" fmla="*/ 1291 w 2482"/>
                <a:gd name="connsiteY64" fmla="*/ 956 h 1266"/>
                <a:gd name="connsiteX65" fmla="*/ 1291 w 2482"/>
                <a:gd name="connsiteY65" fmla="*/ 968 h 1266"/>
                <a:gd name="connsiteX66" fmla="*/ 1303 w 2482"/>
                <a:gd name="connsiteY66" fmla="*/ 968 h 1266"/>
                <a:gd name="connsiteX67" fmla="*/ 1440 w 2482"/>
                <a:gd name="connsiteY67" fmla="*/ 980 h 1266"/>
                <a:gd name="connsiteX68" fmla="*/ 1452 w 2482"/>
                <a:gd name="connsiteY68" fmla="*/ 980 h 1266"/>
                <a:gd name="connsiteX69" fmla="*/ 1452 w 2482"/>
                <a:gd name="connsiteY69" fmla="*/ 956 h 1266"/>
                <a:gd name="connsiteX70" fmla="*/ 1465 w 2482"/>
                <a:gd name="connsiteY70" fmla="*/ 943 h 1266"/>
                <a:gd name="connsiteX71" fmla="*/ 1502 w 2482"/>
                <a:gd name="connsiteY71" fmla="*/ 931 h 1266"/>
                <a:gd name="connsiteX72" fmla="*/ 1564 w 2482"/>
                <a:gd name="connsiteY72" fmla="*/ 943 h 1266"/>
                <a:gd name="connsiteX73" fmla="*/ 1564 w 2482"/>
                <a:gd name="connsiteY73" fmla="*/ 956 h 1266"/>
                <a:gd name="connsiteX74" fmla="*/ 1589 w 2482"/>
                <a:gd name="connsiteY74" fmla="*/ 968 h 1266"/>
                <a:gd name="connsiteX75" fmla="*/ 1614 w 2482"/>
                <a:gd name="connsiteY75" fmla="*/ 1005 h 1266"/>
                <a:gd name="connsiteX76" fmla="*/ 1614 w 2482"/>
                <a:gd name="connsiteY76" fmla="*/ 1030 h 1266"/>
                <a:gd name="connsiteX77" fmla="*/ 1638 w 2482"/>
                <a:gd name="connsiteY77" fmla="*/ 1030 h 1266"/>
                <a:gd name="connsiteX78" fmla="*/ 1676 w 2482"/>
                <a:gd name="connsiteY78" fmla="*/ 1055 h 1266"/>
                <a:gd name="connsiteX79" fmla="*/ 1688 w 2482"/>
                <a:gd name="connsiteY79" fmla="*/ 1067 h 1266"/>
                <a:gd name="connsiteX80" fmla="*/ 1725 w 2482"/>
                <a:gd name="connsiteY80" fmla="*/ 1055 h 1266"/>
                <a:gd name="connsiteX81" fmla="*/ 1763 w 2482"/>
                <a:gd name="connsiteY81" fmla="*/ 1030 h 1266"/>
                <a:gd name="connsiteX82" fmla="*/ 1812 w 2482"/>
                <a:gd name="connsiteY82" fmla="*/ 1067 h 1266"/>
                <a:gd name="connsiteX83" fmla="*/ 1837 w 2482"/>
                <a:gd name="connsiteY83" fmla="*/ 1117 h 1266"/>
                <a:gd name="connsiteX84" fmla="*/ 1787 w 2482"/>
                <a:gd name="connsiteY84" fmla="*/ 1117 h 1266"/>
                <a:gd name="connsiteX85" fmla="*/ 1775 w 2482"/>
                <a:gd name="connsiteY85" fmla="*/ 1129 h 1266"/>
                <a:gd name="connsiteX86" fmla="*/ 1775 w 2482"/>
                <a:gd name="connsiteY86" fmla="*/ 1191 h 1266"/>
                <a:gd name="connsiteX87" fmla="*/ 1763 w 2482"/>
                <a:gd name="connsiteY87" fmla="*/ 1216 h 1266"/>
                <a:gd name="connsiteX88" fmla="*/ 1750 w 2482"/>
                <a:gd name="connsiteY88" fmla="*/ 1254 h 1266"/>
                <a:gd name="connsiteX89" fmla="*/ 1763 w 2482"/>
                <a:gd name="connsiteY89" fmla="*/ 1266 h 1266"/>
                <a:gd name="connsiteX90" fmla="*/ 1825 w 2482"/>
                <a:gd name="connsiteY90" fmla="*/ 1241 h 1266"/>
                <a:gd name="connsiteX91" fmla="*/ 1862 w 2482"/>
                <a:gd name="connsiteY91" fmla="*/ 1167 h 1266"/>
                <a:gd name="connsiteX92" fmla="*/ 1862 w 2482"/>
                <a:gd name="connsiteY92" fmla="*/ 1179 h 1266"/>
                <a:gd name="connsiteX93" fmla="*/ 1862 w 2482"/>
                <a:gd name="connsiteY93" fmla="*/ 1142 h 1266"/>
                <a:gd name="connsiteX94" fmla="*/ 1887 w 2482"/>
                <a:gd name="connsiteY94" fmla="*/ 1117 h 1266"/>
                <a:gd name="connsiteX95" fmla="*/ 1936 w 2482"/>
                <a:gd name="connsiteY95" fmla="*/ 1117 h 1266"/>
                <a:gd name="connsiteX96" fmla="*/ 1936 w 2482"/>
                <a:gd name="connsiteY96" fmla="*/ 1105 h 1266"/>
                <a:gd name="connsiteX97" fmla="*/ 1949 w 2482"/>
                <a:gd name="connsiteY97" fmla="*/ 1092 h 1266"/>
                <a:gd name="connsiteX98" fmla="*/ 1974 w 2482"/>
                <a:gd name="connsiteY98" fmla="*/ 1080 h 1266"/>
                <a:gd name="connsiteX99" fmla="*/ 1974 w 2482"/>
                <a:gd name="connsiteY99" fmla="*/ 1092 h 1266"/>
                <a:gd name="connsiteX100" fmla="*/ 1986 w 2482"/>
                <a:gd name="connsiteY100" fmla="*/ 1067 h 1266"/>
                <a:gd name="connsiteX101" fmla="*/ 2023 w 2482"/>
                <a:gd name="connsiteY101" fmla="*/ 1030 h 1266"/>
                <a:gd name="connsiteX102" fmla="*/ 2110 w 2482"/>
                <a:gd name="connsiteY102" fmla="*/ 1005 h 1266"/>
                <a:gd name="connsiteX103" fmla="*/ 2135 w 2482"/>
                <a:gd name="connsiteY103" fmla="*/ 956 h 1266"/>
                <a:gd name="connsiteX104" fmla="*/ 2147 w 2482"/>
                <a:gd name="connsiteY104" fmla="*/ 931 h 1266"/>
                <a:gd name="connsiteX105" fmla="*/ 2147 w 2482"/>
                <a:gd name="connsiteY105" fmla="*/ 906 h 1266"/>
                <a:gd name="connsiteX106" fmla="*/ 2160 w 2482"/>
                <a:gd name="connsiteY106" fmla="*/ 831 h 1266"/>
                <a:gd name="connsiteX107" fmla="*/ 2222 w 2482"/>
                <a:gd name="connsiteY107" fmla="*/ 831 h 1266"/>
                <a:gd name="connsiteX108" fmla="*/ 2296 w 2482"/>
                <a:gd name="connsiteY108" fmla="*/ 906 h 1266"/>
                <a:gd name="connsiteX109" fmla="*/ 2321 w 2482"/>
                <a:gd name="connsiteY109" fmla="*/ 894 h 1266"/>
                <a:gd name="connsiteX110" fmla="*/ 2358 w 2482"/>
                <a:gd name="connsiteY110" fmla="*/ 844 h 1266"/>
                <a:gd name="connsiteX111" fmla="*/ 2358 w 2482"/>
                <a:gd name="connsiteY111" fmla="*/ 869 h 1266"/>
                <a:gd name="connsiteX112" fmla="*/ 2346 w 2482"/>
                <a:gd name="connsiteY112" fmla="*/ 931 h 1266"/>
                <a:gd name="connsiteX113" fmla="*/ 2383 w 2482"/>
                <a:gd name="connsiteY113" fmla="*/ 956 h 1266"/>
                <a:gd name="connsiteX114" fmla="*/ 2408 w 2482"/>
                <a:gd name="connsiteY114" fmla="*/ 894 h 1266"/>
                <a:gd name="connsiteX115" fmla="*/ 2433 w 2482"/>
                <a:gd name="connsiteY115" fmla="*/ 881 h 1266"/>
                <a:gd name="connsiteX116" fmla="*/ 2470 w 2482"/>
                <a:gd name="connsiteY116" fmla="*/ 831 h 1266"/>
                <a:gd name="connsiteX117" fmla="*/ 2482 w 2482"/>
                <a:gd name="connsiteY117" fmla="*/ 794 h 1266"/>
                <a:gd name="connsiteX118" fmla="*/ 2458 w 2482"/>
                <a:gd name="connsiteY118" fmla="*/ 794 h 1266"/>
                <a:gd name="connsiteX0" fmla="*/ 2458 w 2482"/>
                <a:gd name="connsiteY0" fmla="*/ 794 h 1266"/>
                <a:gd name="connsiteX1" fmla="*/ 2383 w 2482"/>
                <a:gd name="connsiteY1" fmla="*/ 807 h 1266"/>
                <a:gd name="connsiteX2" fmla="*/ 2334 w 2482"/>
                <a:gd name="connsiteY2" fmla="*/ 782 h 1266"/>
                <a:gd name="connsiteX3" fmla="*/ 2309 w 2482"/>
                <a:gd name="connsiteY3" fmla="*/ 745 h 1266"/>
                <a:gd name="connsiteX4" fmla="*/ 2259 w 2482"/>
                <a:gd name="connsiteY4" fmla="*/ 745 h 1266"/>
                <a:gd name="connsiteX5" fmla="*/ 2296 w 2482"/>
                <a:gd name="connsiteY5" fmla="*/ 720 h 1266"/>
                <a:gd name="connsiteX6" fmla="*/ 2309 w 2482"/>
                <a:gd name="connsiteY6" fmla="*/ 682 h 1266"/>
                <a:gd name="connsiteX7" fmla="*/ 2271 w 2482"/>
                <a:gd name="connsiteY7" fmla="*/ 670 h 1266"/>
                <a:gd name="connsiteX8" fmla="*/ 2222 w 2482"/>
                <a:gd name="connsiteY8" fmla="*/ 720 h 1266"/>
                <a:gd name="connsiteX9" fmla="*/ 2172 w 2482"/>
                <a:gd name="connsiteY9" fmla="*/ 757 h 1266"/>
                <a:gd name="connsiteX10" fmla="*/ 2123 w 2482"/>
                <a:gd name="connsiteY10" fmla="*/ 869 h 1266"/>
                <a:gd name="connsiteX11" fmla="*/ 2135 w 2482"/>
                <a:gd name="connsiteY11" fmla="*/ 807 h 1266"/>
                <a:gd name="connsiteX12" fmla="*/ 2160 w 2482"/>
                <a:gd name="connsiteY12" fmla="*/ 732 h 1266"/>
                <a:gd name="connsiteX13" fmla="*/ 2185 w 2482"/>
                <a:gd name="connsiteY13" fmla="*/ 682 h 1266"/>
                <a:gd name="connsiteX14" fmla="*/ 2209 w 2482"/>
                <a:gd name="connsiteY14" fmla="*/ 633 h 1266"/>
                <a:gd name="connsiteX15" fmla="*/ 2334 w 2482"/>
                <a:gd name="connsiteY15" fmla="*/ 571 h 1266"/>
                <a:gd name="connsiteX16" fmla="*/ 2383 w 2482"/>
                <a:gd name="connsiteY16" fmla="*/ 534 h 1266"/>
                <a:gd name="connsiteX17" fmla="*/ 1701 w 2482"/>
                <a:gd name="connsiteY17" fmla="*/ 558 h 1266"/>
                <a:gd name="connsiteX18" fmla="*/ 1713 w 2482"/>
                <a:gd name="connsiteY18" fmla="*/ 583 h 1266"/>
                <a:gd name="connsiteX19" fmla="*/ 1750 w 2482"/>
                <a:gd name="connsiteY19" fmla="*/ 645 h 1266"/>
                <a:gd name="connsiteX20" fmla="*/ 1775 w 2482"/>
                <a:gd name="connsiteY20" fmla="*/ 695 h 1266"/>
                <a:gd name="connsiteX21" fmla="*/ 1750 w 2482"/>
                <a:gd name="connsiteY21" fmla="*/ 745 h 1266"/>
                <a:gd name="connsiteX22" fmla="*/ 1713 w 2482"/>
                <a:gd name="connsiteY22" fmla="*/ 745 h 1266"/>
                <a:gd name="connsiteX23" fmla="*/ 1688 w 2482"/>
                <a:gd name="connsiteY23" fmla="*/ 707 h 1266"/>
                <a:gd name="connsiteX24" fmla="*/ 1663 w 2482"/>
                <a:gd name="connsiteY24" fmla="*/ 682 h 1266"/>
                <a:gd name="connsiteX25" fmla="*/ 1638 w 2482"/>
                <a:gd name="connsiteY25" fmla="*/ 633 h 1266"/>
                <a:gd name="connsiteX26" fmla="*/ 1614 w 2482"/>
                <a:gd name="connsiteY26" fmla="*/ 608 h 1266"/>
                <a:gd name="connsiteX27" fmla="*/ 1601 w 2482"/>
                <a:gd name="connsiteY27" fmla="*/ 596 h 1266"/>
                <a:gd name="connsiteX28" fmla="*/ 1527 w 2482"/>
                <a:gd name="connsiteY28" fmla="*/ 596 h 1266"/>
                <a:gd name="connsiteX29" fmla="*/ 1428 w 2482"/>
                <a:gd name="connsiteY29" fmla="*/ 534 h 1266"/>
                <a:gd name="connsiteX30" fmla="*/ 1378 w 2482"/>
                <a:gd name="connsiteY30" fmla="*/ 496 h 1266"/>
                <a:gd name="connsiteX31" fmla="*/ 1316 w 2482"/>
                <a:gd name="connsiteY31" fmla="*/ 484 h 1266"/>
                <a:gd name="connsiteX32" fmla="*/ 1291 w 2482"/>
                <a:gd name="connsiteY32" fmla="*/ 496 h 1266"/>
                <a:gd name="connsiteX33" fmla="*/ 1217 w 2482"/>
                <a:gd name="connsiteY33" fmla="*/ 409 h 1266"/>
                <a:gd name="connsiteX34" fmla="*/ 1192 w 2482"/>
                <a:gd name="connsiteY34" fmla="*/ 409 h 1266"/>
                <a:gd name="connsiteX35" fmla="*/ 1204 w 2482"/>
                <a:gd name="connsiteY35" fmla="*/ 273 h 1266"/>
                <a:gd name="connsiteX36" fmla="*/ 1279 w 2482"/>
                <a:gd name="connsiteY36" fmla="*/ 174 h 1266"/>
                <a:gd name="connsiteX37" fmla="*/ 1291 w 2482"/>
                <a:gd name="connsiteY37" fmla="*/ 136 h 1266"/>
                <a:gd name="connsiteX38" fmla="*/ 0 w 2482"/>
                <a:gd name="connsiteY38" fmla="*/ 0 h 1266"/>
                <a:gd name="connsiteX39" fmla="*/ 0 w 2482"/>
                <a:gd name="connsiteY39" fmla="*/ 25 h 1266"/>
                <a:gd name="connsiteX40" fmla="*/ 37 w 2482"/>
                <a:gd name="connsiteY40" fmla="*/ 37 h 1266"/>
                <a:gd name="connsiteX41" fmla="*/ 37 w 2482"/>
                <a:gd name="connsiteY41" fmla="*/ 111 h 1266"/>
                <a:gd name="connsiteX42" fmla="*/ 112 w 2482"/>
                <a:gd name="connsiteY42" fmla="*/ 124 h 1266"/>
                <a:gd name="connsiteX43" fmla="*/ 100 w 2482"/>
                <a:gd name="connsiteY43" fmla="*/ 186 h 1266"/>
                <a:gd name="connsiteX44" fmla="*/ 124 w 2482"/>
                <a:gd name="connsiteY44" fmla="*/ 347 h 1266"/>
                <a:gd name="connsiteX45" fmla="*/ 149 w 2482"/>
                <a:gd name="connsiteY45" fmla="*/ 385 h 1266"/>
                <a:gd name="connsiteX46" fmla="*/ 100 w 2482"/>
                <a:gd name="connsiteY46" fmla="*/ 434 h 1266"/>
                <a:gd name="connsiteX47" fmla="*/ 100 w 2482"/>
                <a:gd name="connsiteY47" fmla="*/ 471 h 1266"/>
                <a:gd name="connsiteX48" fmla="*/ 100 w 2482"/>
                <a:gd name="connsiteY48" fmla="*/ 509 h 1266"/>
                <a:gd name="connsiteX49" fmla="*/ 149 w 2482"/>
                <a:gd name="connsiteY49" fmla="*/ 608 h 1266"/>
                <a:gd name="connsiteX50" fmla="*/ 124 w 2482"/>
                <a:gd name="connsiteY50" fmla="*/ 645 h 1266"/>
                <a:gd name="connsiteX51" fmla="*/ 124 w 2482"/>
                <a:gd name="connsiteY51" fmla="*/ 670 h 1266"/>
                <a:gd name="connsiteX52" fmla="*/ 149 w 2482"/>
                <a:gd name="connsiteY52" fmla="*/ 682 h 1266"/>
                <a:gd name="connsiteX53" fmla="*/ 186 w 2482"/>
                <a:gd name="connsiteY53" fmla="*/ 757 h 1266"/>
                <a:gd name="connsiteX54" fmla="*/ 199 w 2482"/>
                <a:gd name="connsiteY54" fmla="*/ 794 h 1266"/>
                <a:gd name="connsiteX55" fmla="*/ 211 w 2482"/>
                <a:gd name="connsiteY55" fmla="*/ 819 h 1266"/>
                <a:gd name="connsiteX56" fmla="*/ 261 w 2482"/>
                <a:gd name="connsiteY56" fmla="*/ 844 h 1266"/>
                <a:gd name="connsiteX57" fmla="*/ 633 w 2482"/>
                <a:gd name="connsiteY57" fmla="*/ 881 h 1266"/>
                <a:gd name="connsiteX58" fmla="*/ 658 w 2482"/>
                <a:gd name="connsiteY58" fmla="*/ 881 h 1266"/>
                <a:gd name="connsiteX59" fmla="*/ 683 w 2482"/>
                <a:gd name="connsiteY59" fmla="*/ 894 h 1266"/>
                <a:gd name="connsiteX60" fmla="*/ 1204 w 2482"/>
                <a:gd name="connsiteY60" fmla="*/ 943 h 1266"/>
                <a:gd name="connsiteX61" fmla="*/ 1254 w 2482"/>
                <a:gd name="connsiteY61" fmla="*/ 956 h 1266"/>
                <a:gd name="connsiteX62" fmla="*/ 1266 w 2482"/>
                <a:gd name="connsiteY62" fmla="*/ 956 h 1266"/>
                <a:gd name="connsiteX63" fmla="*/ 1291 w 2482"/>
                <a:gd name="connsiteY63" fmla="*/ 956 h 1266"/>
                <a:gd name="connsiteX64" fmla="*/ 1291 w 2482"/>
                <a:gd name="connsiteY64" fmla="*/ 968 h 1266"/>
                <a:gd name="connsiteX65" fmla="*/ 1303 w 2482"/>
                <a:gd name="connsiteY65" fmla="*/ 968 h 1266"/>
                <a:gd name="connsiteX66" fmla="*/ 1440 w 2482"/>
                <a:gd name="connsiteY66" fmla="*/ 980 h 1266"/>
                <a:gd name="connsiteX67" fmla="*/ 1452 w 2482"/>
                <a:gd name="connsiteY67" fmla="*/ 980 h 1266"/>
                <a:gd name="connsiteX68" fmla="*/ 1452 w 2482"/>
                <a:gd name="connsiteY68" fmla="*/ 956 h 1266"/>
                <a:gd name="connsiteX69" fmla="*/ 1465 w 2482"/>
                <a:gd name="connsiteY69" fmla="*/ 943 h 1266"/>
                <a:gd name="connsiteX70" fmla="*/ 1502 w 2482"/>
                <a:gd name="connsiteY70" fmla="*/ 931 h 1266"/>
                <a:gd name="connsiteX71" fmla="*/ 1564 w 2482"/>
                <a:gd name="connsiteY71" fmla="*/ 943 h 1266"/>
                <a:gd name="connsiteX72" fmla="*/ 1564 w 2482"/>
                <a:gd name="connsiteY72" fmla="*/ 956 h 1266"/>
                <a:gd name="connsiteX73" fmla="*/ 1589 w 2482"/>
                <a:gd name="connsiteY73" fmla="*/ 968 h 1266"/>
                <a:gd name="connsiteX74" fmla="*/ 1614 w 2482"/>
                <a:gd name="connsiteY74" fmla="*/ 1005 h 1266"/>
                <a:gd name="connsiteX75" fmla="*/ 1614 w 2482"/>
                <a:gd name="connsiteY75" fmla="*/ 1030 h 1266"/>
                <a:gd name="connsiteX76" fmla="*/ 1638 w 2482"/>
                <a:gd name="connsiteY76" fmla="*/ 1030 h 1266"/>
                <a:gd name="connsiteX77" fmla="*/ 1676 w 2482"/>
                <a:gd name="connsiteY77" fmla="*/ 1055 h 1266"/>
                <a:gd name="connsiteX78" fmla="*/ 1688 w 2482"/>
                <a:gd name="connsiteY78" fmla="*/ 1067 h 1266"/>
                <a:gd name="connsiteX79" fmla="*/ 1725 w 2482"/>
                <a:gd name="connsiteY79" fmla="*/ 1055 h 1266"/>
                <a:gd name="connsiteX80" fmla="*/ 1763 w 2482"/>
                <a:gd name="connsiteY80" fmla="*/ 1030 h 1266"/>
                <a:gd name="connsiteX81" fmla="*/ 1812 w 2482"/>
                <a:gd name="connsiteY81" fmla="*/ 1067 h 1266"/>
                <a:gd name="connsiteX82" fmla="*/ 1837 w 2482"/>
                <a:gd name="connsiteY82" fmla="*/ 1117 h 1266"/>
                <a:gd name="connsiteX83" fmla="*/ 1787 w 2482"/>
                <a:gd name="connsiteY83" fmla="*/ 1117 h 1266"/>
                <a:gd name="connsiteX84" fmla="*/ 1775 w 2482"/>
                <a:gd name="connsiteY84" fmla="*/ 1129 h 1266"/>
                <a:gd name="connsiteX85" fmla="*/ 1775 w 2482"/>
                <a:gd name="connsiteY85" fmla="*/ 1191 h 1266"/>
                <a:gd name="connsiteX86" fmla="*/ 1763 w 2482"/>
                <a:gd name="connsiteY86" fmla="*/ 1216 h 1266"/>
                <a:gd name="connsiteX87" fmla="*/ 1750 w 2482"/>
                <a:gd name="connsiteY87" fmla="*/ 1254 h 1266"/>
                <a:gd name="connsiteX88" fmla="*/ 1763 w 2482"/>
                <a:gd name="connsiteY88" fmla="*/ 1266 h 1266"/>
                <a:gd name="connsiteX89" fmla="*/ 1825 w 2482"/>
                <a:gd name="connsiteY89" fmla="*/ 1241 h 1266"/>
                <a:gd name="connsiteX90" fmla="*/ 1862 w 2482"/>
                <a:gd name="connsiteY90" fmla="*/ 1167 h 1266"/>
                <a:gd name="connsiteX91" fmla="*/ 1862 w 2482"/>
                <a:gd name="connsiteY91" fmla="*/ 1179 h 1266"/>
                <a:gd name="connsiteX92" fmla="*/ 1862 w 2482"/>
                <a:gd name="connsiteY92" fmla="*/ 1142 h 1266"/>
                <a:gd name="connsiteX93" fmla="*/ 1887 w 2482"/>
                <a:gd name="connsiteY93" fmla="*/ 1117 h 1266"/>
                <a:gd name="connsiteX94" fmla="*/ 1936 w 2482"/>
                <a:gd name="connsiteY94" fmla="*/ 1117 h 1266"/>
                <a:gd name="connsiteX95" fmla="*/ 1936 w 2482"/>
                <a:gd name="connsiteY95" fmla="*/ 1105 h 1266"/>
                <a:gd name="connsiteX96" fmla="*/ 1949 w 2482"/>
                <a:gd name="connsiteY96" fmla="*/ 1092 h 1266"/>
                <a:gd name="connsiteX97" fmla="*/ 1974 w 2482"/>
                <a:gd name="connsiteY97" fmla="*/ 1080 h 1266"/>
                <a:gd name="connsiteX98" fmla="*/ 1974 w 2482"/>
                <a:gd name="connsiteY98" fmla="*/ 1092 h 1266"/>
                <a:gd name="connsiteX99" fmla="*/ 1986 w 2482"/>
                <a:gd name="connsiteY99" fmla="*/ 1067 h 1266"/>
                <a:gd name="connsiteX100" fmla="*/ 2023 w 2482"/>
                <a:gd name="connsiteY100" fmla="*/ 1030 h 1266"/>
                <a:gd name="connsiteX101" fmla="*/ 2110 w 2482"/>
                <a:gd name="connsiteY101" fmla="*/ 1005 h 1266"/>
                <a:gd name="connsiteX102" fmla="*/ 2135 w 2482"/>
                <a:gd name="connsiteY102" fmla="*/ 956 h 1266"/>
                <a:gd name="connsiteX103" fmla="*/ 2147 w 2482"/>
                <a:gd name="connsiteY103" fmla="*/ 931 h 1266"/>
                <a:gd name="connsiteX104" fmla="*/ 2147 w 2482"/>
                <a:gd name="connsiteY104" fmla="*/ 906 h 1266"/>
                <a:gd name="connsiteX105" fmla="*/ 2160 w 2482"/>
                <a:gd name="connsiteY105" fmla="*/ 831 h 1266"/>
                <a:gd name="connsiteX106" fmla="*/ 2222 w 2482"/>
                <a:gd name="connsiteY106" fmla="*/ 831 h 1266"/>
                <a:gd name="connsiteX107" fmla="*/ 2296 w 2482"/>
                <a:gd name="connsiteY107" fmla="*/ 906 h 1266"/>
                <a:gd name="connsiteX108" fmla="*/ 2321 w 2482"/>
                <a:gd name="connsiteY108" fmla="*/ 894 h 1266"/>
                <a:gd name="connsiteX109" fmla="*/ 2358 w 2482"/>
                <a:gd name="connsiteY109" fmla="*/ 844 h 1266"/>
                <a:gd name="connsiteX110" fmla="*/ 2358 w 2482"/>
                <a:gd name="connsiteY110" fmla="*/ 869 h 1266"/>
                <a:gd name="connsiteX111" fmla="*/ 2346 w 2482"/>
                <a:gd name="connsiteY111" fmla="*/ 931 h 1266"/>
                <a:gd name="connsiteX112" fmla="*/ 2383 w 2482"/>
                <a:gd name="connsiteY112" fmla="*/ 956 h 1266"/>
                <a:gd name="connsiteX113" fmla="*/ 2408 w 2482"/>
                <a:gd name="connsiteY113" fmla="*/ 894 h 1266"/>
                <a:gd name="connsiteX114" fmla="*/ 2433 w 2482"/>
                <a:gd name="connsiteY114" fmla="*/ 881 h 1266"/>
                <a:gd name="connsiteX115" fmla="*/ 2470 w 2482"/>
                <a:gd name="connsiteY115" fmla="*/ 831 h 1266"/>
                <a:gd name="connsiteX116" fmla="*/ 2482 w 2482"/>
                <a:gd name="connsiteY116" fmla="*/ 794 h 1266"/>
                <a:gd name="connsiteX117" fmla="*/ 2458 w 2482"/>
                <a:gd name="connsiteY117" fmla="*/ 794 h 1266"/>
                <a:gd name="connsiteX0" fmla="*/ 2458 w 2482"/>
                <a:gd name="connsiteY0" fmla="*/ 794 h 1266"/>
                <a:gd name="connsiteX1" fmla="*/ 2383 w 2482"/>
                <a:gd name="connsiteY1" fmla="*/ 807 h 1266"/>
                <a:gd name="connsiteX2" fmla="*/ 2334 w 2482"/>
                <a:gd name="connsiteY2" fmla="*/ 782 h 1266"/>
                <a:gd name="connsiteX3" fmla="*/ 2309 w 2482"/>
                <a:gd name="connsiteY3" fmla="*/ 745 h 1266"/>
                <a:gd name="connsiteX4" fmla="*/ 2259 w 2482"/>
                <a:gd name="connsiteY4" fmla="*/ 745 h 1266"/>
                <a:gd name="connsiteX5" fmla="*/ 2296 w 2482"/>
                <a:gd name="connsiteY5" fmla="*/ 720 h 1266"/>
                <a:gd name="connsiteX6" fmla="*/ 2309 w 2482"/>
                <a:gd name="connsiteY6" fmla="*/ 682 h 1266"/>
                <a:gd name="connsiteX7" fmla="*/ 2271 w 2482"/>
                <a:gd name="connsiteY7" fmla="*/ 670 h 1266"/>
                <a:gd name="connsiteX8" fmla="*/ 2222 w 2482"/>
                <a:gd name="connsiteY8" fmla="*/ 720 h 1266"/>
                <a:gd name="connsiteX9" fmla="*/ 2172 w 2482"/>
                <a:gd name="connsiteY9" fmla="*/ 757 h 1266"/>
                <a:gd name="connsiteX10" fmla="*/ 2123 w 2482"/>
                <a:gd name="connsiteY10" fmla="*/ 869 h 1266"/>
                <a:gd name="connsiteX11" fmla="*/ 2135 w 2482"/>
                <a:gd name="connsiteY11" fmla="*/ 807 h 1266"/>
                <a:gd name="connsiteX12" fmla="*/ 2160 w 2482"/>
                <a:gd name="connsiteY12" fmla="*/ 732 h 1266"/>
                <a:gd name="connsiteX13" fmla="*/ 2185 w 2482"/>
                <a:gd name="connsiteY13" fmla="*/ 682 h 1266"/>
                <a:gd name="connsiteX14" fmla="*/ 2209 w 2482"/>
                <a:gd name="connsiteY14" fmla="*/ 633 h 1266"/>
                <a:gd name="connsiteX15" fmla="*/ 2334 w 2482"/>
                <a:gd name="connsiteY15" fmla="*/ 571 h 1266"/>
                <a:gd name="connsiteX16" fmla="*/ 2383 w 2482"/>
                <a:gd name="connsiteY16" fmla="*/ 534 h 1266"/>
                <a:gd name="connsiteX17" fmla="*/ 1701 w 2482"/>
                <a:gd name="connsiteY17" fmla="*/ 558 h 1266"/>
                <a:gd name="connsiteX18" fmla="*/ 1713 w 2482"/>
                <a:gd name="connsiteY18" fmla="*/ 583 h 1266"/>
                <a:gd name="connsiteX19" fmla="*/ 1750 w 2482"/>
                <a:gd name="connsiteY19" fmla="*/ 645 h 1266"/>
                <a:gd name="connsiteX20" fmla="*/ 1775 w 2482"/>
                <a:gd name="connsiteY20" fmla="*/ 695 h 1266"/>
                <a:gd name="connsiteX21" fmla="*/ 1750 w 2482"/>
                <a:gd name="connsiteY21" fmla="*/ 745 h 1266"/>
                <a:gd name="connsiteX22" fmla="*/ 1713 w 2482"/>
                <a:gd name="connsiteY22" fmla="*/ 745 h 1266"/>
                <a:gd name="connsiteX23" fmla="*/ 1688 w 2482"/>
                <a:gd name="connsiteY23" fmla="*/ 707 h 1266"/>
                <a:gd name="connsiteX24" fmla="*/ 1663 w 2482"/>
                <a:gd name="connsiteY24" fmla="*/ 682 h 1266"/>
                <a:gd name="connsiteX25" fmla="*/ 1638 w 2482"/>
                <a:gd name="connsiteY25" fmla="*/ 633 h 1266"/>
                <a:gd name="connsiteX26" fmla="*/ 1614 w 2482"/>
                <a:gd name="connsiteY26" fmla="*/ 608 h 1266"/>
                <a:gd name="connsiteX27" fmla="*/ 1601 w 2482"/>
                <a:gd name="connsiteY27" fmla="*/ 596 h 1266"/>
                <a:gd name="connsiteX28" fmla="*/ 1527 w 2482"/>
                <a:gd name="connsiteY28" fmla="*/ 596 h 1266"/>
                <a:gd name="connsiteX29" fmla="*/ 1428 w 2482"/>
                <a:gd name="connsiteY29" fmla="*/ 534 h 1266"/>
                <a:gd name="connsiteX30" fmla="*/ 1378 w 2482"/>
                <a:gd name="connsiteY30" fmla="*/ 496 h 1266"/>
                <a:gd name="connsiteX31" fmla="*/ 1316 w 2482"/>
                <a:gd name="connsiteY31" fmla="*/ 484 h 1266"/>
                <a:gd name="connsiteX32" fmla="*/ 1291 w 2482"/>
                <a:gd name="connsiteY32" fmla="*/ 496 h 1266"/>
                <a:gd name="connsiteX33" fmla="*/ 1217 w 2482"/>
                <a:gd name="connsiteY33" fmla="*/ 409 h 1266"/>
                <a:gd name="connsiteX34" fmla="*/ 1192 w 2482"/>
                <a:gd name="connsiteY34" fmla="*/ 409 h 1266"/>
                <a:gd name="connsiteX35" fmla="*/ 1204 w 2482"/>
                <a:gd name="connsiteY35" fmla="*/ 273 h 1266"/>
                <a:gd name="connsiteX36" fmla="*/ 1279 w 2482"/>
                <a:gd name="connsiteY36" fmla="*/ 174 h 1266"/>
                <a:gd name="connsiteX37" fmla="*/ 0 w 2482"/>
                <a:gd name="connsiteY37" fmla="*/ 0 h 1266"/>
                <a:gd name="connsiteX38" fmla="*/ 0 w 2482"/>
                <a:gd name="connsiteY38" fmla="*/ 25 h 1266"/>
                <a:gd name="connsiteX39" fmla="*/ 37 w 2482"/>
                <a:gd name="connsiteY39" fmla="*/ 37 h 1266"/>
                <a:gd name="connsiteX40" fmla="*/ 37 w 2482"/>
                <a:gd name="connsiteY40" fmla="*/ 111 h 1266"/>
                <a:gd name="connsiteX41" fmla="*/ 112 w 2482"/>
                <a:gd name="connsiteY41" fmla="*/ 124 h 1266"/>
                <a:gd name="connsiteX42" fmla="*/ 100 w 2482"/>
                <a:gd name="connsiteY42" fmla="*/ 186 h 1266"/>
                <a:gd name="connsiteX43" fmla="*/ 124 w 2482"/>
                <a:gd name="connsiteY43" fmla="*/ 347 h 1266"/>
                <a:gd name="connsiteX44" fmla="*/ 149 w 2482"/>
                <a:gd name="connsiteY44" fmla="*/ 385 h 1266"/>
                <a:gd name="connsiteX45" fmla="*/ 100 w 2482"/>
                <a:gd name="connsiteY45" fmla="*/ 434 h 1266"/>
                <a:gd name="connsiteX46" fmla="*/ 100 w 2482"/>
                <a:gd name="connsiteY46" fmla="*/ 471 h 1266"/>
                <a:gd name="connsiteX47" fmla="*/ 100 w 2482"/>
                <a:gd name="connsiteY47" fmla="*/ 509 h 1266"/>
                <a:gd name="connsiteX48" fmla="*/ 149 w 2482"/>
                <a:gd name="connsiteY48" fmla="*/ 608 h 1266"/>
                <a:gd name="connsiteX49" fmla="*/ 124 w 2482"/>
                <a:gd name="connsiteY49" fmla="*/ 645 h 1266"/>
                <a:gd name="connsiteX50" fmla="*/ 124 w 2482"/>
                <a:gd name="connsiteY50" fmla="*/ 670 h 1266"/>
                <a:gd name="connsiteX51" fmla="*/ 149 w 2482"/>
                <a:gd name="connsiteY51" fmla="*/ 682 h 1266"/>
                <a:gd name="connsiteX52" fmla="*/ 186 w 2482"/>
                <a:gd name="connsiteY52" fmla="*/ 757 h 1266"/>
                <a:gd name="connsiteX53" fmla="*/ 199 w 2482"/>
                <a:gd name="connsiteY53" fmla="*/ 794 h 1266"/>
                <a:gd name="connsiteX54" fmla="*/ 211 w 2482"/>
                <a:gd name="connsiteY54" fmla="*/ 819 h 1266"/>
                <a:gd name="connsiteX55" fmla="*/ 261 w 2482"/>
                <a:gd name="connsiteY55" fmla="*/ 844 h 1266"/>
                <a:gd name="connsiteX56" fmla="*/ 633 w 2482"/>
                <a:gd name="connsiteY56" fmla="*/ 881 h 1266"/>
                <a:gd name="connsiteX57" fmla="*/ 658 w 2482"/>
                <a:gd name="connsiteY57" fmla="*/ 881 h 1266"/>
                <a:gd name="connsiteX58" fmla="*/ 683 w 2482"/>
                <a:gd name="connsiteY58" fmla="*/ 894 h 1266"/>
                <a:gd name="connsiteX59" fmla="*/ 1204 w 2482"/>
                <a:gd name="connsiteY59" fmla="*/ 943 h 1266"/>
                <a:gd name="connsiteX60" fmla="*/ 1254 w 2482"/>
                <a:gd name="connsiteY60" fmla="*/ 956 h 1266"/>
                <a:gd name="connsiteX61" fmla="*/ 1266 w 2482"/>
                <a:gd name="connsiteY61" fmla="*/ 956 h 1266"/>
                <a:gd name="connsiteX62" fmla="*/ 1291 w 2482"/>
                <a:gd name="connsiteY62" fmla="*/ 956 h 1266"/>
                <a:gd name="connsiteX63" fmla="*/ 1291 w 2482"/>
                <a:gd name="connsiteY63" fmla="*/ 968 h 1266"/>
                <a:gd name="connsiteX64" fmla="*/ 1303 w 2482"/>
                <a:gd name="connsiteY64" fmla="*/ 968 h 1266"/>
                <a:gd name="connsiteX65" fmla="*/ 1440 w 2482"/>
                <a:gd name="connsiteY65" fmla="*/ 980 h 1266"/>
                <a:gd name="connsiteX66" fmla="*/ 1452 w 2482"/>
                <a:gd name="connsiteY66" fmla="*/ 980 h 1266"/>
                <a:gd name="connsiteX67" fmla="*/ 1452 w 2482"/>
                <a:gd name="connsiteY67" fmla="*/ 956 h 1266"/>
                <a:gd name="connsiteX68" fmla="*/ 1465 w 2482"/>
                <a:gd name="connsiteY68" fmla="*/ 943 h 1266"/>
                <a:gd name="connsiteX69" fmla="*/ 1502 w 2482"/>
                <a:gd name="connsiteY69" fmla="*/ 931 h 1266"/>
                <a:gd name="connsiteX70" fmla="*/ 1564 w 2482"/>
                <a:gd name="connsiteY70" fmla="*/ 943 h 1266"/>
                <a:gd name="connsiteX71" fmla="*/ 1564 w 2482"/>
                <a:gd name="connsiteY71" fmla="*/ 956 h 1266"/>
                <a:gd name="connsiteX72" fmla="*/ 1589 w 2482"/>
                <a:gd name="connsiteY72" fmla="*/ 968 h 1266"/>
                <a:gd name="connsiteX73" fmla="*/ 1614 w 2482"/>
                <a:gd name="connsiteY73" fmla="*/ 1005 h 1266"/>
                <a:gd name="connsiteX74" fmla="*/ 1614 w 2482"/>
                <a:gd name="connsiteY74" fmla="*/ 1030 h 1266"/>
                <a:gd name="connsiteX75" fmla="*/ 1638 w 2482"/>
                <a:gd name="connsiteY75" fmla="*/ 1030 h 1266"/>
                <a:gd name="connsiteX76" fmla="*/ 1676 w 2482"/>
                <a:gd name="connsiteY76" fmla="*/ 1055 h 1266"/>
                <a:gd name="connsiteX77" fmla="*/ 1688 w 2482"/>
                <a:gd name="connsiteY77" fmla="*/ 1067 h 1266"/>
                <a:gd name="connsiteX78" fmla="*/ 1725 w 2482"/>
                <a:gd name="connsiteY78" fmla="*/ 1055 h 1266"/>
                <a:gd name="connsiteX79" fmla="*/ 1763 w 2482"/>
                <a:gd name="connsiteY79" fmla="*/ 1030 h 1266"/>
                <a:gd name="connsiteX80" fmla="*/ 1812 w 2482"/>
                <a:gd name="connsiteY80" fmla="*/ 1067 h 1266"/>
                <a:gd name="connsiteX81" fmla="*/ 1837 w 2482"/>
                <a:gd name="connsiteY81" fmla="*/ 1117 h 1266"/>
                <a:gd name="connsiteX82" fmla="*/ 1787 w 2482"/>
                <a:gd name="connsiteY82" fmla="*/ 1117 h 1266"/>
                <a:gd name="connsiteX83" fmla="*/ 1775 w 2482"/>
                <a:gd name="connsiteY83" fmla="*/ 1129 h 1266"/>
                <a:gd name="connsiteX84" fmla="*/ 1775 w 2482"/>
                <a:gd name="connsiteY84" fmla="*/ 1191 h 1266"/>
                <a:gd name="connsiteX85" fmla="*/ 1763 w 2482"/>
                <a:gd name="connsiteY85" fmla="*/ 1216 h 1266"/>
                <a:gd name="connsiteX86" fmla="*/ 1750 w 2482"/>
                <a:gd name="connsiteY86" fmla="*/ 1254 h 1266"/>
                <a:gd name="connsiteX87" fmla="*/ 1763 w 2482"/>
                <a:gd name="connsiteY87" fmla="*/ 1266 h 1266"/>
                <a:gd name="connsiteX88" fmla="*/ 1825 w 2482"/>
                <a:gd name="connsiteY88" fmla="*/ 1241 h 1266"/>
                <a:gd name="connsiteX89" fmla="*/ 1862 w 2482"/>
                <a:gd name="connsiteY89" fmla="*/ 1167 h 1266"/>
                <a:gd name="connsiteX90" fmla="*/ 1862 w 2482"/>
                <a:gd name="connsiteY90" fmla="*/ 1179 h 1266"/>
                <a:gd name="connsiteX91" fmla="*/ 1862 w 2482"/>
                <a:gd name="connsiteY91" fmla="*/ 1142 h 1266"/>
                <a:gd name="connsiteX92" fmla="*/ 1887 w 2482"/>
                <a:gd name="connsiteY92" fmla="*/ 1117 h 1266"/>
                <a:gd name="connsiteX93" fmla="*/ 1936 w 2482"/>
                <a:gd name="connsiteY93" fmla="*/ 1117 h 1266"/>
                <a:gd name="connsiteX94" fmla="*/ 1936 w 2482"/>
                <a:gd name="connsiteY94" fmla="*/ 1105 h 1266"/>
                <a:gd name="connsiteX95" fmla="*/ 1949 w 2482"/>
                <a:gd name="connsiteY95" fmla="*/ 1092 h 1266"/>
                <a:gd name="connsiteX96" fmla="*/ 1974 w 2482"/>
                <a:gd name="connsiteY96" fmla="*/ 1080 h 1266"/>
                <a:gd name="connsiteX97" fmla="*/ 1974 w 2482"/>
                <a:gd name="connsiteY97" fmla="*/ 1092 h 1266"/>
                <a:gd name="connsiteX98" fmla="*/ 1986 w 2482"/>
                <a:gd name="connsiteY98" fmla="*/ 1067 h 1266"/>
                <a:gd name="connsiteX99" fmla="*/ 2023 w 2482"/>
                <a:gd name="connsiteY99" fmla="*/ 1030 h 1266"/>
                <a:gd name="connsiteX100" fmla="*/ 2110 w 2482"/>
                <a:gd name="connsiteY100" fmla="*/ 1005 h 1266"/>
                <a:gd name="connsiteX101" fmla="*/ 2135 w 2482"/>
                <a:gd name="connsiteY101" fmla="*/ 956 h 1266"/>
                <a:gd name="connsiteX102" fmla="*/ 2147 w 2482"/>
                <a:gd name="connsiteY102" fmla="*/ 931 h 1266"/>
                <a:gd name="connsiteX103" fmla="*/ 2147 w 2482"/>
                <a:gd name="connsiteY103" fmla="*/ 906 h 1266"/>
                <a:gd name="connsiteX104" fmla="*/ 2160 w 2482"/>
                <a:gd name="connsiteY104" fmla="*/ 831 h 1266"/>
                <a:gd name="connsiteX105" fmla="*/ 2222 w 2482"/>
                <a:gd name="connsiteY105" fmla="*/ 831 h 1266"/>
                <a:gd name="connsiteX106" fmla="*/ 2296 w 2482"/>
                <a:gd name="connsiteY106" fmla="*/ 906 h 1266"/>
                <a:gd name="connsiteX107" fmla="*/ 2321 w 2482"/>
                <a:gd name="connsiteY107" fmla="*/ 894 h 1266"/>
                <a:gd name="connsiteX108" fmla="*/ 2358 w 2482"/>
                <a:gd name="connsiteY108" fmla="*/ 844 h 1266"/>
                <a:gd name="connsiteX109" fmla="*/ 2358 w 2482"/>
                <a:gd name="connsiteY109" fmla="*/ 869 h 1266"/>
                <a:gd name="connsiteX110" fmla="*/ 2346 w 2482"/>
                <a:gd name="connsiteY110" fmla="*/ 931 h 1266"/>
                <a:gd name="connsiteX111" fmla="*/ 2383 w 2482"/>
                <a:gd name="connsiteY111" fmla="*/ 956 h 1266"/>
                <a:gd name="connsiteX112" fmla="*/ 2408 w 2482"/>
                <a:gd name="connsiteY112" fmla="*/ 894 h 1266"/>
                <a:gd name="connsiteX113" fmla="*/ 2433 w 2482"/>
                <a:gd name="connsiteY113" fmla="*/ 881 h 1266"/>
                <a:gd name="connsiteX114" fmla="*/ 2470 w 2482"/>
                <a:gd name="connsiteY114" fmla="*/ 831 h 1266"/>
                <a:gd name="connsiteX115" fmla="*/ 2482 w 2482"/>
                <a:gd name="connsiteY115" fmla="*/ 794 h 1266"/>
                <a:gd name="connsiteX116" fmla="*/ 2458 w 2482"/>
                <a:gd name="connsiteY116" fmla="*/ 794 h 1266"/>
                <a:gd name="connsiteX0" fmla="*/ 2458 w 2482"/>
                <a:gd name="connsiteY0" fmla="*/ 794 h 1266"/>
                <a:gd name="connsiteX1" fmla="*/ 2383 w 2482"/>
                <a:gd name="connsiteY1" fmla="*/ 807 h 1266"/>
                <a:gd name="connsiteX2" fmla="*/ 2334 w 2482"/>
                <a:gd name="connsiteY2" fmla="*/ 782 h 1266"/>
                <a:gd name="connsiteX3" fmla="*/ 2309 w 2482"/>
                <a:gd name="connsiteY3" fmla="*/ 745 h 1266"/>
                <a:gd name="connsiteX4" fmla="*/ 2259 w 2482"/>
                <a:gd name="connsiteY4" fmla="*/ 745 h 1266"/>
                <a:gd name="connsiteX5" fmla="*/ 2296 w 2482"/>
                <a:gd name="connsiteY5" fmla="*/ 720 h 1266"/>
                <a:gd name="connsiteX6" fmla="*/ 2309 w 2482"/>
                <a:gd name="connsiteY6" fmla="*/ 682 h 1266"/>
                <a:gd name="connsiteX7" fmla="*/ 2271 w 2482"/>
                <a:gd name="connsiteY7" fmla="*/ 670 h 1266"/>
                <a:gd name="connsiteX8" fmla="*/ 2222 w 2482"/>
                <a:gd name="connsiteY8" fmla="*/ 720 h 1266"/>
                <a:gd name="connsiteX9" fmla="*/ 2172 w 2482"/>
                <a:gd name="connsiteY9" fmla="*/ 757 h 1266"/>
                <a:gd name="connsiteX10" fmla="*/ 2123 w 2482"/>
                <a:gd name="connsiteY10" fmla="*/ 869 h 1266"/>
                <a:gd name="connsiteX11" fmla="*/ 2135 w 2482"/>
                <a:gd name="connsiteY11" fmla="*/ 807 h 1266"/>
                <a:gd name="connsiteX12" fmla="*/ 2160 w 2482"/>
                <a:gd name="connsiteY12" fmla="*/ 732 h 1266"/>
                <a:gd name="connsiteX13" fmla="*/ 2185 w 2482"/>
                <a:gd name="connsiteY13" fmla="*/ 682 h 1266"/>
                <a:gd name="connsiteX14" fmla="*/ 2209 w 2482"/>
                <a:gd name="connsiteY14" fmla="*/ 633 h 1266"/>
                <a:gd name="connsiteX15" fmla="*/ 2334 w 2482"/>
                <a:gd name="connsiteY15" fmla="*/ 571 h 1266"/>
                <a:gd name="connsiteX16" fmla="*/ 2383 w 2482"/>
                <a:gd name="connsiteY16" fmla="*/ 534 h 1266"/>
                <a:gd name="connsiteX17" fmla="*/ 1701 w 2482"/>
                <a:gd name="connsiteY17" fmla="*/ 558 h 1266"/>
                <a:gd name="connsiteX18" fmla="*/ 1713 w 2482"/>
                <a:gd name="connsiteY18" fmla="*/ 583 h 1266"/>
                <a:gd name="connsiteX19" fmla="*/ 1750 w 2482"/>
                <a:gd name="connsiteY19" fmla="*/ 645 h 1266"/>
                <a:gd name="connsiteX20" fmla="*/ 1775 w 2482"/>
                <a:gd name="connsiteY20" fmla="*/ 695 h 1266"/>
                <a:gd name="connsiteX21" fmla="*/ 1750 w 2482"/>
                <a:gd name="connsiteY21" fmla="*/ 745 h 1266"/>
                <a:gd name="connsiteX22" fmla="*/ 1713 w 2482"/>
                <a:gd name="connsiteY22" fmla="*/ 745 h 1266"/>
                <a:gd name="connsiteX23" fmla="*/ 1688 w 2482"/>
                <a:gd name="connsiteY23" fmla="*/ 707 h 1266"/>
                <a:gd name="connsiteX24" fmla="*/ 1663 w 2482"/>
                <a:gd name="connsiteY24" fmla="*/ 682 h 1266"/>
                <a:gd name="connsiteX25" fmla="*/ 1638 w 2482"/>
                <a:gd name="connsiteY25" fmla="*/ 633 h 1266"/>
                <a:gd name="connsiteX26" fmla="*/ 1614 w 2482"/>
                <a:gd name="connsiteY26" fmla="*/ 608 h 1266"/>
                <a:gd name="connsiteX27" fmla="*/ 1601 w 2482"/>
                <a:gd name="connsiteY27" fmla="*/ 596 h 1266"/>
                <a:gd name="connsiteX28" fmla="*/ 1527 w 2482"/>
                <a:gd name="connsiteY28" fmla="*/ 596 h 1266"/>
                <a:gd name="connsiteX29" fmla="*/ 1428 w 2482"/>
                <a:gd name="connsiteY29" fmla="*/ 534 h 1266"/>
                <a:gd name="connsiteX30" fmla="*/ 1378 w 2482"/>
                <a:gd name="connsiteY30" fmla="*/ 496 h 1266"/>
                <a:gd name="connsiteX31" fmla="*/ 1316 w 2482"/>
                <a:gd name="connsiteY31" fmla="*/ 484 h 1266"/>
                <a:gd name="connsiteX32" fmla="*/ 1291 w 2482"/>
                <a:gd name="connsiteY32" fmla="*/ 496 h 1266"/>
                <a:gd name="connsiteX33" fmla="*/ 1217 w 2482"/>
                <a:gd name="connsiteY33" fmla="*/ 409 h 1266"/>
                <a:gd name="connsiteX34" fmla="*/ 1192 w 2482"/>
                <a:gd name="connsiteY34" fmla="*/ 409 h 1266"/>
                <a:gd name="connsiteX35" fmla="*/ 1204 w 2482"/>
                <a:gd name="connsiteY35" fmla="*/ 273 h 1266"/>
                <a:gd name="connsiteX36" fmla="*/ 0 w 2482"/>
                <a:gd name="connsiteY36" fmla="*/ 0 h 1266"/>
                <a:gd name="connsiteX37" fmla="*/ 0 w 2482"/>
                <a:gd name="connsiteY37" fmla="*/ 25 h 1266"/>
                <a:gd name="connsiteX38" fmla="*/ 37 w 2482"/>
                <a:gd name="connsiteY38" fmla="*/ 37 h 1266"/>
                <a:gd name="connsiteX39" fmla="*/ 37 w 2482"/>
                <a:gd name="connsiteY39" fmla="*/ 111 h 1266"/>
                <a:gd name="connsiteX40" fmla="*/ 112 w 2482"/>
                <a:gd name="connsiteY40" fmla="*/ 124 h 1266"/>
                <a:gd name="connsiteX41" fmla="*/ 100 w 2482"/>
                <a:gd name="connsiteY41" fmla="*/ 186 h 1266"/>
                <a:gd name="connsiteX42" fmla="*/ 124 w 2482"/>
                <a:gd name="connsiteY42" fmla="*/ 347 h 1266"/>
                <a:gd name="connsiteX43" fmla="*/ 149 w 2482"/>
                <a:gd name="connsiteY43" fmla="*/ 385 h 1266"/>
                <a:gd name="connsiteX44" fmla="*/ 100 w 2482"/>
                <a:gd name="connsiteY44" fmla="*/ 434 h 1266"/>
                <a:gd name="connsiteX45" fmla="*/ 100 w 2482"/>
                <a:gd name="connsiteY45" fmla="*/ 471 h 1266"/>
                <a:gd name="connsiteX46" fmla="*/ 100 w 2482"/>
                <a:gd name="connsiteY46" fmla="*/ 509 h 1266"/>
                <a:gd name="connsiteX47" fmla="*/ 149 w 2482"/>
                <a:gd name="connsiteY47" fmla="*/ 608 h 1266"/>
                <a:gd name="connsiteX48" fmla="*/ 124 w 2482"/>
                <a:gd name="connsiteY48" fmla="*/ 645 h 1266"/>
                <a:gd name="connsiteX49" fmla="*/ 124 w 2482"/>
                <a:gd name="connsiteY49" fmla="*/ 670 h 1266"/>
                <a:gd name="connsiteX50" fmla="*/ 149 w 2482"/>
                <a:gd name="connsiteY50" fmla="*/ 682 h 1266"/>
                <a:gd name="connsiteX51" fmla="*/ 186 w 2482"/>
                <a:gd name="connsiteY51" fmla="*/ 757 h 1266"/>
                <a:gd name="connsiteX52" fmla="*/ 199 w 2482"/>
                <a:gd name="connsiteY52" fmla="*/ 794 h 1266"/>
                <a:gd name="connsiteX53" fmla="*/ 211 w 2482"/>
                <a:gd name="connsiteY53" fmla="*/ 819 h 1266"/>
                <a:gd name="connsiteX54" fmla="*/ 261 w 2482"/>
                <a:gd name="connsiteY54" fmla="*/ 844 h 1266"/>
                <a:gd name="connsiteX55" fmla="*/ 633 w 2482"/>
                <a:gd name="connsiteY55" fmla="*/ 881 h 1266"/>
                <a:gd name="connsiteX56" fmla="*/ 658 w 2482"/>
                <a:gd name="connsiteY56" fmla="*/ 881 h 1266"/>
                <a:gd name="connsiteX57" fmla="*/ 683 w 2482"/>
                <a:gd name="connsiteY57" fmla="*/ 894 h 1266"/>
                <a:gd name="connsiteX58" fmla="*/ 1204 w 2482"/>
                <a:gd name="connsiteY58" fmla="*/ 943 h 1266"/>
                <a:gd name="connsiteX59" fmla="*/ 1254 w 2482"/>
                <a:gd name="connsiteY59" fmla="*/ 956 h 1266"/>
                <a:gd name="connsiteX60" fmla="*/ 1266 w 2482"/>
                <a:gd name="connsiteY60" fmla="*/ 956 h 1266"/>
                <a:gd name="connsiteX61" fmla="*/ 1291 w 2482"/>
                <a:gd name="connsiteY61" fmla="*/ 956 h 1266"/>
                <a:gd name="connsiteX62" fmla="*/ 1291 w 2482"/>
                <a:gd name="connsiteY62" fmla="*/ 968 h 1266"/>
                <a:gd name="connsiteX63" fmla="*/ 1303 w 2482"/>
                <a:gd name="connsiteY63" fmla="*/ 968 h 1266"/>
                <a:gd name="connsiteX64" fmla="*/ 1440 w 2482"/>
                <a:gd name="connsiteY64" fmla="*/ 980 h 1266"/>
                <a:gd name="connsiteX65" fmla="*/ 1452 w 2482"/>
                <a:gd name="connsiteY65" fmla="*/ 980 h 1266"/>
                <a:gd name="connsiteX66" fmla="*/ 1452 w 2482"/>
                <a:gd name="connsiteY66" fmla="*/ 956 h 1266"/>
                <a:gd name="connsiteX67" fmla="*/ 1465 w 2482"/>
                <a:gd name="connsiteY67" fmla="*/ 943 h 1266"/>
                <a:gd name="connsiteX68" fmla="*/ 1502 w 2482"/>
                <a:gd name="connsiteY68" fmla="*/ 931 h 1266"/>
                <a:gd name="connsiteX69" fmla="*/ 1564 w 2482"/>
                <a:gd name="connsiteY69" fmla="*/ 943 h 1266"/>
                <a:gd name="connsiteX70" fmla="*/ 1564 w 2482"/>
                <a:gd name="connsiteY70" fmla="*/ 956 h 1266"/>
                <a:gd name="connsiteX71" fmla="*/ 1589 w 2482"/>
                <a:gd name="connsiteY71" fmla="*/ 968 h 1266"/>
                <a:gd name="connsiteX72" fmla="*/ 1614 w 2482"/>
                <a:gd name="connsiteY72" fmla="*/ 1005 h 1266"/>
                <a:gd name="connsiteX73" fmla="*/ 1614 w 2482"/>
                <a:gd name="connsiteY73" fmla="*/ 1030 h 1266"/>
                <a:gd name="connsiteX74" fmla="*/ 1638 w 2482"/>
                <a:gd name="connsiteY74" fmla="*/ 1030 h 1266"/>
                <a:gd name="connsiteX75" fmla="*/ 1676 w 2482"/>
                <a:gd name="connsiteY75" fmla="*/ 1055 h 1266"/>
                <a:gd name="connsiteX76" fmla="*/ 1688 w 2482"/>
                <a:gd name="connsiteY76" fmla="*/ 1067 h 1266"/>
                <a:gd name="connsiteX77" fmla="*/ 1725 w 2482"/>
                <a:gd name="connsiteY77" fmla="*/ 1055 h 1266"/>
                <a:gd name="connsiteX78" fmla="*/ 1763 w 2482"/>
                <a:gd name="connsiteY78" fmla="*/ 1030 h 1266"/>
                <a:gd name="connsiteX79" fmla="*/ 1812 w 2482"/>
                <a:gd name="connsiteY79" fmla="*/ 1067 h 1266"/>
                <a:gd name="connsiteX80" fmla="*/ 1837 w 2482"/>
                <a:gd name="connsiteY80" fmla="*/ 1117 h 1266"/>
                <a:gd name="connsiteX81" fmla="*/ 1787 w 2482"/>
                <a:gd name="connsiteY81" fmla="*/ 1117 h 1266"/>
                <a:gd name="connsiteX82" fmla="*/ 1775 w 2482"/>
                <a:gd name="connsiteY82" fmla="*/ 1129 h 1266"/>
                <a:gd name="connsiteX83" fmla="*/ 1775 w 2482"/>
                <a:gd name="connsiteY83" fmla="*/ 1191 h 1266"/>
                <a:gd name="connsiteX84" fmla="*/ 1763 w 2482"/>
                <a:gd name="connsiteY84" fmla="*/ 1216 h 1266"/>
                <a:gd name="connsiteX85" fmla="*/ 1750 w 2482"/>
                <a:gd name="connsiteY85" fmla="*/ 1254 h 1266"/>
                <a:gd name="connsiteX86" fmla="*/ 1763 w 2482"/>
                <a:gd name="connsiteY86" fmla="*/ 1266 h 1266"/>
                <a:gd name="connsiteX87" fmla="*/ 1825 w 2482"/>
                <a:gd name="connsiteY87" fmla="*/ 1241 h 1266"/>
                <a:gd name="connsiteX88" fmla="*/ 1862 w 2482"/>
                <a:gd name="connsiteY88" fmla="*/ 1167 h 1266"/>
                <a:gd name="connsiteX89" fmla="*/ 1862 w 2482"/>
                <a:gd name="connsiteY89" fmla="*/ 1179 h 1266"/>
                <a:gd name="connsiteX90" fmla="*/ 1862 w 2482"/>
                <a:gd name="connsiteY90" fmla="*/ 1142 h 1266"/>
                <a:gd name="connsiteX91" fmla="*/ 1887 w 2482"/>
                <a:gd name="connsiteY91" fmla="*/ 1117 h 1266"/>
                <a:gd name="connsiteX92" fmla="*/ 1936 w 2482"/>
                <a:gd name="connsiteY92" fmla="*/ 1117 h 1266"/>
                <a:gd name="connsiteX93" fmla="*/ 1936 w 2482"/>
                <a:gd name="connsiteY93" fmla="*/ 1105 h 1266"/>
                <a:gd name="connsiteX94" fmla="*/ 1949 w 2482"/>
                <a:gd name="connsiteY94" fmla="*/ 1092 h 1266"/>
                <a:gd name="connsiteX95" fmla="*/ 1974 w 2482"/>
                <a:gd name="connsiteY95" fmla="*/ 1080 h 1266"/>
                <a:gd name="connsiteX96" fmla="*/ 1974 w 2482"/>
                <a:gd name="connsiteY96" fmla="*/ 1092 h 1266"/>
                <a:gd name="connsiteX97" fmla="*/ 1986 w 2482"/>
                <a:gd name="connsiteY97" fmla="*/ 1067 h 1266"/>
                <a:gd name="connsiteX98" fmla="*/ 2023 w 2482"/>
                <a:gd name="connsiteY98" fmla="*/ 1030 h 1266"/>
                <a:gd name="connsiteX99" fmla="*/ 2110 w 2482"/>
                <a:gd name="connsiteY99" fmla="*/ 1005 h 1266"/>
                <a:gd name="connsiteX100" fmla="*/ 2135 w 2482"/>
                <a:gd name="connsiteY100" fmla="*/ 956 h 1266"/>
                <a:gd name="connsiteX101" fmla="*/ 2147 w 2482"/>
                <a:gd name="connsiteY101" fmla="*/ 931 h 1266"/>
                <a:gd name="connsiteX102" fmla="*/ 2147 w 2482"/>
                <a:gd name="connsiteY102" fmla="*/ 906 h 1266"/>
                <a:gd name="connsiteX103" fmla="*/ 2160 w 2482"/>
                <a:gd name="connsiteY103" fmla="*/ 831 h 1266"/>
                <a:gd name="connsiteX104" fmla="*/ 2222 w 2482"/>
                <a:gd name="connsiteY104" fmla="*/ 831 h 1266"/>
                <a:gd name="connsiteX105" fmla="*/ 2296 w 2482"/>
                <a:gd name="connsiteY105" fmla="*/ 906 h 1266"/>
                <a:gd name="connsiteX106" fmla="*/ 2321 w 2482"/>
                <a:gd name="connsiteY106" fmla="*/ 894 h 1266"/>
                <a:gd name="connsiteX107" fmla="*/ 2358 w 2482"/>
                <a:gd name="connsiteY107" fmla="*/ 844 h 1266"/>
                <a:gd name="connsiteX108" fmla="*/ 2358 w 2482"/>
                <a:gd name="connsiteY108" fmla="*/ 869 h 1266"/>
                <a:gd name="connsiteX109" fmla="*/ 2346 w 2482"/>
                <a:gd name="connsiteY109" fmla="*/ 931 h 1266"/>
                <a:gd name="connsiteX110" fmla="*/ 2383 w 2482"/>
                <a:gd name="connsiteY110" fmla="*/ 956 h 1266"/>
                <a:gd name="connsiteX111" fmla="*/ 2408 w 2482"/>
                <a:gd name="connsiteY111" fmla="*/ 894 h 1266"/>
                <a:gd name="connsiteX112" fmla="*/ 2433 w 2482"/>
                <a:gd name="connsiteY112" fmla="*/ 881 h 1266"/>
                <a:gd name="connsiteX113" fmla="*/ 2470 w 2482"/>
                <a:gd name="connsiteY113" fmla="*/ 831 h 1266"/>
                <a:gd name="connsiteX114" fmla="*/ 2482 w 2482"/>
                <a:gd name="connsiteY114" fmla="*/ 794 h 1266"/>
                <a:gd name="connsiteX115" fmla="*/ 2458 w 2482"/>
                <a:gd name="connsiteY115" fmla="*/ 794 h 1266"/>
                <a:gd name="connsiteX0" fmla="*/ 2458 w 2482"/>
                <a:gd name="connsiteY0" fmla="*/ 769 h 1241"/>
                <a:gd name="connsiteX1" fmla="*/ 2383 w 2482"/>
                <a:gd name="connsiteY1" fmla="*/ 782 h 1241"/>
                <a:gd name="connsiteX2" fmla="*/ 2334 w 2482"/>
                <a:gd name="connsiteY2" fmla="*/ 757 h 1241"/>
                <a:gd name="connsiteX3" fmla="*/ 2309 w 2482"/>
                <a:gd name="connsiteY3" fmla="*/ 720 h 1241"/>
                <a:gd name="connsiteX4" fmla="*/ 2259 w 2482"/>
                <a:gd name="connsiteY4" fmla="*/ 720 h 1241"/>
                <a:gd name="connsiteX5" fmla="*/ 2296 w 2482"/>
                <a:gd name="connsiteY5" fmla="*/ 695 h 1241"/>
                <a:gd name="connsiteX6" fmla="*/ 2309 w 2482"/>
                <a:gd name="connsiteY6" fmla="*/ 657 h 1241"/>
                <a:gd name="connsiteX7" fmla="*/ 2271 w 2482"/>
                <a:gd name="connsiteY7" fmla="*/ 645 h 1241"/>
                <a:gd name="connsiteX8" fmla="*/ 2222 w 2482"/>
                <a:gd name="connsiteY8" fmla="*/ 695 h 1241"/>
                <a:gd name="connsiteX9" fmla="*/ 2172 w 2482"/>
                <a:gd name="connsiteY9" fmla="*/ 732 h 1241"/>
                <a:gd name="connsiteX10" fmla="*/ 2123 w 2482"/>
                <a:gd name="connsiteY10" fmla="*/ 844 h 1241"/>
                <a:gd name="connsiteX11" fmla="*/ 2135 w 2482"/>
                <a:gd name="connsiteY11" fmla="*/ 782 h 1241"/>
                <a:gd name="connsiteX12" fmla="*/ 2160 w 2482"/>
                <a:gd name="connsiteY12" fmla="*/ 707 h 1241"/>
                <a:gd name="connsiteX13" fmla="*/ 2185 w 2482"/>
                <a:gd name="connsiteY13" fmla="*/ 657 h 1241"/>
                <a:gd name="connsiteX14" fmla="*/ 2209 w 2482"/>
                <a:gd name="connsiteY14" fmla="*/ 608 h 1241"/>
                <a:gd name="connsiteX15" fmla="*/ 2334 w 2482"/>
                <a:gd name="connsiteY15" fmla="*/ 546 h 1241"/>
                <a:gd name="connsiteX16" fmla="*/ 2383 w 2482"/>
                <a:gd name="connsiteY16" fmla="*/ 509 h 1241"/>
                <a:gd name="connsiteX17" fmla="*/ 1701 w 2482"/>
                <a:gd name="connsiteY17" fmla="*/ 533 h 1241"/>
                <a:gd name="connsiteX18" fmla="*/ 1713 w 2482"/>
                <a:gd name="connsiteY18" fmla="*/ 558 h 1241"/>
                <a:gd name="connsiteX19" fmla="*/ 1750 w 2482"/>
                <a:gd name="connsiteY19" fmla="*/ 620 h 1241"/>
                <a:gd name="connsiteX20" fmla="*/ 1775 w 2482"/>
                <a:gd name="connsiteY20" fmla="*/ 670 h 1241"/>
                <a:gd name="connsiteX21" fmla="*/ 1750 w 2482"/>
                <a:gd name="connsiteY21" fmla="*/ 720 h 1241"/>
                <a:gd name="connsiteX22" fmla="*/ 1713 w 2482"/>
                <a:gd name="connsiteY22" fmla="*/ 720 h 1241"/>
                <a:gd name="connsiteX23" fmla="*/ 1688 w 2482"/>
                <a:gd name="connsiteY23" fmla="*/ 682 h 1241"/>
                <a:gd name="connsiteX24" fmla="*/ 1663 w 2482"/>
                <a:gd name="connsiteY24" fmla="*/ 657 h 1241"/>
                <a:gd name="connsiteX25" fmla="*/ 1638 w 2482"/>
                <a:gd name="connsiteY25" fmla="*/ 608 h 1241"/>
                <a:gd name="connsiteX26" fmla="*/ 1614 w 2482"/>
                <a:gd name="connsiteY26" fmla="*/ 583 h 1241"/>
                <a:gd name="connsiteX27" fmla="*/ 1601 w 2482"/>
                <a:gd name="connsiteY27" fmla="*/ 571 h 1241"/>
                <a:gd name="connsiteX28" fmla="*/ 1527 w 2482"/>
                <a:gd name="connsiteY28" fmla="*/ 571 h 1241"/>
                <a:gd name="connsiteX29" fmla="*/ 1428 w 2482"/>
                <a:gd name="connsiteY29" fmla="*/ 509 h 1241"/>
                <a:gd name="connsiteX30" fmla="*/ 1378 w 2482"/>
                <a:gd name="connsiteY30" fmla="*/ 471 h 1241"/>
                <a:gd name="connsiteX31" fmla="*/ 1316 w 2482"/>
                <a:gd name="connsiteY31" fmla="*/ 459 h 1241"/>
                <a:gd name="connsiteX32" fmla="*/ 1291 w 2482"/>
                <a:gd name="connsiteY32" fmla="*/ 471 h 1241"/>
                <a:gd name="connsiteX33" fmla="*/ 1217 w 2482"/>
                <a:gd name="connsiteY33" fmla="*/ 384 h 1241"/>
                <a:gd name="connsiteX34" fmla="*/ 1192 w 2482"/>
                <a:gd name="connsiteY34" fmla="*/ 384 h 1241"/>
                <a:gd name="connsiteX35" fmla="*/ 1204 w 2482"/>
                <a:gd name="connsiteY35" fmla="*/ 248 h 1241"/>
                <a:gd name="connsiteX36" fmla="*/ 0 w 2482"/>
                <a:gd name="connsiteY36" fmla="*/ 0 h 1241"/>
                <a:gd name="connsiteX37" fmla="*/ 37 w 2482"/>
                <a:gd name="connsiteY37" fmla="*/ 12 h 1241"/>
                <a:gd name="connsiteX38" fmla="*/ 37 w 2482"/>
                <a:gd name="connsiteY38" fmla="*/ 86 h 1241"/>
                <a:gd name="connsiteX39" fmla="*/ 112 w 2482"/>
                <a:gd name="connsiteY39" fmla="*/ 99 h 1241"/>
                <a:gd name="connsiteX40" fmla="*/ 100 w 2482"/>
                <a:gd name="connsiteY40" fmla="*/ 161 h 1241"/>
                <a:gd name="connsiteX41" fmla="*/ 124 w 2482"/>
                <a:gd name="connsiteY41" fmla="*/ 322 h 1241"/>
                <a:gd name="connsiteX42" fmla="*/ 149 w 2482"/>
                <a:gd name="connsiteY42" fmla="*/ 360 h 1241"/>
                <a:gd name="connsiteX43" fmla="*/ 100 w 2482"/>
                <a:gd name="connsiteY43" fmla="*/ 409 h 1241"/>
                <a:gd name="connsiteX44" fmla="*/ 100 w 2482"/>
                <a:gd name="connsiteY44" fmla="*/ 446 h 1241"/>
                <a:gd name="connsiteX45" fmla="*/ 100 w 2482"/>
                <a:gd name="connsiteY45" fmla="*/ 484 h 1241"/>
                <a:gd name="connsiteX46" fmla="*/ 149 w 2482"/>
                <a:gd name="connsiteY46" fmla="*/ 583 h 1241"/>
                <a:gd name="connsiteX47" fmla="*/ 124 w 2482"/>
                <a:gd name="connsiteY47" fmla="*/ 620 h 1241"/>
                <a:gd name="connsiteX48" fmla="*/ 124 w 2482"/>
                <a:gd name="connsiteY48" fmla="*/ 645 h 1241"/>
                <a:gd name="connsiteX49" fmla="*/ 149 w 2482"/>
                <a:gd name="connsiteY49" fmla="*/ 657 h 1241"/>
                <a:gd name="connsiteX50" fmla="*/ 186 w 2482"/>
                <a:gd name="connsiteY50" fmla="*/ 732 h 1241"/>
                <a:gd name="connsiteX51" fmla="*/ 199 w 2482"/>
                <a:gd name="connsiteY51" fmla="*/ 769 h 1241"/>
                <a:gd name="connsiteX52" fmla="*/ 211 w 2482"/>
                <a:gd name="connsiteY52" fmla="*/ 794 h 1241"/>
                <a:gd name="connsiteX53" fmla="*/ 261 w 2482"/>
                <a:gd name="connsiteY53" fmla="*/ 819 h 1241"/>
                <a:gd name="connsiteX54" fmla="*/ 633 w 2482"/>
                <a:gd name="connsiteY54" fmla="*/ 856 h 1241"/>
                <a:gd name="connsiteX55" fmla="*/ 658 w 2482"/>
                <a:gd name="connsiteY55" fmla="*/ 856 h 1241"/>
                <a:gd name="connsiteX56" fmla="*/ 683 w 2482"/>
                <a:gd name="connsiteY56" fmla="*/ 869 h 1241"/>
                <a:gd name="connsiteX57" fmla="*/ 1204 w 2482"/>
                <a:gd name="connsiteY57" fmla="*/ 918 h 1241"/>
                <a:gd name="connsiteX58" fmla="*/ 1254 w 2482"/>
                <a:gd name="connsiteY58" fmla="*/ 931 h 1241"/>
                <a:gd name="connsiteX59" fmla="*/ 1266 w 2482"/>
                <a:gd name="connsiteY59" fmla="*/ 931 h 1241"/>
                <a:gd name="connsiteX60" fmla="*/ 1291 w 2482"/>
                <a:gd name="connsiteY60" fmla="*/ 931 h 1241"/>
                <a:gd name="connsiteX61" fmla="*/ 1291 w 2482"/>
                <a:gd name="connsiteY61" fmla="*/ 943 h 1241"/>
                <a:gd name="connsiteX62" fmla="*/ 1303 w 2482"/>
                <a:gd name="connsiteY62" fmla="*/ 943 h 1241"/>
                <a:gd name="connsiteX63" fmla="*/ 1440 w 2482"/>
                <a:gd name="connsiteY63" fmla="*/ 955 h 1241"/>
                <a:gd name="connsiteX64" fmla="*/ 1452 w 2482"/>
                <a:gd name="connsiteY64" fmla="*/ 955 h 1241"/>
                <a:gd name="connsiteX65" fmla="*/ 1452 w 2482"/>
                <a:gd name="connsiteY65" fmla="*/ 931 h 1241"/>
                <a:gd name="connsiteX66" fmla="*/ 1465 w 2482"/>
                <a:gd name="connsiteY66" fmla="*/ 918 h 1241"/>
                <a:gd name="connsiteX67" fmla="*/ 1502 w 2482"/>
                <a:gd name="connsiteY67" fmla="*/ 906 h 1241"/>
                <a:gd name="connsiteX68" fmla="*/ 1564 w 2482"/>
                <a:gd name="connsiteY68" fmla="*/ 918 h 1241"/>
                <a:gd name="connsiteX69" fmla="*/ 1564 w 2482"/>
                <a:gd name="connsiteY69" fmla="*/ 931 h 1241"/>
                <a:gd name="connsiteX70" fmla="*/ 1589 w 2482"/>
                <a:gd name="connsiteY70" fmla="*/ 943 h 1241"/>
                <a:gd name="connsiteX71" fmla="*/ 1614 w 2482"/>
                <a:gd name="connsiteY71" fmla="*/ 980 h 1241"/>
                <a:gd name="connsiteX72" fmla="*/ 1614 w 2482"/>
                <a:gd name="connsiteY72" fmla="*/ 1005 h 1241"/>
                <a:gd name="connsiteX73" fmla="*/ 1638 w 2482"/>
                <a:gd name="connsiteY73" fmla="*/ 1005 h 1241"/>
                <a:gd name="connsiteX74" fmla="*/ 1676 w 2482"/>
                <a:gd name="connsiteY74" fmla="*/ 1030 h 1241"/>
                <a:gd name="connsiteX75" fmla="*/ 1688 w 2482"/>
                <a:gd name="connsiteY75" fmla="*/ 1042 h 1241"/>
                <a:gd name="connsiteX76" fmla="*/ 1725 w 2482"/>
                <a:gd name="connsiteY76" fmla="*/ 1030 h 1241"/>
                <a:gd name="connsiteX77" fmla="*/ 1763 w 2482"/>
                <a:gd name="connsiteY77" fmla="*/ 1005 h 1241"/>
                <a:gd name="connsiteX78" fmla="*/ 1812 w 2482"/>
                <a:gd name="connsiteY78" fmla="*/ 1042 h 1241"/>
                <a:gd name="connsiteX79" fmla="*/ 1837 w 2482"/>
                <a:gd name="connsiteY79" fmla="*/ 1092 h 1241"/>
                <a:gd name="connsiteX80" fmla="*/ 1787 w 2482"/>
                <a:gd name="connsiteY80" fmla="*/ 1092 h 1241"/>
                <a:gd name="connsiteX81" fmla="*/ 1775 w 2482"/>
                <a:gd name="connsiteY81" fmla="*/ 1104 h 1241"/>
                <a:gd name="connsiteX82" fmla="*/ 1775 w 2482"/>
                <a:gd name="connsiteY82" fmla="*/ 1166 h 1241"/>
                <a:gd name="connsiteX83" fmla="*/ 1763 w 2482"/>
                <a:gd name="connsiteY83" fmla="*/ 1191 h 1241"/>
                <a:gd name="connsiteX84" fmla="*/ 1750 w 2482"/>
                <a:gd name="connsiteY84" fmla="*/ 1229 h 1241"/>
                <a:gd name="connsiteX85" fmla="*/ 1763 w 2482"/>
                <a:gd name="connsiteY85" fmla="*/ 1241 h 1241"/>
                <a:gd name="connsiteX86" fmla="*/ 1825 w 2482"/>
                <a:gd name="connsiteY86" fmla="*/ 1216 h 1241"/>
                <a:gd name="connsiteX87" fmla="*/ 1862 w 2482"/>
                <a:gd name="connsiteY87" fmla="*/ 1142 h 1241"/>
                <a:gd name="connsiteX88" fmla="*/ 1862 w 2482"/>
                <a:gd name="connsiteY88" fmla="*/ 1154 h 1241"/>
                <a:gd name="connsiteX89" fmla="*/ 1862 w 2482"/>
                <a:gd name="connsiteY89" fmla="*/ 1117 h 1241"/>
                <a:gd name="connsiteX90" fmla="*/ 1887 w 2482"/>
                <a:gd name="connsiteY90" fmla="*/ 1092 h 1241"/>
                <a:gd name="connsiteX91" fmla="*/ 1936 w 2482"/>
                <a:gd name="connsiteY91" fmla="*/ 1092 h 1241"/>
                <a:gd name="connsiteX92" fmla="*/ 1936 w 2482"/>
                <a:gd name="connsiteY92" fmla="*/ 1080 h 1241"/>
                <a:gd name="connsiteX93" fmla="*/ 1949 w 2482"/>
                <a:gd name="connsiteY93" fmla="*/ 1067 h 1241"/>
                <a:gd name="connsiteX94" fmla="*/ 1974 w 2482"/>
                <a:gd name="connsiteY94" fmla="*/ 1055 h 1241"/>
                <a:gd name="connsiteX95" fmla="*/ 1974 w 2482"/>
                <a:gd name="connsiteY95" fmla="*/ 1067 h 1241"/>
                <a:gd name="connsiteX96" fmla="*/ 1986 w 2482"/>
                <a:gd name="connsiteY96" fmla="*/ 1042 h 1241"/>
                <a:gd name="connsiteX97" fmla="*/ 2023 w 2482"/>
                <a:gd name="connsiteY97" fmla="*/ 1005 h 1241"/>
                <a:gd name="connsiteX98" fmla="*/ 2110 w 2482"/>
                <a:gd name="connsiteY98" fmla="*/ 980 h 1241"/>
                <a:gd name="connsiteX99" fmla="*/ 2135 w 2482"/>
                <a:gd name="connsiteY99" fmla="*/ 931 h 1241"/>
                <a:gd name="connsiteX100" fmla="*/ 2147 w 2482"/>
                <a:gd name="connsiteY100" fmla="*/ 906 h 1241"/>
                <a:gd name="connsiteX101" fmla="*/ 2147 w 2482"/>
                <a:gd name="connsiteY101" fmla="*/ 881 h 1241"/>
                <a:gd name="connsiteX102" fmla="*/ 2160 w 2482"/>
                <a:gd name="connsiteY102" fmla="*/ 806 h 1241"/>
                <a:gd name="connsiteX103" fmla="*/ 2222 w 2482"/>
                <a:gd name="connsiteY103" fmla="*/ 806 h 1241"/>
                <a:gd name="connsiteX104" fmla="*/ 2296 w 2482"/>
                <a:gd name="connsiteY104" fmla="*/ 881 h 1241"/>
                <a:gd name="connsiteX105" fmla="*/ 2321 w 2482"/>
                <a:gd name="connsiteY105" fmla="*/ 869 h 1241"/>
                <a:gd name="connsiteX106" fmla="*/ 2358 w 2482"/>
                <a:gd name="connsiteY106" fmla="*/ 819 h 1241"/>
                <a:gd name="connsiteX107" fmla="*/ 2358 w 2482"/>
                <a:gd name="connsiteY107" fmla="*/ 844 h 1241"/>
                <a:gd name="connsiteX108" fmla="*/ 2346 w 2482"/>
                <a:gd name="connsiteY108" fmla="*/ 906 h 1241"/>
                <a:gd name="connsiteX109" fmla="*/ 2383 w 2482"/>
                <a:gd name="connsiteY109" fmla="*/ 931 h 1241"/>
                <a:gd name="connsiteX110" fmla="*/ 2408 w 2482"/>
                <a:gd name="connsiteY110" fmla="*/ 869 h 1241"/>
                <a:gd name="connsiteX111" fmla="*/ 2433 w 2482"/>
                <a:gd name="connsiteY111" fmla="*/ 856 h 1241"/>
                <a:gd name="connsiteX112" fmla="*/ 2470 w 2482"/>
                <a:gd name="connsiteY112" fmla="*/ 806 h 1241"/>
                <a:gd name="connsiteX113" fmla="*/ 2482 w 2482"/>
                <a:gd name="connsiteY113" fmla="*/ 769 h 1241"/>
                <a:gd name="connsiteX114" fmla="*/ 2458 w 2482"/>
                <a:gd name="connsiteY114" fmla="*/ 769 h 1241"/>
                <a:gd name="connsiteX0" fmla="*/ 2421 w 2445"/>
                <a:gd name="connsiteY0" fmla="*/ 757 h 1229"/>
                <a:gd name="connsiteX1" fmla="*/ 2346 w 2445"/>
                <a:gd name="connsiteY1" fmla="*/ 770 h 1229"/>
                <a:gd name="connsiteX2" fmla="*/ 2297 w 2445"/>
                <a:gd name="connsiteY2" fmla="*/ 745 h 1229"/>
                <a:gd name="connsiteX3" fmla="*/ 2272 w 2445"/>
                <a:gd name="connsiteY3" fmla="*/ 708 h 1229"/>
                <a:gd name="connsiteX4" fmla="*/ 2222 w 2445"/>
                <a:gd name="connsiteY4" fmla="*/ 708 h 1229"/>
                <a:gd name="connsiteX5" fmla="*/ 2259 w 2445"/>
                <a:gd name="connsiteY5" fmla="*/ 683 h 1229"/>
                <a:gd name="connsiteX6" fmla="*/ 2272 w 2445"/>
                <a:gd name="connsiteY6" fmla="*/ 645 h 1229"/>
                <a:gd name="connsiteX7" fmla="*/ 2234 w 2445"/>
                <a:gd name="connsiteY7" fmla="*/ 633 h 1229"/>
                <a:gd name="connsiteX8" fmla="*/ 2185 w 2445"/>
                <a:gd name="connsiteY8" fmla="*/ 683 h 1229"/>
                <a:gd name="connsiteX9" fmla="*/ 2135 w 2445"/>
                <a:gd name="connsiteY9" fmla="*/ 720 h 1229"/>
                <a:gd name="connsiteX10" fmla="*/ 2086 w 2445"/>
                <a:gd name="connsiteY10" fmla="*/ 832 h 1229"/>
                <a:gd name="connsiteX11" fmla="*/ 2098 w 2445"/>
                <a:gd name="connsiteY11" fmla="*/ 770 h 1229"/>
                <a:gd name="connsiteX12" fmla="*/ 2123 w 2445"/>
                <a:gd name="connsiteY12" fmla="*/ 695 h 1229"/>
                <a:gd name="connsiteX13" fmla="*/ 2148 w 2445"/>
                <a:gd name="connsiteY13" fmla="*/ 645 h 1229"/>
                <a:gd name="connsiteX14" fmla="*/ 2172 w 2445"/>
                <a:gd name="connsiteY14" fmla="*/ 596 h 1229"/>
                <a:gd name="connsiteX15" fmla="*/ 2297 w 2445"/>
                <a:gd name="connsiteY15" fmla="*/ 534 h 1229"/>
                <a:gd name="connsiteX16" fmla="*/ 2346 w 2445"/>
                <a:gd name="connsiteY16" fmla="*/ 497 h 1229"/>
                <a:gd name="connsiteX17" fmla="*/ 1664 w 2445"/>
                <a:gd name="connsiteY17" fmla="*/ 521 h 1229"/>
                <a:gd name="connsiteX18" fmla="*/ 1676 w 2445"/>
                <a:gd name="connsiteY18" fmla="*/ 546 h 1229"/>
                <a:gd name="connsiteX19" fmla="*/ 1713 w 2445"/>
                <a:gd name="connsiteY19" fmla="*/ 608 h 1229"/>
                <a:gd name="connsiteX20" fmla="*/ 1738 w 2445"/>
                <a:gd name="connsiteY20" fmla="*/ 658 h 1229"/>
                <a:gd name="connsiteX21" fmla="*/ 1713 w 2445"/>
                <a:gd name="connsiteY21" fmla="*/ 708 h 1229"/>
                <a:gd name="connsiteX22" fmla="*/ 1676 w 2445"/>
                <a:gd name="connsiteY22" fmla="*/ 708 h 1229"/>
                <a:gd name="connsiteX23" fmla="*/ 1651 w 2445"/>
                <a:gd name="connsiteY23" fmla="*/ 670 h 1229"/>
                <a:gd name="connsiteX24" fmla="*/ 1626 w 2445"/>
                <a:gd name="connsiteY24" fmla="*/ 645 h 1229"/>
                <a:gd name="connsiteX25" fmla="*/ 1601 w 2445"/>
                <a:gd name="connsiteY25" fmla="*/ 596 h 1229"/>
                <a:gd name="connsiteX26" fmla="*/ 1577 w 2445"/>
                <a:gd name="connsiteY26" fmla="*/ 571 h 1229"/>
                <a:gd name="connsiteX27" fmla="*/ 1564 w 2445"/>
                <a:gd name="connsiteY27" fmla="*/ 559 h 1229"/>
                <a:gd name="connsiteX28" fmla="*/ 1490 w 2445"/>
                <a:gd name="connsiteY28" fmla="*/ 559 h 1229"/>
                <a:gd name="connsiteX29" fmla="*/ 1391 w 2445"/>
                <a:gd name="connsiteY29" fmla="*/ 497 h 1229"/>
                <a:gd name="connsiteX30" fmla="*/ 1341 w 2445"/>
                <a:gd name="connsiteY30" fmla="*/ 459 h 1229"/>
                <a:gd name="connsiteX31" fmla="*/ 1279 w 2445"/>
                <a:gd name="connsiteY31" fmla="*/ 447 h 1229"/>
                <a:gd name="connsiteX32" fmla="*/ 1254 w 2445"/>
                <a:gd name="connsiteY32" fmla="*/ 459 h 1229"/>
                <a:gd name="connsiteX33" fmla="*/ 1180 w 2445"/>
                <a:gd name="connsiteY33" fmla="*/ 372 h 1229"/>
                <a:gd name="connsiteX34" fmla="*/ 1155 w 2445"/>
                <a:gd name="connsiteY34" fmla="*/ 372 h 1229"/>
                <a:gd name="connsiteX35" fmla="*/ 1167 w 2445"/>
                <a:gd name="connsiteY35" fmla="*/ 236 h 1229"/>
                <a:gd name="connsiteX36" fmla="*/ 0 w 2445"/>
                <a:gd name="connsiteY36" fmla="*/ 0 h 1229"/>
                <a:gd name="connsiteX37" fmla="*/ 0 w 2445"/>
                <a:gd name="connsiteY37" fmla="*/ 74 h 1229"/>
                <a:gd name="connsiteX38" fmla="*/ 75 w 2445"/>
                <a:gd name="connsiteY38" fmla="*/ 87 h 1229"/>
                <a:gd name="connsiteX39" fmla="*/ 63 w 2445"/>
                <a:gd name="connsiteY39" fmla="*/ 149 h 1229"/>
                <a:gd name="connsiteX40" fmla="*/ 87 w 2445"/>
                <a:gd name="connsiteY40" fmla="*/ 310 h 1229"/>
                <a:gd name="connsiteX41" fmla="*/ 112 w 2445"/>
                <a:gd name="connsiteY41" fmla="*/ 348 h 1229"/>
                <a:gd name="connsiteX42" fmla="*/ 63 w 2445"/>
                <a:gd name="connsiteY42" fmla="*/ 397 h 1229"/>
                <a:gd name="connsiteX43" fmla="*/ 63 w 2445"/>
                <a:gd name="connsiteY43" fmla="*/ 434 h 1229"/>
                <a:gd name="connsiteX44" fmla="*/ 63 w 2445"/>
                <a:gd name="connsiteY44" fmla="*/ 472 h 1229"/>
                <a:gd name="connsiteX45" fmla="*/ 112 w 2445"/>
                <a:gd name="connsiteY45" fmla="*/ 571 h 1229"/>
                <a:gd name="connsiteX46" fmla="*/ 87 w 2445"/>
                <a:gd name="connsiteY46" fmla="*/ 608 h 1229"/>
                <a:gd name="connsiteX47" fmla="*/ 87 w 2445"/>
                <a:gd name="connsiteY47" fmla="*/ 633 h 1229"/>
                <a:gd name="connsiteX48" fmla="*/ 112 w 2445"/>
                <a:gd name="connsiteY48" fmla="*/ 645 h 1229"/>
                <a:gd name="connsiteX49" fmla="*/ 149 w 2445"/>
                <a:gd name="connsiteY49" fmla="*/ 720 h 1229"/>
                <a:gd name="connsiteX50" fmla="*/ 162 w 2445"/>
                <a:gd name="connsiteY50" fmla="*/ 757 h 1229"/>
                <a:gd name="connsiteX51" fmla="*/ 174 w 2445"/>
                <a:gd name="connsiteY51" fmla="*/ 782 h 1229"/>
                <a:gd name="connsiteX52" fmla="*/ 224 w 2445"/>
                <a:gd name="connsiteY52" fmla="*/ 807 h 1229"/>
                <a:gd name="connsiteX53" fmla="*/ 596 w 2445"/>
                <a:gd name="connsiteY53" fmla="*/ 844 h 1229"/>
                <a:gd name="connsiteX54" fmla="*/ 621 w 2445"/>
                <a:gd name="connsiteY54" fmla="*/ 844 h 1229"/>
                <a:gd name="connsiteX55" fmla="*/ 646 w 2445"/>
                <a:gd name="connsiteY55" fmla="*/ 857 h 1229"/>
                <a:gd name="connsiteX56" fmla="*/ 1167 w 2445"/>
                <a:gd name="connsiteY56" fmla="*/ 906 h 1229"/>
                <a:gd name="connsiteX57" fmla="*/ 1217 w 2445"/>
                <a:gd name="connsiteY57" fmla="*/ 919 h 1229"/>
                <a:gd name="connsiteX58" fmla="*/ 1229 w 2445"/>
                <a:gd name="connsiteY58" fmla="*/ 919 h 1229"/>
                <a:gd name="connsiteX59" fmla="*/ 1254 w 2445"/>
                <a:gd name="connsiteY59" fmla="*/ 919 h 1229"/>
                <a:gd name="connsiteX60" fmla="*/ 1254 w 2445"/>
                <a:gd name="connsiteY60" fmla="*/ 931 h 1229"/>
                <a:gd name="connsiteX61" fmla="*/ 1266 w 2445"/>
                <a:gd name="connsiteY61" fmla="*/ 931 h 1229"/>
                <a:gd name="connsiteX62" fmla="*/ 1403 w 2445"/>
                <a:gd name="connsiteY62" fmla="*/ 943 h 1229"/>
                <a:gd name="connsiteX63" fmla="*/ 1415 w 2445"/>
                <a:gd name="connsiteY63" fmla="*/ 943 h 1229"/>
                <a:gd name="connsiteX64" fmla="*/ 1415 w 2445"/>
                <a:gd name="connsiteY64" fmla="*/ 919 h 1229"/>
                <a:gd name="connsiteX65" fmla="*/ 1428 w 2445"/>
                <a:gd name="connsiteY65" fmla="*/ 906 h 1229"/>
                <a:gd name="connsiteX66" fmla="*/ 1465 w 2445"/>
                <a:gd name="connsiteY66" fmla="*/ 894 h 1229"/>
                <a:gd name="connsiteX67" fmla="*/ 1527 w 2445"/>
                <a:gd name="connsiteY67" fmla="*/ 906 h 1229"/>
                <a:gd name="connsiteX68" fmla="*/ 1527 w 2445"/>
                <a:gd name="connsiteY68" fmla="*/ 919 h 1229"/>
                <a:gd name="connsiteX69" fmla="*/ 1552 w 2445"/>
                <a:gd name="connsiteY69" fmla="*/ 931 h 1229"/>
                <a:gd name="connsiteX70" fmla="*/ 1577 w 2445"/>
                <a:gd name="connsiteY70" fmla="*/ 968 h 1229"/>
                <a:gd name="connsiteX71" fmla="*/ 1577 w 2445"/>
                <a:gd name="connsiteY71" fmla="*/ 993 h 1229"/>
                <a:gd name="connsiteX72" fmla="*/ 1601 w 2445"/>
                <a:gd name="connsiteY72" fmla="*/ 993 h 1229"/>
                <a:gd name="connsiteX73" fmla="*/ 1639 w 2445"/>
                <a:gd name="connsiteY73" fmla="*/ 1018 h 1229"/>
                <a:gd name="connsiteX74" fmla="*/ 1651 w 2445"/>
                <a:gd name="connsiteY74" fmla="*/ 1030 h 1229"/>
                <a:gd name="connsiteX75" fmla="*/ 1688 w 2445"/>
                <a:gd name="connsiteY75" fmla="*/ 1018 h 1229"/>
                <a:gd name="connsiteX76" fmla="*/ 1726 w 2445"/>
                <a:gd name="connsiteY76" fmla="*/ 993 h 1229"/>
                <a:gd name="connsiteX77" fmla="*/ 1775 w 2445"/>
                <a:gd name="connsiteY77" fmla="*/ 1030 h 1229"/>
                <a:gd name="connsiteX78" fmla="*/ 1800 w 2445"/>
                <a:gd name="connsiteY78" fmla="*/ 1080 h 1229"/>
                <a:gd name="connsiteX79" fmla="*/ 1750 w 2445"/>
                <a:gd name="connsiteY79" fmla="*/ 1080 h 1229"/>
                <a:gd name="connsiteX80" fmla="*/ 1738 w 2445"/>
                <a:gd name="connsiteY80" fmla="*/ 1092 h 1229"/>
                <a:gd name="connsiteX81" fmla="*/ 1738 w 2445"/>
                <a:gd name="connsiteY81" fmla="*/ 1154 h 1229"/>
                <a:gd name="connsiteX82" fmla="*/ 1726 w 2445"/>
                <a:gd name="connsiteY82" fmla="*/ 1179 h 1229"/>
                <a:gd name="connsiteX83" fmla="*/ 1713 w 2445"/>
                <a:gd name="connsiteY83" fmla="*/ 1217 h 1229"/>
                <a:gd name="connsiteX84" fmla="*/ 1726 w 2445"/>
                <a:gd name="connsiteY84" fmla="*/ 1229 h 1229"/>
                <a:gd name="connsiteX85" fmla="*/ 1788 w 2445"/>
                <a:gd name="connsiteY85" fmla="*/ 1204 h 1229"/>
                <a:gd name="connsiteX86" fmla="*/ 1825 w 2445"/>
                <a:gd name="connsiteY86" fmla="*/ 1130 h 1229"/>
                <a:gd name="connsiteX87" fmla="*/ 1825 w 2445"/>
                <a:gd name="connsiteY87" fmla="*/ 1142 h 1229"/>
                <a:gd name="connsiteX88" fmla="*/ 1825 w 2445"/>
                <a:gd name="connsiteY88" fmla="*/ 1105 h 1229"/>
                <a:gd name="connsiteX89" fmla="*/ 1850 w 2445"/>
                <a:gd name="connsiteY89" fmla="*/ 1080 h 1229"/>
                <a:gd name="connsiteX90" fmla="*/ 1899 w 2445"/>
                <a:gd name="connsiteY90" fmla="*/ 1080 h 1229"/>
                <a:gd name="connsiteX91" fmla="*/ 1899 w 2445"/>
                <a:gd name="connsiteY91" fmla="*/ 1068 h 1229"/>
                <a:gd name="connsiteX92" fmla="*/ 1912 w 2445"/>
                <a:gd name="connsiteY92" fmla="*/ 1055 h 1229"/>
                <a:gd name="connsiteX93" fmla="*/ 1937 w 2445"/>
                <a:gd name="connsiteY93" fmla="*/ 1043 h 1229"/>
                <a:gd name="connsiteX94" fmla="*/ 1937 w 2445"/>
                <a:gd name="connsiteY94" fmla="*/ 1055 h 1229"/>
                <a:gd name="connsiteX95" fmla="*/ 1949 w 2445"/>
                <a:gd name="connsiteY95" fmla="*/ 1030 h 1229"/>
                <a:gd name="connsiteX96" fmla="*/ 1986 w 2445"/>
                <a:gd name="connsiteY96" fmla="*/ 993 h 1229"/>
                <a:gd name="connsiteX97" fmla="*/ 2073 w 2445"/>
                <a:gd name="connsiteY97" fmla="*/ 968 h 1229"/>
                <a:gd name="connsiteX98" fmla="*/ 2098 w 2445"/>
                <a:gd name="connsiteY98" fmla="*/ 919 h 1229"/>
                <a:gd name="connsiteX99" fmla="*/ 2110 w 2445"/>
                <a:gd name="connsiteY99" fmla="*/ 894 h 1229"/>
                <a:gd name="connsiteX100" fmla="*/ 2110 w 2445"/>
                <a:gd name="connsiteY100" fmla="*/ 869 h 1229"/>
                <a:gd name="connsiteX101" fmla="*/ 2123 w 2445"/>
                <a:gd name="connsiteY101" fmla="*/ 794 h 1229"/>
                <a:gd name="connsiteX102" fmla="*/ 2185 w 2445"/>
                <a:gd name="connsiteY102" fmla="*/ 794 h 1229"/>
                <a:gd name="connsiteX103" fmla="*/ 2259 w 2445"/>
                <a:gd name="connsiteY103" fmla="*/ 869 h 1229"/>
                <a:gd name="connsiteX104" fmla="*/ 2284 w 2445"/>
                <a:gd name="connsiteY104" fmla="*/ 857 h 1229"/>
                <a:gd name="connsiteX105" fmla="*/ 2321 w 2445"/>
                <a:gd name="connsiteY105" fmla="*/ 807 h 1229"/>
                <a:gd name="connsiteX106" fmla="*/ 2321 w 2445"/>
                <a:gd name="connsiteY106" fmla="*/ 832 h 1229"/>
                <a:gd name="connsiteX107" fmla="*/ 2309 w 2445"/>
                <a:gd name="connsiteY107" fmla="*/ 894 h 1229"/>
                <a:gd name="connsiteX108" fmla="*/ 2346 w 2445"/>
                <a:gd name="connsiteY108" fmla="*/ 919 h 1229"/>
                <a:gd name="connsiteX109" fmla="*/ 2371 w 2445"/>
                <a:gd name="connsiteY109" fmla="*/ 857 h 1229"/>
                <a:gd name="connsiteX110" fmla="*/ 2396 w 2445"/>
                <a:gd name="connsiteY110" fmla="*/ 844 h 1229"/>
                <a:gd name="connsiteX111" fmla="*/ 2433 w 2445"/>
                <a:gd name="connsiteY111" fmla="*/ 794 h 1229"/>
                <a:gd name="connsiteX112" fmla="*/ 2445 w 2445"/>
                <a:gd name="connsiteY112" fmla="*/ 757 h 1229"/>
                <a:gd name="connsiteX113" fmla="*/ 2421 w 2445"/>
                <a:gd name="connsiteY113" fmla="*/ 757 h 1229"/>
                <a:gd name="connsiteX0" fmla="*/ 2421 w 2445"/>
                <a:gd name="connsiteY0" fmla="*/ 683 h 1155"/>
                <a:gd name="connsiteX1" fmla="*/ 2346 w 2445"/>
                <a:gd name="connsiteY1" fmla="*/ 696 h 1155"/>
                <a:gd name="connsiteX2" fmla="*/ 2297 w 2445"/>
                <a:gd name="connsiteY2" fmla="*/ 671 h 1155"/>
                <a:gd name="connsiteX3" fmla="*/ 2272 w 2445"/>
                <a:gd name="connsiteY3" fmla="*/ 634 h 1155"/>
                <a:gd name="connsiteX4" fmla="*/ 2222 w 2445"/>
                <a:gd name="connsiteY4" fmla="*/ 634 h 1155"/>
                <a:gd name="connsiteX5" fmla="*/ 2259 w 2445"/>
                <a:gd name="connsiteY5" fmla="*/ 609 h 1155"/>
                <a:gd name="connsiteX6" fmla="*/ 2272 w 2445"/>
                <a:gd name="connsiteY6" fmla="*/ 571 h 1155"/>
                <a:gd name="connsiteX7" fmla="*/ 2234 w 2445"/>
                <a:gd name="connsiteY7" fmla="*/ 559 h 1155"/>
                <a:gd name="connsiteX8" fmla="*/ 2185 w 2445"/>
                <a:gd name="connsiteY8" fmla="*/ 609 h 1155"/>
                <a:gd name="connsiteX9" fmla="*/ 2135 w 2445"/>
                <a:gd name="connsiteY9" fmla="*/ 646 h 1155"/>
                <a:gd name="connsiteX10" fmla="*/ 2086 w 2445"/>
                <a:gd name="connsiteY10" fmla="*/ 758 h 1155"/>
                <a:gd name="connsiteX11" fmla="*/ 2098 w 2445"/>
                <a:gd name="connsiteY11" fmla="*/ 696 h 1155"/>
                <a:gd name="connsiteX12" fmla="*/ 2123 w 2445"/>
                <a:gd name="connsiteY12" fmla="*/ 621 h 1155"/>
                <a:gd name="connsiteX13" fmla="*/ 2148 w 2445"/>
                <a:gd name="connsiteY13" fmla="*/ 571 h 1155"/>
                <a:gd name="connsiteX14" fmla="*/ 2172 w 2445"/>
                <a:gd name="connsiteY14" fmla="*/ 522 h 1155"/>
                <a:gd name="connsiteX15" fmla="*/ 2297 w 2445"/>
                <a:gd name="connsiteY15" fmla="*/ 460 h 1155"/>
                <a:gd name="connsiteX16" fmla="*/ 2346 w 2445"/>
                <a:gd name="connsiteY16" fmla="*/ 423 h 1155"/>
                <a:gd name="connsiteX17" fmla="*/ 1664 w 2445"/>
                <a:gd name="connsiteY17" fmla="*/ 447 h 1155"/>
                <a:gd name="connsiteX18" fmla="*/ 1676 w 2445"/>
                <a:gd name="connsiteY18" fmla="*/ 472 h 1155"/>
                <a:gd name="connsiteX19" fmla="*/ 1713 w 2445"/>
                <a:gd name="connsiteY19" fmla="*/ 534 h 1155"/>
                <a:gd name="connsiteX20" fmla="*/ 1738 w 2445"/>
                <a:gd name="connsiteY20" fmla="*/ 584 h 1155"/>
                <a:gd name="connsiteX21" fmla="*/ 1713 w 2445"/>
                <a:gd name="connsiteY21" fmla="*/ 634 h 1155"/>
                <a:gd name="connsiteX22" fmla="*/ 1676 w 2445"/>
                <a:gd name="connsiteY22" fmla="*/ 634 h 1155"/>
                <a:gd name="connsiteX23" fmla="*/ 1651 w 2445"/>
                <a:gd name="connsiteY23" fmla="*/ 596 h 1155"/>
                <a:gd name="connsiteX24" fmla="*/ 1626 w 2445"/>
                <a:gd name="connsiteY24" fmla="*/ 571 h 1155"/>
                <a:gd name="connsiteX25" fmla="*/ 1601 w 2445"/>
                <a:gd name="connsiteY25" fmla="*/ 522 h 1155"/>
                <a:gd name="connsiteX26" fmla="*/ 1577 w 2445"/>
                <a:gd name="connsiteY26" fmla="*/ 497 h 1155"/>
                <a:gd name="connsiteX27" fmla="*/ 1564 w 2445"/>
                <a:gd name="connsiteY27" fmla="*/ 485 h 1155"/>
                <a:gd name="connsiteX28" fmla="*/ 1490 w 2445"/>
                <a:gd name="connsiteY28" fmla="*/ 485 h 1155"/>
                <a:gd name="connsiteX29" fmla="*/ 1391 w 2445"/>
                <a:gd name="connsiteY29" fmla="*/ 423 h 1155"/>
                <a:gd name="connsiteX30" fmla="*/ 1341 w 2445"/>
                <a:gd name="connsiteY30" fmla="*/ 385 h 1155"/>
                <a:gd name="connsiteX31" fmla="*/ 1279 w 2445"/>
                <a:gd name="connsiteY31" fmla="*/ 373 h 1155"/>
                <a:gd name="connsiteX32" fmla="*/ 1254 w 2445"/>
                <a:gd name="connsiteY32" fmla="*/ 385 h 1155"/>
                <a:gd name="connsiteX33" fmla="*/ 1180 w 2445"/>
                <a:gd name="connsiteY33" fmla="*/ 298 h 1155"/>
                <a:gd name="connsiteX34" fmla="*/ 1155 w 2445"/>
                <a:gd name="connsiteY34" fmla="*/ 298 h 1155"/>
                <a:gd name="connsiteX35" fmla="*/ 1167 w 2445"/>
                <a:gd name="connsiteY35" fmla="*/ 162 h 1155"/>
                <a:gd name="connsiteX36" fmla="*/ 0 w 2445"/>
                <a:gd name="connsiteY36" fmla="*/ 0 h 1155"/>
                <a:gd name="connsiteX37" fmla="*/ 75 w 2445"/>
                <a:gd name="connsiteY37" fmla="*/ 13 h 1155"/>
                <a:gd name="connsiteX38" fmla="*/ 63 w 2445"/>
                <a:gd name="connsiteY38" fmla="*/ 75 h 1155"/>
                <a:gd name="connsiteX39" fmla="*/ 87 w 2445"/>
                <a:gd name="connsiteY39" fmla="*/ 236 h 1155"/>
                <a:gd name="connsiteX40" fmla="*/ 112 w 2445"/>
                <a:gd name="connsiteY40" fmla="*/ 274 h 1155"/>
                <a:gd name="connsiteX41" fmla="*/ 63 w 2445"/>
                <a:gd name="connsiteY41" fmla="*/ 323 h 1155"/>
                <a:gd name="connsiteX42" fmla="*/ 63 w 2445"/>
                <a:gd name="connsiteY42" fmla="*/ 360 h 1155"/>
                <a:gd name="connsiteX43" fmla="*/ 63 w 2445"/>
                <a:gd name="connsiteY43" fmla="*/ 398 h 1155"/>
                <a:gd name="connsiteX44" fmla="*/ 112 w 2445"/>
                <a:gd name="connsiteY44" fmla="*/ 497 h 1155"/>
                <a:gd name="connsiteX45" fmla="*/ 87 w 2445"/>
                <a:gd name="connsiteY45" fmla="*/ 534 h 1155"/>
                <a:gd name="connsiteX46" fmla="*/ 87 w 2445"/>
                <a:gd name="connsiteY46" fmla="*/ 559 h 1155"/>
                <a:gd name="connsiteX47" fmla="*/ 112 w 2445"/>
                <a:gd name="connsiteY47" fmla="*/ 571 h 1155"/>
                <a:gd name="connsiteX48" fmla="*/ 149 w 2445"/>
                <a:gd name="connsiteY48" fmla="*/ 646 h 1155"/>
                <a:gd name="connsiteX49" fmla="*/ 162 w 2445"/>
                <a:gd name="connsiteY49" fmla="*/ 683 h 1155"/>
                <a:gd name="connsiteX50" fmla="*/ 174 w 2445"/>
                <a:gd name="connsiteY50" fmla="*/ 708 h 1155"/>
                <a:gd name="connsiteX51" fmla="*/ 224 w 2445"/>
                <a:gd name="connsiteY51" fmla="*/ 733 h 1155"/>
                <a:gd name="connsiteX52" fmla="*/ 596 w 2445"/>
                <a:gd name="connsiteY52" fmla="*/ 770 h 1155"/>
                <a:gd name="connsiteX53" fmla="*/ 621 w 2445"/>
                <a:gd name="connsiteY53" fmla="*/ 770 h 1155"/>
                <a:gd name="connsiteX54" fmla="*/ 646 w 2445"/>
                <a:gd name="connsiteY54" fmla="*/ 783 h 1155"/>
                <a:gd name="connsiteX55" fmla="*/ 1167 w 2445"/>
                <a:gd name="connsiteY55" fmla="*/ 832 h 1155"/>
                <a:gd name="connsiteX56" fmla="*/ 1217 w 2445"/>
                <a:gd name="connsiteY56" fmla="*/ 845 h 1155"/>
                <a:gd name="connsiteX57" fmla="*/ 1229 w 2445"/>
                <a:gd name="connsiteY57" fmla="*/ 845 h 1155"/>
                <a:gd name="connsiteX58" fmla="*/ 1254 w 2445"/>
                <a:gd name="connsiteY58" fmla="*/ 845 h 1155"/>
                <a:gd name="connsiteX59" fmla="*/ 1254 w 2445"/>
                <a:gd name="connsiteY59" fmla="*/ 857 h 1155"/>
                <a:gd name="connsiteX60" fmla="*/ 1266 w 2445"/>
                <a:gd name="connsiteY60" fmla="*/ 857 h 1155"/>
                <a:gd name="connsiteX61" fmla="*/ 1403 w 2445"/>
                <a:gd name="connsiteY61" fmla="*/ 869 h 1155"/>
                <a:gd name="connsiteX62" fmla="*/ 1415 w 2445"/>
                <a:gd name="connsiteY62" fmla="*/ 869 h 1155"/>
                <a:gd name="connsiteX63" fmla="*/ 1415 w 2445"/>
                <a:gd name="connsiteY63" fmla="*/ 845 h 1155"/>
                <a:gd name="connsiteX64" fmla="*/ 1428 w 2445"/>
                <a:gd name="connsiteY64" fmla="*/ 832 h 1155"/>
                <a:gd name="connsiteX65" fmla="*/ 1465 w 2445"/>
                <a:gd name="connsiteY65" fmla="*/ 820 h 1155"/>
                <a:gd name="connsiteX66" fmla="*/ 1527 w 2445"/>
                <a:gd name="connsiteY66" fmla="*/ 832 h 1155"/>
                <a:gd name="connsiteX67" fmla="*/ 1527 w 2445"/>
                <a:gd name="connsiteY67" fmla="*/ 845 h 1155"/>
                <a:gd name="connsiteX68" fmla="*/ 1552 w 2445"/>
                <a:gd name="connsiteY68" fmla="*/ 857 h 1155"/>
                <a:gd name="connsiteX69" fmla="*/ 1577 w 2445"/>
                <a:gd name="connsiteY69" fmla="*/ 894 h 1155"/>
                <a:gd name="connsiteX70" fmla="*/ 1577 w 2445"/>
                <a:gd name="connsiteY70" fmla="*/ 919 h 1155"/>
                <a:gd name="connsiteX71" fmla="*/ 1601 w 2445"/>
                <a:gd name="connsiteY71" fmla="*/ 919 h 1155"/>
                <a:gd name="connsiteX72" fmla="*/ 1639 w 2445"/>
                <a:gd name="connsiteY72" fmla="*/ 944 h 1155"/>
                <a:gd name="connsiteX73" fmla="*/ 1651 w 2445"/>
                <a:gd name="connsiteY73" fmla="*/ 956 h 1155"/>
                <a:gd name="connsiteX74" fmla="*/ 1688 w 2445"/>
                <a:gd name="connsiteY74" fmla="*/ 944 h 1155"/>
                <a:gd name="connsiteX75" fmla="*/ 1726 w 2445"/>
                <a:gd name="connsiteY75" fmla="*/ 919 h 1155"/>
                <a:gd name="connsiteX76" fmla="*/ 1775 w 2445"/>
                <a:gd name="connsiteY76" fmla="*/ 956 h 1155"/>
                <a:gd name="connsiteX77" fmla="*/ 1800 w 2445"/>
                <a:gd name="connsiteY77" fmla="*/ 1006 h 1155"/>
                <a:gd name="connsiteX78" fmla="*/ 1750 w 2445"/>
                <a:gd name="connsiteY78" fmla="*/ 1006 h 1155"/>
                <a:gd name="connsiteX79" fmla="*/ 1738 w 2445"/>
                <a:gd name="connsiteY79" fmla="*/ 1018 h 1155"/>
                <a:gd name="connsiteX80" fmla="*/ 1738 w 2445"/>
                <a:gd name="connsiteY80" fmla="*/ 1080 h 1155"/>
                <a:gd name="connsiteX81" fmla="*/ 1726 w 2445"/>
                <a:gd name="connsiteY81" fmla="*/ 1105 h 1155"/>
                <a:gd name="connsiteX82" fmla="*/ 1713 w 2445"/>
                <a:gd name="connsiteY82" fmla="*/ 1143 h 1155"/>
                <a:gd name="connsiteX83" fmla="*/ 1726 w 2445"/>
                <a:gd name="connsiteY83" fmla="*/ 1155 h 1155"/>
                <a:gd name="connsiteX84" fmla="*/ 1788 w 2445"/>
                <a:gd name="connsiteY84" fmla="*/ 1130 h 1155"/>
                <a:gd name="connsiteX85" fmla="*/ 1825 w 2445"/>
                <a:gd name="connsiteY85" fmla="*/ 1056 h 1155"/>
                <a:gd name="connsiteX86" fmla="*/ 1825 w 2445"/>
                <a:gd name="connsiteY86" fmla="*/ 1068 h 1155"/>
                <a:gd name="connsiteX87" fmla="*/ 1825 w 2445"/>
                <a:gd name="connsiteY87" fmla="*/ 1031 h 1155"/>
                <a:gd name="connsiteX88" fmla="*/ 1850 w 2445"/>
                <a:gd name="connsiteY88" fmla="*/ 1006 h 1155"/>
                <a:gd name="connsiteX89" fmla="*/ 1899 w 2445"/>
                <a:gd name="connsiteY89" fmla="*/ 1006 h 1155"/>
                <a:gd name="connsiteX90" fmla="*/ 1899 w 2445"/>
                <a:gd name="connsiteY90" fmla="*/ 994 h 1155"/>
                <a:gd name="connsiteX91" fmla="*/ 1912 w 2445"/>
                <a:gd name="connsiteY91" fmla="*/ 981 h 1155"/>
                <a:gd name="connsiteX92" fmla="*/ 1937 w 2445"/>
                <a:gd name="connsiteY92" fmla="*/ 969 h 1155"/>
                <a:gd name="connsiteX93" fmla="*/ 1937 w 2445"/>
                <a:gd name="connsiteY93" fmla="*/ 981 h 1155"/>
                <a:gd name="connsiteX94" fmla="*/ 1949 w 2445"/>
                <a:gd name="connsiteY94" fmla="*/ 956 h 1155"/>
                <a:gd name="connsiteX95" fmla="*/ 1986 w 2445"/>
                <a:gd name="connsiteY95" fmla="*/ 919 h 1155"/>
                <a:gd name="connsiteX96" fmla="*/ 2073 w 2445"/>
                <a:gd name="connsiteY96" fmla="*/ 894 h 1155"/>
                <a:gd name="connsiteX97" fmla="*/ 2098 w 2445"/>
                <a:gd name="connsiteY97" fmla="*/ 845 h 1155"/>
                <a:gd name="connsiteX98" fmla="*/ 2110 w 2445"/>
                <a:gd name="connsiteY98" fmla="*/ 820 h 1155"/>
                <a:gd name="connsiteX99" fmla="*/ 2110 w 2445"/>
                <a:gd name="connsiteY99" fmla="*/ 795 h 1155"/>
                <a:gd name="connsiteX100" fmla="*/ 2123 w 2445"/>
                <a:gd name="connsiteY100" fmla="*/ 720 h 1155"/>
                <a:gd name="connsiteX101" fmla="*/ 2185 w 2445"/>
                <a:gd name="connsiteY101" fmla="*/ 720 h 1155"/>
                <a:gd name="connsiteX102" fmla="*/ 2259 w 2445"/>
                <a:gd name="connsiteY102" fmla="*/ 795 h 1155"/>
                <a:gd name="connsiteX103" fmla="*/ 2284 w 2445"/>
                <a:gd name="connsiteY103" fmla="*/ 783 h 1155"/>
                <a:gd name="connsiteX104" fmla="*/ 2321 w 2445"/>
                <a:gd name="connsiteY104" fmla="*/ 733 h 1155"/>
                <a:gd name="connsiteX105" fmla="*/ 2321 w 2445"/>
                <a:gd name="connsiteY105" fmla="*/ 758 h 1155"/>
                <a:gd name="connsiteX106" fmla="*/ 2309 w 2445"/>
                <a:gd name="connsiteY106" fmla="*/ 820 h 1155"/>
                <a:gd name="connsiteX107" fmla="*/ 2346 w 2445"/>
                <a:gd name="connsiteY107" fmla="*/ 845 h 1155"/>
                <a:gd name="connsiteX108" fmla="*/ 2371 w 2445"/>
                <a:gd name="connsiteY108" fmla="*/ 783 h 1155"/>
                <a:gd name="connsiteX109" fmla="*/ 2396 w 2445"/>
                <a:gd name="connsiteY109" fmla="*/ 770 h 1155"/>
                <a:gd name="connsiteX110" fmla="*/ 2433 w 2445"/>
                <a:gd name="connsiteY110" fmla="*/ 720 h 1155"/>
                <a:gd name="connsiteX111" fmla="*/ 2445 w 2445"/>
                <a:gd name="connsiteY111" fmla="*/ 683 h 1155"/>
                <a:gd name="connsiteX112" fmla="*/ 2421 w 2445"/>
                <a:gd name="connsiteY112" fmla="*/ 683 h 1155"/>
                <a:gd name="connsiteX0" fmla="*/ 2358 w 2382"/>
                <a:gd name="connsiteY0" fmla="*/ 670 h 1142"/>
                <a:gd name="connsiteX1" fmla="*/ 2283 w 2382"/>
                <a:gd name="connsiteY1" fmla="*/ 683 h 1142"/>
                <a:gd name="connsiteX2" fmla="*/ 2234 w 2382"/>
                <a:gd name="connsiteY2" fmla="*/ 658 h 1142"/>
                <a:gd name="connsiteX3" fmla="*/ 2209 w 2382"/>
                <a:gd name="connsiteY3" fmla="*/ 621 h 1142"/>
                <a:gd name="connsiteX4" fmla="*/ 2159 w 2382"/>
                <a:gd name="connsiteY4" fmla="*/ 621 h 1142"/>
                <a:gd name="connsiteX5" fmla="*/ 2196 w 2382"/>
                <a:gd name="connsiteY5" fmla="*/ 596 h 1142"/>
                <a:gd name="connsiteX6" fmla="*/ 2209 w 2382"/>
                <a:gd name="connsiteY6" fmla="*/ 558 h 1142"/>
                <a:gd name="connsiteX7" fmla="*/ 2171 w 2382"/>
                <a:gd name="connsiteY7" fmla="*/ 546 h 1142"/>
                <a:gd name="connsiteX8" fmla="*/ 2122 w 2382"/>
                <a:gd name="connsiteY8" fmla="*/ 596 h 1142"/>
                <a:gd name="connsiteX9" fmla="*/ 2072 w 2382"/>
                <a:gd name="connsiteY9" fmla="*/ 633 h 1142"/>
                <a:gd name="connsiteX10" fmla="*/ 2023 w 2382"/>
                <a:gd name="connsiteY10" fmla="*/ 745 h 1142"/>
                <a:gd name="connsiteX11" fmla="*/ 2035 w 2382"/>
                <a:gd name="connsiteY11" fmla="*/ 683 h 1142"/>
                <a:gd name="connsiteX12" fmla="*/ 2060 w 2382"/>
                <a:gd name="connsiteY12" fmla="*/ 608 h 1142"/>
                <a:gd name="connsiteX13" fmla="*/ 2085 w 2382"/>
                <a:gd name="connsiteY13" fmla="*/ 558 h 1142"/>
                <a:gd name="connsiteX14" fmla="*/ 2109 w 2382"/>
                <a:gd name="connsiteY14" fmla="*/ 509 h 1142"/>
                <a:gd name="connsiteX15" fmla="*/ 2234 w 2382"/>
                <a:gd name="connsiteY15" fmla="*/ 447 h 1142"/>
                <a:gd name="connsiteX16" fmla="*/ 2283 w 2382"/>
                <a:gd name="connsiteY16" fmla="*/ 410 h 1142"/>
                <a:gd name="connsiteX17" fmla="*/ 1601 w 2382"/>
                <a:gd name="connsiteY17" fmla="*/ 434 h 1142"/>
                <a:gd name="connsiteX18" fmla="*/ 1613 w 2382"/>
                <a:gd name="connsiteY18" fmla="*/ 459 h 1142"/>
                <a:gd name="connsiteX19" fmla="*/ 1650 w 2382"/>
                <a:gd name="connsiteY19" fmla="*/ 521 h 1142"/>
                <a:gd name="connsiteX20" fmla="*/ 1675 w 2382"/>
                <a:gd name="connsiteY20" fmla="*/ 571 h 1142"/>
                <a:gd name="connsiteX21" fmla="*/ 1650 w 2382"/>
                <a:gd name="connsiteY21" fmla="*/ 621 h 1142"/>
                <a:gd name="connsiteX22" fmla="*/ 1613 w 2382"/>
                <a:gd name="connsiteY22" fmla="*/ 621 h 1142"/>
                <a:gd name="connsiteX23" fmla="*/ 1588 w 2382"/>
                <a:gd name="connsiteY23" fmla="*/ 583 h 1142"/>
                <a:gd name="connsiteX24" fmla="*/ 1563 w 2382"/>
                <a:gd name="connsiteY24" fmla="*/ 558 h 1142"/>
                <a:gd name="connsiteX25" fmla="*/ 1538 w 2382"/>
                <a:gd name="connsiteY25" fmla="*/ 509 h 1142"/>
                <a:gd name="connsiteX26" fmla="*/ 1514 w 2382"/>
                <a:gd name="connsiteY26" fmla="*/ 484 h 1142"/>
                <a:gd name="connsiteX27" fmla="*/ 1501 w 2382"/>
                <a:gd name="connsiteY27" fmla="*/ 472 h 1142"/>
                <a:gd name="connsiteX28" fmla="*/ 1427 w 2382"/>
                <a:gd name="connsiteY28" fmla="*/ 472 h 1142"/>
                <a:gd name="connsiteX29" fmla="*/ 1328 w 2382"/>
                <a:gd name="connsiteY29" fmla="*/ 410 h 1142"/>
                <a:gd name="connsiteX30" fmla="*/ 1278 w 2382"/>
                <a:gd name="connsiteY30" fmla="*/ 372 h 1142"/>
                <a:gd name="connsiteX31" fmla="*/ 1216 w 2382"/>
                <a:gd name="connsiteY31" fmla="*/ 360 h 1142"/>
                <a:gd name="connsiteX32" fmla="*/ 1191 w 2382"/>
                <a:gd name="connsiteY32" fmla="*/ 372 h 1142"/>
                <a:gd name="connsiteX33" fmla="*/ 1117 w 2382"/>
                <a:gd name="connsiteY33" fmla="*/ 285 h 1142"/>
                <a:gd name="connsiteX34" fmla="*/ 1092 w 2382"/>
                <a:gd name="connsiteY34" fmla="*/ 285 h 1142"/>
                <a:gd name="connsiteX35" fmla="*/ 1104 w 2382"/>
                <a:gd name="connsiteY35" fmla="*/ 149 h 1142"/>
                <a:gd name="connsiteX36" fmla="*/ 12 w 2382"/>
                <a:gd name="connsiteY36" fmla="*/ 0 h 1142"/>
                <a:gd name="connsiteX37" fmla="*/ 0 w 2382"/>
                <a:gd name="connsiteY37" fmla="*/ 62 h 1142"/>
                <a:gd name="connsiteX38" fmla="*/ 24 w 2382"/>
                <a:gd name="connsiteY38" fmla="*/ 223 h 1142"/>
                <a:gd name="connsiteX39" fmla="*/ 49 w 2382"/>
                <a:gd name="connsiteY39" fmla="*/ 261 h 1142"/>
                <a:gd name="connsiteX40" fmla="*/ 0 w 2382"/>
                <a:gd name="connsiteY40" fmla="*/ 310 h 1142"/>
                <a:gd name="connsiteX41" fmla="*/ 0 w 2382"/>
                <a:gd name="connsiteY41" fmla="*/ 347 h 1142"/>
                <a:gd name="connsiteX42" fmla="*/ 0 w 2382"/>
                <a:gd name="connsiteY42" fmla="*/ 385 h 1142"/>
                <a:gd name="connsiteX43" fmla="*/ 49 w 2382"/>
                <a:gd name="connsiteY43" fmla="*/ 484 h 1142"/>
                <a:gd name="connsiteX44" fmla="*/ 24 w 2382"/>
                <a:gd name="connsiteY44" fmla="*/ 521 h 1142"/>
                <a:gd name="connsiteX45" fmla="*/ 24 w 2382"/>
                <a:gd name="connsiteY45" fmla="*/ 546 h 1142"/>
                <a:gd name="connsiteX46" fmla="*/ 49 w 2382"/>
                <a:gd name="connsiteY46" fmla="*/ 558 h 1142"/>
                <a:gd name="connsiteX47" fmla="*/ 86 w 2382"/>
                <a:gd name="connsiteY47" fmla="*/ 633 h 1142"/>
                <a:gd name="connsiteX48" fmla="*/ 99 w 2382"/>
                <a:gd name="connsiteY48" fmla="*/ 670 h 1142"/>
                <a:gd name="connsiteX49" fmla="*/ 111 w 2382"/>
                <a:gd name="connsiteY49" fmla="*/ 695 h 1142"/>
                <a:gd name="connsiteX50" fmla="*/ 161 w 2382"/>
                <a:gd name="connsiteY50" fmla="*/ 720 h 1142"/>
                <a:gd name="connsiteX51" fmla="*/ 533 w 2382"/>
                <a:gd name="connsiteY51" fmla="*/ 757 h 1142"/>
                <a:gd name="connsiteX52" fmla="*/ 558 w 2382"/>
                <a:gd name="connsiteY52" fmla="*/ 757 h 1142"/>
                <a:gd name="connsiteX53" fmla="*/ 583 w 2382"/>
                <a:gd name="connsiteY53" fmla="*/ 770 h 1142"/>
                <a:gd name="connsiteX54" fmla="*/ 1104 w 2382"/>
                <a:gd name="connsiteY54" fmla="*/ 819 h 1142"/>
                <a:gd name="connsiteX55" fmla="*/ 1154 w 2382"/>
                <a:gd name="connsiteY55" fmla="*/ 832 h 1142"/>
                <a:gd name="connsiteX56" fmla="*/ 1166 w 2382"/>
                <a:gd name="connsiteY56" fmla="*/ 832 h 1142"/>
                <a:gd name="connsiteX57" fmla="*/ 1191 w 2382"/>
                <a:gd name="connsiteY57" fmla="*/ 832 h 1142"/>
                <a:gd name="connsiteX58" fmla="*/ 1191 w 2382"/>
                <a:gd name="connsiteY58" fmla="*/ 844 h 1142"/>
                <a:gd name="connsiteX59" fmla="*/ 1203 w 2382"/>
                <a:gd name="connsiteY59" fmla="*/ 844 h 1142"/>
                <a:gd name="connsiteX60" fmla="*/ 1340 w 2382"/>
                <a:gd name="connsiteY60" fmla="*/ 856 h 1142"/>
                <a:gd name="connsiteX61" fmla="*/ 1352 w 2382"/>
                <a:gd name="connsiteY61" fmla="*/ 856 h 1142"/>
                <a:gd name="connsiteX62" fmla="*/ 1352 w 2382"/>
                <a:gd name="connsiteY62" fmla="*/ 832 h 1142"/>
                <a:gd name="connsiteX63" fmla="*/ 1365 w 2382"/>
                <a:gd name="connsiteY63" fmla="*/ 819 h 1142"/>
                <a:gd name="connsiteX64" fmla="*/ 1402 w 2382"/>
                <a:gd name="connsiteY64" fmla="*/ 807 h 1142"/>
                <a:gd name="connsiteX65" fmla="*/ 1464 w 2382"/>
                <a:gd name="connsiteY65" fmla="*/ 819 h 1142"/>
                <a:gd name="connsiteX66" fmla="*/ 1464 w 2382"/>
                <a:gd name="connsiteY66" fmla="*/ 832 h 1142"/>
                <a:gd name="connsiteX67" fmla="*/ 1489 w 2382"/>
                <a:gd name="connsiteY67" fmla="*/ 844 h 1142"/>
                <a:gd name="connsiteX68" fmla="*/ 1514 w 2382"/>
                <a:gd name="connsiteY68" fmla="*/ 881 h 1142"/>
                <a:gd name="connsiteX69" fmla="*/ 1514 w 2382"/>
                <a:gd name="connsiteY69" fmla="*/ 906 h 1142"/>
                <a:gd name="connsiteX70" fmla="*/ 1538 w 2382"/>
                <a:gd name="connsiteY70" fmla="*/ 906 h 1142"/>
                <a:gd name="connsiteX71" fmla="*/ 1576 w 2382"/>
                <a:gd name="connsiteY71" fmla="*/ 931 h 1142"/>
                <a:gd name="connsiteX72" fmla="*/ 1588 w 2382"/>
                <a:gd name="connsiteY72" fmla="*/ 943 h 1142"/>
                <a:gd name="connsiteX73" fmla="*/ 1625 w 2382"/>
                <a:gd name="connsiteY73" fmla="*/ 931 h 1142"/>
                <a:gd name="connsiteX74" fmla="*/ 1663 w 2382"/>
                <a:gd name="connsiteY74" fmla="*/ 906 h 1142"/>
                <a:gd name="connsiteX75" fmla="*/ 1712 w 2382"/>
                <a:gd name="connsiteY75" fmla="*/ 943 h 1142"/>
                <a:gd name="connsiteX76" fmla="*/ 1737 w 2382"/>
                <a:gd name="connsiteY76" fmla="*/ 993 h 1142"/>
                <a:gd name="connsiteX77" fmla="*/ 1687 w 2382"/>
                <a:gd name="connsiteY77" fmla="*/ 993 h 1142"/>
                <a:gd name="connsiteX78" fmla="*/ 1675 w 2382"/>
                <a:gd name="connsiteY78" fmla="*/ 1005 h 1142"/>
                <a:gd name="connsiteX79" fmla="*/ 1675 w 2382"/>
                <a:gd name="connsiteY79" fmla="*/ 1067 h 1142"/>
                <a:gd name="connsiteX80" fmla="*/ 1663 w 2382"/>
                <a:gd name="connsiteY80" fmla="*/ 1092 h 1142"/>
                <a:gd name="connsiteX81" fmla="*/ 1650 w 2382"/>
                <a:gd name="connsiteY81" fmla="*/ 1130 h 1142"/>
                <a:gd name="connsiteX82" fmla="*/ 1663 w 2382"/>
                <a:gd name="connsiteY82" fmla="*/ 1142 h 1142"/>
                <a:gd name="connsiteX83" fmla="*/ 1725 w 2382"/>
                <a:gd name="connsiteY83" fmla="*/ 1117 h 1142"/>
                <a:gd name="connsiteX84" fmla="*/ 1762 w 2382"/>
                <a:gd name="connsiteY84" fmla="*/ 1043 h 1142"/>
                <a:gd name="connsiteX85" fmla="*/ 1762 w 2382"/>
                <a:gd name="connsiteY85" fmla="*/ 1055 h 1142"/>
                <a:gd name="connsiteX86" fmla="*/ 1762 w 2382"/>
                <a:gd name="connsiteY86" fmla="*/ 1018 h 1142"/>
                <a:gd name="connsiteX87" fmla="*/ 1787 w 2382"/>
                <a:gd name="connsiteY87" fmla="*/ 993 h 1142"/>
                <a:gd name="connsiteX88" fmla="*/ 1836 w 2382"/>
                <a:gd name="connsiteY88" fmla="*/ 993 h 1142"/>
                <a:gd name="connsiteX89" fmla="*/ 1836 w 2382"/>
                <a:gd name="connsiteY89" fmla="*/ 981 h 1142"/>
                <a:gd name="connsiteX90" fmla="*/ 1849 w 2382"/>
                <a:gd name="connsiteY90" fmla="*/ 968 h 1142"/>
                <a:gd name="connsiteX91" fmla="*/ 1874 w 2382"/>
                <a:gd name="connsiteY91" fmla="*/ 956 h 1142"/>
                <a:gd name="connsiteX92" fmla="*/ 1874 w 2382"/>
                <a:gd name="connsiteY92" fmla="*/ 968 h 1142"/>
                <a:gd name="connsiteX93" fmla="*/ 1886 w 2382"/>
                <a:gd name="connsiteY93" fmla="*/ 943 h 1142"/>
                <a:gd name="connsiteX94" fmla="*/ 1923 w 2382"/>
                <a:gd name="connsiteY94" fmla="*/ 906 h 1142"/>
                <a:gd name="connsiteX95" fmla="*/ 2010 w 2382"/>
                <a:gd name="connsiteY95" fmla="*/ 881 h 1142"/>
                <a:gd name="connsiteX96" fmla="*/ 2035 w 2382"/>
                <a:gd name="connsiteY96" fmla="*/ 832 h 1142"/>
                <a:gd name="connsiteX97" fmla="*/ 2047 w 2382"/>
                <a:gd name="connsiteY97" fmla="*/ 807 h 1142"/>
                <a:gd name="connsiteX98" fmla="*/ 2047 w 2382"/>
                <a:gd name="connsiteY98" fmla="*/ 782 h 1142"/>
                <a:gd name="connsiteX99" fmla="*/ 2060 w 2382"/>
                <a:gd name="connsiteY99" fmla="*/ 707 h 1142"/>
                <a:gd name="connsiteX100" fmla="*/ 2122 w 2382"/>
                <a:gd name="connsiteY100" fmla="*/ 707 h 1142"/>
                <a:gd name="connsiteX101" fmla="*/ 2196 w 2382"/>
                <a:gd name="connsiteY101" fmla="*/ 782 h 1142"/>
                <a:gd name="connsiteX102" fmla="*/ 2221 w 2382"/>
                <a:gd name="connsiteY102" fmla="*/ 770 h 1142"/>
                <a:gd name="connsiteX103" fmla="*/ 2258 w 2382"/>
                <a:gd name="connsiteY103" fmla="*/ 720 h 1142"/>
                <a:gd name="connsiteX104" fmla="*/ 2258 w 2382"/>
                <a:gd name="connsiteY104" fmla="*/ 745 h 1142"/>
                <a:gd name="connsiteX105" fmla="*/ 2246 w 2382"/>
                <a:gd name="connsiteY105" fmla="*/ 807 h 1142"/>
                <a:gd name="connsiteX106" fmla="*/ 2283 w 2382"/>
                <a:gd name="connsiteY106" fmla="*/ 832 h 1142"/>
                <a:gd name="connsiteX107" fmla="*/ 2308 w 2382"/>
                <a:gd name="connsiteY107" fmla="*/ 770 h 1142"/>
                <a:gd name="connsiteX108" fmla="*/ 2333 w 2382"/>
                <a:gd name="connsiteY108" fmla="*/ 757 h 1142"/>
                <a:gd name="connsiteX109" fmla="*/ 2370 w 2382"/>
                <a:gd name="connsiteY109" fmla="*/ 707 h 1142"/>
                <a:gd name="connsiteX110" fmla="*/ 2382 w 2382"/>
                <a:gd name="connsiteY110" fmla="*/ 670 h 1142"/>
                <a:gd name="connsiteX111" fmla="*/ 2358 w 2382"/>
                <a:gd name="connsiteY111" fmla="*/ 670 h 1142"/>
                <a:gd name="connsiteX0" fmla="*/ 2358 w 2382"/>
                <a:gd name="connsiteY0" fmla="*/ 620 h 1092"/>
                <a:gd name="connsiteX1" fmla="*/ 2283 w 2382"/>
                <a:gd name="connsiteY1" fmla="*/ 633 h 1092"/>
                <a:gd name="connsiteX2" fmla="*/ 2234 w 2382"/>
                <a:gd name="connsiteY2" fmla="*/ 608 h 1092"/>
                <a:gd name="connsiteX3" fmla="*/ 2209 w 2382"/>
                <a:gd name="connsiteY3" fmla="*/ 571 h 1092"/>
                <a:gd name="connsiteX4" fmla="*/ 2159 w 2382"/>
                <a:gd name="connsiteY4" fmla="*/ 571 h 1092"/>
                <a:gd name="connsiteX5" fmla="*/ 2196 w 2382"/>
                <a:gd name="connsiteY5" fmla="*/ 546 h 1092"/>
                <a:gd name="connsiteX6" fmla="*/ 2209 w 2382"/>
                <a:gd name="connsiteY6" fmla="*/ 508 h 1092"/>
                <a:gd name="connsiteX7" fmla="*/ 2171 w 2382"/>
                <a:gd name="connsiteY7" fmla="*/ 496 h 1092"/>
                <a:gd name="connsiteX8" fmla="*/ 2122 w 2382"/>
                <a:gd name="connsiteY8" fmla="*/ 546 h 1092"/>
                <a:gd name="connsiteX9" fmla="*/ 2072 w 2382"/>
                <a:gd name="connsiteY9" fmla="*/ 583 h 1092"/>
                <a:gd name="connsiteX10" fmla="*/ 2023 w 2382"/>
                <a:gd name="connsiteY10" fmla="*/ 695 h 1092"/>
                <a:gd name="connsiteX11" fmla="*/ 2035 w 2382"/>
                <a:gd name="connsiteY11" fmla="*/ 633 h 1092"/>
                <a:gd name="connsiteX12" fmla="*/ 2060 w 2382"/>
                <a:gd name="connsiteY12" fmla="*/ 558 h 1092"/>
                <a:gd name="connsiteX13" fmla="*/ 2085 w 2382"/>
                <a:gd name="connsiteY13" fmla="*/ 508 h 1092"/>
                <a:gd name="connsiteX14" fmla="*/ 2109 w 2382"/>
                <a:gd name="connsiteY14" fmla="*/ 459 h 1092"/>
                <a:gd name="connsiteX15" fmla="*/ 2234 w 2382"/>
                <a:gd name="connsiteY15" fmla="*/ 397 h 1092"/>
                <a:gd name="connsiteX16" fmla="*/ 2283 w 2382"/>
                <a:gd name="connsiteY16" fmla="*/ 360 h 1092"/>
                <a:gd name="connsiteX17" fmla="*/ 1601 w 2382"/>
                <a:gd name="connsiteY17" fmla="*/ 384 h 1092"/>
                <a:gd name="connsiteX18" fmla="*/ 1613 w 2382"/>
                <a:gd name="connsiteY18" fmla="*/ 409 h 1092"/>
                <a:gd name="connsiteX19" fmla="*/ 1650 w 2382"/>
                <a:gd name="connsiteY19" fmla="*/ 471 h 1092"/>
                <a:gd name="connsiteX20" fmla="*/ 1675 w 2382"/>
                <a:gd name="connsiteY20" fmla="*/ 521 h 1092"/>
                <a:gd name="connsiteX21" fmla="*/ 1650 w 2382"/>
                <a:gd name="connsiteY21" fmla="*/ 571 h 1092"/>
                <a:gd name="connsiteX22" fmla="*/ 1613 w 2382"/>
                <a:gd name="connsiteY22" fmla="*/ 571 h 1092"/>
                <a:gd name="connsiteX23" fmla="*/ 1588 w 2382"/>
                <a:gd name="connsiteY23" fmla="*/ 533 h 1092"/>
                <a:gd name="connsiteX24" fmla="*/ 1563 w 2382"/>
                <a:gd name="connsiteY24" fmla="*/ 508 h 1092"/>
                <a:gd name="connsiteX25" fmla="*/ 1538 w 2382"/>
                <a:gd name="connsiteY25" fmla="*/ 459 h 1092"/>
                <a:gd name="connsiteX26" fmla="*/ 1514 w 2382"/>
                <a:gd name="connsiteY26" fmla="*/ 434 h 1092"/>
                <a:gd name="connsiteX27" fmla="*/ 1501 w 2382"/>
                <a:gd name="connsiteY27" fmla="*/ 422 h 1092"/>
                <a:gd name="connsiteX28" fmla="*/ 1427 w 2382"/>
                <a:gd name="connsiteY28" fmla="*/ 422 h 1092"/>
                <a:gd name="connsiteX29" fmla="*/ 1328 w 2382"/>
                <a:gd name="connsiteY29" fmla="*/ 360 h 1092"/>
                <a:gd name="connsiteX30" fmla="*/ 1278 w 2382"/>
                <a:gd name="connsiteY30" fmla="*/ 322 h 1092"/>
                <a:gd name="connsiteX31" fmla="*/ 1216 w 2382"/>
                <a:gd name="connsiteY31" fmla="*/ 310 h 1092"/>
                <a:gd name="connsiteX32" fmla="*/ 1191 w 2382"/>
                <a:gd name="connsiteY32" fmla="*/ 322 h 1092"/>
                <a:gd name="connsiteX33" fmla="*/ 1117 w 2382"/>
                <a:gd name="connsiteY33" fmla="*/ 235 h 1092"/>
                <a:gd name="connsiteX34" fmla="*/ 1092 w 2382"/>
                <a:gd name="connsiteY34" fmla="*/ 235 h 1092"/>
                <a:gd name="connsiteX35" fmla="*/ 1104 w 2382"/>
                <a:gd name="connsiteY35" fmla="*/ 99 h 1092"/>
                <a:gd name="connsiteX36" fmla="*/ 0 w 2382"/>
                <a:gd name="connsiteY36" fmla="*/ 12 h 1092"/>
                <a:gd name="connsiteX37" fmla="*/ 24 w 2382"/>
                <a:gd name="connsiteY37" fmla="*/ 173 h 1092"/>
                <a:gd name="connsiteX38" fmla="*/ 49 w 2382"/>
                <a:gd name="connsiteY38" fmla="*/ 211 h 1092"/>
                <a:gd name="connsiteX39" fmla="*/ 0 w 2382"/>
                <a:gd name="connsiteY39" fmla="*/ 260 h 1092"/>
                <a:gd name="connsiteX40" fmla="*/ 0 w 2382"/>
                <a:gd name="connsiteY40" fmla="*/ 297 h 1092"/>
                <a:gd name="connsiteX41" fmla="*/ 0 w 2382"/>
                <a:gd name="connsiteY41" fmla="*/ 335 h 1092"/>
                <a:gd name="connsiteX42" fmla="*/ 49 w 2382"/>
                <a:gd name="connsiteY42" fmla="*/ 434 h 1092"/>
                <a:gd name="connsiteX43" fmla="*/ 24 w 2382"/>
                <a:gd name="connsiteY43" fmla="*/ 471 h 1092"/>
                <a:gd name="connsiteX44" fmla="*/ 24 w 2382"/>
                <a:gd name="connsiteY44" fmla="*/ 496 h 1092"/>
                <a:gd name="connsiteX45" fmla="*/ 49 w 2382"/>
                <a:gd name="connsiteY45" fmla="*/ 508 h 1092"/>
                <a:gd name="connsiteX46" fmla="*/ 86 w 2382"/>
                <a:gd name="connsiteY46" fmla="*/ 583 h 1092"/>
                <a:gd name="connsiteX47" fmla="*/ 99 w 2382"/>
                <a:gd name="connsiteY47" fmla="*/ 620 h 1092"/>
                <a:gd name="connsiteX48" fmla="*/ 111 w 2382"/>
                <a:gd name="connsiteY48" fmla="*/ 645 h 1092"/>
                <a:gd name="connsiteX49" fmla="*/ 161 w 2382"/>
                <a:gd name="connsiteY49" fmla="*/ 670 h 1092"/>
                <a:gd name="connsiteX50" fmla="*/ 533 w 2382"/>
                <a:gd name="connsiteY50" fmla="*/ 707 h 1092"/>
                <a:gd name="connsiteX51" fmla="*/ 558 w 2382"/>
                <a:gd name="connsiteY51" fmla="*/ 707 h 1092"/>
                <a:gd name="connsiteX52" fmla="*/ 583 w 2382"/>
                <a:gd name="connsiteY52" fmla="*/ 720 h 1092"/>
                <a:gd name="connsiteX53" fmla="*/ 1104 w 2382"/>
                <a:gd name="connsiteY53" fmla="*/ 769 h 1092"/>
                <a:gd name="connsiteX54" fmla="*/ 1154 w 2382"/>
                <a:gd name="connsiteY54" fmla="*/ 782 h 1092"/>
                <a:gd name="connsiteX55" fmla="*/ 1166 w 2382"/>
                <a:gd name="connsiteY55" fmla="*/ 782 h 1092"/>
                <a:gd name="connsiteX56" fmla="*/ 1191 w 2382"/>
                <a:gd name="connsiteY56" fmla="*/ 782 h 1092"/>
                <a:gd name="connsiteX57" fmla="*/ 1191 w 2382"/>
                <a:gd name="connsiteY57" fmla="*/ 794 h 1092"/>
                <a:gd name="connsiteX58" fmla="*/ 1203 w 2382"/>
                <a:gd name="connsiteY58" fmla="*/ 794 h 1092"/>
                <a:gd name="connsiteX59" fmla="*/ 1340 w 2382"/>
                <a:gd name="connsiteY59" fmla="*/ 806 h 1092"/>
                <a:gd name="connsiteX60" fmla="*/ 1352 w 2382"/>
                <a:gd name="connsiteY60" fmla="*/ 806 h 1092"/>
                <a:gd name="connsiteX61" fmla="*/ 1352 w 2382"/>
                <a:gd name="connsiteY61" fmla="*/ 782 h 1092"/>
                <a:gd name="connsiteX62" fmla="*/ 1365 w 2382"/>
                <a:gd name="connsiteY62" fmla="*/ 769 h 1092"/>
                <a:gd name="connsiteX63" fmla="*/ 1402 w 2382"/>
                <a:gd name="connsiteY63" fmla="*/ 757 h 1092"/>
                <a:gd name="connsiteX64" fmla="*/ 1464 w 2382"/>
                <a:gd name="connsiteY64" fmla="*/ 769 h 1092"/>
                <a:gd name="connsiteX65" fmla="*/ 1464 w 2382"/>
                <a:gd name="connsiteY65" fmla="*/ 782 h 1092"/>
                <a:gd name="connsiteX66" fmla="*/ 1489 w 2382"/>
                <a:gd name="connsiteY66" fmla="*/ 794 h 1092"/>
                <a:gd name="connsiteX67" fmla="*/ 1514 w 2382"/>
                <a:gd name="connsiteY67" fmla="*/ 831 h 1092"/>
                <a:gd name="connsiteX68" fmla="*/ 1514 w 2382"/>
                <a:gd name="connsiteY68" fmla="*/ 856 h 1092"/>
                <a:gd name="connsiteX69" fmla="*/ 1538 w 2382"/>
                <a:gd name="connsiteY69" fmla="*/ 856 h 1092"/>
                <a:gd name="connsiteX70" fmla="*/ 1576 w 2382"/>
                <a:gd name="connsiteY70" fmla="*/ 881 h 1092"/>
                <a:gd name="connsiteX71" fmla="*/ 1588 w 2382"/>
                <a:gd name="connsiteY71" fmla="*/ 893 h 1092"/>
                <a:gd name="connsiteX72" fmla="*/ 1625 w 2382"/>
                <a:gd name="connsiteY72" fmla="*/ 881 h 1092"/>
                <a:gd name="connsiteX73" fmla="*/ 1663 w 2382"/>
                <a:gd name="connsiteY73" fmla="*/ 856 h 1092"/>
                <a:gd name="connsiteX74" fmla="*/ 1712 w 2382"/>
                <a:gd name="connsiteY74" fmla="*/ 893 h 1092"/>
                <a:gd name="connsiteX75" fmla="*/ 1737 w 2382"/>
                <a:gd name="connsiteY75" fmla="*/ 943 h 1092"/>
                <a:gd name="connsiteX76" fmla="*/ 1687 w 2382"/>
                <a:gd name="connsiteY76" fmla="*/ 943 h 1092"/>
                <a:gd name="connsiteX77" fmla="*/ 1675 w 2382"/>
                <a:gd name="connsiteY77" fmla="*/ 955 h 1092"/>
                <a:gd name="connsiteX78" fmla="*/ 1675 w 2382"/>
                <a:gd name="connsiteY78" fmla="*/ 1017 h 1092"/>
                <a:gd name="connsiteX79" fmla="*/ 1663 w 2382"/>
                <a:gd name="connsiteY79" fmla="*/ 1042 h 1092"/>
                <a:gd name="connsiteX80" fmla="*/ 1650 w 2382"/>
                <a:gd name="connsiteY80" fmla="*/ 1080 h 1092"/>
                <a:gd name="connsiteX81" fmla="*/ 1663 w 2382"/>
                <a:gd name="connsiteY81" fmla="*/ 1092 h 1092"/>
                <a:gd name="connsiteX82" fmla="*/ 1725 w 2382"/>
                <a:gd name="connsiteY82" fmla="*/ 1067 h 1092"/>
                <a:gd name="connsiteX83" fmla="*/ 1762 w 2382"/>
                <a:gd name="connsiteY83" fmla="*/ 993 h 1092"/>
                <a:gd name="connsiteX84" fmla="*/ 1762 w 2382"/>
                <a:gd name="connsiteY84" fmla="*/ 1005 h 1092"/>
                <a:gd name="connsiteX85" fmla="*/ 1762 w 2382"/>
                <a:gd name="connsiteY85" fmla="*/ 968 h 1092"/>
                <a:gd name="connsiteX86" fmla="*/ 1787 w 2382"/>
                <a:gd name="connsiteY86" fmla="*/ 943 h 1092"/>
                <a:gd name="connsiteX87" fmla="*/ 1836 w 2382"/>
                <a:gd name="connsiteY87" fmla="*/ 943 h 1092"/>
                <a:gd name="connsiteX88" fmla="*/ 1836 w 2382"/>
                <a:gd name="connsiteY88" fmla="*/ 931 h 1092"/>
                <a:gd name="connsiteX89" fmla="*/ 1849 w 2382"/>
                <a:gd name="connsiteY89" fmla="*/ 918 h 1092"/>
                <a:gd name="connsiteX90" fmla="*/ 1874 w 2382"/>
                <a:gd name="connsiteY90" fmla="*/ 906 h 1092"/>
                <a:gd name="connsiteX91" fmla="*/ 1874 w 2382"/>
                <a:gd name="connsiteY91" fmla="*/ 918 h 1092"/>
                <a:gd name="connsiteX92" fmla="*/ 1886 w 2382"/>
                <a:gd name="connsiteY92" fmla="*/ 893 h 1092"/>
                <a:gd name="connsiteX93" fmla="*/ 1923 w 2382"/>
                <a:gd name="connsiteY93" fmla="*/ 856 h 1092"/>
                <a:gd name="connsiteX94" fmla="*/ 2010 w 2382"/>
                <a:gd name="connsiteY94" fmla="*/ 831 h 1092"/>
                <a:gd name="connsiteX95" fmla="*/ 2035 w 2382"/>
                <a:gd name="connsiteY95" fmla="*/ 782 h 1092"/>
                <a:gd name="connsiteX96" fmla="*/ 2047 w 2382"/>
                <a:gd name="connsiteY96" fmla="*/ 757 h 1092"/>
                <a:gd name="connsiteX97" fmla="*/ 2047 w 2382"/>
                <a:gd name="connsiteY97" fmla="*/ 732 h 1092"/>
                <a:gd name="connsiteX98" fmla="*/ 2060 w 2382"/>
                <a:gd name="connsiteY98" fmla="*/ 657 h 1092"/>
                <a:gd name="connsiteX99" fmla="*/ 2122 w 2382"/>
                <a:gd name="connsiteY99" fmla="*/ 657 h 1092"/>
                <a:gd name="connsiteX100" fmla="*/ 2196 w 2382"/>
                <a:gd name="connsiteY100" fmla="*/ 732 h 1092"/>
                <a:gd name="connsiteX101" fmla="*/ 2221 w 2382"/>
                <a:gd name="connsiteY101" fmla="*/ 720 h 1092"/>
                <a:gd name="connsiteX102" fmla="*/ 2258 w 2382"/>
                <a:gd name="connsiteY102" fmla="*/ 670 h 1092"/>
                <a:gd name="connsiteX103" fmla="*/ 2258 w 2382"/>
                <a:gd name="connsiteY103" fmla="*/ 695 h 1092"/>
                <a:gd name="connsiteX104" fmla="*/ 2246 w 2382"/>
                <a:gd name="connsiteY104" fmla="*/ 757 h 1092"/>
                <a:gd name="connsiteX105" fmla="*/ 2283 w 2382"/>
                <a:gd name="connsiteY105" fmla="*/ 782 h 1092"/>
                <a:gd name="connsiteX106" fmla="*/ 2308 w 2382"/>
                <a:gd name="connsiteY106" fmla="*/ 720 h 1092"/>
                <a:gd name="connsiteX107" fmla="*/ 2333 w 2382"/>
                <a:gd name="connsiteY107" fmla="*/ 707 h 1092"/>
                <a:gd name="connsiteX108" fmla="*/ 2370 w 2382"/>
                <a:gd name="connsiteY108" fmla="*/ 657 h 1092"/>
                <a:gd name="connsiteX109" fmla="*/ 2382 w 2382"/>
                <a:gd name="connsiteY109" fmla="*/ 620 h 1092"/>
                <a:gd name="connsiteX110" fmla="*/ 2358 w 2382"/>
                <a:gd name="connsiteY110" fmla="*/ 620 h 1092"/>
                <a:gd name="connsiteX0" fmla="*/ 2358 w 2382"/>
                <a:gd name="connsiteY0" fmla="*/ 531 h 1003"/>
                <a:gd name="connsiteX1" fmla="*/ 2283 w 2382"/>
                <a:gd name="connsiteY1" fmla="*/ 544 h 1003"/>
                <a:gd name="connsiteX2" fmla="*/ 2234 w 2382"/>
                <a:gd name="connsiteY2" fmla="*/ 519 h 1003"/>
                <a:gd name="connsiteX3" fmla="*/ 2209 w 2382"/>
                <a:gd name="connsiteY3" fmla="*/ 482 h 1003"/>
                <a:gd name="connsiteX4" fmla="*/ 2159 w 2382"/>
                <a:gd name="connsiteY4" fmla="*/ 482 h 1003"/>
                <a:gd name="connsiteX5" fmla="*/ 2196 w 2382"/>
                <a:gd name="connsiteY5" fmla="*/ 457 h 1003"/>
                <a:gd name="connsiteX6" fmla="*/ 2209 w 2382"/>
                <a:gd name="connsiteY6" fmla="*/ 419 h 1003"/>
                <a:gd name="connsiteX7" fmla="*/ 2171 w 2382"/>
                <a:gd name="connsiteY7" fmla="*/ 407 h 1003"/>
                <a:gd name="connsiteX8" fmla="*/ 2122 w 2382"/>
                <a:gd name="connsiteY8" fmla="*/ 457 h 1003"/>
                <a:gd name="connsiteX9" fmla="*/ 2072 w 2382"/>
                <a:gd name="connsiteY9" fmla="*/ 494 h 1003"/>
                <a:gd name="connsiteX10" fmla="*/ 2023 w 2382"/>
                <a:gd name="connsiteY10" fmla="*/ 606 h 1003"/>
                <a:gd name="connsiteX11" fmla="*/ 2035 w 2382"/>
                <a:gd name="connsiteY11" fmla="*/ 544 h 1003"/>
                <a:gd name="connsiteX12" fmla="*/ 2060 w 2382"/>
                <a:gd name="connsiteY12" fmla="*/ 469 h 1003"/>
                <a:gd name="connsiteX13" fmla="*/ 2085 w 2382"/>
                <a:gd name="connsiteY13" fmla="*/ 419 h 1003"/>
                <a:gd name="connsiteX14" fmla="*/ 2109 w 2382"/>
                <a:gd name="connsiteY14" fmla="*/ 370 h 1003"/>
                <a:gd name="connsiteX15" fmla="*/ 2234 w 2382"/>
                <a:gd name="connsiteY15" fmla="*/ 308 h 1003"/>
                <a:gd name="connsiteX16" fmla="*/ 2283 w 2382"/>
                <a:gd name="connsiteY16" fmla="*/ 271 h 1003"/>
                <a:gd name="connsiteX17" fmla="*/ 1601 w 2382"/>
                <a:gd name="connsiteY17" fmla="*/ 295 h 1003"/>
                <a:gd name="connsiteX18" fmla="*/ 1613 w 2382"/>
                <a:gd name="connsiteY18" fmla="*/ 320 h 1003"/>
                <a:gd name="connsiteX19" fmla="*/ 1650 w 2382"/>
                <a:gd name="connsiteY19" fmla="*/ 382 h 1003"/>
                <a:gd name="connsiteX20" fmla="*/ 1675 w 2382"/>
                <a:gd name="connsiteY20" fmla="*/ 432 h 1003"/>
                <a:gd name="connsiteX21" fmla="*/ 1650 w 2382"/>
                <a:gd name="connsiteY21" fmla="*/ 482 h 1003"/>
                <a:gd name="connsiteX22" fmla="*/ 1613 w 2382"/>
                <a:gd name="connsiteY22" fmla="*/ 482 h 1003"/>
                <a:gd name="connsiteX23" fmla="*/ 1588 w 2382"/>
                <a:gd name="connsiteY23" fmla="*/ 444 h 1003"/>
                <a:gd name="connsiteX24" fmla="*/ 1563 w 2382"/>
                <a:gd name="connsiteY24" fmla="*/ 419 h 1003"/>
                <a:gd name="connsiteX25" fmla="*/ 1538 w 2382"/>
                <a:gd name="connsiteY25" fmla="*/ 370 h 1003"/>
                <a:gd name="connsiteX26" fmla="*/ 1514 w 2382"/>
                <a:gd name="connsiteY26" fmla="*/ 345 h 1003"/>
                <a:gd name="connsiteX27" fmla="*/ 1501 w 2382"/>
                <a:gd name="connsiteY27" fmla="*/ 333 h 1003"/>
                <a:gd name="connsiteX28" fmla="*/ 1427 w 2382"/>
                <a:gd name="connsiteY28" fmla="*/ 333 h 1003"/>
                <a:gd name="connsiteX29" fmla="*/ 1328 w 2382"/>
                <a:gd name="connsiteY29" fmla="*/ 271 h 1003"/>
                <a:gd name="connsiteX30" fmla="*/ 1278 w 2382"/>
                <a:gd name="connsiteY30" fmla="*/ 233 h 1003"/>
                <a:gd name="connsiteX31" fmla="*/ 1216 w 2382"/>
                <a:gd name="connsiteY31" fmla="*/ 221 h 1003"/>
                <a:gd name="connsiteX32" fmla="*/ 1191 w 2382"/>
                <a:gd name="connsiteY32" fmla="*/ 233 h 1003"/>
                <a:gd name="connsiteX33" fmla="*/ 1117 w 2382"/>
                <a:gd name="connsiteY33" fmla="*/ 146 h 1003"/>
                <a:gd name="connsiteX34" fmla="*/ 1092 w 2382"/>
                <a:gd name="connsiteY34" fmla="*/ 146 h 1003"/>
                <a:gd name="connsiteX35" fmla="*/ 1104 w 2382"/>
                <a:gd name="connsiteY35" fmla="*/ 10 h 1003"/>
                <a:gd name="connsiteX36" fmla="*/ 24 w 2382"/>
                <a:gd name="connsiteY36" fmla="*/ 84 h 1003"/>
                <a:gd name="connsiteX37" fmla="*/ 49 w 2382"/>
                <a:gd name="connsiteY37" fmla="*/ 122 h 1003"/>
                <a:gd name="connsiteX38" fmla="*/ 0 w 2382"/>
                <a:gd name="connsiteY38" fmla="*/ 171 h 1003"/>
                <a:gd name="connsiteX39" fmla="*/ 0 w 2382"/>
                <a:gd name="connsiteY39" fmla="*/ 208 h 1003"/>
                <a:gd name="connsiteX40" fmla="*/ 0 w 2382"/>
                <a:gd name="connsiteY40" fmla="*/ 246 h 1003"/>
                <a:gd name="connsiteX41" fmla="*/ 49 w 2382"/>
                <a:gd name="connsiteY41" fmla="*/ 345 h 1003"/>
                <a:gd name="connsiteX42" fmla="*/ 24 w 2382"/>
                <a:gd name="connsiteY42" fmla="*/ 382 h 1003"/>
                <a:gd name="connsiteX43" fmla="*/ 24 w 2382"/>
                <a:gd name="connsiteY43" fmla="*/ 407 h 1003"/>
                <a:gd name="connsiteX44" fmla="*/ 49 w 2382"/>
                <a:gd name="connsiteY44" fmla="*/ 419 h 1003"/>
                <a:gd name="connsiteX45" fmla="*/ 86 w 2382"/>
                <a:gd name="connsiteY45" fmla="*/ 494 h 1003"/>
                <a:gd name="connsiteX46" fmla="*/ 99 w 2382"/>
                <a:gd name="connsiteY46" fmla="*/ 531 h 1003"/>
                <a:gd name="connsiteX47" fmla="*/ 111 w 2382"/>
                <a:gd name="connsiteY47" fmla="*/ 556 h 1003"/>
                <a:gd name="connsiteX48" fmla="*/ 161 w 2382"/>
                <a:gd name="connsiteY48" fmla="*/ 581 h 1003"/>
                <a:gd name="connsiteX49" fmla="*/ 533 w 2382"/>
                <a:gd name="connsiteY49" fmla="*/ 618 h 1003"/>
                <a:gd name="connsiteX50" fmla="*/ 558 w 2382"/>
                <a:gd name="connsiteY50" fmla="*/ 618 h 1003"/>
                <a:gd name="connsiteX51" fmla="*/ 583 w 2382"/>
                <a:gd name="connsiteY51" fmla="*/ 631 h 1003"/>
                <a:gd name="connsiteX52" fmla="*/ 1104 w 2382"/>
                <a:gd name="connsiteY52" fmla="*/ 680 h 1003"/>
                <a:gd name="connsiteX53" fmla="*/ 1154 w 2382"/>
                <a:gd name="connsiteY53" fmla="*/ 693 h 1003"/>
                <a:gd name="connsiteX54" fmla="*/ 1166 w 2382"/>
                <a:gd name="connsiteY54" fmla="*/ 693 h 1003"/>
                <a:gd name="connsiteX55" fmla="*/ 1191 w 2382"/>
                <a:gd name="connsiteY55" fmla="*/ 693 h 1003"/>
                <a:gd name="connsiteX56" fmla="*/ 1191 w 2382"/>
                <a:gd name="connsiteY56" fmla="*/ 705 h 1003"/>
                <a:gd name="connsiteX57" fmla="*/ 1203 w 2382"/>
                <a:gd name="connsiteY57" fmla="*/ 705 h 1003"/>
                <a:gd name="connsiteX58" fmla="*/ 1340 w 2382"/>
                <a:gd name="connsiteY58" fmla="*/ 717 h 1003"/>
                <a:gd name="connsiteX59" fmla="*/ 1352 w 2382"/>
                <a:gd name="connsiteY59" fmla="*/ 717 h 1003"/>
                <a:gd name="connsiteX60" fmla="*/ 1352 w 2382"/>
                <a:gd name="connsiteY60" fmla="*/ 693 h 1003"/>
                <a:gd name="connsiteX61" fmla="*/ 1365 w 2382"/>
                <a:gd name="connsiteY61" fmla="*/ 680 h 1003"/>
                <a:gd name="connsiteX62" fmla="*/ 1402 w 2382"/>
                <a:gd name="connsiteY62" fmla="*/ 668 h 1003"/>
                <a:gd name="connsiteX63" fmla="*/ 1464 w 2382"/>
                <a:gd name="connsiteY63" fmla="*/ 680 h 1003"/>
                <a:gd name="connsiteX64" fmla="*/ 1464 w 2382"/>
                <a:gd name="connsiteY64" fmla="*/ 693 h 1003"/>
                <a:gd name="connsiteX65" fmla="*/ 1489 w 2382"/>
                <a:gd name="connsiteY65" fmla="*/ 705 h 1003"/>
                <a:gd name="connsiteX66" fmla="*/ 1514 w 2382"/>
                <a:gd name="connsiteY66" fmla="*/ 742 h 1003"/>
                <a:gd name="connsiteX67" fmla="*/ 1514 w 2382"/>
                <a:gd name="connsiteY67" fmla="*/ 767 h 1003"/>
                <a:gd name="connsiteX68" fmla="*/ 1538 w 2382"/>
                <a:gd name="connsiteY68" fmla="*/ 767 h 1003"/>
                <a:gd name="connsiteX69" fmla="*/ 1576 w 2382"/>
                <a:gd name="connsiteY69" fmla="*/ 792 h 1003"/>
                <a:gd name="connsiteX70" fmla="*/ 1588 w 2382"/>
                <a:gd name="connsiteY70" fmla="*/ 804 h 1003"/>
                <a:gd name="connsiteX71" fmla="*/ 1625 w 2382"/>
                <a:gd name="connsiteY71" fmla="*/ 792 h 1003"/>
                <a:gd name="connsiteX72" fmla="*/ 1663 w 2382"/>
                <a:gd name="connsiteY72" fmla="*/ 767 h 1003"/>
                <a:gd name="connsiteX73" fmla="*/ 1712 w 2382"/>
                <a:gd name="connsiteY73" fmla="*/ 804 h 1003"/>
                <a:gd name="connsiteX74" fmla="*/ 1737 w 2382"/>
                <a:gd name="connsiteY74" fmla="*/ 854 h 1003"/>
                <a:gd name="connsiteX75" fmla="*/ 1687 w 2382"/>
                <a:gd name="connsiteY75" fmla="*/ 854 h 1003"/>
                <a:gd name="connsiteX76" fmla="*/ 1675 w 2382"/>
                <a:gd name="connsiteY76" fmla="*/ 866 h 1003"/>
                <a:gd name="connsiteX77" fmla="*/ 1675 w 2382"/>
                <a:gd name="connsiteY77" fmla="*/ 928 h 1003"/>
                <a:gd name="connsiteX78" fmla="*/ 1663 w 2382"/>
                <a:gd name="connsiteY78" fmla="*/ 953 h 1003"/>
                <a:gd name="connsiteX79" fmla="*/ 1650 w 2382"/>
                <a:gd name="connsiteY79" fmla="*/ 991 h 1003"/>
                <a:gd name="connsiteX80" fmla="*/ 1663 w 2382"/>
                <a:gd name="connsiteY80" fmla="*/ 1003 h 1003"/>
                <a:gd name="connsiteX81" fmla="*/ 1725 w 2382"/>
                <a:gd name="connsiteY81" fmla="*/ 978 h 1003"/>
                <a:gd name="connsiteX82" fmla="*/ 1762 w 2382"/>
                <a:gd name="connsiteY82" fmla="*/ 904 h 1003"/>
                <a:gd name="connsiteX83" fmla="*/ 1762 w 2382"/>
                <a:gd name="connsiteY83" fmla="*/ 916 h 1003"/>
                <a:gd name="connsiteX84" fmla="*/ 1762 w 2382"/>
                <a:gd name="connsiteY84" fmla="*/ 879 h 1003"/>
                <a:gd name="connsiteX85" fmla="*/ 1787 w 2382"/>
                <a:gd name="connsiteY85" fmla="*/ 854 h 1003"/>
                <a:gd name="connsiteX86" fmla="*/ 1836 w 2382"/>
                <a:gd name="connsiteY86" fmla="*/ 854 h 1003"/>
                <a:gd name="connsiteX87" fmla="*/ 1836 w 2382"/>
                <a:gd name="connsiteY87" fmla="*/ 842 h 1003"/>
                <a:gd name="connsiteX88" fmla="*/ 1849 w 2382"/>
                <a:gd name="connsiteY88" fmla="*/ 829 h 1003"/>
                <a:gd name="connsiteX89" fmla="*/ 1874 w 2382"/>
                <a:gd name="connsiteY89" fmla="*/ 817 h 1003"/>
                <a:gd name="connsiteX90" fmla="*/ 1874 w 2382"/>
                <a:gd name="connsiteY90" fmla="*/ 829 h 1003"/>
                <a:gd name="connsiteX91" fmla="*/ 1886 w 2382"/>
                <a:gd name="connsiteY91" fmla="*/ 804 h 1003"/>
                <a:gd name="connsiteX92" fmla="*/ 1923 w 2382"/>
                <a:gd name="connsiteY92" fmla="*/ 767 h 1003"/>
                <a:gd name="connsiteX93" fmla="*/ 2010 w 2382"/>
                <a:gd name="connsiteY93" fmla="*/ 742 h 1003"/>
                <a:gd name="connsiteX94" fmla="*/ 2035 w 2382"/>
                <a:gd name="connsiteY94" fmla="*/ 693 h 1003"/>
                <a:gd name="connsiteX95" fmla="*/ 2047 w 2382"/>
                <a:gd name="connsiteY95" fmla="*/ 668 h 1003"/>
                <a:gd name="connsiteX96" fmla="*/ 2047 w 2382"/>
                <a:gd name="connsiteY96" fmla="*/ 643 h 1003"/>
                <a:gd name="connsiteX97" fmla="*/ 2060 w 2382"/>
                <a:gd name="connsiteY97" fmla="*/ 568 h 1003"/>
                <a:gd name="connsiteX98" fmla="*/ 2122 w 2382"/>
                <a:gd name="connsiteY98" fmla="*/ 568 h 1003"/>
                <a:gd name="connsiteX99" fmla="*/ 2196 w 2382"/>
                <a:gd name="connsiteY99" fmla="*/ 643 h 1003"/>
                <a:gd name="connsiteX100" fmla="*/ 2221 w 2382"/>
                <a:gd name="connsiteY100" fmla="*/ 631 h 1003"/>
                <a:gd name="connsiteX101" fmla="*/ 2258 w 2382"/>
                <a:gd name="connsiteY101" fmla="*/ 581 h 1003"/>
                <a:gd name="connsiteX102" fmla="*/ 2258 w 2382"/>
                <a:gd name="connsiteY102" fmla="*/ 606 h 1003"/>
                <a:gd name="connsiteX103" fmla="*/ 2246 w 2382"/>
                <a:gd name="connsiteY103" fmla="*/ 668 h 1003"/>
                <a:gd name="connsiteX104" fmla="*/ 2283 w 2382"/>
                <a:gd name="connsiteY104" fmla="*/ 693 h 1003"/>
                <a:gd name="connsiteX105" fmla="*/ 2308 w 2382"/>
                <a:gd name="connsiteY105" fmla="*/ 631 h 1003"/>
                <a:gd name="connsiteX106" fmla="*/ 2333 w 2382"/>
                <a:gd name="connsiteY106" fmla="*/ 618 h 1003"/>
                <a:gd name="connsiteX107" fmla="*/ 2370 w 2382"/>
                <a:gd name="connsiteY107" fmla="*/ 568 h 1003"/>
                <a:gd name="connsiteX108" fmla="*/ 2382 w 2382"/>
                <a:gd name="connsiteY108" fmla="*/ 531 h 1003"/>
                <a:gd name="connsiteX109" fmla="*/ 2358 w 2382"/>
                <a:gd name="connsiteY109" fmla="*/ 531 h 1003"/>
                <a:gd name="connsiteX0" fmla="*/ 2358 w 2382"/>
                <a:gd name="connsiteY0" fmla="*/ 447 h 919"/>
                <a:gd name="connsiteX1" fmla="*/ 2283 w 2382"/>
                <a:gd name="connsiteY1" fmla="*/ 460 h 919"/>
                <a:gd name="connsiteX2" fmla="*/ 2234 w 2382"/>
                <a:gd name="connsiteY2" fmla="*/ 435 h 919"/>
                <a:gd name="connsiteX3" fmla="*/ 2209 w 2382"/>
                <a:gd name="connsiteY3" fmla="*/ 398 h 919"/>
                <a:gd name="connsiteX4" fmla="*/ 2159 w 2382"/>
                <a:gd name="connsiteY4" fmla="*/ 398 h 919"/>
                <a:gd name="connsiteX5" fmla="*/ 2196 w 2382"/>
                <a:gd name="connsiteY5" fmla="*/ 373 h 919"/>
                <a:gd name="connsiteX6" fmla="*/ 2209 w 2382"/>
                <a:gd name="connsiteY6" fmla="*/ 335 h 919"/>
                <a:gd name="connsiteX7" fmla="*/ 2171 w 2382"/>
                <a:gd name="connsiteY7" fmla="*/ 323 h 919"/>
                <a:gd name="connsiteX8" fmla="*/ 2122 w 2382"/>
                <a:gd name="connsiteY8" fmla="*/ 373 h 919"/>
                <a:gd name="connsiteX9" fmla="*/ 2072 w 2382"/>
                <a:gd name="connsiteY9" fmla="*/ 410 h 919"/>
                <a:gd name="connsiteX10" fmla="*/ 2023 w 2382"/>
                <a:gd name="connsiteY10" fmla="*/ 522 h 919"/>
                <a:gd name="connsiteX11" fmla="*/ 2035 w 2382"/>
                <a:gd name="connsiteY11" fmla="*/ 460 h 919"/>
                <a:gd name="connsiteX12" fmla="*/ 2060 w 2382"/>
                <a:gd name="connsiteY12" fmla="*/ 385 h 919"/>
                <a:gd name="connsiteX13" fmla="*/ 2085 w 2382"/>
                <a:gd name="connsiteY13" fmla="*/ 335 h 919"/>
                <a:gd name="connsiteX14" fmla="*/ 2109 w 2382"/>
                <a:gd name="connsiteY14" fmla="*/ 286 h 919"/>
                <a:gd name="connsiteX15" fmla="*/ 2234 w 2382"/>
                <a:gd name="connsiteY15" fmla="*/ 224 h 919"/>
                <a:gd name="connsiteX16" fmla="*/ 2283 w 2382"/>
                <a:gd name="connsiteY16" fmla="*/ 187 h 919"/>
                <a:gd name="connsiteX17" fmla="*/ 1601 w 2382"/>
                <a:gd name="connsiteY17" fmla="*/ 211 h 919"/>
                <a:gd name="connsiteX18" fmla="*/ 1613 w 2382"/>
                <a:gd name="connsiteY18" fmla="*/ 236 h 919"/>
                <a:gd name="connsiteX19" fmla="*/ 1650 w 2382"/>
                <a:gd name="connsiteY19" fmla="*/ 298 h 919"/>
                <a:gd name="connsiteX20" fmla="*/ 1675 w 2382"/>
                <a:gd name="connsiteY20" fmla="*/ 348 h 919"/>
                <a:gd name="connsiteX21" fmla="*/ 1650 w 2382"/>
                <a:gd name="connsiteY21" fmla="*/ 398 h 919"/>
                <a:gd name="connsiteX22" fmla="*/ 1613 w 2382"/>
                <a:gd name="connsiteY22" fmla="*/ 398 h 919"/>
                <a:gd name="connsiteX23" fmla="*/ 1588 w 2382"/>
                <a:gd name="connsiteY23" fmla="*/ 360 h 919"/>
                <a:gd name="connsiteX24" fmla="*/ 1563 w 2382"/>
                <a:gd name="connsiteY24" fmla="*/ 335 h 919"/>
                <a:gd name="connsiteX25" fmla="*/ 1538 w 2382"/>
                <a:gd name="connsiteY25" fmla="*/ 286 h 919"/>
                <a:gd name="connsiteX26" fmla="*/ 1514 w 2382"/>
                <a:gd name="connsiteY26" fmla="*/ 261 h 919"/>
                <a:gd name="connsiteX27" fmla="*/ 1501 w 2382"/>
                <a:gd name="connsiteY27" fmla="*/ 249 h 919"/>
                <a:gd name="connsiteX28" fmla="*/ 1427 w 2382"/>
                <a:gd name="connsiteY28" fmla="*/ 249 h 919"/>
                <a:gd name="connsiteX29" fmla="*/ 1328 w 2382"/>
                <a:gd name="connsiteY29" fmla="*/ 187 h 919"/>
                <a:gd name="connsiteX30" fmla="*/ 1278 w 2382"/>
                <a:gd name="connsiteY30" fmla="*/ 149 h 919"/>
                <a:gd name="connsiteX31" fmla="*/ 1216 w 2382"/>
                <a:gd name="connsiteY31" fmla="*/ 137 h 919"/>
                <a:gd name="connsiteX32" fmla="*/ 1191 w 2382"/>
                <a:gd name="connsiteY32" fmla="*/ 149 h 919"/>
                <a:gd name="connsiteX33" fmla="*/ 1117 w 2382"/>
                <a:gd name="connsiteY33" fmla="*/ 62 h 919"/>
                <a:gd name="connsiteX34" fmla="*/ 1092 w 2382"/>
                <a:gd name="connsiteY34" fmla="*/ 62 h 919"/>
                <a:gd name="connsiteX35" fmla="*/ 24 w 2382"/>
                <a:gd name="connsiteY35" fmla="*/ 0 h 919"/>
                <a:gd name="connsiteX36" fmla="*/ 49 w 2382"/>
                <a:gd name="connsiteY36" fmla="*/ 38 h 919"/>
                <a:gd name="connsiteX37" fmla="*/ 0 w 2382"/>
                <a:gd name="connsiteY37" fmla="*/ 87 h 919"/>
                <a:gd name="connsiteX38" fmla="*/ 0 w 2382"/>
                <a:gd name="connsiteY38" fmla="*/ 124 h 919"/>
                <a:gd name="connsiteX39" fmla="*/ 0 w 2382"/>
                <a:gd name="connsiteY39" fmla="*/ 162 h 919"/>
                <a:gd name="connsiteX40" fmla="*/ 49 w 2382"/>
                <a:gd name="connsiteY40" fmla="*/ 261 h 919"/>
                <a:gd name="connsiteX41" fmla="*/ 24 w 2382"/>
                <a:gd name="connsiteY41" fmla="*/ 298 h 919"/>
                <a:gd name="connsiteX42" fmla="*/ 24 w 2382"/>
                <a:gd name="connsiteY42" fmla="*/ 323 h 919"/>
                <a:gd name="connsiteX43" fmla="*/ 49 w 2382"/>
                <a:gd name="connsiteY43" fmla="*/ 335 h 919"/>
                <a:gd name="connsiteX44" fmla="*/ 86 w 2382"/>
                <a:gd name="connsiteY44" fmla="*/ 410 h 919"/>
                <a:gd name="connsiteX45" fmla="*/ 99 w 2382"/>
                <a:gd name="connsiteY45" fmla="*/ 447 h 919"/>
                <a:gd name="connsiteX46" fmla="*/ 111 w 2382"/>
                <a:gd name="connsiteY46" fmla="*/ 472 h 919"/>
                <a:gd name="connsiteX47" fmla="*/ 161 w 2382"/>
                <a:gd name="connsiteY47" fmla="*/ 497 h 919"/>
                <a:gd name="connsiteX48" fmla="*/ 533 w 2382"/>
                <a:gd name="connsiteY48" fmla="*/ 534 h 919"/>
                <a:gd name="connsiteX49" fmla="*/ 558 w 2382"/>
                <a:gd name="connsiteY49" fmla="*/ 534 h 919"/>
                <a:gd name="connsiteX50" fmla="*/ 583 w 2382"/>
                <a:gd name="connsiteY50" fmla="*/ 547 h 919"/>
                <a:gd name="connsiteX51" fmla="*/ 1104 w 2382"/>
                <a:gd name="connsiteY51" fmla="*/ 596 h 919"/>
                <a:gd name="connsiteX52" fmla="*/ 1154 w 2382"/>
                <a:gd name="connsiteY52" fmla="*/ 609 h 919"/>
                <a:gd name="connsiteX53" fmla="*/ 1166 w 2382"/>
                <a:gd name="connsiteY53" fmla="*/ 609 h 919"/>
                <a:gd name="connsiteX54" fmla="*/ 1191 w 2382"/>
                <a:gd name="connsiteY54" fmla="*/ 609 h 919"/>
                <a:gd name="connsiteX55" fmla="*/ 1191 w 2382"/>
                <a:gd name="connsiteY55" fmla="*/ 621 h 919"/>
                <a:gd name="connsiteX56" fmla="*/ 1203 w 2382"/>
                <a:gd name="connsiteY56" fmla="*/ 621 h 919"/>
                <a:gd name="connsiteX57" fmla="*/ 1340 w 2382"/>
                <a:gd name="connsiteY57" fmla="*/ 633 h 919"/>
                <a:gd name="connsiteX58" fmla="*/ 1352 w 2382"/>
                <a:gd name="connsiteY58" fmla="*/ 633 h 919"/>
                <a:gd name="connsiteX59" fmla="*/ 1352 w 2382"/>
                <a:gd name="connsiteY59" fmla="*/ 609 h 919"/>
                <a:gd name="connsiteX60" fmla="*/ 1365 w 2382"/>
                <a:gd name="connsiteY60" fmla="*/ 596 h 919"/>
                <a:gd name="connsiteX61" fmla="*/ 1402 w 2382"/>
                <a:gd name="connsiteY61" fmla="*/ 584 h 919"/>
                <a:gd name="connsiteX62" fmla="*/ 1464 w 2382"/>
                <a:gd name="connsiteY62" fmla="*/ 596 h 919"/>
                <a:gd name="connsiteX63" fmla="*/ 1464 w 2382"/>
                <a:gd name="connsiteY63" fmla="*/ 609 h 919"/>
                <a:gd name="connsiteX64" fmla="*/ 1489 w 2382"/>
                <a:gd name="connsiteY64" fmla="*/ 621 h 919"/>
                <a:gd name="connsiteX65" fmla="*/ 1514 w 2382"/>
                <a:gd name="connsiteY65" fmla="*/ 658 h 919"/>
                <a:gd name="connsiteX66" fmla="*/ 1514 w 2382"/>
                <a:gd name="connsiteY66" fmla="*/ 683 h 919"/>
                <a:gd name="connsiteX67" fmla="*/ 1538 w 2382"/>
                <a:gd name="connsiteY67" fmla="*/ 683 h 919"/>
                <a:gd name="connsiteX68" fmla="*/ 1576 w 2382"/>
                <a:gd name="connsiteY68" fmla="*/ 708 h 919"/>
                <a:gd name="connsiteX69" fmla="*/ 1588 w 2382"/>
                <a:gd name="connsiteY69" fmla="*/ 720 h 919"/>
                <a:gd name="connsiteX70" fmla="*/ 1625 w 2382"/>
                <a:gd name="connsiteY70" fmla="*/ 708 h 919"/>
                <a:gd name="connsiteX71" fmla="*/ 1663 w 2382"/>
                <a:gd name="connsiteY71" fmla="*/ 683 h 919"/>
                <a:gd name="connsiteX72" fmla="*/ 1712 w 2382"/>
                <a:gd name="connsiteY72" fmla="*/ 720 h 919"/>
                <a:gd name="connsiteX73" fmla="*/ 1737 w 2382"/>
                <a:gd name="connsiteY73" fmla="*/ 770 h 919"/>
                <a:gd name="connsiteX74" fmla="*/ 1687 w 2382"/>
                <a:gd name="connsiteY74" fmla="*/ 770 h 919"/>
                <a:gd name="connsiteX75" fmla="*/ 1675 w 2382"/>
                <a:gd name="connsiteY75" fmla="*/ 782 h 919"/>
                <a:gd name="connsiteX76" fmla="*/ 1675 w 2382"/>
                <a:gd name="connsiteY76" fmla="*/ 844 h 919"/>
                <a:gd name="connsiteX77" fmla="*/ 1663 w 2382"/>
                <a:gd name="connsiteY77" fmla="*/ 869 h 919"/>
                <a:gd name="connsiteX78" fmla="*/ 1650 w 2382"/>
                <a:gd name="connsiteY78" fmla="*/ 907 h 919"/>
                <a:gd name="connsiteX79" fmla="*/ 1663 w 2382"/>
                <a:gd name="connsiteY79" fmla="*/ 919 h 919"/>
                <a:gd name="connsiteX80" fmla="*/ 1725 w 2382"/>
                <a:gd name="connsiteY80" fmla="*/ 894 h 919"/>
                <a:gd name="connsiteX81" fmla="*/ 1762 w 2382"/>
                <a:gd name="connsiteY81" fmla="*/ 820 h 919"/>
                <a:gd name="connsiteX82" fmla="*/ 1762 w 2382"/>
                <a:gd name="connsiteY82" fmla="*/ 832 h 919"/>
                <a:gd name="connsiteX83" fmla="*/ 1762 w 2382"/>
                <a:gd name="connsiteY83" fmla="*/ 795 h 919"/>
                <a:gd name="connsiteX84" fmla="*/ 1787 w 2382"/>
                <a:gd name="connsiteY84" fmla="*/ 770 h 919"/>
                <a:gd name="connsiteX85" fmla="*/ 1836 w 2382"/>
                <a:gd name="connsiteY85" fmla="*/ 770 h 919"/>
                <a:gd name="connsiteX86" fmla="*/ 1836 w 2382"/>
                <a:gd name="connsiteY86" fmla="*/ 758 h 919"/>
                <a:gd name="connsiteX87" fmla="*/ 1849 w 2382"/>
                <a:gd name="connsiteY87" fmla="*/ 745 h 919"/>
                <a:gd name="connsiteX88" fmla="*/ 1874 w 2382"/>
                <a:gd name="connsiteY88" fmla="*/ 733 h 919"/>
                <a:gd name="connsiteX89" fmla="*/ 1874 w 2382"/>
                <a:gd name="connsiteY89" fmla="*/ 745 h 919"/>
                <a:gd name="connsiteX90" fmla="*/ 1886 w 2382"/>
                <a:gd name="connsiteY90" fmla="*/ 720 h 919"/>
                <a:gd name="connsiteX91" fmla="*/ 1923 w 2382"/>
                <a:gd name="connsiteY91" fmla="*/ 683 h 919"/>
                <a:gd name="connsiteX92" fmla="*/ 2010 w 2382"/>
                <a:gd name="connsiteY92" fmla="*/ 658 h 919"/>
                <a:gd name="connsiteX93" fmla="*/ 2035 w 2382"/>
                <a:gd name="connsiteY93" fmla="*/ 609 h 919"/>
                <a:gd name="connsiteX94" fmla="*/ 2047 w 2382"/>
                <a:gd name="connsiteY94" fmla="*/ 584 h 919"/>
                <a:gd name="connsiteX95" fmla="*/ 2047 w 2382"/>
                <a:gd name="connsiteY95" fmla="*/ 559 h 919"/>
                <a:gd name="connsiteX96" fmla="*/ 2060 w 2382"/>
                <a:gd name="connsiteY96" fmla="*/ 484 h 919"/>
                <a:gd name="connsiteX97" fmla="*/ 2122 w 2382"/>
                <a:gd name="connsiteY97" fmla="*/ 484 h 919"/>
                <a:gd name="connsiteX98" fmla="*/ 2196 w 2382"/>
                <a:gd name="connsiteY98" fmla="*/ 559 h 919"/>
                <a:gd name="connsiteX99" fmla="*/ 2221 w 2382"/>
                <a:gd name="connsiteY99" fmla="*/ 547 h 919"/>
                <a:gd name="connsiteX100" fmla="*/ 2258 w 2382"/>
                <a:gd name="connsiteY100" fmla="*/ 497 h 919"/>
                <a:gd name="connsiteX101" fmla="*/ 2258 w 2382"/>
                <a:gd name="connsiteY101" fmla="*/ 522 h 919"/>
                <a:gd name="connsiteX102" fmla="*/ 2246 w 2382"/>
                <a:gd name="connsiteY102" fmla="*/ 584 h 919"/>
                <a:gd name="connsiteX103" fmla="*/ 2283 w 2382"/>
                <a:gd name="connsiteY103" fmla="*/ 609 h 919"/>
                <a:gd name="connsiteX104" fmla="*/ 2308 w 2382"/>
                <a:gd name="connsiteY104" fmla="*/ 547 h 919"/>
                <a:gd name="connsiteX105" fmla="*/ 2333 w 2382"/>
                <a:gd name="connsiteY105" fmla="*/ 534 h 919"/>
                <a:gd name="connsiteX106" fmla="*/ 2370 w 2382"/>
                <a:gd name="connsiteY106" fmla="*/ 484 h 919"/>
                <a:gd name="connsiteX107" fmla="*/ 2382 w 2382"/>
                <a:gd name="connsiteY107" fmla="*/ 447 h 919"/>
                <a:gd name="connsiteX108" fmla="*/ 2358 w 2382"/>
                <a:gd name="connsiteY108" fmla="*/ 447 h 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382" h="919">
                  <a:moveTo>
                    <a:pt x="2358" y="447"/>
                  </a:moveTo>
                  <a:cubicBezTo>
                    <a:pt x="2333" y="451"/>
                    <a:pt x="2308" y="456"/>
                    <a:pt x="2283" y="460"/>
                  </a:cubicBezTo>
                  <a:cubicBezTo>
                    <a:pt x="2267" y="452"/>
                    <a:pt x="2250" y="443"/>
                    <a:pt x="2234" y="435"/>
                  </a:cubicBezTo>
                  <a:cubicBezTo>
                    <a:pt x="2226" y="423"/>
                    <a:pt x="2217" y="410"/>
                    <a:pt x="2209" y="398"/>
                  </a:cubicBezTo>
                  <a:lnTo>
                    <a:pt x="2159" y="398"/>
                  </a:lnTo>
                  <a:lnTo>
                    <a:pt x="2196" y="373"/>
                  </a:lnTo>
                  <a:cubicBezTo>
                    <a:pt x="2200" y="360"/>
                    <a:pt x="2205" y="348"/>
                    <a:pt x="2209" y="335"/>
                  </a:cubicBezTo>
                  <a:lnTo>
                    <a:pt x="2171" y="323"/>
                  </a:lnTo>
                  <a:cubicBezTo>
                    <a:pt x="2155" y="340"/>
                    <a:pt x="2138" y="356"/>
                    <a:pt x="2122" y="373"/>
                  </a:cubicBezTo>
                  <a:cubicBezTo>
                    <a:pt x="2105" y="385"/>
                    <a:pt x="2089" y="398"/>
                    <a:pt x="2072" y="410"/>
                  </a:cubicBezTo>
                  <a:cubicBezTo>
                    <a:pt x="2056" y="447"/>
                    <a:pt x="2039" y="485"/>
                    <a:pt x="2023" y="522"/>
                  </a:cubicBezTo>
                  <a:cubicBezTo>
                    <a:pt x="2027" y="501"/>
                    <a:pt x="2031" y="481"/>
                    <a:pt x="2035" y="460"/>
                  </a:cubicBezTo>
                  <a:cubicBezTo>
                    <a:pt x="2043" y="435"/>
                    <a:pt x="2052" y="410"/>
                    <a:pt x="2060" y="385"/>
                  </a:cubicBezTo>
                  <a:cubicBezTo>
                    <a:pt x="2068" y="368"/>
                    <a:pt x="2077" y="352"/>
                    <a:pt x="2085" y="335"/>
                  </a:cubicBezTo>
                  <a:cubicBezTo>
                    <a:pt x="2093" y="319"/>
                    <a:pt x="2101" y="302"/>
                    <a:pt x="2109" y="286"/>
                  </a:cubicBezTo>
                  <a:lnTo>
                    <a:pt x="2234" y="224"/>
                  </a:lnTo>
                  <a:lnTo>
                    <a:pt x="2283" y="187"/>
                  </a:lnTo>
                  <a:cubicBezTo>
                    <a:pt x="2178" y="185"/>
                    <a:pt x="1713" y="203"/>
                    <a:pt x="1601" y="211"/>
                  </a:cubicBezTo>
                  <a:cubicBezTo>
                    <a:pt x="1605" y="219"/>
                    <a:pt x="1609" y="228"/>
                    <a:pt x="1613" y="236"/>
                  </a:cubicBezTo>
                  <a:cubicBezTo>
                    <a:pt x="1625" y="257"/>
                    <a:pt x="1638" y="277"/>
                    <a:pt x="1650" y="298"/>
                  </a:cubicBezTo>
                  <a:cubicBezTo>
                    <a:pt x="1658" y="315"/>
                    <a:pt x="1667" y="331"/>
                    <a:pt x="1675" y="348"/>
                  </a:cubicBezTo>
                  <a:cubicBezTo>
                    <a:pt x="1667" y="365"/>
                    <a:pt x="1658" y="381"/>
                    <a:pt x="1650" y="398"/>
                  </a:cubicBezTo>
                  <a:lnTo>
                    <a:pt x="1613" y="398"/>
                  </a:lnTo>
                  <a:cubicBezTo>
                    <a:pt x="1605" y="385"/>
                    <a:pt x="1596" y="373"/>
                    <a:pt x="1588" y="360"/>
                  </a:cubicBezTo>
                  <a:lnTo>
                    <a:pt x="1563" y="335"/>
                  </a:lnTo>
                  <a:cubicBezTo>
                    <a:pt x="1555" y="319"/>
                    <a:pt x="1546" y="302"/>
                    <a:pt x="1538" y="286"/>
                  </a:cubicBezTo>
                  <a:cubicBezTo>
                    <a:pt x="1530" y="278"/>
                    <a:pt x="1522" y="269"/>
                    <a:pt x="1514" y="261"/>
                  </a:cubicBezTo>
                  <a:cubicBezTo>
                    <a:pt x="1510" y="257"/>
                    <a:pt x="1505" y="253"/>
                    <a:pt x="1501" y="249"/>
                  </a:cubicBezTo>
                  <a:lnTo>
                    <a:pt x="1427" y="249"/>
                  </a:lnTo>
                  <a:cubicBezTo>
                    <a:pt x="1394" y="228"/>
                    <a:pt x="1361" y="208"/>
                    <a:pt x="1328" y="187"/>
                  </a:cubicBezTo>
                  <a:lnTo>
                    <a:pt x="1278" y="149"/>
                  </a:lnTo>
                  <a:lnTo>
                    <a:pt x="1216" y="137"/>
                  </a:lnTo>
                  <a:cubicBezTo>
                    <a:pt x="1208" y="141"/>
                    <a:pt x="1199" y="145"/>
                    <a:pt x="1191" y="149"/>
                  </a:cubicBezTo>
                  <a:cubicBezTo>
                    <a:pt x="1166" y="120"/>
                    <a:pt x="1142" y="91"/>
                    <a:pt x="1117" y="62"/>
                  </a:cubicBezTo>
                  <a:lnTo>
                    <a:pt x="1092" y="62"/>
                  </a:lnTo>
                  <a:lnTo>
                    <a:pt x="24" y="0"/>
                  </a:lnTo>
                  <a:cubicBezTo>
                    <a:pt x="32" y="13"/>
                    <a:pt x="41" y="25"/>
                    <a:pt x="49" y="38"/>
                  </a:cubicBezTo>
                  <a:lnTo>
                    <a:pt x="0" y="87"/>
                  </a:lnTo>
                  <a:lnTo>
                    <a:pt x="0" y="124"/>
                  </a:lnTo>
                  <a:lnTo>
                    <a:pt x="0" y="162"/>
                  </a:lnTo>
                  <a:cubicBezTo>
                    <a:pt x="16" y="195"/>
                    <a:pt x="33" y="228"/>
                    <a:pt x="49" y="261"/>
                  </a:cubicBezTo>
                  <a:cubicBezTo>
                    <a:pt x="41" y="273"/>
                    <a:pt x="32" y="286"/>
                    <a:pt x="24" y="298"/>
                  </a:cubicBezTo>
                  <a:lnTo>
                    <a:pt x="24" y="323"/>
                  </a:lnTo>
                  <a:cubicBezTo>
                    <a:pt x="32" y="327"/>
                    <a:pt x="41" y="331"/>
                    <a:pt x="49" y="335"/>
                  </a:cubicBezTo>
                  <a:cubicBezTo>
                    <a:pt x="61" y="360"/>
                    <a:pt x="74" y="385"/>
                    <a:pt x="86" y="410"/>
                  </a:cubicBezTo>
                  <a:cubicBezTo>
                    <a:pt x="90" y="422"/>
                    <a:pt x="95" y="435"/>
                    <a:pt x="99" y="447"/>
                  </a:cubicBezTo>
                  <a:cubicBezTo>
                    <a:pt x="103" y="455"/>
                    <a:pt x="107" y="464"/>
                    <a:pt x="111" y="472"/>
                  </a:cubicBezTo>
                  <a:cubicBezTo>
                    <a:pt x="128" y="480"/>
                    <a:pt x="144" y="489"/>
                    <a:pt x="161" y="497"/>
                  </a:cubicBezTo>
                  <a:lnTo>
                    <a:pt x="533" y="534"/>
                  </a:lnTo>
                  <a:lnTo>
                    <a:pt x="558" y="534"/>
                  </a:lnTo>
                  <a:cubicBezTo>
                    <a:pt x="566" y="538"/>
                    <a:pt x="575" y="543"/>
                    <a:pt x="583" y="547"/>
                  </a:cubicBezTo>
                  <a:lnTo>
                    <a:pt x="1104" y="596"/>
                  </a:lnTo>
                  <a:cubicBezTo>
                    <a:pt x="1121" y="600"/>
                    <a:pt x="1137" y="605"/>
                    <a:pt x="1154" y="609"/>
                  </a:cubicBezTo>
                  <a:lnTo>
                    <a:pt x="1166" y="609"/>
                  </a:lnTo>
                  <a:lnTo>
                    <a:pt x="1191" y="609"/>
                  </a:lnTo>
                  <a:lnTo>
                    <a:pt x="1191" y="621"/>
                  </a:lnTo>
                  <a:lnTo>
                    <a:pt x="1203" y="621"/>
                  </a:lnTo>
                  <a:lnTo>
                    <a:pt x="1340" y="633"/>
                  </a:lnTo>
                  <a:lnTo>
                    <a:pt x="1352" y="633"/>
                  </a:lnTo>
                  <a:lnTo>
                    <a:pt x="1352" y="609"/>
                  </a:lnTo>
                  <a:lnTo>
                    <a:pt x="1365" y="596"/>
                  </a:lnTo>
                  <a:lnTo>
                    <a:pt x="1402" y="584"/>
                  </a:lnTo>
                  <a:lnTo>
                    <a:pt x="1464" y="596"/>
                  </a:lnTo>
                  <a:lnTo>
                    <a:pt x="1464" y="609"/>
                  </a:lnTo>
                  <a:cubicBezTo>
                    <a:pt x="1472" y="613"/>
                    <a:pt x="1481" y="617"/>
                    <a:pt x="1489" y="621"/>
                  </a:cubicBezTo>
                  <a:cubicBezTo>
                    <a:pt x="1497" y="633"/>
                    <a:pt x="1506" y="646"/>
                    <a:pt x="1514" y="658"/>
                  </a:cubicBezTo>
                  <a:lnTo>
                    <a:pt x="1514" y="683"/>
                  </a:lnTo>
                  <a:lnTo>
                    <a:pt x="1538" y="683"/>
                  </a:lnTo>
                  <a:cubicBezTo>
                    <a:pt x="1551" y="691"/>
                    <a:pt x="1563" y="700"/>
                    <a:pt x="1576" y="708"/>
                  </a:cubicBezTo>
                  <a:lnTo>
                    <a:pt x="1588" y="720"/>
                  </a:lnTo>
                  <a:lnTo>
                    <a:pt x="1625" y="708"/>
                  </a:lnTo>
                  <a:cubicBezTo>
                    <a:pt x="1638" y="700"/>
                    <a:pt x="1650" y="691"/>
                    <a:pt x="1663" y="683"/>
                  </a:cubicBezTo>
                  <a:lnTo>
                    <a:pt x="1712" y="720"/>
                  </a:lnTo>
                  <a:cubicBezTo>
                    <a:pt x="1720" y="737"/>
                    <a:pt x="1729" y="753"/>
                    <a:pt x="1737" y="770"/>
                  </a:cubicBezTo>
                  <a:lnTo>
                    <a:pt x="1687" y="770"/>
                  </a:lnTo>
                  <a:lnTo>
                    <a:pt x="1675" y="782"/>
                  </a:lnTo>
                  <a:lnTo>
                    <a:pt x="1675" y="844"/>
                  </a:lnTo>
                  <a:cubicBezTo>
                    <a:pt x="1671" y="852"/>
                    <a:pt x="1667" y="861"/>
                    <a:pt x="1663" y="869"/>
                  </a:cubicBezTo>
                  <a:cubicBezTo>
                    <a:pt x="1659" y="882"/>
                    <a:pt x="1654" y="894"/>
                    <a:pt x="1650" y="907"/>
                  </a:cubicBezTo>
                  <a:cubicBezTo>
                    <a:pt x="1654" y="911"/>
                    <a:pt x="1659" y="915"/>
                    <a:pt x="1663" y="919"/>
                  </a:cubicBezTo>
                  <a:cubicBezTo>
                    <a:pt x="1684" y="911"/>
                    <a:pt x="1704" y="902"/>
                    <a:pt x="1725" y="894"/>
                  </a:cubicBezTo>
                  <a:cubicBezTo>
                    <a:pt x="1737" y="869"/>
                    <a:pt x="1750" y="845"/>
                    <a:pt x="1762" y="820"/>
                  </a:cubicBezTo>
                  <a:lnTo>
                    <a:pt x="1762" y="832"/>
                  </a:lnTo>
                  <a:lnTo>
                    <a:pt x="1762" y="795"/>
                  </a:lnTo>
                  <a:lnTo>
                    <a:pt x="1787" y="770"/>
                  </a:lnTo>
                  <a:lnTo>
                    <a:pt x="1836" y="770"/>
                  </a:lnTo>
                  <a:lnTo>
                    <a:pt x="1836" y="758"/>
                  </a:lnTo>
                  <a:lnTo>
                    <a:pt x="1849" y="745"/>
                  </a:lnTo>
                  <a:cubicBezTo>
                    <a:pt x="1857" y="741"/>
                    <a:pt x="1866" y="737"/>
                    <a:pt x="1874" y="733"/>
                  </a:cubicBezTo>
                  <a:lnTo>
                    <a:pt x="1874" y="745"/>
                  </a:lnTo>
                  <a:cubicBezTo>
                    <a:pt x="1878" y="737"/>
                    <a:pt x="1882" y="728"/>
                    <a:pt x="1886" y="720"/>
                  </a:cubicBezTo>
                  <a:lnTo>
                    <a:pt x="1923" y="683"/>
                  </a:lnTo>
                  <a:cubicBezTo>
                    <a:pt x="1952" y="675"/>
                    <a:pt x="1981" y="666"/>
                    <a:pt x="2010" y="658"/>
                  </a:cubicBezTo>
                  <a:cubicBezTo>
                    <a:pt x="2018" y="642"/>
                    <a:pt x="2027" y="625"/>
                    <a:pt x="2035" y="609"/>
                  </a:cubicBezTo>
                  <a:cubicBezTo>
                    <a:pt x="2039" y="601"/>
                    <a:pt x="2043" y="592"/>
                    <a:pt x="2047" y="584"/>
                  </a:cubicBezTo>
                  <a:lnTo>
                    <a:pt x="2047" y="559"/>
                  </a:lnTo>
                  <a:cubicBezTo>
                    <a:pt x="2051" y="534"/>
                    <a:pt x="2056" y="509"/>
                    <a:pt x="2060" y="484"/>
                  </a:cubicBezTo>
                  <a:lnTo>
                    <a:pt x="2122" y="484"/>
                  </a:lnTo>
                  <a:cubicBezTo>
                    <a:pt x="2147" y="509"/>
                    <a:pt x="2171" y="534"/>
                    <a:pt x="2196" y="559"/>
                  </a:cubicBezTo>
                  <a:cubicBezTo>
                    <a:pt x="2204" y="555"/>
                    <a:pt x="2213" y="551"/>
                    <a:pt x="2221" y="547"/>
                  </a:cubicBezTo>
                  <a:cubicBezTo>
                    <a:pt x="2233" y="530"/>
                    <a:pt x="2246" y="514"/>
                    <a:pt x="2258" y="497"/>
                  </a:cubicBezTo>
                  <a:lnTo>
                    <a:pt x="2258" y="522"/>
                  </a:lnTo>
                  <a:cubicBezTo>
                    <a:pt x="2254" y="543"/>
                    <a:pt x="2250" y="563"/>
                    <a:pt x="2246" y="584"/>
                  </a:cubicBezTo>
                  <a:lnTo>
                    <a:pt x="2283" y="609"/>
                  </a:lnTo>
                  <a:cubicBezTo>
                    <a:pt x="2291" y="588"/>
                    <a:pt x="2300" y="568"/>
                    <a:pt x="2308" y="547"/>
                  </a:cubicBezTo>
                  <a:cubicBezTo>
                    <a:pt x="2316" y="543"/>
                    <a:pt x="2325" y="538"/>
                    <a:pt x="2333" y="534"/>
                  </a:cubicBezTo>
                  <a:cubicBezTo>
                    <a:pt x="2345" y="517"/>
                    <a:pt x="2358" y="501"/>
                    <a:pt x="2370" y="484"/>
                  </a:cubicBezTo>
                  <a:cubicBezTo>
                    <a:pt x="2374" y="472"/>
                    <a:pt x="2378" y="459"/>
                    <a:pt x="2382" y="447"/>
                  </a:cubicBezTo>
                  <a:lnTo>
                    <a:pt x="2358" y="447"/>
                  </a:lnTo>
                  <a:close/>
                </a:path>
              </a:pathLst>
            </a:custGeom>
            <a:solidFill>
              <a:srgbClr val="091C5A">
                <a:lumMod val="40000"/>
                <a:lumOff val="60000"/>
              </a:srgbClr>
            </a:solidFill>
            <a:ln w="38100" cmpd="sng">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CA" sz="1800" b="0" i="0" u="none" strike="noStrike" kern="0" cap="none" spc="0" normalizeH="0" baseline="0" noProof="0" dirty="0">
                <a:ln>
                  <a:noFill/>
                </a:ln>
                <a:solidFill>
                  <a:prstClr val="black"/>
                </a:solidFill>
                <a:effectLst/>
                <a:uLnTx/>
                <a:uFillTx/>
                <a:latin typeface="Frutiger LT 45 Light" pitchFamily="34" charset="0"/>
                <a:cs typeface="Arial" pitchFamily="34" charset="0"/>
              </a:endParaRPr>
            </a:p>
          </p:txBody>
        </p:sp>
        <p:sp>
          <p:nvSpPr>
            <p:cNvPr id="15" name="Freeform 47"/>
            <p:cNvSpPr>
              <a:spLocks/>
            </p:cNvSpPr>
            <p:nvPr/>
          </p:nvSpPr>
          <p:spPr bwMode="auto">
            <a:xfrm>
              <a:off x="3891" y="889"/>
              <a:ext cx="1629" cy="992"/>
            </a:xfrm>
            <a:custGeom>
              <a:avLst/>
              <a:gdLst/>
              <a:ahLst/>
              <a:cxnLst>
                <a:cxn ang="0">
                  <a:pos x="2185" y="0"/>
                </a:cxn>
                <a:cxn ang="0">
                  <a:pos x="2110" y="100"/>
                </a:cxn>
                <a:cxn ang="0">
                  <a:pos x="1999" y="187"/>
                </a:cxn>
                <a:cxn ang="0">
                  <a:pos x="1937" y="311"/>
                </a:cxn>
                <a:cxn ang="0">
                  <a:pos x="1850" y="348"/>
                </a:cxn>
                <a:cxn ang="0">
                  <a:pos x="1812" y="423"/>
                </a:cxn>
                <a:cxn ang="0">
                  <a:pos x="1726" y="460"/>
                </a:cxn>
                <a:cxn ang="0">
                  <a:pos x="1701" y="423"/>
                </a:cxn>
                <a:cxn ang="0">
                  <a:pos x="1701" y="348"/>
                </a:cxn>
                <a:cxn ang="0">
                  <a:pos x="1664" y="323"/>
                </a:cxn>
                <a:cxn ang="0">
                  <a:pos x="1639" y="249"/>
                </a:cxn>
                <a:cxn ang="0">
                  <a:pos x="1564" y="360"/>
                </a:cxn>
                <a:cxn ang="0">
                  <a:pos x="1577" y="472"/>
                </a:cxn>
                <a:cxn ang="0">
                  <a:pos x="1502" y="447"/>
                </a:cxn>
                <a:cxn ang="0">
                  <a:pos x="1515" y="323"/>
                </a:cxn>
                <a:cxn ang="0">
                  <a:pos x="1515" y="274"/>
                </a:cxn>
                <a:cxn ang="0">
                  <a:pos x="1639" y="236"/>
                </a:cxn>
                <a:cxn ang="0">
                  <a:pos x="1515" y="224"/>
                </a:cxn>
                <a:cxn ang="0">
                  <a:pos x="1415" y="236"/>
                </a:cxn>
                <a:cxn ang="0">
                  <a:pos x="1341" y="199"/>
                </a:cxn>
                <a:cxn ang="0">
                  <a:pos x="1428" y="149"/>
                </a:cxn>
                <a:cxn ang="0">
                  <a:pos x="1341" y="149"/>
                </a:cxn>
                <a:cxn ang="0">
                  <a:pos x="1242" y="125"/>
                </a:cxn>
                <a:cxn ang="0">
                  <a:pos x="646" y="63"/>
                </a:cxn>
                <a:cxn ang="0">
                  <a:pos x="199" y="13"/>
                </a:cxn>
                <a:cxn ang="0">
                  <a:pos x="174" y="63"/>
                </a:cxn>
                <a:cxn ang="0">
                  <a:pos x="87" y="211"/>
                </a:cxn>
                <a:cxn ang="0">
                  <a:pos x="0" y="423"/>
                </a:cxn>
                <a:cxn ang="0">
                  <a:pos x="38" y="584"/>
                </a:cxn>
                <a:cxn ang="0">
                  <a:pos x="63" y="658"/>
                </a:cxn>
                <a:cxn ang="0">
                  <a:pos x="75" y="758"/>
                </a:cxn>
                <a:cxn ang="0">
                  <a:pos x="174" y="869"/>
                </a:cxn>
                <a:cxn ang="0">
                  <a:pos x="224" y="956"/>
                </a:cxn>
                <a:cxn ang="0">
                  <a:pos x="298" y="944"/>
                </a:cxn>
                <a:cxn ang="0">
                  <a:pos x="633" y="1068"/>
                </a:cxn>
                <a:cxn ang="0">
                  <a:pos x="795" y="1143"/>
                </a:cxn>
                <a:cxn ang="0">
                  <a:pos x="894" y="1180"/>
                </a:cxn>
                <a:cxn ang="0">
                  <a:pos x="1031" y="1304"/>
                </a:cxn>
                <a:cxn ang="0">
                  <a:pos x="1167" y="1403"/>
                </a:cxn>
                <a:cxn ang="0">
                  <a:pos x="1180" y="1267"/>
                </a:cxn>
                <a:cxn ang="0">
                  <a:pos x="1304" y="1180"/>
                </a:cxn>
                <a:cxn ang="0">
                  <a:pos x="1465" y="1205"/>
                </a:cxn>
                <a:cxn ang="0">
                  <a:pos x="1564" y="1130"/>
                </a:cxn>
                <a:cxn ang="0">
                  <a:pos x="1750" y="1130"/>
                </a:cxn>
                <a:cxn ang="0">
                  <a:pos x="1862" y="1217"/>
                </a:cxn>
                <a:cxn ang="0">
                  <a:pos x="1912" y="1267"/>
                </a:cxn>
                <a:cxn ang="0">
                  <a:pos x="1974" y="1329"/>
                </a:cxn>
                <a:cxn ang="0">
                  <a:pos x="1961" y="1143"/>
                </a:cxn>
                <a:cxn ang="0">
                  <a:pos x="1961" y="919"/>
                </a:cxn>
                <a:cxn ang="0">
                  <a:pos x="2086" y="758"/>
                </a:cxn>
                <a:cxn ang="0">
                  <a:pos x="2073" y="671"/>
                </a:cxn>
                <a:cxn ang="0">
                  <a:pos x="2023" y="509"/>
                </a:cxn>
                <a:cxn ang="0">
                  <a:pos x="2086" y="559"/>
                </a:cxn>
                <a:cxn ang="0">
                  <a:pos x="2098" y="460"/>
                </a:cxn>
                <a:cxn ang="0">
                  <a:pos x="2160" y="360"/>
                </a:cxn>
                <a:cxn ang="0">
                  <a:pos x="2222" y="323"/>
                </a:cxn>
                <a:cxn ang="0">
                  <a:pos x="2222" y="162"/>
                </a:cxn>
                <a:cxn ang="0">
                  <a:pos x="2272" y="75"/>
                </a:cxn>
              </a:cxnLst>
              <a:rect l="0" t="0" r="r" b="b"/>
              <a:pathLst>
                <a:path w="2272" h="1403">
                  <a:moveTo>
                    <a:pt x="2259" y="75"/>
                  </a:moveTo>
                  <a:lnTo>
                    <a:pt x="2210" y="25"/>
                  </a:lnTo>
                  <a:lnTo>
                    <a:pt x="2185" y="0"/>
                  </a:lnTo>
                  <a:lnTo>
                    <a:pt x="2123" y="0"/>
                  </a:lnTo>
                  <a:lnTo>
                    <a:pt x="2110" y="75"/>
                  </a:lnTo>
                  <a:lnTo>
                    <a:pt x="2110" y="100"/>
                  </a:lnTo>
                  <a:lnTo>
                    <a:pt x="2098" y="125"/>
                  </a:lnTo>
                  <a:lnTo>
                    <a:pt x="2073" y="162"/>
                  </a:lnTo>
                  <a:lnTo>
                    <a:pt x="1999" y="187"/>
                  </a:lnTo>
                  <a:lnTo>
                    <a:pt x="1949" y="261"/>
                  </a:lnTo>
                  <a:lnTo>
                    <a:pt x="1961" y="274"/>
                  </a:lnTo>
                  <a:lnTo>
                    <a:pt x="1937" y="311"/>
                  </a:lnTo>
                  <a:lnTo>
                    <a:pt x="1887" y="311"/>
                  </a:lnTo>
                  <a:lnTo>
                    <a:pt x="1862" y="336"/>
                  </a:lnTo>
                  <a:lnTo>
                    <a:pt x="1850" y="348"/>
                  </a:lnTo>
                  <a:lnTo>
                    <a:pt x="1837" y="373"/>
                  </a:lnTo>
                  <a:lnTo>
                    <a:pt x="1812" y="410"/>
                  </a:lnTo>
                  <a:lnTo>
                    <a:pt x="1812" y="423"/>
                  </a:lnTo>
                  <a:lnTo>
                    <a:pt x="1800" y="447"/>
                  </a:lnTo>
                  <a:lnTo>
                    <a:pt x="1763" y="472"/>
                  </a:lnTo>
                  <a:lnTo>
                    <a:pt x="1726" y="460"/>
                  </a:lnTo>
                  <a:lnTo>
                    <a:pt x="1726" y="447"/>
                  </a:lnTo>
                  <a:lnTo>
                    <a:pt x="1726" y="435"/>
                  </a:lnTo>
                  <a:lnTo>
                    <a:pt x="1701" y="423"/>
                  </a:lnTo>
                  <a:lnTo>
                    <a:pt x="1713" y="373"/>
                  </a:lnTo>
                  <a:lnTo>
                    <a:pt x="1713" y="348"/>
                  </a:lnTo>
                  <a:lnTo>
                    <a:pt x="1701" y="348"/>
                  </a:lnTo>
                  <a:lnTo>
                    <a:pt x="1688" y="360"/>
                  </a:lnTo>
                  <a:lnTo>
                    <a:pt x="1651" y="360"/>
                  </a:lnTo>
                  <a:lnTo>
                    <a:pt x="1664" y="323"/>
                  </a:lnTo>
                  <a:lnTo>
                    <a:pt x="1664" y="298"/>
                  </a:lnTo>
                  <a:lnTo>
                    <a:pt x="1664" y="274"/>
                  </a:lnTo>
                  <a:lnTo>
                    <a:pt x="1639" y="249"/>
                  </a:lnTo>
                  <a:lnTo>
                    <a:pt x="1601" y="249"/>
                  </a:lnTo>
                  <a:lnTo>
                    <a:pt x="1589" y="311"/>
                  </a:lnTo>
                  <a:lnTo>
                    <a:pt x="1564" y="360"/>
                  </a:lnTo>
                  <a:lnTo>
                    <a:pt x="1552" y="385"/>
                  </a:lnTo>
                  <a:lnTo>
                    <a:pt x="1577" y="423"/>
                  </a:lnTo>
                  <a:lnTo>
                    <a:pt x="1577" y="472"/>
                  </a:lnTo>
                  <a:lnTo>
                    <a:pt x="1564" y="497"/>
                  </a:lnTo>
                  <a:lnTo>
                    <a:pt x="1527" y="497"/>
                  </a:lnTo>
                  <a:lnTo>
                    <a:pt x="1502" y="447"/>
                  </a:lnTo>
                  <a:lnTo>
                    <a:pt x="1502" y="373"/>
                  </a:lnTo>
                  <a:lnTo>
                    <a:pt x="1515" y="348"/>
                  </a:lnTo>
                  <a:lnTo>
                    <a:pt x="1515" y="323"/>
                  </a:lnTo>
                  <a:lnTo>
                    <a:pt x="1502" y="323"/>
                  </a:lnTo>
                  <a:lnTo>
                    <a:pt x="1502" y="286"/>
                  </a:lnTo>
                  <a:lnTo>
                    <a:pt x="1515" y="274"/>
                  </a:lnTo>
                  <a:lnTo>
                    <a:pt x="1552" y="261"/>
                  </a:lnTo>
                  <a:lnTo>
                    <a:pt x="1589" y="236"/>
                  </a:lnTo>
                  <a:lnTo>
                    <a:pt x="1639" y="236"/>
                  </a:lnTo>
                  <a:lnTo>
                    <a:pt x="1589" y="211"/>
                  </a:lnTo>
                  <a:lnTo>
                    <a:pt x="1577" y="211"/>
                  </a:lnTo>
                  <a:lnTo>
                    <a:pt x="1515" y="224"/>
                  </a:lnTo>
                  <a:lnTo>
                    <a:pt x="1490" y="199"/>
                  </a:lnTo>
                  <a:lnTo>
                    <a:pt x="1440" y="211"/>
                  </a:lnTo>
                  <a:lnTo>
                    <a:pt x="1415" y="236"/>
                  </a:lnTo>
                  <a:lnTo>
                    <a:pt x="1378" y="249"/>
                  </a:lnTo>
                  <a:lnTo>
                    <a:pt x="1328" y="236"/>
                  </a:lnTo>
                  <a:lnTo>
                    <a:pt x="1341" y="199"/>
                  </a:lnTo>
                  <a:lnTo>
                    <a:pt x="1378" y="187"/>
                  </a:lnTo>
                  <a:lnTo>
                    <a:pt x="1415" y="174"/>
                  </a:lnTo>
                  <a:lnTo>
                    <a:pt x="1428" y="149"/>
                  </a:lnTo>
                  <a:lnTo>
                    <a:pt x="1415" y="149"/>
                  </a:lnTo>
                  <a:lnTo>
                    <a:pt x="1403" y="149"/>
                  </a:lnTo>
                  <a:lnTo>
                    <a:pt x="1341" y="149"/>
                  </a:lnTo>
                  <a:lnTo>
                    <a:pt x="1266" y="137"/>
                  </a:lnTo>
                  <a:lnTo>
                    <a:pt x="1254" y="137"/>
                  </a:lnTo>
                  <a:lnTo>
                    <a:pt x="1242" y="125"/>
                  </a:lnTo>
                  <a:lnTo>
                    <a:pt x="1229" y="125"/>
                  </a:lnTo>
                  <a:lnTo>
                    <a:pt x="1192" y="125"/>
                  </a:lnTo>
                  <a:lnTo>
                    <a:pt x="646" y="63"/>
                  </a:lnTo>
                  <a:lnTo>
                    <a:pt x="621" y="63"/>
                  </a:lnTo>
                  <a:lnTo>
                    <a:pt x="596" y="50"/>
                  </a:lnTo>
                  <a:lnTo>
                    <a:pt x="199" y="13"/>
                  </a:lnTo>
                  <a:lnTo>
                    <a:pt x="199" y="87"/>
                  </a:lnTo>
                  <a:lnTo>
                    <a:pt x="187" y="100"/>
                  </a:lnTo>
                  <a:lnTo>
                    <a:pt x="174" y="63"/>
                  </a:lnTo>
                  <a:lnTo>
                    <a:pt x="137" y="38"/>
                  </a:lnTo>
                  <a:lnTo>
                    <a:pt x="137" y="112"/>
                  </a:lnTo>
                  <a:lnTo>
                    <a:pt x="87" y="211"/>
                  </a:lnTo>
                  <a:lnTo>
                    <a:pt x="38" y="311"/>
                  </a:lnTo>
                  <a:lnTo>
                    <a:pt x="25" y="385"/>
                  </a:lnTo>
                  <a:lnTo>
                    <a:pt x="0" y="423"/>
                  </a:lnTo>
                  <a:lnTo>
                    <a:pt x="25" y="497"/>
                  </a:lnTo>
                  <a:lnTo>
                    <a:pt x="13" y="534"/>
                  </a:lnTo>
                  <a:lnTo>
                    <a:pt x="38" y="584"/>
                  </a:lnTo>
                  <a:lnTo>
                    <a:pt x="50" y="609"/>
                  </a:lnTo>
                  <a:lnTo>
                    <a:pt x="38" y="634"/>
                  </a:lnTo>
                  <a:lnTo>
                    <a:pt x="63" y="658"/>
                  </a:lnTo>
                  <a:lnTo>
                    <a:pt x="50" y="683"/>
                  </a:lnTo>
                  <a:lnTo>
                    <a:pt x="63" y="720"/>
                  </a:lnTo>
                  <a:lnTo>
                    <a:pt x="75" y="758"/>
                  </a:lnTo>
                  <a:lnTo>
                    <a:pt x="75" y="807"/>
                  </a:lnTo>
                  <a:lnTo>
                    <a:pt x="149" y="832"/>
                  </a:lnTo>
                  <a:lnTo>
                    <a:pt x="174" y="869"/>
                  </a:lnTo>
                  <a:lnTo>
                    <a:pt x="199" y="919"/>
                  </a:lnTo>
                  <a:lnTo>
                    <a:pt x="224" y="969"/>
                  </a:lnTo>
                  <a:lnTo>
                    <a:pt x="224" y="956"/>
                  </a:lnTo>
                  <a:lnTo>
                    <a:pt x="261" y="944"/>
                  </a:lnTo>
                  <a:lnTo>
                    <a:pt x="286" y="944"/>
                  </a:lnTo>
                  <a:lnTo>
                    <a:pt x="298" y="944"/>
                  </a:lnTo>
                  <a:lnTo>
                    <a:pt x="472" y="1031"/>
                  </a:lnTo>
                  <a:lnTo>
                    <a:pt x="571" y="1068"/>
                  </a:lnTo>
                  <a:lnTo>
                    <a:pt x="633" y="1068"/>
                  </a:lnTo>
                  <a:lnTo>
                    <a:pt x="708" y="1043"/>
                  </a:lnTo>
                  <a:lnTo>
                    <a:pt x="758" y="1080"/>
                  </a:lnTo>
                  <a:lnTo>
                    <a:pt x="795" y="1143"/>
                  </a:lnTo>
                  <a:lnTo>
                    <a:pt x="820" y="1180"/>
                  </a:lnTo>
                  <a:lnTo>
                    <a:pt x="869" y="1205"/>
                  </a:lnTo>
                  <a:lnTo>
                    <a:pt x="894" y="1180"/>
                  </a:lnTo>
                  <a:lnTo>
                    <a:pt x="981" y="1217"/>
                  </a:lnTo>
                  <a:lnTo>
                    <a:pt x="1006" y="1279"/>
                  </a:lnTo>
                  <a:lnTo>
                    <a:pt x="1031" y="1304"/>
                  </a:lnTo>
                  <a:lnTo>
                    <a:pt x="1055" y="1354"/>
                  </a:lnTo>
                  <a:lnTo>
                    <a:pt x="1155" y="1403"/>
                  </a:lnTo>
                  <a:lnTo>
                    <a:pt x="1167" y="1403"/>
                  </a:lnTo>
                  <a:lnTo>
                    <a:pt x="1167" y="1366"/>
                  </a:lnTo>
                  <a:lnTo>
                    <a:pt x="1155" y="1304"/>
                  </a:lnTo>
                  <a:lnTo>
                    <a:pt x="1180" y="1267"/>
                  </a:lnTo>
                  <a:lnTo>
                    <a:pt x="1217" y="1254"/>
                  </a:lnTo>
                  <a:lnTo>
                    <a:pt x="1279" y="1192"/>
                  </a:lnTo>
                  <a:lnTo>
                    <a:pt x="1304" y="1180"/>
                  </a:lnTo>
                  <a:lnTo>
                    <a:pt x="1378" y="1192"/>
                  </a:lnTo>
                  <a:lnTo>
                    <a:pt x="1428" y="1180"/>
                  </a:lnTo>
                  <a:lnTo>
                    <a:pt x="1465" y="1205"/>
                  </a:lnTo>
                  <a:lnTo>
                    <a:pt x="1527" y="1192"/>
                  </a:lnTo>
                  <a:lnTo>
                    <a:pt x="1502" y="1143"/>
                  </a:lnTo>
                  <a:lnTo>
                    <a:pt x="1564" y="1130"/>
                  </a:lnTo>
                  <a:lnTo>
                    <a:pt x="1601" y="1118"/>
                  </a:lnTo>
                  <a:lnTo>
                    <a:pt x="1701" y="1118"/>
                  </a:lnTo>
                  <a:lnTo>
                    <a:pt x="1750" y="1130"/>
                  </a:lnTo>
                  <a:lnTo>
                    <a:pt x="1788" y="1105"/>
                  </a:lnTo>
                  <a:lnTo>
                    <a:pt x="1862" y="1155"/>
                  </a:lnTo>
                  <a:lnTo>
                    <a:pt x="1862" y="1217"/>
                  </a:lnTo>
                  <a:lnTo>
                    <a:pt x="1875" y="1229"/>
                  </a:lnTo>
                  <a:lnTo>
                    <a:pt x="1887" y="1267"/>
                  </a:lnTo>
                  <a:lnTo>
                    <a:pt x="1912" y="1267"/>
                  </a:lnTo>
                  <a:lnTo>
                    <a:pt x="1949" y="1304"/>
                  </a:lnTo>
                  <a:lnTo>
                    <a:pt x="1961" y="1316"/>
                  </a:lnTo>
                  <a:lnTo>
                    <a:pt x="1974" y="1329"/>
                  </a:lnTo>
                  <a:lnTo>
                    <a:pt x="2011" y="1329"/>
                  </a:lnTo>
                  <a:lnTo>
                    <a:pt x="2011" y="1229"/>
                  </a:lnTo>
                  <a:lnTo>
                    <a:pt x="1961" y="1143"/>
                  </a:lnTo>
                  <a:lnTo>
                    <a:pt x="1912" y="1068"/>
                  </a:lnTo>
                  <a:lnTo>
                    <a:pt x="1912" y="969"/>
                  </a:lnTo>
                  <a:lnTo>
                    <a:pt x="1961" y="919"/>
                  </a:lnTo>
                  <a:lnTo>
                    <a:pt x="2011" y="845"/>
                  </a:lnTo>
                  <a:lnTo>
                    <a:pt x="2048" y="783"/>
                  </a:lnTo>
                  <a:lnTo>
                    <a:pt x="2086" y="758"/>
                  </a:lnTo>
                  <a:lnTo>
                    <a:pt x="2098" y="708"/>
                  </a:lnTo>
                  <a:lnTo>
                    <a:pt x="2073" y="683"/>
                  </a:lnTo>
                  <a:lnTo>
                    <a:pt x="2073" y="671"/>
                  </a:lnTo>
                  <a:lnTo>
                    <a:pt x="2048" y="596"/>
                  </a:lnTo>
                  <a:lnTo>
                    <a:pt x="2023" y="547"/>
                  </a:lnTo>
                  <a:lnTo>
                    <a:pt x="2023" y="509"/>
                  </a:lnTo>
                  <a:lnTo>
                    <a:pt x="2036" y="559"/>
                  </a:lnTo>
                  <a:lnTo>
                    <a:pt x="2073" y="596"/>
                  </a:lnTo>
                  <a:lnTo>
                    <a:pt x="2086" y="559"/>
                  </a:lnTo>
                  <a:lnTo>
                    <a:pt x="2061" y="509"/>
                  </a:lnTo>
                  <a:lnTo>
                    <a:pt x="2098" y="497"/>
                  </a:lnTo>
                  <a:lnTo>
                    <a:pt x="2098" y="460"/>
                  </a:lnTo>
                  <a:lnTo>
                    <a:pt x="2086" y="423"/>
                  </a:lnTo>
                  <a:lnTo>
                    <a:pt x="2098" y="398"/>
                  </a:lnTo>
                  <a:lnTo>
                    <a:pt x="2160" y="360"/>
                  </a:lnTo>
                  <a:lnTo>
                    <a:pt x="2185" y="348"/>
                  </a:lnTo>
                  <a:lnTo>
                    <a:pt x="2185" y="336"/>
                  </a:lnTo>
                  <a:lnTo>
                    <a:pt x="2222" y="323"/>
                  </a:lnTo>
                  <a:lnTo>
                    <a:pt x="2197" y="286"/>
                  </a:lnTo>
                  <a:lnTo>
                    <a:pt x="2197" y="187"/>
                  </a:lnTo>
                  <a:lnTo>
                    <a:pt x="2222" y="162"/>
                  </a:lnTo>
                  <a:lnTo>
                    <a:pt x="2222" y="125"/>
                  </a:lnTo>
                  <a:lnTo>
                    <a:pt x="2247" y="125"/>
                  </a:lnTo>
                  <a:lnTo>
                    <a:pt x="2272" y="75"/>
                  </a:lnTo>
                  <a:lnTo>
                    <a:pt x="2259" y="87"/>
                  </a:lnTo>
                  <a:lnTo>
                    <a:pt x="2259" y="75"/>
                  </a:lnTo>
                  <a:close/>
                </a:path>
              </a:pathLst>
            </a:custGeom>
            <a:solidFill>
              <a:srgbClr val="091C5A">
                <a:lumMod val="75000"/>
              </a:srgbClr>
            </a:soli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CA" sz="1800" b="0" i="0" u="none" strike="noStrike" kern="0" cap="none" spc="0" normalizeH="0" baseline="0" noProof="0" dirty="0">
                <a:ln>
                  <a:noFill/>
                </a:ln>
                <a:solidFill>
                  <a:prstClr val="black"/>
                </a:solidFill>
                <a:effectLst/>
                <a:uLnTx/>
                <a:uFillTx/>
                <a:latin typeface="Frutiger LT 45 Light" pitchFamily="34" charset="0"/>
                <a:cs typeface="Arial" pitchFamily="34" charset="0"/>
              </a:endParaRPr>
            </a:p>
          </p:txBody>
        </p:sp>
      </p:grpSp>
      <p:sp>
        <p:nvSpPr>
          <p:cNvPr id="16" name="ZoneTexte 36"/>
          <p:cNvSpPr txBox="1">
            <a:spLocks noChangeArrowheads="1"/>
          </p:cNvSpPr>
          <p:nvPr/>
        </p:nvSpPr>
        <p:spPr bwMode="auto">
          <a:xfrm>
            <a:off x="5629888" y="3145710"/>
            <a:ext cx="1068387" cy="230832"/>
          </a:xfrm>
          <a:prstGeom prst="rect">
            <a:avLst/>
          </a:prstGeom>
          <a:noFill/>
          <a:ln w="9525">
            <a:noFill/>
            <a:miter lim="800000"/>
            <a:headEnd/>
            <a:tailEnd/>
          </a:ln>
        </p:spPr>
        <p:txBody>
          <a:bodyPr>
            <a:spAutoFit/>
          </a:bodyPr>
          <a:lstStyle/>
          <a:p>
            <a:pPr defTabSz="914400" fontAlgn="base">
              <a:spcBef>
                <a:spcPct val="0"/>
              </a:spcBef>
              <a:spcAft>
                <a:spcPct val="0"/>
              </a:spcAft>
            </a:pPr>
            <a:r>
              <a:rPr lang="fr-CA" sz="900" b="1" dirty="0" smtClean="0">
                <a:solidFill>
                  <a:prstClr val="black"/>
                </a:solidFill>
                <a:latin typeface="Frutiger LT 45 Light" pitchFamily="34" charset="0"/>
                <a:cs typeface="Arial" pitchFamily="34" charset="0"/>
              </a:rPr>
              <a:t>Initial Factory</a:t>
            </a:r>
            <a:endParaRPr lang="fr-CA" sz="900" b="1" dirty="0">
              <a:solidFill>
                <a:prstClr val="black"/>
              </a:solidFill>
              <a:latin typeface="Frutiger LT 45 Light" pitchFamily="34" charset="0"/>
              <a:cs typeface="Arial" pitchFamily="34" charset="0"/>
            </a:endParaRPr>
          </a:p>
        </p:txBody>
      </p:sp>
      <p:sp>
        <p:nvSpPr>
          <p:cNvPr id="17" name="ZoneTexte 37"/>
          <p:cNvSpPr txBox="1">
            <a:spLocks noChangeArrowheads="1"/>
          </p:cNvSpPr>
          <p:nvPr/>
        </p:nvSpPr>
        <p:spPr bwMode="auto">
          <a:xfrm>
            <a:off x="6585831" y="3140948"/>
            <a:ext cx="1014567" cy="230832"/>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fr-CA" sz="900" b="1" dirty="0" smtClean="0">
                <a:solidFill>
                  <a:prstClr val="black"/>
                </a:solidFill>
                <a:latin typeface="Frutiger LT 45 Light" pitchFamily="34" charset="0"/>
                <a:cs typeface="Arial" pitchFamily="34" charset="0"/>
              </a:rPr>
              <a:t>Acquisitions</a:t>
            </a:r>
            <a:endParaRPr lang="fr-CA" sz="900" b="1" dirty="0">
              <a:solidFill>
                <a:prstClr val="black"/>
              </a:solidFill>
              <a:latin typeface="Frutiger LT 45 Light" pitchFamily="34" charset="0"/>
              <a:cs typeface="Arial" pitchFamily="34" charset="0"/>
            </a:endParaRPr>
          </a:p>
        </p:txBody>
      </p:sp>
      <p:pic>
        <p:nvPicPr>
          <p:cNvPr id="24" name="Picture 3" descr="Novacap II_novacap seul"/>
          <p:cNvPicPr>
            <a:picLocks noChangeAspect="1" noChangeArrowheads="1"/>
          </p:cNvPicPr>
          <p:nvPr/>
        </p:nvPicPr>
        <p:blipFill>
          <a:blip r:embed="rId4" cstate="print"/>
          <a:srcRect t="29411"/>
          <a:stretch>
            <a:fillRect/>
          </a:stretch>
        </p:blipFill>
        <p:spPr bwMode="auto">
          <a:xfrm>
            <a:off x="3706421" y="3562199"/>
            <a:ext cx="1544637" cy="368300"/>
          </a:xfrm>
          <a:prstGeom prst="rect">
            <a:avLst/>
          </a:prstGeom>
          <a:noFill/>
          <a:ln w="9525">
            <a:noFill/>
            <a:miter lim="800000"/>
            <a:headEnd/>
            <a:tailEnd/>
          </a:ln>
        </p:spPr>
      </p:pic>
      <p:grpSp>
        <p:nvGrpSpPr>
          <p:cNvPr id="3" name="Group 18"/>
          <p:cNvGrpSpPr>
            <a:grpSpLocks/>
          </p:cNvGrpSpPr>
          <p:nvPr/>
        </p:nvGrpSpPr>
        <p:grpSpPr bwMode="auto">
          <a:xfrm flipV="1">
            <a:off x="2469434" y="3620842"/>
            <a:ext cx="4167038" cy="106873"/>
            <a:chOff x="2161367" y="1981735"/>
            <a:chExt cx="5585124" cy="856194"/>
          </a:xfrm>
        </p:grpSpPr>
        <p:cxnSp>
          <p:nvCxnSpPr>
            <p:cNvPr id="29" name="Elbow Connector 32"/>
            <p:cNvCxnSpPr/>
            <p:nvPr/>
          </p:nvCxnSpPr>
          <p:spPr>
            <a:xfrm rot="5400000" flipH="1" flipV="1">
              <a:off x="2506205" y="1636897"/>
              <a:ext cx="856194" cy="1545869"/>
            </a:xfrm>
            <a:prstGeom prst="bentConnector2">
              <a:avLst/>
            </a:prstGeom>
            <a:noFill/>
            <a:ln w="9525" cap="flat" cmpd="sng" algn="ctr">
              <a:solidFill>
                <a:srgbClr val="091C5A">
                  <a:shade val="95000"/>
                  <a:satMod val="105000"/>
                </a:srgbClr>
              </a:solidFill>
              <a:prstDash val="solid"/>
            </a:ln>
            <a:effectLst/>
          </p:spPr>
        </p:cxnSp>
        <p:cxnSp>
          <p:nvCxnSpPr>
            <p:cNvPr id="30" name="Shape 23"/>
            <p:cNvCxnSpPr/>
            <p:nvPr/>
          </p:nvCxnSpPr>
          <p:spPr>
            <a:xfrm>
              <a:off x="5862563" y="2001493"/>
              <a:ext cx="1883928" cy="836436"/>
            </a:xfrm>
            <a:prstGeom prst="bentConnector2">
              <a:avLst/>
            </a:prstGeom>
            <a:noFill/>
            <a:ln w="9525" cap="flat" cmpd="sng" algn="ctr">
              <a:solidFill>
                <a:srgbClr val="091C5A">
                  <a:shade val="95000"/>
                  <a:satMod val="105000"/>
                </a:srgbClr>
              </a:solidFill>
              <a:prstDash val="solid"/>
            </a:ln>
            <a:effectLst/>
          </p:spPr>
        </p:cxnSp>
      </p:grpSp>
      <p:graphicFrame>
        <p:nvGraphicFramePr>
          <p:cNvPr id="31" name="Diagram 30"/>
          <p:cNvGraphicFramePr/>
          <p:nvPr>
            <p:extLst>
              <p:ext uri="{D42A27DB-BD31-4B8C-83A1-F6EECF244321}">
                <p14:modId xmlns:p14="http://schemas.microsoft.com/office/powerpoint/2010/main" xmlns="" val="2978105971"/>
              </p:ext>
            </p:extLst>
          </p:nvPr>
        </p:nvGraphicFramePr>
        <p:xfrm>
          <a:off x="3016821" y="3099666"/>
          <a:ext cx="3049163" cy="1993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4" name="Group 41"/>
          <p:cNvGrpSpPr>
            <a:grpSpLocks/>
          </p:cNvGrpSpPr>
          <p:nvPr/>
        </p:nvGrpSpPr>
        <p:grpSpPr bwMode="auto">
          <a:xfrm>
            <a:off x="7854712" y="4518260"/>
            <a:ext cx="490537" cy="144462"/>
            <a:chOff x="4927602" y="4064794"/>
            <a:chExt cx="490537" cy="145257"/>
          </a:xfrm>
        </p:grpSpPr>
        <p:pic>
          <p:nvPicPr>
            <p:cNvPr id="33" name="Picture 2" descr="http://t1.gstatic.com/images?q=tbn:wWE5-Gja8mtjKM:http://www.gsea.org/awardinfo/locate/PublishingImages/flag_canada.gif">
              <a:hlinkClick r:id="rId10"/>
            </p:cNvPr>
            <p:cNvPicPr>
              <a:picLocks noChangeAspect="1" noChangeArrowheads="1"/>
            </p:cNvPicPr>
            <p:nvPr/>
          </p:nvPicPr>
          <p:blipFill>
            <a:blip r:embed="rId11" cstate="print"/>
            <a:srcRect/>
            <a:stretch>
              <a:fillRect/>
            </a:stretch>
          </p:blipFill>
          <p:spPr bwMode="auto">
            <a:xfrm>
              <a:off x="4927602" y="4064794"/>
              <a:ext cx="214313" cy="142875"/>
            </a:xfrm>
            <a:prstGeom prst="rect">
              <a:avLst/>
            </a:prstGeom>
            <a:noFill/>
            <a:ln w="9525">
              <a:noFill/>
              <a:miter lim="800000"/>
              <a:headEnd/>
              <a:tailEnd/>
            </a:ln>
          </p:spPr>
        </p:pic>
        <p:pic>
          <p:nvPicPr>
            <p:cNvPr id="34" name="Picture 4" descr="http://t0.gstatic.com/images?q=tbn:W8xEDqnJywx8BM:http://www.doreebonner.co.uk/upload/images/dbi_flag_usa.gif">
              <a:hlinkClick r:id="rId12"/>
            </p:cNvPr>
            <p:cNvPicPr>
              <a:picLocks noChangeAspect="1" noChangeArrowheads="1"/>
            </p:cNvPicPr>
            <p:nvPr/>
          </p:nvPicPr>
          <p:blipFill>
            <a:blip r:embed="rId13" cstate="print"/>
            <a:srcRect/>
            <a:stretch>
              <a:fillRect/>
            </a:stretch>
          </p:blipFill>
          <p:spPr bwMode="auto">
            <a:xfrm>
              <a:off x="5203826" y="4067176"/>
              <a:ext cx="214313" cy="142875"/>
            </a:xfrm>
            <a:prstGeom prst="rect">
              <a:avLst/>
            </a:prstGeom>
            <a:noFill/>
            <a:ln w="9525">
              <a:noFill/>
              <a:miter lim="800000"/>
              <a:headEnd/>
              <a:tailEnd/>
            </a:ln>
          </p:spPr>
        </p:pic>
      </p:grpSp>
      <p:pic>
        <p:nvPicPr>
          <p:cNvPr id="35" name="Picture 2" descr="http://t1.gstatic.com/images?q=tbn:wWE5-Gja8mtjKM:http://www.gsea.org/awardinfo/locate/PublishingImages/flag_canada.gif">
            <a:hlinkClick r:id="rId10"/>
          </p:cNvPr>
          <p:cNvPicPr>
            <a:picLocks noChangeAspect="1" noChangeArrowheads="1"/>
          </p:cNvPicPr>
          <p:nvPr/>
        </p:nvPicPr>
        <p:blipFill>
          <a:blip r:embed="rId11" cstate="print"/>
          <a:srcRect/>
          <a:stretch>
            <a:fillRect/>
          </a:stretch>
        </p:blipFill>
        <p:spPr bwMode="auto">
          <a:xfrm>
            <a:off x="2512774" y="4505560"/>
            <a:ext cx="214313" cy="142875"/>
          </a:xfrm>
          <a:prstGeom prst="rect">
            <a:avLst/>
          </a:prstGeom>
          <a:noFill/>
          <a:ln w="9525">
            <a:noFill/>
            <a:miter lim="800000"/>
            <a:headEnd/>
            <a:tailEnd/>
          </a:ln>
        </p:spPr>
      </p:pic>
      <p:cxnSp>
        <p:nvCxnSpPr>
          <p:cNvPr id="37" name="Straight Connector 36"/>
          <p:cNvCxnSpPr/>
          <p:nvPr/>
        </p:nvCxnSpPr>
        <p:spPr>
          <a:xfrm flipV="1">
            <a:off x="6229112" y="4426185"/>
            <a:ext cx="2224087" cy="7937"/>
          </a:xfrm>
          <a:prstGeom prst="line">
            <a:avLst/>
          </a:prstGeom>
          <a:noFill/>
          <a:ln w="9525" cap="flat" cmpd="sng" algn="ctr">
            <a:solidFill>
              <a:sysClr val="windowText" lastClr="000000"/>
            </a:solidFill>
            <a:prstDash val="dash"/>
          </a:ln>
          <a:effectLst/>
        </p:spPr>
      </p:cxnSp>
      <p:sp>
        <p:nvSpPr>
          <p:cNvPr id="38" name="TextBox 37"/>
          <p:cNvSpPr txBox="1"/>
          <p:nvPr/>
        </p:nvSpPr>
        <p:spPr>
          <a:xfrm>
            <a:off x="6171453" y="3534739"/>
            <a:ext cx="2700000" cy="361950"/>
          </a:xfrm>
          <a:prstGeom prst="rect">
            <a:avLst/>
          </a:prstGeom>
          <a:solidFill>
            <a:srgbClr val="0B1E5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sz="1400" b="1">
                <a:solidFill>
                  <a:prstClr val="white"/>
                </a:solidFill>
                <a:latin typeface="Frutiger LT 45 Light" pitchFamily="34" charset="0"/>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fr-CA" dirty="0" smtClean="0"/>
              <a:t>2011</a:t>
            </a:r>
            <a:endParaRPr lang="fr-CA" dirty="0"/>
          </a:p>
        </p:txBody>
      </p:sp>
      <p:sp>
        <p:nvSpPr>
          <p:cNvPr id="39" name="TextBox 38"/>
          <p:cNvSpPr txBox="1"/>
          <p:nvPr/>
        </p:nvSpPr>
        <p:spPr>
          <a:xfrm>
            <a:off x="228600" y="3534739"/>
            <a:ext cx="2700000" cy="361950"/>
          </a:xfrm>
          <a:prstGeom prst="rect">
            <a:avLst/>
          </a:prstGeom>
          <a:solidFill>
            <a:srgbClr val="0B1E5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sz="1400" b="1">
                <a:solidFill>
                  <a:prstClr val="white"/>
                </a:solidFill>
                <a:latin typeface="Frutiger LT 45 Light" pitchFamily="34" charset="0"/>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fr-CA" dirty="0"/>
              <a:t>2002</a:t>
            </a:r>
          </a:p>
        </p:txBody>
      </p:sp>
      <p:graphicFrame>
        <p:nvGraphicFramePr>
          <p:cNvPr id="40" name="Table 39"/>
          <p:cNvGraphicFramePr>
            <a:graphicFrameLocks noGrp="1"/>
          </p:cNvGraphicFramePr>
          <p:nvPr>
            <p:extLst>
              <p:ext uri="{D42A27DB-BD31-4B8C-83A1-F6EECF244321}">
                <p14:modId xmlns:p14="http://schemas.microsoft.com/office/powerpoint/2010/main" xmlns="" val="2683554344"/>
              </p:ext>
            </p:extLst>
          </p:nvPr>
        </p:nvGraphicFramePr>
        <p:xfrm>
          <a:off x="276044" y="3907765"/>
          <a:ext cx="2652555" cy="1966721"/>
        </p:xfrm>
        <a:graphic>
          <a:graphicData uri="http://schemas.openxmlformats.org/drawingml/2006/table">
            <a:tbl>
              <a:tblPr firstRow="1" bandRow="1"/>
              <a:tblGrid>
                <a:gridCol w="1573174"/>
                <a:gridCol w="1079381"/>
              </a:tblGrid>
              <a:tr h="495661">
                <a:tc gridSpan="2">
                  <a:txBody>
                    <a:bodyPr/>
                    <a:lstStyle>
                      <a:lvl1pPr marL="0" algn="l" defTabSz="820199" rtl="0" eaLnBrk="1" latinLnBrk="0" hangingPunct="1">
                        <a:defRPr sz="1600" b="1" kern="1200">
                          <a:solidFill>
                            <a:schemeClr val="lt1"/>
                          </a:solidFill>
                          <a:latin typeface="Calibri"/>
                        </a:defRPr>
                      </a:lvl1pPr>
                      <a:lvl2pPr marL="410099" algn="l" defTabSz="820199" rtl="0" eaLnBrk="1" latinLnBrk="0" hangingPunct="1">
                        <a:defRPr sz="1600" b="1" kern="1200">
                          <a:solidFill>
                            <a:schemeClr val="lt1"/>
                          </a:solidFill>
                          <a:latin typeface="Calibri"/>
                        </a:defRPr>
                      </a:lvl2pPr>
                      <a:lvl3pPr marL="820199" algn="l" defTabSz="820199" rtl="0" eaLnBrk="1" latinLnBrk="0" hangingPunct="1">
                        <a:defRPr sz="1600" b="1" kern="1200">
                          <a:solidFill>
                            <a:schemeClr val="lt1"/>
                          </a:solidFill>
                          <a:latin typeface="Calibri"/>
                        </a:defRPr>
                      </a:lvl3pPr>
                      <a:lvl4pPr marL="1230298" algn="l" defTabSz="820199" rtl="0" eaLnBrk="1" latinLnBrk="0" hangingPunct="1">
                        <a:defRPr sz="1600" b="1" kern="1200">
                          <a:solidFill>
                            <a:schemeClr val="lt1"/>
                          </a:solidFill>
                          <a:latin typeface="Calibri"/>
                        </a:defRPr>
                      </a:lvl4pPr>
                      <a:lvl5pPr marL="1640397" algn="l" defTabSz="820199" rtl="0" eaLnBrk="1" latinLnBrk="0" hangingPunct="1">
                        <a:defRPr sz="1600" b="1" kern="1200">
                          <a:solidFill>
                            <a:schemeClr val="lt1"/>
                          </a:solidFill>
                          <a:latin typeface="Calibri"/>
                        </a:defRPr>
                      </a:lvl5pPr>
                      <a:lvl6pPr marL="2050496" algn="l" defTabSz="820199" rtl="0" eaLnBrk="1" latinLnBrk="0" hangingPunct="1">
                        <a:defRPr sz="1600" b="1" kern="1200">
                          <a:solidFill>
                            <a:schemeClr val="lt1"/>
                          </a:solidFill>
                          <a:latin typeface="Calibri"/>
                        </a:defRPr>
                      </a:lvl6pPr>
                      <a:lvl7pPr marL="2460597" algn="l" defTabSz="820199" rtl="0" eaLnBrk="1" latinLnBrk="0" hangingPunct="1">
                        <a:defRPr sz="1600" b="1" kern="1200">
                          <a:solidFill>
                            <a:schemeClr val="lt1"/>
                          </a:solidFill>
                          <a:latin typeface="Calibri"/>
                        </a:defRPr>
                      </a:lvl7pPr>
                      <a:lvl8pPr marL="2870696" algn="l" defTabSz="820199" rtl="0" eaLnBrk="1" latinLnBrk="0" hangingPunct="1">
                        <a:defRPr sz="1600" b="1" kern="1200">
                          <a:solidFill>
                            <a:schemeClr val="lt1"/>
                          </a:solidFill>
                          <a:latin typeface="Calibri"/>
                        </a:defRPr>
                      </a:lvl8pPr>
                      <a:lvl9pPr marL="3280795" algn="l" defTabSz="820199" rtl="0" eaLnBrk="1" latinLnBrk="0" hangingPunct="1">
                        <a:defRPr sz="1600" b="1" kern="1200">
                          <a:solidFill>
                            <a:schemeClr val="lt1"/>
                          </a:solidFill>
                          <a:latin typeface="Calibri"/>
                        </a:defRPr>
                      </a:lvl9pPr>
                    </a:lstStyle>
                    <a:p>
                      <a:pPr algn="ctr"/>
                      <a:r>
                        <a:rPr lang="fr-CA" sz="1400" b="0" dirty="0" smtClean="0">
                          <a:solidFill>
                            <a:schemeClr val="tx2"/>
                          </a:solidFill>
                        </a:rPr>
                        <a:t>Regional Manufacturer</a:t>
                      </a:r>
                      <a:endParaRPr lang="en-CA" sz="1400" b="0" dirty="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hMerge="1">
                  <a:txBody>
                    <a:bodyPr/>
                    <a:lstStyle/>
                    <a:p>
                      <a:endParaRPr lang="en-CA" dirty="0"/>
                    </a:p>
                  </a:txBody>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defTabSz="914400" eaLnBrk="1" fontAlgn="auto" latinLnBrk="0" hangingPunct="1">
                        <a:lnSpc>
                          <a:spcPct val="100000"/>
                        </a:lnSpc>
                        <a:spcBef>
                          <a:spcPts val="0"/>
                        </a:spcBef>
                        <a:spcAft>
                          <a:spcPts val="0"/>
                        </a:spcAft>
                        <a:buClrTx/>
                        <a:buSzTx/>
                        <a:buFontTx/>
                        <a:buNone/>
                        <a:tabLst/>
                        <a:defRPr/>
                      </a:pPr>
                      <a:r>
                        <a:rPr lang="fr-CA" sz="1200" b="1" dirty="0" smtClean="0">
                          <a:solidFill>
                            <a:schemeClr val="tx2"/>
                          </a:solidFill>
                        </a:rPr>
                        <a:t>Market</a:t>
                      </a:r>
                      <a:r>
                        <a:rPr lang="fr-CA" sz="1200" b="1" baseline="0" dirty="0" smtClean="0">
                          <a:solidFill>
                            <a:schemeClr val="tx2"/>
                          </a:solidFill>
                        </a:rPr>
                        <a:t>:</a:t>
                      </a:r>
                      <a:endParaRPr lang="en-CA" sz="1200" b="1" dirty="0">
                        <a:solidFill>
                          <a:schemeClr val="tx2"/>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algn="r"/>
                      <a:endParaRPr lang="en-CA" sz="1400" dirty="0">
                        <a:solidFill>
                          <a:schemeClr val="tx2"/>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r>
                        <a:rPr lang="fr-CA" sz="1200" b="1" dirty="0" smtClean="0">
                          <a:solidFill>
                            <a:schemeClr val="tx2"/>
                          </a:solidFill>
                        </a:rPr>
                        <a:t>Revenues:</a:t>
                      </a:r>
                      <a:endParaRPr lang="en-CA" sz="1200" b="1" dirty="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algn="r"/>
                      <a:r>
                        <a:rPr lang="fr-CA" sz="1200" dirty="0" smtClean="0">
                          <a:solidFill>
                            <a:schemeClr val="tx2"/>
                          </a:solidFill>
                        </a:rPr>
                        <a:t>$60M</a:t>
                      </a:r>
                      <a:endParaRPr lang="en-CA" sz="1200" dirty="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r>
                        <a:rPr lang="fr-CA" sz="1200" b="1" baseline="0" dirty="0" smtClean="0">
                          <a:solidFill>
                            <a:schemeClr val="tx2"/>
                          </a:solidFill>
                        </a:rPr>
                        <a:t>Avg. Client:</a:t>
                      </a:r>
                      <a:endParaRPr lang="en-CA" sz="1200" b="1" dirty="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algn="r"/>
                      <a:r>
                        <a:rPr lang="en-CA" sz="1200" dirty="0" smtClean="0">
                          <a:solidFill>
                            <a:schemeClr val="tx2"/>
                          </a:solidFill>
                        </a:rPr>
                        <a:t>Small</a:t>
                      </a:r>
                      <a:endParaRPr lang="en-CA" sz="1200" dirty="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defTabSz="914400" eaLnBrk="1" fontAlgn="auto" latinLnBrk="0" hangingPunct="1">
                        <a:lnSpc>
                          <a:spcPct val="100000"/>
                        </a:lnSpc>
                        <a:spcBef>
                          <a:spcPts val="0"/>
                        </a:spcBef>
                        <a:spcAft>
                          <a:spcPts val="0"/>
                        </a:spcAft>
                        <a:buClrTx/>
                        <a:buSzTx/>
                        <a:buFontTx/>
                        <a:buNone/>
                        <a:tabLst/>
                        <a:defRPr/>
                      </a:pPr>
                      <a:r>
                        <a:rPr lang="fr-CA" sz="1200" b="1" dirty="0" smtClean="0">
                          <a:solidFill>
                            <a:schemeClr val="tx2"/>
                          </a:solidFill>
                        </a:rPr>
                        <a:t>Profitability:</a:t>
                      </a:r>
                      <a:endParaRPr lang="en-CA" sz="1200" b="1" dirty="0" smtClean="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algn="r" defTabSz="914400" eaLnBrk="1" fontAlgn="auto" latinLnBrk="0" hangingPunct="1">
                        <a:lnSpc>
                          <a:spcPct val="100000"/>
                        </a:lnSpc>
                        <a:spcBef>
                          <a:spcPts val="0"/>
                        </a:spcBef>
                        <a:spcAft>
                          <a:spcPts val="0"/>
                        </a:spcAft>
                        <a:buClrTx/>
                        <a:buSzTx/>
                        <a:buFontTx/>
                        <a:buNone/>
                        <a:tabLst/>
                        <a:defRPr/>
                      </a:pPr>
                      <a:r>
                        <a:rPr lang="fr-CA" sz="1200" dirty="0" smtClean="0">
                          <a:solidFill>
                            <a:schemeClr val="tx2"/>
                          </a:solidFill>
                        </a:rPr>
                        <a:t>Medium</a:t>
                      </a:r>
                      <a:endParaRPr lang="en-CA" sz="1200" dirty="0" smtClean="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defTabSz="914400" eaLnBrk="1" fontAlgn="auto" latinLnBrk="0" hangingPunct="1">
                        <a:lnSpc>
                          <a:spcPct val="100000"/>
                        </a:lnSpc>
                        <a:spcBef>
                          <a:spcPts val="0"/>
                        </a:spcBef>
                        <a:spcAft>
                          <a:spcPts val="0"/>
                        </a:spcAft>
                        <a:buClrTx/>
                        <a:buSzTx/>
                        <a:buFontTx/>
                        <a:buNone/>
                        <a:tabLst/>
                        <a:defRPr/>
                      </a:pPr>
                      <a:r>
                        <a:rPr lang="fr-CA" sz="1200" b="1" baseline="0" dirty="0" smtClean="0">
                          <a:solidFill>
                            <a:schemeClr val="tx2"/>
                          </a:solidFill>
                        </a:rPr>
                        <a:t>Production Runs:</a:t>
                      </a:r>
                      <a:endParaRPr lang="en-CA" sz="1200" b="1" dirty="0" smtClean="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algn="r" defTabSz="914400" eaLnBrk="1" fontAlgn="auto" latinLnBrk="0" hangingPunct="1">
                        <a:lnSpc>
                          <a:spcPct val="100000"/>
                        </a:lnSpc>
                        <a:spcBef>
                          <a:spcPts val="0"/>
                        </a:spcBef>
                        <a:spcAft>
                          <a:spcPts val="0"/>
                        </a:spcAft>
                        <a:buClrTx/>
                        <a:buSzTx/>
                        <a:buFontTx/>
                        <a:buNone/>
                        <a:tabLst/>
                        <a:defRPr/>
                      </a:pPr>
                      <a:r>
                        <a:rPr lang="en-CA" sz="1200" dirty="0" smtClean="0">
                          <a:solidFill>
                            <a:schemeClr val="tx2"/>
                          </a:solidFill>
                        </a:rPr>
                        <a:t>Low</a:t>
                      </a:r>
                      <a:r>
                        <a:rPr lang="en-CA" sz="1200" baseline="0" dirty="0" smtClean="0">
                          <a:solidFill>
                            <a:schemeClr val="tx2"/>
                          </a:solidFill>
                        </a:rPr>
                        <a:t> </a:t>
                      </a:r>
                      <a:endParaRPr lang="en-CA" sz="1200" dirty="0" smtClean="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xmlns="" val="3552779368"/>
              </p:ext>
            </p:extLst>
          </p:nvPr>
        </p:nvGraphicFramePr>
        <p:xfrm>
          <a:off x="6184151" y="3928518"/>
          <a:ext cx="2687301" cy="1989220"/>
        </p:xfrm>
        <a:graphic>
          <a:graphicData uri="http://schemas.openxmlformats.org/drawingml/2006/table">
            <a:tbl>
              <a:tblPr firstRow="1" bandRow="1"/>
              <a:tblGrid>
                <a:gridCol w="1489109"/>
                <a:gridCol w="1198192"/>
              </a:tblGrid>
              <a:tr h="495661">
                <a:tc gridSpan="2">
                  <a:txBody>
                    <a:bodyPr/>
                    <a:lstStyle>
                      <a:lvl1pPr marL="0" algn="l" defTabSz="820199" rtl="0" eaLnBrk="1" latinLnBrk="0" hangingPunct="1">
                        <a:defRPr sz="1600" b="1" kern="1200">
                          <a:solidFill>
                            <a:schemeClr val="lt1"/>
                          </a:solidFill>
                          <a:latin typeface="Calibri"/>
                        </a:defRPr>
                      </a:lvl1pPr>
                      <a:lvl2pPr marL="410099" algn="l" defTabSz="820199" rtl="0" eaLnBrk="1" latinLnBrk="0" hangingPunct="1">
                        <a:defRPr sz="1600" b="1" kern="1200">
                          <a:solidFill>
                            <a:schemeClr val="lt1"/>
                          </a:solidFill>
                          <a:latin typeface="Calibri"/>
                        </a:defRPr>
                      </a:lvl2pPr>
                      <a:lvl3pPr marL="820199" algn="l" defTabSz="820199" rtl="0" eaLnBrk="1" latinLnBrk="0" hangingPunct="1">
                        <a:defRPr sz="1600" b="1" kern="1200">
                          <a:solidFill>
                            <a:schemeClr val="lt1"/>
                          </a:solidFill>
                          <a:latin typeface="Calibri"/>
                        </a:defRPr>
                      </a:lvl3pPr>
                      <a:lvl4pPr marL="1230298" algn="l" defTabSz="820199" rtl="0" eaLnBrk="1" latinLnBrk="0" hangingPunct="1">
                        <a:defRPr sz="1600" b="1" kern="1200">
                          <a:solidFill>
                            <a:schemeClr val="lt1"/>
                          </a:solidFill>
                          <a:latin typeface="Calibri"/>
                        </a:defRPr>
                      </a:lvl4pPr>
                      <a:lvl5pPr marL="1640397" algn="l" defTabSz="820199" rtl="0" eaLnBrk="1" latinLnBrk="0" hangingPunct="1">
                        <a:defRPr sz="1600" b="1" kern="1200">
                          <a:solidFill>
                            <a:schemeClr val="lt1"/>
                          </a:solidFill>
                          <a:latin typeface="Calibri"/>
                        </a:defRPr>
                      </a:lvl5pPr>
                      <a:lvl6pPr marL="2050496" algn="l" defTabSz="820199" rtl="0" eaLnBrk="1" latinLnBrk="0" hangingPunct="1">
                        <a:defRPr sz="1600" b="1" kern="1200">
                          <a:solidFill>
                            <a:schemeClr val="lt1"/>
                          </a:solidFill>
                          <a:latin typeface="Calibri"/>
                        </a:defRPr>
                      </a:lvl6pPr>
                      <a:lvl7pPr marL="2460597" algn="l" defTabSz="820199" rtl="0" eaLnBrk="1" latinLnBrk="0" hangingPunct="1">
                        <a:defRPr sz="1600" b="1" kern="1200">
                          <a:solidFill>
                            <a:schemeClr val="lt1"/>
                          </a:solidFill>
                          <a:latin typeface="Calibri"/>
                        </a:defRPr>
                      </a:lvl7pPr>
                      <a:lvl8pPr marL="2870696" algn="l" defTabSz="820199" rtl="0" eaLnBrk="1" latinLnBrk="0" hangingPunct="1">
                        <a:defRPr sz="1600" b="1" kern="1200">
                          <a:solidFill>
                            <a:schemeClr val="lt1"/>
                          </a:solidFill>
                          <a:latin typeface="Calibri"/>
                        </a:defRPr>
                      </a:lvl8pPr>
                      <a:lvl9pPr marL="3280795" algn="l" defTabSz="820199" rtl="0" eaLnBrk="1" latinLnBrk="0" hangingPunct="1">
                        <a:defRPr sz="1600" b="1" kern="1200">
                          <a:solidFill>
                            <a:schemeClr val="lt1"/>
                          </a:solidFill>
                          <a:latin typeface="Calibri"/>
                        </a:defRPr>
                      </a:lvl9pPr>
                    </a:lstStyle>
                    <a:p>
                      <a:pPr algn="ctr"/>
                      <a:r>
                        <a:rPr lang="fr-CA" sz="1400" b="0" dirty="0" smtClean="0">
                          <a:solidFill>
                            <a:schemeClr val="tx2"/>
                          </a:solidFill>
                        </a:rPr>
                        <a:t>North American leader in formulation/fabrication</a:t>
                      </a:r>
                      <a:endParaRPr lang="en-CA" sz="1400" b="0" dirty="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hMerge="1">
                  <a:txBody>
                    <a:bodyPr/>
                    <a:lstStyle/>
                    <a:p>
                      <a:endParaRPr lang="en-CA" dirty="0"/>
                    </a:p>
                  </a:txBody>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defTabSz="914400" eaLnBrk="1" fontAlgn="auto" latinLnBrk="0" hangingPunct="1">
                        <a:lnSpc>
                          <a:spcPct val="100000"/>
                        </a:lnSpc>
                        <a:spcBef>
                          <a:spcPts val="0"/>
                        </a:spcBef>
                        <a:spcAft>
                          <a:spcPts val="0"/>
                        </a:spcAft>
                        <a:buClrTx/>
                        <a:buSzTx/>
                        <a:buFontTx/>
                        <a:buNone/>
                        <a:tabLst/>
                        <a:defRPr/>
                      </a:pPr>
                      <a:r>
                        <a:rPr lang="fr-CA" sz="1200" b="1" dirty="0" smtClean="0">
                          <a:solidFill>
                            <a:schemeClr val="tx2"/>
                          </a:solidFill>
                        </a:rPr>
                        <a:t>Market:</a:t>
                      </a:r>
                      <a:endParaRPr lang="en-CA" sz="1200" b="1" dirty="0">
                        <a:solidFill>
                          <a:schemeClr val="tx2"/>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algn="r"/>
                      <a:endParaRPr lang="en-CA" sz="1400" dirty="0">
                        <a:solidFill>
                          <a:schemeClr val="tx2"/>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r>
                        <a:rPr lang="fr-CA" sz="1200" b="1" dirty="0" smtClean="0">
                          <a:solidFill>
                            <a:schemeClr val="tx2"/>
                          </a:solidFill>
                        </a:rPr>
                        <a:t>Revenues:</a:t>
                      </a:r>
                      <a:endParaRPr lang="en-CA" sz="1200" b="1" dirty="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algn="r"/>
                      <a:r>
                        <a:rPr lang="fr-CA" sz="1200" dirty="0" smtClean="0">
                          <a:solidFill>
                            <a:schemeClr val="tx2"/>
                          </a:solidFill>
                        </a:rPr>
                        <a:t>$400M</a:t>
                      </a:r>
                      <a:endParaRPr lang="en-CA" sz="1200" dirty="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r>
                        <a:rPr lang="fr-CA" sz="1200" b="1" dirty="0" smtClean="0">
                          <a:solidFill>
                            <a:schemeClr val="tx2"/>
                          </a:solidFill>
                        </a:rPr>
                        <a:t>Avg.</a:t>
                      </a:r>
                      <a:r>
                        <a:rPr lang="fr-CA" sz="1200" b="1" baseline="0" dirty="0" smtClean="0">
                          <a:solidFill>
                            <a:schemeClr val="tx2"/>
                          </a:solidFill>
                        </a:rPr>
                        <a:t> Client</a:t>
                      </a:r>
                      <a:r>
                        <a:rPr lang="fr-CA" sz="1200" b="1" dirty="0" smtClean="0">
                          <a:solidFill>
                            <a:schemeClr val="tx2"/>
                          </a:solidFill>
                        </a:rPr>
                        <a:t>:</a:t>
                      </a:r>
                      <a:endParaRPr lang="en-CA" sz="1200" b="1" dirty="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algn="r"/>
                      <a:r>
                        <a:rPr lang="fr-CA" sz="1200" dirty="0" smtClean="0">
                          <a:solidFill>
                            <a:schemeClr val="tx2"/>
                          </a:solidFill>
                        </a:rPr>
                        <a:t>Important</a:t>
                      </a:r>
                      <a:endParaRPr lang="en-CA" sz="1200" dirty="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defTabSz="914400" eaLnBrk="1" fontAlgn="auto" latinLnBrk="0" hangingPunct="1">
                        <a:lnSpc>
                          <a:spcPct val="100000"/>
                        </a:lnSpc>
                        <a:spcBef>
                          <a:spcPts val="0"/>
                        </a:spcBef>
                        <a:spcAft>
                          <a:spcPts val="0"/>
                        </a:spcAft>
                        <a:buClrTx/>
                        <a:buSzTx/>
                        <a:buFontTx/>
                        <a:buNone/>
                        <a:tabLst/>
                        <a:defRPr/>
                      </a:pPr>
                      <a:r>
                        <a:rPr lang="fr-CA" sz="1200" b="1" dirty="0" smtClean="0">
                          <a:solidFill>
                            <a:schemeClr val="tx2"/>
                          </a:solidFill>
                        </a:rPr>
                        <a:t>Profitability:</a:t>
                      </a:r>
                      <a:endParaRPr lang="en-CA" sz="1200" b="1" dirty="0" smtClean="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algn="r" defTabSz="914400" eaLnBrk="1" fontAlgn="auto" latinLnBrk="0" hangingPunct="1">
                        <a:lnSpc>
                          <a:spcPct val="100000"/>
                        </a:lnSpc>
                        <a:spcBef>
                          <a:spcPts val="0"/>
                        </a:spcBef>
                        <a:spcAft>
                          <a:spcPts val="0"/>
                        </a:spcAft>
                        <a:buClrTx/>
                        <a:buSzTx/>
                        <a:buFontTx/>
                        <a:buNone/>
                        <a:tabLst/>
                        <a:defRPr/>
                      </a:pPr>
                      <a:r>
                        <a:rPr lang="en-CA" sz="1200" dirty="0" smtClean="0">
                          <a:solidFill>
                            <a:schemeClr val="tx2"/>
                          </a:solidFill>
                        </a:rPr>
                        <a:t>High</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91565">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defTabSz="914400" eaLnBrk="1" fontAlgn="auto" latinLnBrk="0" hangingPunct="1">
                        <a:lnSpc>
                          <a:spcPct val="100000"/>
                        </a:lnSpc>
                        <a:spcBef>
                          <a:spcPts val="0"/>
                        </a:spcBef>
                        <a:spcAft>
                          <a:spcPts val="0"/>
                        </a:spcAft>
                        <a:buClrTx/>
                        <a:buSzTx/>
                        <a:buFontTx/>
                        <a:buNone/>
                        <a:tabLst/>
                        <a:defRPr/>
                      </a:pPr>
                      <a:r>
                        <a:rPr lang="fr-CA" sz="1200" b="1" dirty="0" smtClean="0">
                          <a:solidFill>
                            <a:schemeClr val="tx2"/>
                          </a:solidFill>
                        </a:rPr>
                        <a:t>Production</a:t>
                      </a:r>
                      <a:r>
                        <a:rPr lang="fr-CA" sz="1200" b="1" baseline="0" dirty="0" smtClean="0">
                          <a:solidFill>
                            <a:schemeClr val="tx2"/>
                          </a:solidFill>
                        </a:rPr>
                        <a:t> Runs</a:t>
                      </a:r>
                      <a:r>
                        <a:rPr lang="fr-CA" sz="1200" b="1" dirty="0" smtClean="0">
                          <a:solidFill>
                            <a:schemeClr val="tx2"/>
                          </a:solidFill>
                        </a:rPr>
                        <a:t>:</a:t>
                      </a:r>
                      <a:endParaRPr lang="en-CA" sz="1200" b="1" dirty="0" smtClean="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20199" rtl="0" eaLnBrk="1" latinLnBrk="0" hangingPunct="1">
                        <a:defRPr sz="1600" kern="1200">
                          <a:solidFill>
                            <a:schemeClr val="dk1"/>
                          </a:solidFill>
                          <a:latin typeface="Calibri"/>
                        </a:defRPr>
                      </a:lvl1pPr>
                      <a:lvl2pPr marL="410099" algn="l" defTabSz="820199" rtl="0" eaLnBrk="1" latinLnBrk="0" hangingPunct="1">
                        <a:defRPr sz="1600" kern="1200">
                          <a:solidFill>
                            <a:schemeClr val="dk1"/>
                          </a:solidFill>
                          <a:latin typeface="Calibri"/>
                        </a:defRPr>
                      </a:lvl2pPr>
                      <a:lvl3pPr marL="820199" algn="l" defTabSz="820199" rtl="0" eaLnBrk="1" latinLnBrk="0" hangingPunct="1">
                        <a:defRPr sz="1600" kern="1200">
                          <a:solidFill>
                            <a:schemeClr val="dk1"/>
                          </a:solidFill>
                          <a:latin typeface="Calibri"/>
                        </a:defRPr>
                      </a:lvl3pPr>
                      <a:lvl4pPr marL="1230298" algn="l" defTabSz="820199" rtl="0" eaLnBrk="1" latinLnBrk="0" hangingPunct="1">
                        <a:defRPr sz="1600" kern="1200">
                          <a:solidFill>
                            <a:schemeClr val="dk1"/>
                          </a:solidFill>
                          <a:latin typeface="Calibri"/>
                        </a:defRPr>
                      </a:lvl4pPr>
                      <a:lvl5pPr marL="1640397" algn="l" defTabSz="820199" rtl="0" eaLnBrk="1" latinLnBrk="0" hangingPunct="1">
                        <a:defRPr sz="1600" kern="1200">
                          <a:solidFill>
                            <a:schemeClr val="dk1"/>
                          </a:solidFill>
                          <a:latin typeface="Calibri"/>
                        </a:defRPr>
                      </a:lvl5pPr>
                      <a:lvl6pPr marL="2050496" algn="l" defTabSz="820199" rtl="0" eaLnBrk="1" latinLnBrk="0" hangingPunct="1">
                        <a:defRPr sz="1600" kern="1200">
                          <a:solidFill>
                            <a:schemeClr val="dk1"/>
                          </a:solidFill>
                          <a:latin typeface="Calibri"/>
                        </a:defRPr>
                      </a:lvl6pPr>
                      <a:lvl7pPr marL="2460597" algn="l" defTabSz="820199" rtl="0" eaLnBrk="1" latinLnBrk="0" hangingPunct="1">
                        <a:defRPr sz="1600" kern="1200">
                          <a:solidFill>
                            <a:schemeClr val="dk1"/>
                          </a:solidFill>
                          <a:latin typeface="Calibri"/>
                        </a:defRPr>
                      </a:lvl7pPr>
                      <a:lvl8pPr marL="2870696" algn="l" defTabSz="820199" rtl="0" eaLnBrk="1" latinLnBrk="0" hangingPunct="1">
                        <a:defRPr sz="1600" kern="1200">
                          <a:solidFill>
                            <a:schemeClr val="dk1"/>
                          </a:solidFill>
                          <a:latin typeface="Calibri"/>
                        </a:defRPr>
                      </a:lvl8pPr>
                      <a:lvl9pPr marL="3280795" algn="l" defTabSz="820199" rtl="0" eaLnBrk="1" latinLnBrk="0" hangingPunct="1">
                        <a:defRPr sz="1600" kern="1200">
                          <a:solidFill>
                            <a:schemeClr val="dk1"/>
                          </a:solidFill>
                          <a:latin typeface="Calibri"/>
                        </a:defRPr>
                      </a:lvl9pPr>
                    </a:lstStyle>
                    <a:p>
                      <a:pPr marL="0" marR="0" indent="0" algn="r" defTabSz="914400" eaLnBrk="1" fontAlgn="auto" latinLnBrk="0" hangingPunct="1">
                        <a:lnSpc>
                          <a:spcPct val="100000"/>
                        </a:lnSpc>
                        <a:spcBef>
                          <a:spcPts val="0"/>
                        </a:spcBef>
                        <a:spcAft>
                          <a:spcPts val="0"/>
                        </a:spcAft>
                        <a:buClrTx/>
                        <a:buSzTx/>
                        <a:buFontTx/>
                        <a:buNone/>
                        <a:tabLst/>
                        <a:defRPr/>
                      </a:pPr>
                      <a:r>
                        <a:rPr lang="fr-CA" sz="1200" dirty="0" smtClean="0">
                          <a:solidFill>
                            <a:schemeClr val="tx2"/>
                          </a:solidFill>
                        </a:rPr>
                        <a:t>High </a:t>
                      </a:r>
                      <a:endParaRPr lang="en-CA" sz="1200" dirty="0" smtClean="0">
                        <a:solidFill>
                          <a:schemeClr val="tx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sp>
        <p:nvSpPr>
          <p:cNvPr id="45" name="ZoneTexte 36"/>
          <p:cNvSpPr txBox="1">
            <a:spLocks noChangeArrowheads="1"/>
          </p:cNvSpPr>
          <p:nvPr/>
        </p:nvSpPr>
        <p:spPr bwMode="auto">
          <a:xfrm>
            <a:off x="7635233" y="3136566"/>
            <a:ext cx="1158240" cy="230788"/>
          </a:xfrm>
          <a:prstGeom prst="rect">
            <a:avLst/>
          </a:prstGeom>
          <a:noFill/>
          <a:ln w="9525">
            <a:noFill/>
            <a:miter lim="800000"/>
            <a:headEnd/>
            <a:tailEnd/>
          </a:ln>
        </p:spPr>
        <p:txBody>
          <a:bodyPr wrap="square" lIns="72000" tIns="45698" rIns="72000" bIns="45698">
            <a:spAutoFit/>
          </a:bodyPr>
          <a:lstStyle/>
          <a:p>
            <a:pPr defTabSz="914400" fontAlgn="base">
              <a:spcBef>
                <a:spcPct val="0"/>
              </a:spcBef>
              <a:spcAft>
                <a:spcPct val="0"/>
              </a:spcAft>
            </a:pPr>
            <a:r>
              <a:rPr lang="fr-CA" sz="900" b="1" dirty="0" smtClean="0">
                <a:solidFill>
                  <a:prstClr val="black"/>
                </a:solidFill>
                <a:latin typeface="Frutiger LT 45 Light" pitchFamily="34" charset="0"/>
                <a:cs typeface="Arial" pitchFamily="34" charset="0"/>
              </a:rPr>
              <a:t>New Factory</a:t>
            </a:r>
            <a:endParaRPr lang="fr-CA" sz="900" b="1" dirty="0">
              <a:solidFill>
                <a:prstClr val="black"/>
              </a:solidFill>
              <a:latin typeface="Frutiger LT 45 Light" pitchFamily="34" charset="0"/>
              <a:cs typeface="Arial" pitchFamily="34" charset="0"/>
            </a:endParaRPr>
          </a:p>
        </p:txBody>
      </p:sp>
      <p:sp>
        <p:nvSpPr>
          <p:cNvPr id="49" name="TextBox 45"/>
          <p:cNvSpPr txBox="1">
            <a:spLocks noChangeArrowheads="1"/>
          </p:cNvSpPr>
          <p:nvPr/>
        </p:nvSpPr>
        <p:spPr bwMode="auto">
          <a:xfrm>
            <a:off x="2969175" y="4271100"/>
            <a:ext cx="3103820" cy="1900520"/>
          </a:xfrm>
          <a:prstGeom prst="rect">
            <a:avLst/>
          </a:prstGeom>
          <a:noFill/>
          <a:ln w="9525">
            <a:noFill/>
            <a:miter lim="800000"/>
            <a:headEnd/>
            <a:tailEnd/>
          </a:ln>
        </p:spPr>
        <p:txBody>
          <a:bodyPr wrap="square">
            <a:spAutoFit/>
          </a:bodyPr>
          <a:lstStyle>
            <a:defPPr>
              <a:defRPr lang="fr-FR"/>
            </a:defPPr>
            <a:lvl1pPr marL="182563" indent="-182563">
              <a:buFont typeface="Arial" pitchFamily="34" charset="0"/>
              <a:buChar char="•"/>
              <a:defRPr sz="1100">
                <a:solidFill>
                  <a:srgbClr val="002060"/>
                </a:solidFill>
                <a:latin typeface="Frutiger LT 45 Light" pitchFamily="34" charset="0"/>
              </a:defRPr>
            </a:lvl1pPr>
          </a:lstStyle>
          <a:p>
            <a:pPr marL="85725" indent="-85725">
              <a:spcAft>
                <a:spcPts val="300"/>
              </a:spcAft>
            </a:pPr>
            <a:r>
              <a:rPr lang="en-US" dirty="0" smtClean="0">
                <a:solidFill>
                  <a:srgbClr val="091C5B"/>
                </a:solidFill>
              </a:rPr>
              <a:t>Business development with Fortune 500 customers;</a:t>
            </a:r>
          </a:p>
          <a:p>
            <a:pPr marL="85725" indent="-85725">
              <a:spcAft>
                <a:spcPts val="300"/>
              </a:spcAft>
            </a:pPr>
            <a:r>
              <a:rPr lang="en-US" dirty="0" smtClean="0">
                <a:solidFill>
                  <a:srgbClr val="091C5B"/>
                </a:solidFill>
              </a:rPr>
              <a:t>Acquisition of Body Blue (ON) in May 2006 / Acquisition of Tri Tech Laboratories (VA) in December 2006;</a:t>
            </a:r>
          </a:p>
          <a:p>
            <a:pPr marL="85725" indent="-85725">
              <a:spcAft>
                <a:spcPts val="300"/>
              </a:spcAft>
            </a:pPr>
            <a:r>
              <a:rPr lang="en-US" dirty="0" smtClean="0">
                <a:solidFill>
                  <a:srgbClr val="091C5B"/>
                </a:solidFill>
              </a:rPr>
              <a:t>Joint-venture with a European partner in order to penetrate the North American hair colour market; and</a:t>
            </a:r>
          </a:p>
          <a:p>
            <a:pPr marL="85725" indent="-85725">
              <a:spcAft>
                <a:spcPts val="300"/>
              </a:spcAft>
            </a:pPr>
            <a:r>
              <a:rPr lang="en-US" dirty="0" smtClean="0">
                <a:solidFill>
                  <a:srgbClr val="091C5B"/>
                </a:solidFill>
              </a:rPr>
              <a:t>Creation of a dedicated group focused on new product and formulation development.</a:t>
            </a:r>
            <a:endParaRPr lang="en-US" dirty="0">
              <a:solidFill>
                <a:srgbClr val="091C5B"/>
              </a:solidFill>
            </a:endParaRPr>
          </a:p>
        </p:txBody>
      </p:sp>
      <p:sp>
        <p:nvSpPr>
          <p:cNvPr id="42" name="Oval 41"/>
          <p:cNvSpPr/>
          <p:nvPr/>
        </p:nvSpPr>
        <p:spPr bwMode="auto">
          <a:xfrm>
            <a:off x="6507193" y="3186024"/>
            <a:ext cx="144000" cy="144000"/>
          </a:xfrm>
          <a:prstGeom prst="ellipse">
            <a:avLst/>
          </a:prstGeom>
          <a:solidFill>
            <a:srgbClr val="00B050"/>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46" name="Oval 45"/>
          <p:cNvSpPr/>
          <p:nvPr/>
        </p:nvSpPr>
        <p:spPr bwMode="auto">
          <a:xfrm>
            <a:off x="5515156" y="3186023"/>
            <a:ext cx="144000" cy="144000"/>
          </a:xfrm>
          <a:prstGeom prst="ellipse">
            <a:avLst/>
          </a:prstGeom>
          <a:solidFill>
            <a:srgbClr val="FF0000"/>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53" name="Oval 52"/>
          <p:cNvSpPr/>
          <p:nvPr/>
        </p:nvSpPr>
        <p:spPr bwMode="auto">
          <a:xfrm>
            <a:off x="7815532" y="2122099"/>
            <a:ext cx="144000" cy="144000"/>
          </a:xfrm>
          <a:prstGeom prst="ellipse">
            <a:avLst/>
          </a:prstGeom>
          <a:solidFill>
            <a:srgbClr val="00B050"/>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54" name="Oval 53"/>
          <p:cNvSpPr/>
          <p:nvPr/>
        </p:nvSpPr>
        <p:spPr bwMode="auto">
          <a:xfrm>
            <a:off x="7962181" y="2553421"/>
            <a:ext cx="144000" cy="144000"/>
          </a:xfrm>
          <a:prstGeom prst="ellipse">
            <a:avLst/>
          </a:prstGeom>
          <a:solidFill>
            <a:srgbClr val="00B050"/>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55" name="Oval 54"/>
          <p:cNvSpPr/>
          <p:nvPr/>
        </p:nvSpPr>
        <p:spPr bwMode="auto">
          <a:xfrm>
            <a:off x="7962180" y="2035833"/>
            <a:ext cx="144000" cy="144000"/>
          </a:xfrm>
          <a:prstGeom prst="ellipse">
            <a:avLst/>
          </a:prstGeom>
          <a:solidFill>
            <a:srgbClr val="FF0000"/>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56" name="Oval 55"/>
          <p:cNvSpPr/>
          <p:nvPr/>
        </p:nvSpPr>
        <p:spPr bwMode="auto">
          <a:xfrm>
            <a:off x="7694763" y="2415397"/>
            <a:ext cx="144000" cy="144000"/>
          </a:xfrm>
          <a:prstGeom prst="ellipse">
            <a:avLst/>
          </a:prstGeom>
          <a:solidFill>
            <a:srgbClr val="00B0F0"/>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57" name="Oval 56"/>
          <p:cNvSpPr/>
          <p:nvPr/>
        </p:nvSpPr>
        <p:spPr bwMode="auto">
          <a:xfrm>
            <a:off x="7527985" y="3188898"/>
            <a:ext cx="144000" cy="144000"/>
          </a:xfrm>
          <a:prstGeom prst="ellipse">
            <a:avLst/>
          </a:prstGeom>
          <a:solidFill>
            <a:srgbClr val="00B0F0"/>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6" name="Title 5"/>
          <p:cNvSpPr>
            <a:spLocks noGrp="1"/>
          </p:cNvSpPr>
          <p:nvPr>
            <p:ph type="title"/>
          </p:nvPr>
        </p:nvSpPr>
        <p:spPr/>
        <p:txBody>
          <a:bodyPr/>
          <a:lstStyle/>
          <a:p>
            <a:r>
              <a:rPr lang="en-CA" dirty="0">
                <a:latin typeface="Frutiger LT 47 LightCn"/>
              </a:rPr>
              <a:t>PE Investment Case </a:t>
            </a:r>
            <a:r>
              <a:rPr lang="en-CA" dirty="0" smtClean="0">
                <a:latin typeface="Frutiger LT 47 LightCn"/>
              </a:rPr>
              <a:t>Studies</a:t>
            </a:r>
            <a:endParaRPr lang="en-US" dirty="0"/>
          </a:p>
        </p:txBody>
      </p:sp>
      <p:cxnSp>
        <p:nvCxnSpPr>
          <p:cNvPr id="44" name="Straight Connector 43"/>
          <p:cNvCxnSpPr/>
          <p:nvPr/>
        </p:nvCxnSpPr>
        <p:spPr>
          <a:xfrm flipV="1">
            <a:off x="152400" y="4411897"/>
            <a:ext cx="2700000" cy="6350"/>
          </a:xfrm>
          <a:prstGeom prst="line">
            <a:avLst/>
          </a:prstGeom>
          <a:noFill/>
          <a:ln w="9525" cap="flat" cmpd="sng" algn="ctr">
            <a:solidFill>
              <a:sysClr val="windowText" lastClr="000000"/>
            </a:solidFill>
            <a:prstDash val="dash"/>
          </a:ln>
          <a:effectLst/>
        </p:spPr>
      </p:cxnSp>
      <p:cxnSp>
        <p:nvCxnSpPr>
          <p:cNvPr id="47" name="Straight Connector 46"/>
          <p:cNvCxnSpPr/>
          <p:nvPr/>
        </p:nvCxnSpPr>
        <p:spPr>
          <a:xfrm flipV="1">
            <a:off x="6254989" y="4426185"/>
            <a:ext cx="2700000" cy="7937"/>
          </a:xfrm>
          <a:prstGeom prst="line">
            <a:avLst/>
          </a:prstGeom>
          <a:noFill/>
          <a:ln w="9525" cap="flat" cmpd="sng" algn="ctr">
            <a:solidFill>
              <a:sysClr val="windowText" lastClr="000000"/>
            </a:solidFill>
            <a:prstDash val="dash"/>
          </a:ln>
          <a:effectLst/>
        </p:spPr>
      </p:cxnSp>
    </p:spTree>
    <p:extLst>
      <p:ext uri="{BB962C8B-B14F-4D97-AF65-F5344CB8AC3E}">
        <p14:creationId xmlns:p14="http://schemas.microsoft.com/office/powerpoint/2010/main" xmlns="" val="419733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 for Something Completely Different…</a:t>
            </a:r>
            <a:endParaRPr lang="en-US" dirty="0"/>
          </a:p>
        </p:txBody>
      </p:sp>
      <p:sp>
        <p:nvSpPr>
          <p:cNvPr id="3" name="Rectangle 2"/>
          <p:cNvSpPr/>
          <p:nvPr/>
        </p:nvSpPr>
        <p:spPr bwMode="auto">
          <a:xfrm>
            <a:off x="1295400" y="1905000"/>
            <a:ext cx="7086600" cy="2438400"/>
          </a:xfrm>
          <a:prstGeom prst="rect">
            <a:avLst/>
          </a:prstGeom>
          <a:solidFill>
            <a:schemeClr val="bg2">
              <a:lumMod val="95000"/>
            </a:schemeClr>
          </a:solid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solidFill>
                <a:effectLst/>
                <a:latin typeface="Arial" charset="0"/>
              </a:rPr>
              <a:t>Basic Financial Concepts</a:t>
            </a:r>
          </a:p>
        </p:txBody>
      </p:sp>
    </p:spTree>
    <p:extLst>
      <p:ext uri="{BB962C8B-B14F-4D97-AF65-F5344CB8AC3E}">
        <p14:creationId xmlns:p14="http://schemas.microsoft.com/office/powerpoint/2010/main" xmlns="" val="4193254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 Axioms of finance</a:t>
            </a:r>
            <a:endParaRPr lang="en-US" dirty="0"/>
          </a:p>
        </p:txBody>
      </p:sp>
      <p:sp>
        <p:nvSpPr>
          <p:cNvPr id="4" name="Text Placeholder 3"/>
          <p:cNvSpPr>
            <a:spLocks noGrp="1"/>
          </p:cNvSpPr>
          <p:nvPr>
            <p:ph type="body" sz="quarter" idx="10"/>
          </p:nvPr>
        </p:nvSpPr>
        <p:spPr/>
        <p:txBody>
          <a:bodyPr/>
          <a:lstStyle/>
          <a:p>
            <a:r>
              <a:rPr lang="en-US" dirty="0" smtClean="0"/>
              <a:t>Every financial concepts revolve around only 2 principles: </a:t>
            </a:r>
          </a:p>
          <a:p>
            <a:pPr lvl="1"/>
            <a:r>
              <a:rPr lang="en-US" dirty="0" smtClean="0"/>
              <a:t>No free lunch </a:t>
            </a:r>
          </a:p>
          <a:p>
            <a:pPr lvl="1"/>
            <a:r>
              <a:rPr lang="en-US" dirty="0" smtClean="0"/>
              <a:t>Rationality of actors</a:t>
            </a:r>
          </a:p>
          <a:p>
            <a:endParaRPr lang="en-US" dirty="0"/>
          </a:p>
        </p:txBody>
      </p:sp>
      <p:sp>
        <p:nvSpPr>
          <p:cNvPr id="5" name="Content Placeholder 4"/>
          <p:cNvSpPr>
            <a:spLocks noGrp="1"/>
          </p:cNvSpPr>
          <p:nvPr>
            <p:ph sz="quarter" idx="11"/>
          </p:nvPr>
        </p:nvSpPr>
        <p:spPr/>
        <p:txBody>
          <a:bodyPr/>
          <a:lstStyle/>
          <a:p>
            <a:endParaRPr lang="en-US" b="1" u="sng" dirty="0" smtClean="0"/>
          </a:p>
          <a:p>
            <a:endParaRPr lang="en-US" b="1" u="sng" dirty="0" smtClean="0"/>
          </a:p>
          <a:p>
            <a:r>
              <a:rPr lang="en-US" b="1" u="sng" dirty="0" smtClean="0"/>
              <a:t>Efficiency of market – “no free lunch”:</a:t>
            </a:r>
          </a:p>
          <a:p>
            <a:pPr lvl="1"/>
            <a:r>
              <a:rPr lang="en-US" dirty="0" smtClean="0"/>
              <a:t>No possible return without taking a risk</a:t>
            </a:r>
          </a:p>
          <a:p>
            <a:pPr marL="307574" lvl="1" indent="0">
              <a:buNone/>
            </a:pPr>
            <a:endParaRPr lang="en-US" dirty="0"/>
          </a:p>
          <a:p>
            <a:r>
              <a:rPr lang="en-US" b="1" u="sng" dirty="0" smtClean="0"/>
              <a:t>People are rationale:</a:t>
            </a:r>
            <a:endParaRPr lang="en-US" b="1" u="sng" dirty="0"/>
          </a:p>
          <a:p>
            <a:pPr lvl="1"/>
            <a:r>
              <a:rPr lang="en-US" dirty="0" smtClean="0"/>
              <a:t>Maximization of </a:t>
            </a:r>
            <a:r>
              <a:rPr lang="en-US" b="1" dirty="0" smtClean="0"/>
              <a:t>utility</a:t>
            </a:r>
          </a:p>
          <a:p>
            <a:pPr lvl="1"/>
            <a:endParaRPr lang="en-US" dirty="0" smtClean="0"/>
          </a:p>
          <a:p>
            <a:pPr marL="0" indent="0">
              <a:buNone/>
            </a:pPr>
            <a:endParaRPr lang="en-US" b="1" u="sng" dirty="0"/>
          </a:p>
          <a:p>
            <a:pPr marL="0" indent="0">
              <a:buNone/>
            </a:pPr>
            <a:endParaRPr lang="en-US" b="1" u="sng" dirty="0"/>
          </a:p>
          <a:p>
            <a:endParaRPr lang="en-US" b="1" u="sng" dirty="0"/>
          </a:p>
          <a:p>
            <a:pPr marL="0" indent="0" algn="ctr">
              <a:buNone/>
            </a:pPr>
            <a:r>
              <a:rPr lang="en-US" b="1" dirty="0" smtClean="0"/>
              <a:t>Time value of money</a:t>
            </a:r>
            <a:endParaRPr lang="en-US" b="1" dirty="0"/>
          </a:p>
          <a:p>
            <a:pPr marL="307574" lvl="1" indent="0" algn="ctr">
              <a:buNone/>
            </a:pPr>
            <a:endParaRPr lang="en-US" dirty="0" smtClean="0"/>
          </a:p>
          <a:p>
            <a:pPr marL="307574" lvl="1" indent="0" algn="ctr">
              <a:buNone/>
            </a:pPr>
            <a:endParaRPr lang="en-US" dirty="0"/>
          </a:p>
          <a:p>
            <a:pPr marL="0" indent="0" algn="ctr">
              <a:buNone/>
            </a:pPr>
            <a:r>
              <a:rPr lang="en-US" b="1" dirty="0" err="1" smtClean="0"/>
              <a:t>Entreprise</a:t>
            </a:r>
            <a:r>
              <a:rPr lang="en-US" b="1" dirty="0" smtClean="0"/>
              <a:t> Value</a:t>
            </a:r>
            <a:endParaRPr lang="en-US" b="1" dirty="0"/>
          </a:p>
          <a:p>
            <a:pPr lvl="1"/>
            <a:endParaRPr lang="en-US" dirty="0" smtClean="0"/>
          </a:p>
          <a:p>
            <a:pPr lvl="1"/>
            <a:endParaRPr lang="en-US" dirty="0"/>
          </a:p>
          <a:p>
            <a:pPr marL="307574" lvl="1" indent="0">
              <a:buNone/>
            </a:pPr>
            <a:endParaRPr lang="en-US" dirty="0"/>
          </a:p>
        </p:txBody>
      </p:sp>
      <p:sp>
        <p:nvSpPr>
          <p:cNvPr id="6" name="Oval 5"/>
          <p:cNvSpPr/>
          <p:nvPr/>
        </p:nvSpPr>
        <p:spPr bwMode="auto">
          <a:xfrm>
            <a:off x="2438400" y="14478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a:t>
            </a:r>
          </a:p>
        </p:txBody>
      </p:sp>
      <p:sp>
        <p:nvSpPr>
          <p:cNvPr id="42" name="Oval 41"/>
          <p:cNvSpPr/>
          <p:nvPr/>
        </p:nvSpPr>
        <p:spPr bwMode="auto">
          <a:xfrm>
            <a:off x="2438400" y="22860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rPr>
              <a:t>2</a:t>
            </a:r>
            <a:endParaRPr kumimoji="0" lang="en-US" sz="1100" b="1" i="0" u="none" strike="noStrike" cap="none" normalizeH="0" baseline="0" dirty="0" smtClean="0">
              <a:ln>
                <a:noFill/>
              </a:ln>
              <a:solidFill>
                <a:schemeClr val="bg1"/>
              </a:solidFill>
              <a:effectLst/>
              <a:latin typeface="Arial" charset="0"/>
            </a:endParaRPr>
          </a:p>
        </p:txBody>
      </p:sp>
      <p:sp>
        <p:nvSpPr>
          <p:cNvPr id="2" name="Down Arrow 1"/>
          <p:cNvSpPr/>
          <p:nvPr/>
        </p:nvSpPr>
        <p:spPr bwMode="auto">
          <a:xfrm>
            <a:off x="4876800" y="2819400"/>
            <a:ext cx="1447800" cy="381000"/>
          </a:xfrm>
          <a:prstGeom prst="downArrow">
            <a:avLst/>
          </a:prstGeom>
          <a:solidFill>
            <a:schemeClr val="tx2"/>
          </a:solidFill>
          <a:ln w="1270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389715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Rapid Reminders:</a:t>
            </a:r>
            <a:endParaRPr lang="en-US" dirty="0"/>
          </a:p>
        </p:txBody>
      </p:sp>
      <p:sp>
        <p:nvSpPr>
          <p:cNvPr id="5" name="Content Placeholder 4"/>
          <p:cNvSpPr>
            <a:spLocks noGrp="1"/>
          </p:cNvSpPr>
          <p:nvPr>
            <p:ph sz="quarter" idx="11"/>
          </p:nvPr>
        </p:nvSpPr>
        <p:spPr/>
        <p:txBody>
          <a:bodyPr/>
          <a:lstStyle/>
          <a:p>
            <a:endParaRPr lang="en-US" b="1" u="sng" dirty="0" smtClean="0"/>
          </a:p>
          <a:p>
            <a:endParaRPr lang="en-US" b="1" u="sng" dirty="0" smtClean="0"/>
          </a:p>
          <a:p>
            <a:r>
              <a:rPr lang="en-US" b="1" u="sng" dirty="0" smtClean="0"/>
              <a:t>P&amp;L</a:t>
            </a:r>
          </a:p>
          <a:p>
            <a:pPr marL="307574" lvl="1" indent="0">
              <a:buNone/>
            </a:pPr>
            <a:endParaRPr lang="en-US" dirty="0"/>
          </a:p>
          <a:p>
            <a:r>
              <a:rPr lang="en-US" b="1" u="sng" dirty="0" smtClean="0"/>
              <a:t>Balance Sheet</a:t>
            </a:r>
          </a:p>
          <a:p>
            <a:endParaRPr lang="en-US" b="1" u="sng" dirty="0"/>
          </a:p>
          <a:p>
            <a:r>
              <a:rPr lang="en-US" b="1" u="sng" dirty="0" smtClean="0"/>
              <a:t>Cash Flow Statement</a:t>
            </a:r>
          </a:p>
          <a:p>
            <a:endParaRPr lang="en-US" b="1" u="sng" dirty="0"/>
          </a:p>
          <a:p>
            <a:r>
              <a:rPr lang="en-US" b="1" u="sng" dirty="0" smtClean="0"/>
              <a:t>Consolidation</a:t>
            </a:r>
          </a:p>
          <a:p>
            <a:endParaRPr lang="en-US" b="1" u="sng" dirty="0"/>
          </a:p>
          <a:p>
            <a:r>
              <a:rPr lang="en-US" b="1" u="sng" dirty="0" smtClean="0"/>
              <a:t>Acquisition accounting</a:t>
            </a:r>
          </a:p>
          <a:p>
            <a:endParaRPr lang="en-US" b="1" u="sng" dirty="0"/>
          </a:p>
          <a:p>
            <a:r>
              <a:rPr lang="en-US" b="1" u="sng" dirty="0" err="1" smtClean="0"/>
              <a:t>Entreprise</a:t>
            </a:r>
            <a:r>
              <a:rPr lang="en-US" b="1" u="sng" dirty="0" smtClean="0"/>
              <a:t> Value </a:t>
            </a:r>
          </a:p>
          <a:p>
            <a:endParaRPr lang="en-US" b="1" u="sng" dirty="0"/>
          </a:p>
          <a:p>
            <a:r>
              <a:rPr lang="en-US" b="1" u="sng" dirty="0" smtClean="0"/>
              <a:t>Working Capital</a:t>
            </a:r>
          </a:p>
          <a:p>
            <a:endParaRPr lang="en-US" b="1" u="sng" dirty="0"/>
          </a:p>
          <a:p>
            <a:r>
              <a:rPr lang="en-US" b="1" u="sng" dirty="0" smtClean="0"/>
              <a:t>IRR and VAN</a:t>
            </a:r>
          </a:p>
          <a:p>
            <a:endParaRPr lang="en-US" b="1" u="sng" dirty="0"/>
          </a:p>
          <a:p>
            <a:pPr lvl="1"/>
            <a:endParaRPr lang="en-US" dirty="0"/>
          </a:p>
          <a:p>
            <a:pPr marL="307574" lvl="1" indent="0">
              <a:buNone/>
            </a:pPr>
            <a:endParaRPr lang="en-US" dirty="0"/>
          </a:p>
        </p:txBody>
      </p:sp>
      <p:sp>
        <p:nvSpPr>
          <p:cNvPr id="6" name="Oval 5"/>
          <p:cNvSpPr/>
          <p:nvPr/>
        </p:nvSpPr>
        <p:spPr bwMode="auto">
          <a:xfrm>
            <a:off x="2438400" y="14478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a:t>
            </a:r>
          </a:p>
        </p:txBody>
      </p:sp>
      <p:sp>
        <p:nvSpPr>
          <p:cNvPr id="42" name="Oval 41"/>
          <p:cNvSpPr/>
          <p:nvPr/>
        </p:nvSpPr>
        <p:spPr bwMode="auto">
          <a:xfrm>
            <a:off x="2438400" y="19812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rPr>
              <a:t>2</a:t>
            </a:r>
            <a:endParaRPr kumimoji="0" lang="en-US" sz="1100" b="1" i="0" u="none" strike="noStrike" cap="none" normalizeH="0" baseline="0" dirty="0" smtClean="0">
              <a:ln>
                <a:noFill/>
              </a:ln>
              <a:solidFill>
                <a:schemeClr val="bg1"/>
              </a:solidFill>
              <a:effectLst/>
              <a:latin typeface="Arial" charset="0"/>
            </a:endParaRPr>
          </a:p>
        </p:txBody>
      </p:sp>
      <p:sp>
        <p:nvSpPr>
          <p:cNvPr id="9" name="Oval 8"/>
          <p:cNvSpPr/>
          <p:nvPr/>
        </p:nvSpPr>
        <p:spPr bwMode="auto">
          <a:xfrm>
            <a:off x="2438400" y="25531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a:t>
            </a:r>
          </a:p>
        </p:txBody>
      </p:sp>
      <p:sp>
        <p:nvSpPr>
          <p:cNvPr id="10" name="Oval 9"/>
          <p:cNvSpPr/>
          <p:nvPr/>
        </p:nvSpPr>
        <p:spPr bwMode="auto">
          <a:xfrm>
            <a:off x="2438400" y="31242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4</a:t>
            </a:r>
          </a:p>
        </p:txBody>
      </p:sp>
      <p:sp>
        <p:nvSpPr>
          <p:cNvPr id="11" name="Oval 10"/>
          <p:cNvSpPr/>
          <p:nvPr/>
        </p:nvSpPr>
        <p:spPr bwMode="auto">
          <a:xfrm>
            <a:off x="2438400" y="36576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solidFill>
                  <a:schemeClr val="bg1"/>
                </a:solidFill>
                <a:latin typeface="Arial" charset="0"/>
              </a:rPr>
              <a:t>5</a:t>
            </a:r>
            <a:endParaRPr kumimoji="0" lang="en-US" sz="1100" b="1" i="0" u="none" strike="noStrike" cap="none" normalizeH="0" baseline="0" dirty="0" smtClean="0">
              <a:ln>
                <a:noFill/>
              </a:ln>
              <a:solidFill>
                <a:schemeClr val="bg1"/>
              </a:solidFill>
              <a:effectLst/>
              <a:latin typeface="Arial" charset="0"/>
            </a:endParaRPr>
          </a:p>
        </p:txBody>
      </p:sp>
      <p:sp>
        <p:nvSpPr>
          <p:cNvPr id="12" name="Oval 11"/>
          <p:cNvSpPr/>
          <p:nvPr/>
        </p:nvSpPr>
        <p:spPr bwMode="auto">
          <a:xfrm>
            <a:off x="2438400" y="41910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6</a:t>
            </a:r>
          </a:p>
        </p:txBody>
      </p:sp>
      <p:sp>
        <p:nvSpPr>
          <p:cNvPr id="13" name="Oval 12"/>
          <p:cNvSpPr/>
          <p:nvPr/>
        </p:nvSpPr>
        <p:spPr bwMode="auto">
          <a:xfrm>
            <a:off x="2438400" y="47244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7</a:t>
            </a:r>
          </a:p>
        </p:txBody>
      </p:sp>
      <p:sp>
        <p:nvSpPr>
          <p:cNvPr id="15" name="Oval 14"/>
          <p:cNvSpPr/>
          <p:nvPr/>
        </p:nvSpPr>
        <p:spPr bwMode="auto">
          <a:xfrm>
            <a:off x="2438400" y="52578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8</a:t>
            </a:r>
          </a:p>
        </p:txBody>
      </p:sp>
    </p:spTree>
    <p:extLst>
      <p:ext uri="{BB962C8B-B14F-4D97-AF65-F5344CB8AC3E}">
        <p14:creationId xmlns:p14="http://schemas.microsoft.com/office/powerpoint/2010/main" xmlns="" val="3962391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P&amp;L Overview</a:t>
            </a:r>
            <a:endParaRPr lang="en-US" dirty="0"/>
          </a:p>
        </p:txBody>
      </p:sp>
      <p:pic>
        <p:nvPicPr>
          <p:cNvPr id="12" name="Picture 11"/>
          <p:cNvPicPr>
            <a:picLocks/>
          </p:cNvPicPr>
          <p:nvPr>
            <p:custDataLst>
              <p:tags r:id="rId1"/>
            </p:custDataLst>
          </p:nvPr>
        </p:nvPicPr>
        <p:blipFill>
          <a:blip r:embed="rId4" cstate="print">
            <a:extLst>
              <a:ext uri="{28A0092B-C50C-407E-A947-70E740481C1C}">
                <a14:useLocalDpi xmlns:a14="http://schemas.microsoft.com/office/drawing/2010/main" xmlns="" val="0"/>
              </a:ext>
            </a:extLst>
          </a:blip>
          <a:stretch>
            <a:fillRect/>
          </a:stretch>
        </p:blipFill>
        <p:spPr>
          <a:xfrm>
            <a:off x="762000" y="1062741"/>
            <a:ext cx="7427867" cy="4957059"/>
          </a:xfrm>
          <a:prstGeom prst="rect">
            <a:avLst/>
          </a:prstGeom>
        </p:spPr>
      </p:pic>
    </p:spTree>
    <p:extLst>
      <p:ext uri="{BB962C8B-B14F-4D97-AF65-F5344CB8AC3E}">
        <p14:creationId xmlns:p14="http://schemas.microsoft.com/office/powerpoint/2010/main" xmlns="" val="2625176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Balance Sheet</a:t>
            </a:r>
            <a:endParaRPr lang="en-US" dirty="0"/>
          </a:p>
        </p:txBody>
      </p:sp>
      <p:sp>
        <p:nvSpPr>
          <p:cNvPr id="3" name="Text Placeholder 2"/>
          <p:cNvSpPr>
            <a:spLocks noGrp="1"/>
          </p:cNvSpPr>
          <p:nvPr>
            <p:ph type="body" sz="quarter" idx="10"/>
          </p:nvPr>
        </p:nvSpPr>
        <p:spPr/>
        <p:txBody>
          <a:bodyPr/>
          <a:lstStyle/>
          <a:p>
            <a:r>
              <a:rPr lang="en-US" dirty="0" smtClean="0"/>
              <a:t>Balance sheet is always divided between short and long term </a:t>
            </a:r>
          </a:p>
          <a:p>
            <a:r>
              <a:rPr lang="en-US" dirty="0" smtClean="0"/>
              <a:t>Balance sheet present a Photography of the company </a:t>
            </a:r>
          </a:p>
          <a:p>
            <a:endParaRPr lang="en-US" dirty="0"/>
          </a:p>
        </p:txBody>
      </p:sp>
      <p:pic>
        <p:nvPicPr>
          <p:cNvPr id="4" name="Picture 3"/>
          <p:cNvPicPr>
            <a:picLocks/>
          </p:cNvPicPr>
          <p:nvPr>
            <p:custDataLst>
              <p:tags r:id="rId1"/>
            </p:custDataLst>
          </p:nvPr>
        </p:nvPicPr>
        <p:blipFill>
          <a:blip r:embed="rId4" cstate="print">
            <a:extLst>
              <a:ext uri="{28A0092B-C50C-407E-A947-70E740481C1C}">
                <a14:useLocalDpi xmlns:a14="http://schemas.microsoft.com/office/drawing/2010/main" xmlns="" val="0"/>
              </a:ext>
            </a:extLst>
          </a:blip>
          <a:stretch>
            <a:fillRect/>
          </a:stretch>
        </p:blipFill>
        <p:spPr>
          <a:xfrm>
            <a:off x="2438400" y="1371600"/>
            <a:ext cx="6421972" cy="3242829"/>
          </a:xfrm>
          <a:prstGeom prst="rect">
            <a:avLst/>
          </a:prstGeom>
        </p:spPr>
      </p:pic>
      <p:sp>
        <p:nvSpPr>
          <p:cNvPr id="5" name="TextBox 4"/>
          <p:cNvSpPr txBox="1"/>
          <p:nvPr/>
        </p:nvSpPr>
        <p:spPr>
          <a:xfrm>
            <a:off x="2466975" y="5714999"/>
            <a:ext cx="4477957" cy="276999"/>
          </a:xfrm>
          <a:prstGeom prst="rect">
            <a:avLst/>
          </a:prstGeom>
          <a:noFill/>
        </p:spPr>
        <p:txBody>
          <a:bodyPr wrap="none" rtlCol="0">
            <a:spAutoFit/>
          </a:bodyPr>
          <a:lstStyle/>
          <a:p>
            <a:r>
              <a:rPr lang="en-US" sz="1200" b="1" dirty="0" smtClean="0"/>
              <a:t>Note</a:t>
            </a:r>
            <a:r>
              <a:rPr lang="en-US" sz="1200" dirty="0" smtClean="0"/>
              <a:t>: under Canadian GAAP and IFRS, GW does not amortize</a:t>
            </a:r>
            <a:endParaRPr lang="en-US" sz="1200" dirty="0"/>
          </a:p>
        </p:txBody>
      </p:sp>
    </p:spTree>
    <p:extLst>
      <p:ext uri="{BB962C8B-B14F-4D97-AF65-F5344CB8AC3E}">
        <p14:creationId xmlns:p14="http://schemas.microsoft.com/office/powerpoint/2010/main" xmlns="" val="4150542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Flow Statement</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0" y="1219200"/>
            <a:ext cx="6477000" cy="3286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6783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Consolidation</a:t>
            </a:r>
            <a:endParaRPr lang="en-GB"/>
          </a:p>
        </p:txBody>
      </p:sp>
      <p:sp>
        <p:nvSpPr>
          <p:cNvPr id="4" name="Text Placeholder 3"/>
          <p:cNvSpPr>
            <a:spLocks noGrp="1"/>
          </p:cNvSpPr>
          <p:nvPr>
            <p:ph type="body" sz="quarter" idx="4294967295"/>
          </p:nvPr>
        </p:nvSpPr>
        <p:spPr>
          <a:xfrm>
            <a:off x="0" y="909638"/>
            <a:ext cx="2057400" cy="4918075"/>
          </a:xfrm>
          <a:prstGeom prst="rect">
            <a:avLst/>
          </a:prstGeom>
        </p:spPr>
        <p:txBody>
          <a:bodyPr/>
          <a:lstStyle/>
          <a:p>
            <a:r>
              <a:rPr lang="en-GB" dirty="0" smtClean="0"/>
              <a:t>Please see any good accounting book</a:t>
            </a:r>
          </a:p>
          <a:p>
            <a:endParaRPr lang="en-GB" dirty="0"/>
          </a:p>
        </p:txBody>
      </p:sp>
      <p:sp>
        <p:nvSpPr>
          <p:cNvPr id="10" name="Rectangle 4"/>
          <p:cNvSpPr>
            <a:spLocks noChangeArrowheads="1"/>
          </p:cNvSpPr>
          <p:nvPr/>
        </p:nvSpPr>
        <p:spPr bwMode="auto">
          <a:xfrm>
            <a:off x="2857500" y="1371599"/>
            <a:ext cx="3429000" cy="1152525"/>
          </a:xfrm>
          <a:prstGeom prst="rect">
            <a:avLst/>
          </a:prstGeom>
          <a:solidFill>
            <a:srgbClr val="C0C0C0"/>
          </a:solidFill>
          <a:ln w="6350">
            <a:solidFill>
              <a:srgbClr val="3C93C8"/>
            </a:solidFill>
            <a:miter lim="800000"/>
            <a:headEnd/>
            <a:tailEnd type="none" w="sm" len="sm"/>
          </a:ln>
        </p:spPr>
        <p:txBody>
          <a:bodyPr lIns="36000" tIns="36000" rIns="36000" bIns="36000"/>
          <a:lstStyle/>
          <a:p>
            <a:r>
              <a:rPr lang="en-GB" sz="1200" b="1" smtClean="0"/>
              <a:t>Holdco</a:t>
            </a:r>
            <a:endParaRPr lang="en-GB" b="1"/>
          </a:p>
        </p:txBody>
      </p:sp>
      <p:sp>
        <p:nvSpPr>
          <p:cNvPr id="12" name="Rectangle 6"/>
          <p:cNvSpPr>
            <a:spLocks noChangeArrowheads="1"/>
          </p:cNvSpPr>
          <p:nvPr/>
        </p:nvSpPr>
        <p:spPr bwMode="auto">
          <a:xfrm>
            <a:off x="3102930" y="1676400"/>
            <a:ext cx="2840670" cy="719137"/>
          </a:xfrm>
          <a:prstGeom prst="rect">
            <a:avLst/>
          </a:prstGeom>
          <a:solidFill>
            <a:schemeClr val="bg1"/>
          </a:solidFill>
          <a:ln w="6350">
            <a:solidFill>
              <a:srgbClr val="3C93C8"/>
            </a:solidFill>
            <a:miter lim="800000"/>
            <a:headEnd/>
            <a:tailEnd type="none" w="sm" len="sm"/>
          </a:ln>
        </p:spPr>
        <p:txBody>
          <a:bodyPr lIns="36000" tIns="36000" rIns="36000" bIns="36000" anchor="ctr"/>
          <a:lstStyle/>
          <a:p>
            <a:r>
              <a:rPr lang="en-GB" sz="1200" b="1" dirty="0" smtClean="0"/>
              <a:t>Sales: 1100</a:t>
            </a:r>
          </a:p>
          <a:p>
            <a:r>
              <a:rPr lang="en-GB" sz="1200" b="1" dirty="0" smtClean="0"/>
              <a:t>EBITDA: 110</a:t>
            </a:r>
          </a:p>
          <a:p>
            <a:r>
              <a:rPr lang="en-GB" sz="1200" b="1" dirty="0" smtClean="0"/>
              <a:t>NI: 16.5</a:t>
            </a:r>
            <a:endParaRPr lang="en-GB" sz="1200" dirty="0"/>
          </a:p>
        </p:txBody>
      </p:sp>
      <p:sp>
        <p:nvSpPr>
          <p:cNvPr id="14" name="Rectangle 8"/>
          <p:cNvSpPr>
            <a:spLocks noChangeArrowheads="1"/>
          </p:cNvSpPr>
          <p:nvPr/>
        </p:nvSpPr>
        <p:spPr bwMode="auto">
          <a:xfrm>
            <a:off x="2704416" y="3732877"/>
            <a:ext cx="997927" cy="647700"/>
          </a:xfrm>
          <a:prstGeom prst="rect">
            <a:avLst/>
          </a:prstGeom>
          <a:solidFill>
            <a:schemeClr val="bg1"/>
          </a:solidFill>
          <a:ln>
            <a:noFill/>
          </a:ln>
          <a:extLst>
            <a:ext uri="{91240B29-F687-4F45-9708-019B960494DF}">
              <a14:hiddenLine xmlns:a14="http://schemas.microsoft.com/office/drawing/2010/main" xmlns="" w="6350">
                <a:solidFill>
                  <a:srgbClr val="000000"/>
                </a:solidFill>
                <a:miter lim="800000"/>
                <a:headEnd/>
                <a:tailEnd type="none" w="sm" len="sm"/>
              </a14:hiddenLine>
            </a:ext>
          </a:extLst>
        </p:spPr>
        <p:txBody>
          <a:bodyPr lIns="36000" tIns="36000" rIns="36000" bIns="36000" anchor="ctr"/>
          <a:lstStyle/>
          <a:p>
            <a:pPr algn="l"/>
            <a:r>
              <a:rPr lang="en-GB" sz="1200" b="1" dirty="0" smtClean="0"/>
              <a:t>Subsidiary</a:t>
            </a:r>
            <a:endParaRPr lang="en-GB" sz="1200" dirty="0"/>
          </a:p>
        </p:txBody>
      </p:sp>
      <p:cxnSp>
        <p:nvCxnSpPr>
          <p:cNvPr id="19" name="AutoShape 13"/>
          <p:cNvCxnSpPr>
            <a:cxnSpLocks noChangeShapeType="1"/>
            <a:stCxn id="10" idx="2"/>
            <a:endCxn id="30" idx="0"/>
          </p:cNvCxnSpPr>
          <p:nvPr/>
        </p:nvCxnSpPr>
        <p:spPr bwMode="auto">
          <a:xfrm rot="5400000">
            <a:off x="2019912" y="1815000"/>
            <a:ext cx="1842965" cy="3261213"/>
          </a:xfrm>
          <a:prstGeom prst="bentConnector3">
            <a:avLst>
              <a:gd name="adj1" fmla="val 50000"/>
            </a:avLst>
          </a:prstGeom>
          <a:noFill/>
          <a:ln w="6350">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20" name="AutoShape 14"/>
          <p:cNvCxnSpPr>
            <a:cxnSpLocks noChangeShapeType="1"/>
            <a:stCxn id="10" idx="2"/>
            <a:endCxn id="34" idx="0"/>
          </p:cNvCxnSpPr>
          <p:nvPr/>
        </p:nvCxnSpPr>
        <p:spPr bwMode="auto">
          <a:xfrm rot="5400000">
            <a:off x="3132383" y="2927471"/>
            <a:ext cx="1842965" cy="1036271"/>
          </a:xfrm>
          <a:prstGeom prst="bentConnector3">
            <a:avLst>
              <a:gd name="adj1" fmla="val 50000"/>
            </a:avLst>
          </a:prstGeom>
          <a:noFill/>
          <a:ln w="6350">
            <a:solidFill>
              <a:schemeClr val="tx1"/>
            </a:solidFill>
            <a:miter lim="800000"/>
            <a:headEnd/>
            <a:tailEnd type="triangle" w="med" len="med"/>
          </a:ln>
          <a:extLst>
            <a:ext uri="{909E8E84-426E-40DD-AFC4-6F175D3DCCD1}">
              <a14:hiddenFill xmlns:a14="http://schemas.microsoft.com/office/drawing/2010/main" xmlns="">
                <a:noFill/>
              </a14:hiddenFill>
            </a:ext>
          </a:extLst>
        </p:spPr>
      </p:cxnSp>
      <p:sp>
        <p:nvSpPr>
          <p:cNvPr id="21" name="Text Box 15"/>
          <p:cNvSpPr txBox="1">
            <a:spLocks noChangeArrowheads="1"/>
          </p:cNvSpPr>
          <p:nvPr/>
        </p:nvSpPr>
        <p:spPr bwMode="auto">
          <a:xfrm>
            <a:off x="762000" y="3802664"/>
            <a:ext cx="464527"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type="none" w="sm" len="sm"/>
              </a14:hiddenLine>
            </a:ext>
          </a:extLst>
        </p:spPr>
        <p:txBody>
          <a:bodyPr lIns="36000" tIns="36000" rIns="36000" bIns="3600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r>
              <a:rPr lang="en-GB" b="1" smtClean="0"/>
              <a:t>100%</a:t>
            </a:r>
            <a:endParaRPr lang="en-GB" b="1"/>
          </a:p>
        </p:txBody>
      </p:sp>
      <p:sp>
        <p:nvSpPr>
          <p:cNvPr id="22" name="Text Box 16"/>
          <p:cNvSpPr txBox="1">
            <a:spLocks noChangeArrowheads="1"/>
          </p:cNvSpPr>
          <p:nvPr/>
        </p:nvSpPr>
        <p:spPr bwMode="auto">
          <a:xfrm>
            <a:off x="2971801" y="3802664"/>
            <a:ext cx="464526"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type="none" w="sm" len="sm"/>
              </a14:hiddenLine>
            </a:ext>
          </a:extLst>
        </p:spPr>
        <p:txBody>
          <a:bodyPr lIns="36000" tIns="36000" rIns="36000" bIns="3600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r>
              <a:rPr lang="en-GB" b="1" smtClean="0"/>
              <a:t>60%</a:t>
            </a:r>
            <a:endParaRPr lang="en-GB" b="1"/>
          </a:p>
        </p:txBody>
      </p:sp>
      <p:grpSp>
        <p:nvGrpSpPr>
          <p:cNvPr id="8" name="Group 7"/>
          <p:cNvGrpSpPr/>
          <p:nvPr/>
        </p:nvGrpSpPr>
        <p:grpSpPr>
          <a:xfrm>
            <a:off x="479181" y="4367089"/>
            <a:ext cx="1663212" cy="1152525"/>
            <a:chOff x="76200" y="4724400"/>
            <a:chExt cx="1663212" cy="1152525"/>
          </a:xfrm>
        </p:grpSpPr>
        <p:sp>
          <p:nvSpPr>
            <p:cNvPr id="30" name="Rectangle 9"/>
            <p:cNvSpPr>
              <a:spLocks noChangeArrowheads="1"/>
            </p:cNvSpPr>
            <p:nvPr/>
          </p:nvSpPr>
          <p:spPr bwMode="auto">
            <a:xfrm>
              <a:off x="76200" y="4724400"/>
              <a:ext cx="1663212" cy="1152525"/>
            </a:xfrm>
            <a:prstGeom prst="rect">
              <a:avLst/>
            </a:prstGeom>
            <a:solidFill>
              <a:srgbClr val="D8E9F4"/>
            </a:solidFill>
            <a:ln w="6350">
              <a:solidFill>
                <a:srgbClr val="3C93C8"/>
              </a:solidFill>
              <a:miter lim="800000"/>
              <a:headEnd/>
              <a:tailEnd type="none" w="sm" len="sm"/>
            </a:ln>
          </p:spPr>
          <p:txBody>
            <a:bodyPr lIns="36000" tIns="36000" rIns="36000" bIns="36000"/>
            <a:lstStyle/>
            <a:p>
              <a:r>
                <a:rPr lang="en-GB" sz="1200" b="1" smtClean="0"/>
                <a:t>Company 1</a:t>
              </a:r>
              <a:endParaRPr lang="en-GB" b="1"/>
            </a:p>
          </p:txBody>
        </p:sp>
        <p:sp>
          <p:nvSpPr>
            <p:cNvPr id="31" name="Rectangle 10"/>
            <p:cNvSpPr>
              <a:spLocks noChangeArrowheads="1"/>
            </p:cNvSpPr>
            <p:nvPr/>
          </p:nvSpPr>
          <p:spPr bwMode="auto">
            <a:xfrm>
              <a:off x="183173" y="5049838"/>
              <a:ext cx="1462454" cy="719137"/>
            </a:xfrm>
            <a:prstGeom prst="rect">
              <a:avLst/>
            </a:prstGeom>
            <a:solidFill>
              <a:schemeClr val="bg1"/>
            </a:solidFill>
            <a:ln w="6350">
              <a:solidFill>
                <a:srgbClr val="3C93C8"/>
              </a:solidFill>
              <a:miter lim="800000"/>
              <a:headEnd/>
              <a:tailEnd type="none" w="sm" len="sm"/>
            </a:ln>
          </p:spPr>
          <p:txBody>
            <a:bodyPr lIns="36000" tIns="36000" rIns="36000" bIns="36000" anchor="ctr"/>
            <a:lstStyle/>
            <a:p>
              <a:r>
                <a:rPr lang="en-GB" sz="1200" b="1" dirty="0" smtClean="0"/>
                <a:t>Sales : 1,000</a:t>
              </a:r>
            </a:p>
            <a:p>
              <a:r>
                <a:rPr lang="en-GB" sz="1200" b="1" dirty="0" smtClean="0"/>
                <a:t>EBITDA : 100</a:t>
              </a:r>
            </a:p>
            <a:p>
              <a:r>
                <a:rPr lang="en-GB" sz="1200" b="1" dirty="0" smtClean="0"/>
                <a:t>NI : 10</a:t>
              </a:r>
              <a:endParaRPr lang="en-GB" sz="1200" dirty="0"/>
            </a:p>
          </p:txBody>
        </p:sp>
      </p:grpSp>
      <p:grpSp>
        <p:nvGrpSpPr>
          <p:cNvPr id="33" name="Group 32"/>
          <p:cNvGrpSpPr/>
          <p:nvPr/>
        </p:nvGrpSpPr>
        <p:grpSpPr>
          <a:xfrm>
            <a:off x="2704123" y="4367089"/>
            <a:ext cx="1663212" cy="1152525"/>
            <a:chOff x="76200" y="4724400"/>
            <a:chExt cx="1663212" cy="1152525"/>
          </a:xfrm>
        </p:grpSpPr>
        <p:sp>
          <p:nvSpPr>
            <p:cNvPr id="34" name="Rectangle 9"/>
            <p:cNvSpPr>
              <a:spLocks noChangeArrowheads="1"/>
            </p:cNvSpPr>
            <p:nvPr/>
          </p:nvSpPr>
          <p:spPr bwMode="auto">
            <a:xfrm>
              <a:off x="76200" y="4724400"/>
              <a:ext cx="1663212" cy="1152525"/>
            </a:xfrm>
            <a:prstGeom prst="rect">
              <a:avLst/>
            </a:prstGeom>
            <a:solidFill>
              <a:srgbClr val="D8E9F4"/>
            </a:solidFill>
            <a:ln w="6350">
              <a:solidFill>
                <a:srgbClr val="3C93C8"/>
              </a:solidFill>
              <a:miter lim="800000"/>
              <a:headEnd/>
              <a:tailEnd type="none" w="sm" len="sm"/>
            </a:ln>
          </p:spPr>
          <p:txBody>
            <a:bodyPr lIns="36000" tIns="36000" rIns="36000" bIns="36000"/>
            <a:lstStyle/>
            <a:p>
              <a:r>
                <a:rPr lang="en-GB" sz="1200" b="1" smtClean="0"/>
                <a:t>Company 2</a:t>
              </a:r>
              <a:endParaRPr lang="en-GB" b="1"/>
            </a:p>
          </p:txBody>
        </p:sp>
        <p:sp>
          <p:nvSpPr>
            <p:cNvPr id="35" name="Rectangle 10"/>
            <p:cNvSpPr>
              <a:spLocks noChangeArrowheads="1"/>
            </p:cNvSpPr>
            <p:nvPr/>
          </p:nvSpPr>
          <p:spPr bwMode="auto">
            <a:xfrm>
              <a:off x="183173" y="5049838"/>
              <a:ext cx="1462454" cy="719137"/>
            </a:xfrm>
            <a:prstGeom prst="rect">
              <a:avLst/>
            </a:prstGeom>
            <a:solidFill>
              <a:schemeClr val="bg1"/>
            </a:solidFill>
            <a:ln w="6350">
              <a:solidFill>
                <a:srgbClr val="3C93C8"/>
              </a:solidFill>
              <a:miter lim="800000"/>
              <a:headEnd/>
              <a:tailEnd type="none" w="sm" len="sm"/>
            </a:ln>
          </p:spPr>
          <p:txBody>
            <a:bodyPr lIns="36000" tIns="36000" rIns="36000" bIns="36000" anchor="ctr"/>
            <a:lstStyle/>
            <a:p>
              <a:r>
                <a:rPr lang="en-GB" sz="1200" b="1" smtClean="0"/>
                <a:t>Sales : 100</a:t>
              </a:r>
            </a:p>
            <a:p>
              <a:r>
                <a:rPr lang="en-GB" sz="1200" b="1" smtClean="0"/>
                <a:t>EBITDA : 10</a:t>
              </a:r>
            </a:p>
            <a:p>
              <a:r>
                <a:rPr lang="en-GB" sz="1200" b="1" smtClean="0"/>
                <a:t>NI : 10</a:t>
              </a:r>
              <a:endParaRPr lang="en-GB" sz="1200"/>
            </a:p>
          </p:txBody>
        </p:sp>
      </p:grpSp>
      <p:grpSp>
        <p:nvGrpSpPr>
          <p:cNvPr id="36" name="Group 35"/>
          <p:cNvGrpSpPr/>
          <p:nvPr/>
        </p:nvGrpSpPr>
        <p:grpSpPr>
          <a:xfrm>
            <a:off x="4929065" y="4367089"/>
            <a:ext cx="1663212" cy="1152525"/>
            <a:chOff x="76200" y="4724400"/>
            <a:chExt cx="1663212" cy="1152525"/>
          </a:xfrm>
        </p:grpSpPr>
        <p:sp>
          <p:nvSpPr>
            <p:cNvPr id="37" name="Rectangle 9"/>
            <p:cNvSpPr>
              <a:spLocks noChangeArrowheads="1"/>
            </p:cNvSpPr>
            <p:nvPr/>
          </p:nvSpPr>
          <p:spPr bwMode="auto">
            <a:xfrm>
              <a:off x="76200" y="4724400"/>
              <a:ext cx="1663212" cy="1152525"/>
            </a:xfrm>
            <a:prstGeom prst="rect">
              <a:avLst/>
            </a:prstGeom>
            <a:solidFill>
              <a:srgbClr val="D8E9F4"/>
            </a:solidFill>
            <a:ln w="6350">
              <a:solidFill>
                <a:srgbClr val="3C93C8"/>
              </a:solidFill>
              <a:miter lim="800000"/>
              <a:headEnd/>
              <a:tailEnd type="none" w="sm" len="sm"/>
            </a:ln>
          </p:spPr>
          <p:txBody>
            <a:bodyPr lIns="36000" tIns="36000" rIns="36000" bIns="36000"/>
            <a:lstStyle/>
            <a:p>
              <a:r>
                <a:rPr lang="en-GB" sz="1200" b="1" smtClean="0"/>
                <a:t>Company 3</a:t>
              </a:r>
              <a:endParaRPr lang="en-GB" b="1"/>
            </a:p>
          </p:txBody>
        </p:sp>
        <p:sp>
          <p:nvSpPr>
            <p:cNvPr id="38" name="Rectangle 10"/>
            <p:cNvSpPr>
              <a:spLocks noChangeArrowheads="1"/>
            </p:cNvSpPr>
            <p:nvPr/>
          </p:nvSpPr>
          <p:spPr bwMode="auto">
            <a:xfrm>
              <a:off x="183173" y="5049838"/>
              <a:ext cx="1462454" cy="719137"/>
            </a:xfrm>
            <a:prstGeom prst="rect">
              <a:avLst/>
            </a:prstGeom>
            <a:solidFill>
              <a:schemeClr val="bg1"/>
            </a:solidFill>
            <a:ln w="6350">
              <a:solidFill>
                <a:srgbClr val="3C93C8"/>
              </a:solidFill>
              <a:miter lim="800000"/>
              <a:headEnd/>
              <a:tailEnd type="none" w="sm" len="sm"/>
            </a:ln>
          </p:spPr>
          <p:txBody>
            <a:bodyPr lIns="36000" tIns="36000" rIns="36000" bIns="36000" anchor="ctr"/>
            <a:lstStyle/>
            <a:p>
              <a:r>
                <a:rPr lang="en-GB" sz="1200" b="1" smtClean="0"/>
                <a:t>Sales : 10</a:t>
              </a:r>
            </a:p>
            <a:p>
              <a:r>
                <a:rPr lang="en-GB" sz="1200" b="1" smtClean="0"/>
                <a:t>EBITDA : 1</a:t>
              </a:r>
            </a:p>
            <a:p>
              <a:r>
                <a:rPr lang="en-GB" sz="1200" b="1" smtClean="0"/>
                <a:t>NI : 1</a:t>
              </a:r>
              <a:endParaRPr lang="en-GB" sz="1200"/>
            </a:p>
          </p:txBody>
        </p:sp>
      </p:grpSp>
      <p:sp>
        <p:nvSpPr>
          <p:cNvPr id="41" name="Text Box 16"/>
          <p:cNvSpPr txBox="1">
            <a:spLocks noChangeArrowheads="1"/>
          </p:cNvSpPr>
          <p:nvPr/>
        </p:nvSpPr>
        <p:spPr bwMode="auto">
          <a:xfrm>
            <a:off x="5181601" y="3802664"/>
            <a:ext cx="464526"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type="none" w="sm" len="sm"/>
              </a14:hiddenLine>
            </a:ext>
          </a:extLst>
        </p:spPr>
        <p:txBody>
          <a:bodyPr lIns="36000" tIns="36000" rIns="36000" bIns="3600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r>
              <a:rPr lang="en-GB" b="1" smtClean="0"/>
              <a:t>30%</a:t>
            </a:r>
            <a:endParaRPr lang="en-GB" b="1"/>
          </a:p>
        </p:txBody>
      </p:sp>
      <p:cxnSp>
        <p:nvCxnSpPr>
          <p:cNvPr id="49" name="AutoShape 13"/>
          <p:cNvCxnSpPr>
            <a:cxnSpLocks noChangeShapeType="1"/>
            <a:stCxn id="10" idx="2"/>
            <a:endCxn id="37" idx="0"/>
          </p:cNvCxnSpPr>
          <p:nvPr/>
        </p:nvCxnSpPr>
        <p:spPr bwMode="auto">
          <a:xfrm rot="16200000" flipH="1">
            <a:off x="4244853" y="2851270"/>
            <a:ext cx="1842965" cy="1188671"/>
          </a:xfrm>
          <a:prstGeom prst="bentConnector3">
            <a:avLst>
              <a:gd name="adj1" fmla="val 50000"/>
            </a:avLst>
          </a:prstGeom>
          <a:noFill/>
          <a:ln w="6350">
            <a:solidFill>
              <a:schemeClr val="tx1"/>
            </a:solidFill>
            <a:miter lim="800000"/>
            <a:headEnd/>
            <a:tailEnd type="triangle" w="med" len="med"/>
          </a:ln>
          <a:extLst>
            <a:ext uri="{909E8E84-426E-40DD-AFC4-6F175D3DCCD1}">
              <a14:hiddenFill xmlns:a14="http://schemas.microsoft.com/office/drawing/2010/main" xmlns="">
                <a:noFill/>
              </a14:hiddenFill>
            </a:ext>
          </a:extLst>
        </p:spPr>
      </p:cxnSp>
      <p:grpSp>
        <p:nvGrpSpPr>
          <p:cNvPr id="52" name="Group 51"/>
          <p:cNvGrpSpPr/>
          <p:nvPr/>
        </p:nvGrpSpPr>
        <p:grpSpPr>
          <a:xfrm>
            <a:off x="7154008" y="4367089"/>
            <a:ext cx="1663212" cy="1152525"/>
            <a:chOff x="76200" y="4724400"/>
            <a:chExt cx="1663212" cy="1152525"/>
          </a:xfrm>
        </p:grpSpPr>
        <p:sp>
          <p:nvSpPr>
            <p:cNvPr id="53" name="Rectangle 9"/>
            <p:cNvSpPr>
              <a:spLocks noChangeArrowheads="1"/>
            </p:cNvSpPr>
            <p:nvPr/>
          </p:nvSpPr>
          <p:spPr bwMode="auto">
            <a:xfrm>
              <a:off x="76200" y="4724400"/>
              <a:ext cx="1663212" cy="1152525"/>
            </a:xfrm>
            <a:prstGeom prst="rect">
              <a:avLst/>
            </a:prstGeom>
            <a:solidFill>
              <a:srgbClr val="D8E9F4"/>
            </a:solidFill>
            <a:ln w="6350">
              <a:solidFill>
                <a:srgbClr val="3C93C8"/>
              </a:solidFill>
              <a:miter lim="800000"/>
              <a:headEnd/>
              <a:tailEnd type="none" w="sm" len="sm"/>
            </a:ln>
          </p:spPr>
          <p:txBody>
            <a:bodyPr lIns="36000" tIns="36000" rIns="36000" bIns="36000"/>
            <a:lstStyle/>
            <a:p>
              <a:r>
                <a:rPr lang="en-GB" sz="1200" b="1" smtClean="0"/>
                <a:t>Company 4</a:t>
              </a:r>
              <a:endParaRPr lang="en-GB" b="1"/>
            </a:p>
          </p:txBody>
        </p:sp>
        <p:sp>
          <p:nvSpPr>
            <p:cNvPr id="54" name="Rectangle 10"/>
            <p:cNvSpPr>
              <a:spLocks noChangeArrowheads="1"/>
            </p:cNvSpPr>
            <p:nvPr/>
          </p:nvSpPr>
          <p:spPr bwMode="auto">
            <a:xfrm>
              <a:off x="183173" y="5049838"/>
              <a:ext cx="1462454" cy="719137"/>
            </a:xfrm>
            <a:prstGeom prst="rect">
              <a:avLst/>
            </a:prstGeom>
            <a:solidFill>
              <a:schemeClr val="bg1"/>
            </a:solidFill>
            <a:ln w="6350">
              <a:solidFill>
                <a:srgbClr val="3C93C8"/>
              </a:solidFill>
              <a:miter lim="800000"/>
              <a:headEnd/>
              <a:tailEnd type="none" w="sm" len="sm"/>
            </a:ln>
          </p:spPr>
          <p:txBody>
            <a:bodyPr lIns="36000" tIns="36000" rIns="36000" bIns="36000" anchor="ctr"/>
            <a:lstStyle/>
            <a:p>
              <a:r>
                <a:rPr lang="en-GB" sz="1200" b="1" smtClean="0"/>
                <a:t>Sales : 200</a:t>
              </a:r>
            </a:p>
            <a:p>
              <a:r>
                <a:rPr lang="en-GB" sz="1200" b="1" smtClean="0"/>
                <a:t>EBITDA : 20</a:t>
              </a:r>
            </a:p>
            <a:p>
              <a:r>
                <a:rPr lang="en-GB" sz="1200" b="1" smtClean="0"/>
                <a:t>NI : 2</a:t>
              </a:r>
              <a:endParaRPr lang="en-GB" sz="1200"/>
            </a:p>
          </p:txBody>
        </p:sp>
      </p:grpSp>
      <p:sp>
        <p:nvSpPr>
          <p:cNvPr id="55" name="Text Box 16"/>
          <p:cNvSpPr txBox="1">
            <a:spLocks noChangeArrowheads="1"/>
          </p:cNvSpPr>
          <p:nvPr/>
        </p:nvSpPr>
        <p:spPr bwMode="auto">
          <a:xfrm>
            <a:off x="7391400" y="3802664"/>
            <a:ext cx="464526"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type="none" w="sm" len="sm"/>
              </a14:hiddenLine>
            </a:ext>
          </a:extLst>
        </p:spPr>
        <p:txBody>
          <a:bodyPr lIns="36000" tIns="36000" rIns="36000" bIns="3600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r>
              <a:rPr lang="en-GB" b="1" smtClean="0"/>
              <a:t>10%</a:t>
            </a:r>
            <a:endParaRPr lang="en-GB" b="1"/>
          </a:p>
        </p:txBody>
      </p:sp>
      <p:sp>
        <p:nvSpPr>
          <p:cNvPr id="56" name="Rectangle 8"/>
          <p:cNvSpPr>
            <a:spLocks noChangeArrowheads="1"/>
          </p:cNvSpPr>
          <p:nvPr/>
        </p:nvSpPr>
        <p:spPr bwMode="auto">
          <a:xfrm>
            <a:off x="7140233" y="3732877"/>
            <a:ext cx="997927" cy="647700"/>
          </a:xfrm>
          <a:prstGeom prst="rect">
            <a:avLst/>
          </a:prstGeom>
          <a:noFill/>
          <a:ln>
            <a:noFill/>
          </a:ln>
        </p:spPr>
        <p:txBody>
          <a:bodyPr lIns="36000" tIns="36000" rIns="36000" bIns="36000" anchor="ctr"/>
          <a:lstStyle/>
          <a:p>
            <a:pPr algn="l"/>
            <a:r>
              <a:rPr lang="en-GB" sz="1200" b="1" dirty="0" smtClean="0"/>
              <a:t>Investment</a:t>
            </a:r>
            <a:endParaRPr lang="en-GB" sz="1200" dirty="0"/>
          </a:p>
        </p:txBody>
      </p:sp>
      <p:sp>
        <p:nvSpPr>
          <p:cNvPr id="57" name="Rectangle 8"/>
          <p:cNvSpPr>
            <a:spLocks noChangeArrowheads="1"/>
          </p:cNvSpPr>
          <p:nvPr/>
        </p:nvSpPr>
        <p:spPr bwMode="auto">
          <a:xfrm>
            <a:off x="4945673" y="3732877"/>
            <a:ext cx="997927" cy="647700"/>
          </a:xfrm>
          <a:prstGeom prst="rect">
            <a:avLst/>
          </a:prstGeom>
          <a:noFill/>
          <a:ln>
            <a:noFill/>
          </a:ln>
        </p:spPr>
        <p:txBody>
          <a:bodyPr lIns="36000" tIns="36000" rIns="36000" bIns="36000" anchor="ctr"/>
          <a:lstStyle/>
          <a:p>
            <a:pPr algn="l"/>
            <a:r>
              <a:rPr lang="en-GB" sz="1200" b="1" dirty="0" smtClean="0"/>
              <a:t>Associate</a:t>
            </a:r>
            <a:endParaRPr lang="en-GB" sz="1200" dirty="0"/>
          </a:p>
        </p:txBody>
      </p:sp>
      <p:cxnSp>
        <p:nvCxnSpPr>
          <p:cNvPr id="58" name="AutoShape 13"/>
          <p:cNvCxnSpPr>
            <a:cxnSpLocks noChangeShapeType="1"/>
            <a:stCxn id="10" idx="2"/>
            <a:endCxn id="53" idx="0"/>
          </p:cNvCxnSpPr>
          <p:nvPr/>
        </p:nvCxnSpPr>
        <p:spPr bwMode="auto">
          <a:xfrm rot="16200000" flipH="1">
            <a:off x="5357325" y="1738799"/>
            <a:ext cx="1842965" cy="3413614"/>
          </a:xfrm>
          <a:prstGeom prst="bentConnector3">
            <a:avLst>
              <a:gd name="adj1" fmla="val 50000"/>
            </a:avLst>
          </a:prstGeom>
          <a:noFill/>
          <a:ln w="6350">
            <a:solidFill>
              <a:schemeClr val="tx1"/>
            </a:solidFill>
            <a:miter lim="800000"/>
            <a:headEnd/>
            <a:tailEnd type="triangle" w="med" len="med"/>
          </a:ln>
          <a:extLst>
            <a:ext uri="{909E8E84-426E-40DD-AFC4-6F175D3DCCD1}">
              <a14:hiddenFill xmlns:a14="http://schemas.microsoft.com/office/drawing/2010/main" xmlns="">
                <a:noFill/>
              </a14:hiddenFill>
            </a:ext>
          </a:extLst>
        </p:spPr>
      </p:cxnSp>
      <p:sp>
        <p:nvSpPr>
          <p:cNvPr id="61" name="TextBox 60"/>
          <p:cNvSpPr txBox="1"/>
          <p:nvPr/>
        </p:nvSpPr>
        <p:spPr>
          <a:xfrm>
            <a:off x="350175" y="5715000"/>
            <a:ext cx="2797112" cy="276999"/>
          </a:xfrm>
          <a:prstGeom prst="rect">
            <a:avLst/>
          </a:prstGeom>
          <a:noFill/>
        </p:spPr>
        <p:txBody>
          <a:bodyPr wrap="none" rtlCol="0">
            <a:spAutoFit/>
          </a:bodyPr>
          <a:lstStyle/>
          <a:p>
            <a:r>
              <a:rPr lang="en-US" sz="1200" dirty="0" smtClean="0"/>
              <a:t>Note: for all, assumes full amortization</a:t>
            </a:r>
            <a:endParaRPr lang="en-US" sz="1200" dirty="0"/>
          </a:p>
        </p:txBody>
      </p:sp>
    </p:spTree>
    <p:extLst>
      <p:ext uri="{BB962C8B-B14F-4D97-AF65-F5344CB8AC3E}">
        <p14:creationId xmlns:p14="http://schemas.microsoft.com/office/powerpoint/2010/main" xmlns="" val="14026929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Acquisition accounting</a:t>
            </a:r>
            <a:endParaRPr lang="en-GB" dirty="0"/>
          </a:p>
        </p:txBody>
      </p:sp>
      <p:sp>
        <p:nvSpPr>
          <p:cNvPr id="4" name="Text Placeholder 3"/>
          <p:cNvSpPr>
            <a:spLocks noGrp="1"/>
          </p:cNvSpPr>
          <p:nvPr>
            <p:ph type="body" sz="quarter" idx="4294967295"/>
          </p:nvPr>
        </p:nvSpPr>
        <p:spPr>
          <a:xfrm>
            <a:off x="84993" y="601539"/>
            <a:ext cx="2057400" cy="4918075"/>
          </a:xfrm>
          <a:prstGeom prst="rect">
            <a:avLst/>
          </a:prstGeom>
        </p:spPr>
        <p:txBody>
          <a:bodyPr/>
          <a:lstStyle/>
          <a:p>
            <a:r>
              <a:rPr lang="en-GB" dirty="0" smtClean="0"/>
              <a:t>Please see any good accounting book</a:t>
            </a:r>
          </a:p>
          <a:p>
            <a:r>
              <a:rPr lang="en-GB" dirty="0" smtClean="0"/>
              <a:t>Assumes acquisition for EV of 250 financed by 100 of debt and 150 of equity</a:t>
            </a:r>
          </a:p>
          <a:p>
            <a:endParaRPr lang="en-GB" dirty="0"/>
          </a:p>
        </p:txBody>
      </p:sp>
      <p:sp>
        <p:nvSpPr>
          <p:cNvPr id="14" name="Rectangle 8"/>
          <p:cNvSpPr>
            <a:spLocks noChangeArrowheads="1"/>
          </p:cNvSpPr>
          <p:nvPr/>
        </p:nvSpPr>
        <p:spPr bwMode="auto">
          <a:xfrm>
            <a:off x="1752600" y="3429000"/>
            <a:ext cx="1152000" cy="1152000"/>
          </a:xfrm>
          <a:prstGeom prst="rect">
            <a:avLst/>
          </a:prstGeom>
          <a:solidFill>
            <a:schemeClr val="bg2">
              <a:lumMod val="95000"/>
            </a:schemeClr>
          </a:solidFill>
          <a:ln w="3175">
            <a:solidFill>
              <a:srgbClr val="000000"/>
            </a:solidFill>
            <a:prstDash val="dash"/>
            <a:miter lim="800000"/>
            <a:headEnd/>
            <a:tailEnd type="none" w="sm" len="sm"/>
          </a:ln>
        </p:spPr>
        <p:txBody>
          <a:bodyPr lIns="36000" tIns="36000" rIns="36000" bIns="36000" anchor="ctr"/>
          <a:lstStyle/>
          <a:p>
            <a:pPr algn="ctr"/>
            <a:r>
              <a:rPr lang="en-GB" sz="1200" b="1" dirty="0" smtClean="0">
                <a:solidFill>
                  <a:schemeClr val="tx2"/>
                </a:solidFill>
              </a:rPr>
              <a:t>Repayment of Debt</a:t>
            </a:r>
          </a:p>
          <a:p>
            <a:pPr algn="ctr"/>
            <a:r>
              <a:rPr lang="en-GB" sz="1200" b="1" dirty="0" smtClean="0">
                <a:solidFill>
                  <a:schemeClr val="tx2"/>
                </a:solidFill>
              </a:rPr>
              <a:t>-50</a:t>
            </a:r>
            <a:endParaRPr lang="en-GB" sz="1200" dirty="0">
              <a:solidFill>
                <a:schemeClr val="tx2"/>
              </a:solidFill>
            </a:endParaRPr>
          </a:p>
        </p:txBody>
      </p:sp>
      <p:grpSp>
        <p:nvGrpSpPr>
          <p:cNvPr id="8" name="Group 7"/>
          <p:cNvGrpSpPr/>
          <p:nvPr/>
        </p:nvGrpSpPr>
        <p:grpSpPr>
          <a:xfrm>
            <a:off x="483576" y="2089149"/>
            <a:ext cx="1663212" cy="1152525"/>
            <a:chOff x="76200" y="4724400"/>
            <a:chExt cx="1663212" cy="1152525"/>
          </a:xfrm>
        </p:grpSpPr>
        <p:sp>
          <p:nvSpPr>
            <p:cNvPr id="30" name="Rectangle 9"/>
            <p:cNvSpPr>
              <a:spLocks noChangeArrowheads="1"/>
            </p:cNvSpPr>
            <p:nvPr/>
          </p:nvSpPr>
          <p:spPr bwMode="auto">
            <a:xfrm>
              <a:off x="76200" y="4724400"/>
              <a:ext cx="1663212" cy="1152525"/>
            </a:xfrm>
            <a:prstGeom prst="rect">
              <a:avLst/>
            </a:prstGeom>
            <a:solidFill>
              <a:srgbClr val="D8E9F4"/>
            </a:solidFill>
            <a:ln w="6350">
              <a:solidFill>
                <a:srgbClr val="3C93C8"/>
              </a:solidFill>
              <a:miter lim="800000"/>
              <a:headEnd/>
              <a:tailEnd type="none" w="sm" len="sm"/>
            </a:ln>
          </p:spPr>
          <p:txBody>
            <a:bodyPr lIns="36000" tIns="36000" rIns="36000" bIns="36000"/>
            <a:lstStyle/>
            <a:p>
              <a:r>
                <a:rPr lang="en-GB" sz="1200" b="1" dirty="0" smtClean="0"/>
                <a:t>Company</a:t>
              </a:r>
              <a:endParaRPr lang="en-GB" b="1" dirty="0"/>
            </a:p>
          </p:txBody>
        </p:sp>
        <p:sp>
          <p:nvSpPr>
            <p:cNvPr id="31" name="Rectangle 10"/>
            <p:cNvSpPr>
              <a:spLocks noChangeArrowheads="1"/>
            </p:cNvSpPr>
            <p:nvPr/>
          </p:nvSpPr>
          <p:spPr bwMode="auto">
            <a:xfrm>
              <a:off x="183173" y="5049838"/>
              <a:ext cx="1462454" cy="719137"/>
            </a:xfrm>
            <a:prstGeom prst="rect">
              <a:avLst/>
            </a:prstGeom>
            <a:solidFill>
              <a:schemeClr val="bg1"/>
            </a:solidFill>
            <a:ln w="6350">
              <a:solidFill>
                <a:srgbClr val="3C93C8"/>
              </a:solidFill>
              <a:miter lim="800000"/>
              <a:headEnd/>
              <a:tailEnd type="none" w="sm" len="sm"/>
            </a:ln>
          </p:spPr>
          <p:txBody>
            <a:bodyPr lIns="36000" tIns="36000" rIns="36000" bIns="36000" anchor="ctr"/>
            <a:lstStyle/>
            <a:p>
              <a:r>
                <a:rPr lang="en-GB" sz="1200" b="1" dirty="0" smtClean="0"/>
                <a:t>Cash: 10</a:t>
              </a:r>
            </a:p>
            <a:p>
              <a:r>
                <a:rPr lang="en-GB" sz="1200" b="1" dirty="0" smtClean="0"/>
                <a:t>Debt: 50</a:t>
              </a:r>
            </a:p>
            <a:p>
              <a:r>
                <a:rPr lang="en-GB" sz="1200" b="1" dirty="0" smtClean="0"/>
                <a:t>Equity: 100</a:t>
              </a:r>
              <a:endParaRPr lang="en-GB" sz="1200" dirty="0"/>
            </a:p>
          </p:txBody>
        </p:sp>
      </p:grpSp>
      <p:grpSp>
        <p:nvGrpSpPr>
          <p:cNvPr id="29" name="Group 28"/>
          <p:cNvGrpSpPr/>
          <p:nvPr/>
        </p:nvGrpSpPr>
        <p:grpSpPr>
          <a:xfrm>
            <a:off x="2663579" y="2089149"/>
            <a:ext cx="1663212" cy="1152525"/>
            <a:chOff x="76200" y="4724400"/>
            <a:chExt cx="1663212" cy="1152525"/>
          </a:xfrm>
        </p:grpSpPr>
        <p:sp>
          <p:nvSpPr>
            <p:cNvPr id="32" name="Rectangle 9"/>
            <p:cNvSpPr>
              <a:spLocks noChangeArrowheads="1"/>
            </p:cNvSpPr>
            <p:nvPr/>
          </p:nvSpPr>
          <p:spPr bwMode="auto">
            <a:xfrm>
              <a:off x="76200" y="4724400"/>
              <a:ext cx="1663212" cy="1152525"/>
            </a:xfrm>
            <a:prstGeom prst="rect">
              <a:avLst/>
            </a:prstGeom>
            <a:solidFill>
              <a:srgbClr val="D8E9F4"/>
            </a:solidFill>
            <a:ln w="6350">
              <a:solidFill>
                <a:srgbClr val="3C93C8"/>
              </a:solidFill>
              <a:miter lim="800000"/>
              <a:headEnd/>
              <a:tailEnd type="none" w="sm" len="sm"/>
            </a:ln>
          </p:spPr>
          <p:txBody>
            <a:bodyPr lIns="36000" tIns="36000" rIns="36000" bIns="36000"/>
            <a:lstStyle/>
            <a:p>
              <a:r>
                <a:rPr lang="en-GB" sz="1200" b="1" dirty="0" smtClean="0"/>
                <a:t>Company</a:t>
              </a:r>
              <a:endParaRPr lang="en-GB" b="1" dirty="0"/>
            </a:p>
          </p:txBody>
        </p:sp>
        <p:sp>
          <p:nvSpPr>
            <p:cNvPr id="39" name="Rectangle 10"/>
            <p:cNvSpPr>
              <a:spLocks noChangeArrowheads="1"/>
            </p:cNvSpPr>
            <p:nvPr/>
          </p:nvSpPr>
          <p:spPr bwMode="auto">
            <a:xfrm>
              <a:off x="183173" y="5049838"/>
              <a:ext cx="1462454" cy="719137"/>
            </a:xfrm>
            <a:prstGeom prst="rect">
              <a:avLst/>
            </a:prstGeom>
            <a:solidFill>
              <a:schemeClr val="bg1"/>
            </a:solidFill>
            <a:ln w="6350">
              <a:solidFill>
                <a:srgbClr val="3C93C8"/>
              </a:solidFill>
              <a:miter lim="800000"/>
              <a:headEnd/>
              <a:tailEnd type="none" w="sm" len="sm"/>
            </a:ln>
          </p:spPr>
          <p:txBody>
            <a:bodyPr lIns="36000" tIns="36000" rIns="36000" bIns="36000" anchor="ctr"/>
            <a:lstStyle/>
            <a:p>
              <a:r>
                <a:rPr lang="en-GB" sz="1200" b="1" dirty="0" smtClean="0"/>
                <a:t>Cash: -40</a:t>
              </a:r>
            </a:p>
            <a:p>
              <a:r>
                <a:rPr lang="en-GB" sz="1200" b="1" dirty="0" smtClean="0"/>
                <a:t>Debt: 0</a:t>
              </a:r>
            </a:p>
            <a:p>
              <a:r>
                <a:rPr lang="en-GB" sz="1200" b="1" dirty="0" smtClean="0"/>
                <a:t>Equity: 100</a:t>
              </a:r>
              <a:endParaRPr lang="en-GB" sz="1200" dirty="0"/>
            </a:p>
          </p:txBody>
        </p:sp>
      </p:grpSp>
      <p:grpSp>
        <p:nvGrpSpPr>
          <p:cNvPr id="40" name="Group 39"/>
          <p:cNvGrpSpPr/>
          <p:nvPr/>
        </p:nvGrpSpPr>
        <p:grpSpPr>
          <a:xfrm>
            <a:off x="4843583" y="2089149"/>
            <a:ext cx="1663212" cy="1152525"/>
            <a:chOff x="76200" y="4724400"/>
            <a:chExt cx="1663212" cy="1152525"/>
          </a:xfrm>
        </p:grpSpPr>
        <p:sp>
          <p:nvSpPr>
            <p:cNvPr id="42" name="Rectangle 9"/>
            <p:cNvSpPr>
              <a:spLocks noChangeArrowheads="1"/>
            </p:cNvSpPr>
            <p:nvPr/>
          </p:nvSpPr>
          <p:spPr bwMode="auto">
            <a:xfrm>
              <a:off x="76200" y="4724400"/>
              <a:ext cx="1663212" cy="1152525"/>
            </a:xfrm>
            <a:prstGeom prst="rect">
              <a:avLst/>
            </a:prstGeom>
            <a:solidFill>
              <a:srgbClr val="D8E9F4"/>
            </a:solidFill>
            <a:ln w="6350">
              <a:solidFill>
                <a:srgbClr val="3C93C8"/>
              </a:solidFill>
              <a:miter lim="800000"/>
              <a:headEnd/>
              <a:tailEnd type="none" w="sm" len="sm"/>
            </a:ln>
          </p:spPr>
          <p:txBody>
            <a:bodyPr lIns="36000" tIns="36000" rIns="36000" bIns="36000"/>
            <a:lstStyle/>
            <a:p>
              <a:r>
                <a:rPr lang="en-GB" sz="1200" b="1" dirty="0" smtClean="0"/>
                <a:t>Company</a:t>
              </a:r>
              <a:endParaRPr lang="en-GB" b="1" dirty="0"/>
            </a:p>
          </p:txBody>
        </p:sp>
        <p:sp>
          <p:nvSpPr>
            <p:cNvPr id="43" name="Rectangle 10"/>
            <p:cNvSpPr>
              <a:spLocks noChangeArrowheads="1"/>
            </p:cNvSpPr>
            <p:nvPr/>
          </p:nvSpPr>
          <p:spPr bwMode="auto">
            <a:xfrm>
              <a:off x="183173" y="5049838"/>
              <a:ext cx="1462454" cy="719137"/>
            </a:xfrm>
            <a:prstGeom prst="rect">
              <a:avLst/>
            </a:prstGeom>
            <a:solidFill>
              <a:schemeClr val="bg1"/>
            </a:solidFill>
            <a:ln w="6350">
              <a:solidFill>
                <a:srgbClr val="3C93C8"/>
              </a:solidFill>
              <a:miter lim="800000"/>
              <a:headEnd/>
              <a:tailEnd type="none" w="sm" len="sm"/>
            </a:ln>
          </p:spPr>
          <p:txBody>
            <a:bodyPr lIns="36000" tIns="36000" rIns="36000" bIns="36000" anchor="ctr"/>
            <a:lstStyle/>
            <a:p>
              <a:r>
                <a:rPr lang="en-GB" sz="1200" b="1" dirty="0" smtClean="0"/>
                <a:t>Cash: 210</a:t>
              </a:r>
            </a:p>
            <a:p>
              <a:r>
                <a:rPr lang="en-GB" sz="1200" b="1" dirty="0" smtClean="0"/>
                <a:t>Debt: 100</a:t>
              </a:r>
            </a:p>
            <a:p>
              <a:r>
                <a:rPr lang="en-GB" sz="1200" b="1" dirty="0" smtClean="0"/>
                <a:t>Equity: 250</a:t>
              </a:r>
              <a:endParaRPr lang="en-GB" sz="1200" dirty="0"/>
            </a:p>
          </p:txBody>
        </p:sp>
      </p:grpSp>
      <p:grpSp>
        <p:nvGrpSpPr>
          <p:cNvPr id="45" name="Group 44"/>
          <p:cNvGrpSpPr/>
          <p:nvPr/>
        </p:nvGrpSpPr>
        <p:grpSpPr>
          <a:xfrm>
            <a:off x="7023588" y="2089149"/>
            <a:ext cx="1663212" cy="1152525"/>
            <a:chOff x="76200" y="4724400"/>
            <a:chExt cx="1663212" cy="1152525"/>
          </a:xfrm>
        </p:grpSpPr>
        <p:sp>
          <p:nvSpPr>
            <p:cNvPr id="46" name="Rectangle 9"/>
            <p:cNvSpPr>
              <a:spLocks noChangeArrowheads="1"/>
            </p:cNvSpPr>
            <p:nvPr/>
          </p:nvSpPr>
          <p:spPr bwMode="auto">
            <a:xfrm>
              <a:off x="76200" y="4724400"/>
              <a:ext cx="1663212" cy="1152525"/>
            </a:xfrm>
            <a:prstGeom prst="rect">
              <a:avLst/>
            </a:prstGeom>
            <a:solidFill>
              <a:srgbClr val="D8E9F4"/>
            </a:solidFill>
            <a:ln w="6350">
              <a:solidFill>
                <a:srgbClr val="3C93C8"/>
              </a:solidFill>
              <a:miter lim="800000"/>
              <a:headEnd/>
              <a:tailEnd type="none" w="sm" len="sm"/>
            </a:ln>
          </p:spPr>
          <p:txBody>
            <a:bodyPr lIns="36000" tIns="36000" rIns="36000" bIns="36000"/>
            <a:lstStyle/>
            <a:p>
              <a:r>
                <a:rPr lang="en-GB" sz="1200" b="1" dirty="0" smtClean="0"/>
                <a:t>Company</a:t>
              </a:r>
              <a:endParaRPr lang="en-GB" b="1" dirty="0"/>
            </a:p>
          </p:txBody>
        </p:sp>
        <p:sp>
          <p:nvSpPr>
            <p:cNvPr id="47" name="Rectangle 10"/>
            <p:cNvSpPr>
              <a:spLocks noChangeArrowheads="1"/>
            </p:cNvSpPr>
            <p:nvPr/>
          </p:nvSpPr>
          <p:spPr bwMode="auto">
            <a:xfrm>
              <a:off x="183173" y="5049838"/>
              <a:ext cx="1462454" cy="719137"/>
            </a:xfrm>
            <a:prstGeom prst="rect">
              <a:avLst/>
            </a:prstGeom>
            <a:solidFill>
              <a:schemeClr val="bg1"/>
            </a:solidFill>
            <a:ln w="6350">
              <a:solidFill>
                <a:srgbClr val="3C93C8"/>
              </a:solidFill>
              <a:miter lim="800000"/>
              <a:headEnd/>
              <a:tailEnd type="none" w="sm" len="sm"/>
            </a:ln>
          </p:spPr>
          <p:txBody>
            <a:bodyPr lIns="36000" tIns="36000" rIns="36000" bIns="36000" anchor="ctr"/>
            <a:lstStyle/>
            <a:p>
              <a:r>
                <a:rPr lang="en-GB" sz="1200" b="1" dirty="0" smtClean="0"/>
                <a:t>Cash: 0</a:t>
              </a:r>
            </a:p>
            <a:p>
              <a:r>
                <a:rPr lang="en-GB" sz="1200" b="1" dirty="0" smtClean="0"/>
                <a:t>GW: 110</a:t>
              </a:r>
            </a:p>
            <a:p>
              <a:r>
                <a:rPr lang="en-GB" sz="1200" b="1" dirty="0" smtClean="0"/>
                <a:t>Debt: 100</a:t>
              </a:r>
            </a:p>
            <a:p>
              <a:r>
                <a:rPr lang="en-GB" sz="1200" b="1" dirty="0" smtClean="0"/>
                <a:t>Equity: 150</a:t>
              </a:r>
              <a:endParaRPr lang="en-GB" sz="1200" dirty="0"/>
            </a:p>
          </p:txBody>
        </p:sp>
      </p:grpSp>
      <p:sp>
        <p:nvSpPr>
          <p:cNvPr id="48" name="Rectangle 8"/>
          <p:cNvSpPr>
            <a:spLocks noChangeArrowheads="1"/>
          </p:cNvSpPr>
          <p:nvPr/>
        </p:nvSpPr>
        <p:spPr bwMode="auto">
          <a:xfrm>
            <a:off x="3962400" y="3429000"/>
            <a:ext cx="1152000" cy="1152000"/>
          </a:xfrm>
          <a:prstGeom prst="rect">
            <a:avLst/>
          </a:prstGeom>
          <a:solidFill>
            <a:schemeClr val="bg2">
              <a:lumMod val="95000"/>
            </a:schemeClr>
          </a:solidFill>
          <a:ln w="3175">
            <a:solidFill>
              <a:srgbClr val="000000"/>
            </a:solidFill>
            <a:prstDash val="dash"/>
            <a:miter lim="800000"/>
            <a:headEnd/>
            <a:tailEnd type="none" w="sm" len="sm"/>
          </a:ln>
        </p:spPr>
        <p:txBody>
          <a:bodyPr lIns="36000" tIns="36000" rIns="36000" bIns="36000" anchor="ctr"/>
          <a:lstStyle/>
          <a:p>
            <a:pPr algn="ctr"/>
            <a:r>
              <a:rPr lang="en-GB" sz="1200" b="1" dirty="0" smtClean="0">
                <a:solidFill>
                  <a:schemeClr val="tx2"/>
                </a:solidFill>
              </a:rPr>
              <a:t>Issuance of Debt and Equity</a:t>
            </a:r>
          </a:p>
          <a:p>
            <a:pPr algn="ctr"/>
            <a:r>
              <a:rPr lang="en-GB" sz="1200" b="1" dirty="0" smtClean="0">
                <a:solidFill>
                  <a:schemeClr val="tx2"/>
                </a:solidFill>
              </a:rPr>
              <a:t>+100 debt</a:t>
            </a:r>
          </a:p>
          <a:p>
            <a:pPr algn="ctr"/>
            <a:r>
              <a:rPr lang="en-GB" sz="1200" b="1" dirty="0" smtClean="0">
                <a:solidFill>
                  <a:schemeClr val="tx2"/>
                </a:solidFill>
              </a:rPr>
              <a:t>+150 equity</a:t>
            </a:r>
            <a:endParaRPr lang="en-GB" sz="1200" dirty="0">
              <a:solidFill>
                <a:schemeClr val="tx2"/>
              </a:solidFill>
            </a:endParaRPr>
          </a:p>
        </p:txBody>
      </p:sp>
      <p:sp>
        <p:nvSpPr>
          <p:cNvPr id="50" name="Rectangle 8"/>
          <p:cNvSpPr>
            <a:spLocks noChangeArrowheads="1"/>
          </p:cNvSpPr>
          <p:nvPr/>
        </p:nvSpPr>
        <p:spPr bwMode="auto">
          <a:xfrm>
            <a:off x="6239400" y="3429000"/>
            <a:ext cx="1152000" cy="1152000"/>
          </a:xfrm>
          <a:prstGeom prst="rect">
            <a:avLst/>
          </a:prstGeom>
          <a:solidFill>
            <a:schemeClr val="bg2">
              <a:lumMod val="95000"/>
            </a:schemeClr>
          </a:solidFill>
          <a:ln w="3175">
            <a:solidFill>
              <a:srgbClr val="000000"/>
            </a:solidFill>
            <a:prstDash val="dash"/>
            <a:miter lim="800000"/>
            <a:headEnd/>
            <a:tailEnd type="none" w="sm" len="sm"/>
          </a:ln>
        </p:spPr>
        <p:txBody>
          <a:bodyPr lIns="36000" tIns="36000" rIns="36000" bIns="36000" anchor="ctr"/>
          <a:lstStyle/>
          <a:p>
            <a:pPr algn="ctr"/>
            <a:r>
              <a:rPr lang="en-GB" sz="1200" b="1" dirty="0" smtClean="0">
                <a:solidFill>
                  <a:schemeClr val="tx2"/>
                </a:solidFill>
              </a:rPr>
              <a:t>Payment of purchase price</a:t>
            </a:r>
          </a:p>
          <a:p>
            <a:pPr algn="ctr"/>
            <a:r>
              <a:rPr lang="en-GB" sz="1200" b="1" dirty="0" smtClean="0">
                <a:solidFill>
                  <a:schemeClr val="tx2"/>
                </a:solidFill>
              </a:rPr>
              <a:t>-210</a:t>
            </a:r>
            <a:endParaRPr lang="en-GB" sz="1200" dirty="0">
              <a:solidFill>
                <a:schemeClr val="tx2"/>
              </a:solidFill>
            </a:endParaRPr>
          </a:p>
        </p:txBody>
      </p:sp>
      <p:sp>
        <p:nvSpPr>
          <p:cNvPr id="2" name="Right Arrow 1"/>
          <p:cNvSpPr/>
          <p:nvPr/>
        </p:nvSpPr>
        <p:spPr bwMode="auto">
          <a:xfrm>
            <a:off x="2296818" y="2362200"/>
            <a:ext cx="216731" cy="609600"/>
          </a:xfrm>
          <a:prstGeom prst="rightArrow">
            <a:avLst>
              <a:gd name="adj1" fmla="val 50000"/>
              <a:gd name="adj2" fmla="val 100000"/>
            </a:avLst>
          </a:prstGeom>
          <a:solidFill>
            <a:schemeClr val="tx2"/>
          </a:solidFill>
          <a:ln w="1270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
        <p:nvSpPr>
          <p:cNvPr id="51" name="Right Arrow 50"/>
          <p:cNvSpPr/>
          <p:nvPr/>
        </p:nvSpPr>
        <p:spPr bwMode="auto">
          <a:xfrm>
            <a:off x="4476822" y="2362200"/>
            <a:ext cx="216731" cy="609600"/>
          </a:xfrm>
          <a:prstGeom prst="rightArrow">
            <a:avLst>
              <a:gd name="adj1" fmla="val 50000"/>
              <a:gd name="adj2" fmla="val 100000"/>
            </a:avLst>
          </a:prstGeom>
          <a:solidFill>
            <a:schemeClr val="tx2"/>
          </a:solidFill>
          <a:ln w="1270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
        <p:nvSpPr>
          <p:cNvPr id="59" name="Right Arrow 58"/>
          <p:cNvSpPr/>
          <p:nvPr/>
        </p:nvSpPr>
        <p:spPr bwMode="auto">
          <a:xfrm>
            <a:off x="6656826" y="2362200"/>
            <a:ext cx="216731" cy="609600"/>
          </a:xfrm>
          <a:prstGeom prst="rightArrow">
            <a:avLst>
              <a:gd name="adj1" fmla="val 50000"/>
              <a:gd name="adj2" fmla="val 100000"/>
            </a:avLst>
          </a:prstGeom>
          <a:solidFill>
            <a:schemeClr val="tx2"/>
          </a:solidFill>
          <a:ln w="1270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
        <p:nvSpPr>
          <p:cNvPr id="60" name="TextBox 59"/>
          <p:cNvSpPr txBox="1"/>
          <p:nvPr/>
        </p:nvSpPr>
        <p:spPr>
          <a:xfrm>
            <a:off x="350175" y="5715000"/>
            <a:ext cx="5076454" cy="276999"/>
          </a:xfrm>
          <a:prstGeom prst="rect">
            <a:avLst/>
          </a:prstGeom>
          <a:noFill/>
        </p:spPr>
        <p:txBody>
          <a:bodyPr wrap="none" rtlCol="0">
            <a:spAutoFit/>
          </a:bodyPr>
          <a:lstStyle/>
          <a:p>
            <a:r>
              <a:rPr lang="en-US" sz="1200" b="1" dirty="0" smtClean="0"/>
              <a:t>Note</a:t>
            </a:r>
            <a:r>
              <a:rPr lang="en-US" sz="1200" dirty="0" smtClean="0"/>
              <a:t>: under Canadian GAAP, acquisition costs are no longer </a:t>
            </a:r>
            <a:r>
              <a:rPr lang="en-US" sz="1200" dirty="0" err="1" smtClean="0"/>
              <a:t>capitalised</a:t>
            </a:r>
            <a:endParaRPr lang="en-US" sz="1200" dirty="0"/>
          </a:p>
        </p:txBody>
      </p:sp>
    </p:spTree>
    <p:extLst>
      <p:ext uri="{BB962C8B-B14F-4D97-AF65-F5344CB8AC3E}">
        <p14:creationId xmlns:p14="http://schemas.microsoft.com/office/powerpoint/2010/main" xmlns="" val="3516040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Enterprise Value</a:t>
            </a:r>
            <a:endParaRPr lang="en-US" dirty="0"/>
          </a:p>
        </p:txBody>
      </p:sp>
      <p:sp>
        <p:nvSpPr>
          <p:cNvPr id="4" name="Text Placeholder 3"/>
          <p:cNvSpPr>
            <a:spLocks noGrp="1"/>
          </p:cNvSpPr>
          <p:nvPr>
            <p:ph type="body" sz="quarter" idx="10"/>
          </p:nvPr>
        </p:nvSpPr>
        <p:spPr/>
        <p:txBody>
          <a:bodyPr/>
          <a:lstStyle/>
          <a:p>
            <a:endParaRPr lang="en-US" dirty="0"/>
          </a:p>
        </p:txBody>
      </p:sp>
      <p:sp>
        <p:nvSpPr>
          <p:cNvPr id="9" name="Content Placeholder 5"/>
          <p:cNvSpPr txBox="1">
            <a:spLocks/>
          </p:cNvSpPr>
          <p:nvPr/>
        </p:nvSpPr>
        <p:spPr>
          <a:xfrm>
            <a:off x="2514600" y="1066800"/>
            <a:ext cx="6172200" cy="5105400"/>
          </a:xfrm>
          <a:prstGeom prst="rect">
            <a:avLst/>
          </a:prstGeom>
        </p:spPr>
        <p:txBody>
          <a:bodyPr/>
          <a:lstStyle>
            <a:lvl1pPr marL="205050" indent="-205050" algn="l" defTabSz="914180" rtl="0" eaLnBrk="1" fontAlgn="base" hangingPunct="1">
              <a:spcBef>
                <a:spcPct val="0"/>
              </a:spcBef>
              <a:spcAft>
                <a:spcPct val="50000"/>
              </a:spcAft>
              <a:buFont typeface="Wingdings" pitchFamily="2" charset="2"/>
              <a:buChar char="§"/>
              <a:defRPr sz="1200">
                <a:solidFill>
                  <a:schemeClr val="tx1"/>
                </a:solidFill>
                <a:latin typeface="+mn-lt"/>
                <a:ea typeface="+mn-ea"/>
                <a:cs typeface="+mn-cs"/>
              </a:defRPr>
            </a:lvl1pPr>
            <a:lvl2pPr marL="512624" indent="-205050" algn="l" defTabSz="914180" rtl="0" eaLnBrk="1" fontAlgn="base" hangingPunct="1">
              <a:spcBef>
                <a:spcPct val="0"/>
              </a:spcBef>
              <a:spcAft>
                <a:spcPct val="50000"/>
              </a:spcAft>
              <a:buChar char="–"/>
              <a:defRPr sz="1200">
                <a:solidFill>
                  <a:schemeClr val="tx1"/>
                </a:solidFill>
                <a:latin typeface="+mn-lt"/>
              </a:defRPr>
            </a:lvl2pPr>
            <a:lvl3pPr marL="828742" indent="-213593" algn="l" defTabSz="914180" rtl="0" eaLnBrk="1" fontAlgn="base" hangingPunct="1">
              <a:spcBef>
                <a:spcPct val="0"/>
              </a:spcBef>
              <a:spcAft>
                <a:spcPct val="50000"/>
              </a:spcAft>
              <a:buChar char="•"/>
              <a:defRPr sz="1200">
                <a:solidFill>
                  <a:schemeClr val="tx1"/>
                </a:solidFill>
                <a:latin typeface="+mn-lt"/>
              </a:defRPr>
            </a:lvl3pPr>
            <a:lvl4pPr marL="1137742" indent="-206474" algn="l" defTabSz="914180" rtl="0" eaLnBrk="1" fontAlgn="base" hangingPunct="1">
              <a:spcBef>
                <a:spcPct val="0"/>
              </a:spcBef>
              <a:spcAft>
                <a:spcPct val="50000"/>
              </a:spcAft>
              <a:buChar char="&gt;"/>
              <a:defRPr sz="1200">
                <a:solidFill>
                  <a:schemeClr val="tx1"/>
                </a:solidFill>
                <a:latin typeface="+mn-lt"/>
              </a:defRPr>
            </a:lvl4pPr>
            <a:lvl5pPr marL="1445316" indent="-205050" algn="l" defTabSz="914180" rtl="0" eaLnBrk="1" fontAlgn="base" hangingPunct="1">
              <a:spcBef>
                <a:spcPct val="0"/>
              </a:spcBef>
              <a:spcAft>
                <a:spcPct val="50000"/>
              </a:spcAft>
              <a:buChar char="»"/>
              <a:defRPr sz="1200">
                <a:solidFill>
                  <a:schemeClr val="tx1"/>
                </a:solidFill>
                <a:latin typeface="+mn-lt"/>
              </a:defRPr>
            </a:lvl5pPr>
            <a:lvl6pPr marL="1855416" indent="-205050" algn="l" defTabSz="914180" rtl="0" eaLnBrk="1" fontAlgn="base" hangingPunct="1">
              <a:spcBef>
                <a:spcPct val="0"/>
              </a:spcBef>
              <a:spcAft>
                <a:spcPct val="50000"/>
              </a:spcAft>
              <a:buChar char="»"/>
              <a:defRPr sz="1000">
                <a:solidFill>
                  <a:schemeClr val="tx1"/>
                </a:solidFill>
                <a:latin typeface="+mn-lt"/>
              </a:defRPr>
            </a:lvl6pPr>
            <a:lvl7pPr marL="2265515" indent="-205050" algn="l" defTabSz="914180" rtl="0" eaLnBrk="1" fontAlgn="base" hangingPunct="1">
              <a:spcBef>
                <a:spcPct val="0"/>
              </a:spcBef>
              <a:spcAft>
                <a:spcPct val="50000"/>
              </a:spcAft>
              <a:buChar char="»"/>
              <a:defRPr sz="1000">
                <a:solidFill>
                  <a:schemeClr val="tx1"/>
                </a:solidFill>
                <a:latin typeface="+mn-lt"/>
              </a:defRPr>
            </a:lvl7pPr>
            <a:lvl8pPr marL="2675614" indent="-205050" algn="l" defTabSz="914180" rtl="0" eaLnBrk="1" fontAlgn="base" hangingPunct="1">
              <a:spcBef>
                <a:spcPct val="0"/>
              </a:spcBef>
              <a:spcAft>
                <a:spcPct val="50000"/>
              </a:spcAft>
              <a:buChar char="»"/>
              <a:defRPr sz="1000">
                <a:solidFill>
                  <a:schemeClr val="tx1"/>
                </a:solidFill>
                <a:latin typeface="+mn-lt"/>
              </a:defRPr>
            </a:lvl8pPr>
            <a:lvl9pPr marL="3085713" indent="-205050" algn="l" defTabSz="914180" rtl="0" eaLnBrk="1" fontAlgn="base" hangingPunct="1">
              <a:spcBef>
                <a:spcPct val="0"/>
              </a:spcBef>
              <a:spcAft>
                <a:spcPct val="50000"/>
              </a:spcAft>
              <a:buChar char="»"/>
              <a:defRPr sz="1000">
                <a:solidFill>
                  <a:schemeClr val="tx1"/>
                </a:solidFill>
                <a:latin typeface="+mn-lt"/>
              </a:defRPr>
            </a:lvl9pPr>
          </a:lstStyle>
          <a:p>
            <a:pPr marL="457200" lvl="1" indent="-457200">
              <a:spcBef>
                <a:spcPts val="200"/>
              </a:spcBef>
              <a:spcAft>
                <a:spcPts val="800"/>
              </a:spcAft>
              <a:buClr>
                <a:srgbClr val="07234B"/>
              </a:buClr>
              <a:buSzPct val="100000"/>
              <a:buNone/>
              <a:tabLst>
                <a:tab pos="111125" algn="l"/>
              </a:tabLst>
            </a:pPr>
            <a:r>
              <a:rPr lang="en-CA" sz="1600" b="1" dirty="0" err="1" smtClean="0">
                <a:solidFill>
                  <a:srgbClr val="07234B"/>
                </a:solidFill>
                <a:latin typeface="Frutiger LT 45 Light"/>
                <a:cs typeface="Times New Roman" pitchFamily="18" charset="0"/>
              </a:rPr>
              <a:t>Entreprise</a:t>
            </a:r>
            <a:r>
              <a:rPr lang="en-CA" sz="1600" b="1" dirty="0" smtClean="0">
                <a:solidFill>
                  <a:srgbClr val="07234B"/>
                </a:solidFill>
                <a:latin typeface="Frutiger LT 45 Light"/>
                <a:cs typeface="Times New Roman" pitchFamily="18" charset="0"/>
              </a:rPr>
              <a:t> Value </a:t>
            </a:r>
          </a:p>
          <a:p>
            <a:pPr marL="457200" lvl="1" indent="0">
              <a:spcBef>
                <a:spcPts val="200"/>
              </a:spcBef>
              <a:spcAft>
                <a:spcPts val="800"/>
              </a:spcAft>
              <a:buClr>
                <a:srgbClr val="07234B"/>
              </a:buClr>
              <a:buSzPct val="100000"/>
              <a:buNone/>
              <a:tabLst>
                <a:tab pos="111125" algn="l"/>
              </a:tabLst>
            </a:pPr>
            <a:r>
              <a:rPr lang="en-CA" sz="1600" b="1" dirty="0" smtClean="0">
                <a:solidFill>
                  <a:srgbClr val="07234B"/>
                </a:solidFill>
                <a:latin typeface="Frutiger LT 45 Light"/>
                <a:cs typeface="Times New Roman" pitchFamily="18" charset="0"/>
              </a:rPr>
              <a:t>- Net</a:t>
            </a:r>
            <a:r>
              <a:rPr lang="en-CA" sz="1600" dirty="0" smtClean="0">
                <a:solidFill>
                  <a:srgbClr val="07234B"/>
                </a:solidFill>
                <a:latin typeface="Frutiger LT 45 Light"/>
                <a:cs typeface="Times New Roman" pitchFamily="18" charset="0"/>
              </a:rPr>
              <a:t> Debt </a:t>
            </a:r>
            <a:br>
              <a:rPr lang="en-CA" sz="1600" dirty="0" smtClean="0">
                <a:solidFill>
                  <a:srgbClr val="07234B"/>
                </a:solidFill>
                <a:latin typeface="Frutiger LT 45 Light"/>
                <a:cs typeface="Times New Roman" pitchFamily="18" charset="0"/>
              </a:rPr>
            </a:br>
            <a:r>
              <a:rPr lang="en-CA" sz="1600" dirty="0" smtClean="0">
                <a:solidFill>
                  <a:srgbClr val="07234B"/>
                </a:solidFill>
                <a:latin typeface="Frutiger LT 45 Light"/>
                <a:cs typeface="Times New Roman" pitchFamily="18" charset="0"/>
              </a:rPr>
              <a:t>(all debts – Operating cash &amp; cash equivalents) </a:t>
            </a:r>
          </a:p>
          <a:p>
            <a:pPr marL="457200" lvl="1" indent="0">
              <a:spcBef>
                <a:spcPts val="200"/>
              </a:spcBef>
              <a:spcAft>
                <a:spcPts val="800"/>
              </a:spcAft>
              <a:buClr>
                <a:srgbClr val="07234B"/>
              </a:buClr>
              <a:buSzPct val="100000"/>
              <a:buNone/>
              <a:tabLst>
                <a:tab pos="111125" algn="l"/>
              </a:tabLst>
            </a:pPr>
            <a:r>
              <a:rPr lang="en-CA" sz="1600" dirty="0" smtClean="0">
                <a:solidFill>
                  <a:srgbClr val="07234B"/>
                </a:solidFill>
                <a:latin typeface="Frutiger LT 45 Light"/>
                <a:cs typeface="Times New Roman" pitchFamily="18" charset="0"/>
              </a:rPr>
              <a:t>- Off balance sheet items </a:t>
            </a:r>
            <a:br>
              <a:rPr lang="en-CA" sz="1600" dirty="0" smtClean="0">
                <a:solidFill>
                  <a:srgbClr val="07234B"/>
                </a:solidFill>
                <a:latin typeface="Frutiger LT 45 Light"/>
                <a:cs typeface="Times New Roman" pitchFamily="18" charset="0"/>
              </a:rPr>
            </a:br>
            <a:r>
              <a:rPr lang="en-CA" sz="1600" dirty="0" smtClean="0">
                <a:solidFill>
                  <a:srgbClr val="07234B"/>
                </a:solidFill>
                <a:latin typeface="Frutiger LT 45 Light"/>
                <a:cs typeface="Times New Roman" pitchFamily="18" charset="0"/>
              </a:rPr>
              <a:t>(unfunded pension liabilities, leasing obligations </a:t>
            </a:r>
            <a:r>
              <a:rPr lang="en-CA" sz="1600" dirty="0" err="1" smtClean="0">
                <a:solidFill>
                  <a:srgbClr val="07234B"/>
                </a:solidFill>
                <a:latin typeface="Frutiger LT 45 Light"/>
                <a:cs typeface="Times New Roman" pitchFamily="18" charset="0"/>
              </a:rPr>
              <a:t>etc</a:t>
            </a:r>
            <a:r>
              <a:rPr lang="en-CA" sz="1600" dirty="0" smtClean="0">
                <a:solidFill>
                  <a:srgbClr val="07234B"/>
                </a:solidFill>
                <a:latin typeface="Frutiger LT 45 Light"/>
                <a:cs typeface="Times New Roman" pitchFamily="18" charset="0"/>
              </a:rPr>
              <a:t>)</a:t>
            </a:r>
          </a:p>
          <a:p>
            <a:pPr marL="457200" lvl="1" indent="0">
              <a:spcBef>
                <a:spcPts val="200"/>
              </a:spcBef>
              <a:spcAft>
                <a:spcPts val="800"/>
              </a:spcAft>
              <a:buClr>
                <a:srgbClr val="07234B"/>
              </a:buClr>
              <a:buSzPct val="100000"/>
              <a:buNone/>
              <a:tabLst>
                <a:tab pos="111125" algn="l"/>
              </a:tabLst>
            </a:pPr>
            <a:r>
              <a:rPr lang="en-CA" sz="1600" dirty="0" smtClean="0">
                <a:solidFill>
                  <a:srgbClr val="07234B"/>
                </a:solidFill>
                <a:latin typeface="Frutiger LT 45 Light"/>
                <a:cs typeface="Times New Roman" pitchFamily="18" charset="0"/>
              </a:rPr>
              <a:t>- Minority interests</a:t>
            </a:r>
          </a:p>
          <a:p>
            <a:pPr marL="457200" lvl="1" indent="0">
              <a:spcBef>
                <a:spcPts val="200"/>
              </a:spcBef>
              <a:spcAft>
                <a:spcPts val="800"/>
              </a:spcAft>
              <a:buClr>
                <a:srgbClr val="07234B"/>
              </a:buClr>
              <a:buSzPct val="100000"/>
              <a:buNone/>
              <a:tabLst>
                <a:tab pos="111125" algn="l"/>
              </a:tabLst>
            </a:pPr>
            <a:r>
              <a:rPr lang="en-CA" sz="1600" dirty="0" smtClean="0">
                <a:solidFill>
                  <a:srgbClr val="07234B"/>
                </a:solidFill>
                <a:latin typeface="Frutiger LT 45 Light"/>
                <a:cs typeface="Times New Roman" pitchFamily="18" charset="0"/>
              </a:rPr>
              <a:t>+ Investment in associate (at market value)</a:t>
            </a:r>
          </a:p>
          <a:p>
            <a:pPr marL="457200" lvl="1" indent="0">
              <a:spcBef>
                <a:spcPts val="200"/>
              </a:spcBef>
              <a:spcAft>
                <a:spcPts val="800"/>
              </a:spcAft>
              <a:buClr>
                <a:srgbClr val="07234B"/>
              </a:buClr>
              <a:buSzPct val="100000"/>
              <a:buNone/>
              <a:tabLst>
                <a:tab pos="111125" algn="l"/>
              </a:tabLst>
            </a:pPr>
            <a:endParaRPr lang="en-CA" sz="1600" dirty="0" smtClean="0">
              <a:solidFill>
                <a:srgbClr val="07234B"/>
              </a:solidFill>
              <a:latin typeface="Frutiger LT 45 Light"/>
              <a:cs typeface="Times New Roman" pitchFamily="18" charset="0"/>
            </a:endParaRPr>
          </a:p>
          <a:p>
            <a:pPr marL="457200" lvl="1" indent="-457200">
              <a:spcBef>
                <a:spcPts val="200"/>
              </a:spcBef>
              <a:spcAft>
                <a:spcPts val="800"/>
              </a:spcAft>
              <a:buClr>
                <a:srgbClr val="07234B"/>
              </a:buClr>
              <a:buSzPct val="100000"/>
              <a:buNone/>
              <a:tabLst>
                <a:tab pos="111125" algn="l"/>
              </a:tabLst>
            </a:pPr>
            <a:r>
              <a:rPr lang="en-CA" sz="1600" b="1" dirty="0" smtClean="0">
                <a:solidFill>
                  <a:srgbClr val="07234B"/>
                </a:solidFill>
                <a:latin typeface="Frutiger LT 45 Light"/>
                <a:cs typeface="Times New Roman" pitchFamily="18" charset="0"/>
              </a:rPr>
              <a:t>= EQUITY</a:t>
            </a:r>
          </a:p>
          <a:p>
            <a:endParaRPr lang="en-US" dirty="0"/>
          </a:p>
        </p:txBody>
      </p:sp>
    </p:spTree>
    <p:extLst>
      <p:ext uri="{BB962C8B-B14F-4D97-AF65-F5344CB8AC3E}">
        <p14:creationId xmlns:p14="http://schemas.microsoft.com/office/powerpoint/2010/main" xmlns="" val="143061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Admin</a:t>
            </a:r>
            <a:endParaRPr lang="en-US" dirty="0"/>
          </a:p>
        </p:txBody>
      </p:sp>
      <p:sp>
        <p:nvSpPr>
          <p:cNvPr id="4" name="Text Placeholder 3"/>
          <p:cNvSpPr>
            <a:spLocks noGrp="1"/>
          </p:cNvSpPr>
          <p:nvPr>
            <p:ph type="body" sz="quarter" idx="10"/>
          </p:nvPr>
        </p:nvSpPr>
        <p:spPr/>
        <p:txBody>
          <a:bodyPr/>
          <a:lstStyle/>
          <a:p>
            <a:r>
              <a:rPr lang="en-US" dirty="0" smtClean="0"/>
              <a:t>Course plan only indicative and highly likely to be modified as we progress (especially sessions orders)</a:t>
            </a:r>
          </a:p>
          <a:p>
            <a:r>
              <a:rPr lang="en-US" dirty="0" smtClean="0"/>
              <a:t>Books are optional </a:t>
            </a:r>
          </a:p>
          <a:p>
            <a:endParaRPr lang="en-US" dirty="0"/>
          </a:p>
        </p:txBody>
      </p:sp>
      <p:sp>
        <p:nvSpPr>
          <p:cNvPr id="5" name="Content Placeholder 4"/>
          <p:cNvSpPr>
            <a:spLocks noGrp="1"/>
          </p:cNvSpPr>
          <p:nvPr>
            <p:ph sz="quarter" idx="11"/>
          </p:nvPr>
        </p:nvSpPr>
        <p:spPr/>
        <p:txBody>
          <a:bodyPr/>
          <a:lstStyle/>
          <a:p>
            <a:pPr lvl="1"/>
            <a:endParaRPr lang="en-US" dirty="0" smtClean="0"/>
          </a:p>
          <a:p>
            <a:pPr lvl="1"/>
            <a:endParaRPr lang="en-US" dirty="0"/>
          </a:p>
          <a:p>
            <a:pPr marL="307574" lvl="1" indent="0">
              <a:buNone/>
            </a:pPr>
            <a:endParaRPr lang="en-US" dirty="0"/>
          </a:p>
        </p:txBody>
      </p:sp>
      <p:sp>
        <p:nvSpPr>
          <p:cNvPr id="9" name="Rectangle 8"/>
          <p:cNvSpPr/>
          <p:nvPr/>
        </p:nvSpPr>
        <p:spPr>
          <a:xfrm>
            <a:off x="2556308" y="4676775"/>
            <a:ext cx="6225741" cy="1754326"/>
          </a:xfrm>
          <a:prstGeom prst="rect">
            <a:avLst/>
          </a:prstGeom>
        </p:spPr>
        <p:txBody>
          <a:bodyPr wrap="square">
            <a:spAutoFit/>
          </a:bodyPr>
          <a:lstStyle/>
          <a:p>
            <a:r>
              <a:rPr lang="en-US" sz="1200" b="1" i="1" u="sng" dirty="0" smtClean="0"/>
              <a:t>Textbook (suggested only): </a:t>
            </a:r>
          </a:p>
          <a:p>
            <a:endParaRPr lang="en-US" sz="1200" b="1" i="1" u="sng" dirty="0"/>
          </a:p>
          <a:p>
            <a:r>
              <a:rPr lang="en-US" sz="1200" dirty="0"/>
              <a:t>Tim </a:t>
            </a:r>
            <a:r>
              <a:rPr lang="en-US" sz="1200" dirty="0" err="1" smtClean="0"/>
              <a:t>Koller</a:t>
            </a:r>
            <a:r>
              <a:rPr lang="en-US" sz="1200" dirty="0" smtClean="0"/>
              <a:t> – </a:t>
            </a:r>
            <a:r>
              <a:rPr lang="en-US" sz="1200" dirty="0"/>
              <a:t>Valuation – Wiley Publishers </a:t>
            </a:r>
            <a:r>
              <a:rPr lang="en-US" sz="1200" dirty="0" smtClean="0"/>
              <a:t>2010</a:t>
            </a:r>
            <a:endParaRPr lang="en-US" sz="1200" dirty="0"/>
          </a:p>
          <a:p>
            <a:r>
              <a:rPr lang="en-US" sz="1200" dirty="0" err="1"/>
              <a:t>Aswath</a:t>
            </a:r>
            <a:r>
              <a:rPr lang="en-US" sz="1200" dirty="0"/>
              <a:t> </a:t>
            </a:r>
            <a:r>
              <a:rPr lang="en-US" sz="1200" dirty="0" err="1"/>
              <a:t>Damodoran</a:t>
            </a:r>
            <a:r>
              <a:rPr lang="en-US" sz="1200" dirty="0"/>
              <a:t> – Investment Valuation 3</a:t>
            </a:r>
            <a:r>
              <a:rPr lang="en-US" sz="1200" baseline="30000" dirty="0"/>
              <a:t>rd</a:t>
            </a:r>
            <a:r>
              <a:rPr lang="en-US" sz="1200" dirty="0"/>
              <a:t> Edition  </a:t>
            </a:r>
          </a:p>
          <a:p>
            <a:r>
              <a:rPr lang="en-CA" sz="1200" dirty="0"/>
              <a:t>Venture Deals: Be Smarter Than Your Lawyer and Venture </a:t>
            </a:r>
            <a:r>
              <a:rPr lang="en-CA" sz="1200" dirty="0" smtClean="0"/>
              <a:t>Capitalist – Brad Feld</a:t>
            </a:r>
            <a:r>
              <a:rPr lang="en-CA" sz="1200" dirty="0"/>
              <a:t> </a:t>
            </a:r>
            <a:endParaRPr lang="en-CA" sz="1200" dirty="0" smtClean="0"/>
          </a:p>
          <a:p>
            <a:pPr lvl="0"/>
            <a:r>
              <a:rPr lang="en-CA" sz="1200" dirty="0"/>
              <a:t>The Dark Side of Valuation: Valuing Young, Distressed, and Complex </a:t>
            </a:r>
            <a:r>
              <a:rPr lang="en-CA" sz="1200" dirty="0" smtClean="0"/>
              <a:t>Businesses -</a:t>
            </a:r>
            <a:r>
              <a:rPr lang="en-CA" sz="1200" dirty="0" err="1"/>
              <a:t>Aswath</a:t>
            </a:r>
            <a:r>
              <a:rPr lang="en-CA" sz="1200" dirty="0"/>
              <a:t> </a:t>
            </a:r>
            <a:r>
              <a:rPr lang="en-CA" sz="1200" dirty="0" err="1"/>
              <a:t>Damodaran</a:t>
            </a:r>
            <a:endParaRPr lang="en-CA" sz="1200" dirty="0"/>
          </a:p>
          <a:p>
            <a:r>
              <a:rPr lang="en-US" sz="1200" dirty="0" smtClean="0"/>
              <a:t>George </a:t>
            </a:r>
            <a:r>
              <a:rPr lang="en-US" sz="1200" dirty="0"/>
              <a:t>Soros – Alchemy of Finance </a:t>
            </a:r>
          </a:p>
          <a:p>
            <a:endParaRPr lang="en-US" sz="1200" dirty="0"/>
          </a:p>
        </p:txBody>
      </p:sp>
      <p:graphicFrame>
        <p:nvGraphicFramePr>
          <p:cNvPr id="12" name="Table 11"/>
          <p:cNvGraphicFramePr>
            <a:graphicFrameLocks noGrp="1"/>
          </p:cNvGraphicFramePr>
          <p:nvPr>
            <p:extLst>
              <p:ext uri="{D42A27DB-BD31-4B8C-83A1-F6EECF244321}">
                <p14:modId xmlns:p14="http://schemas.microsoft.com/office/powerpoint/2010/main" xmlns="" val="1514635937"/>
              </p:ext>
            </p:extLst>
          </p:nvPr>
        </p:nvGraphicFramePr>
        <p:xfrm>
          <a:off x="2556308" y="990600"/>
          <a:ext cx="6225741" cy="3581401"/>
        </p:xfrm>
        <a:graphic>
          <a:graphicData uri="http://schemas.openxmlformats.org/drawingml/2006/table">
            <a:tbl>
              <a:tblPr firstRow="1" firstCol="1" lastRow="1" lastCol="1" bandRow="1" bandCol="1"/>
              <a:tblGrid>
                <a:gridCol w="1307634"/>
                <a:gridCol w="4918107"/>
              </a:tblGrid>
              <a:tr h="255814">
                <a:tc>
                  <a:txBody>
                    <a:bodyPr/>
                    <a:lstStyle/>
                    <a:p>
                      <a:pPr>
                        <a:spcAft>
                          <a:spcPts val="600"/>
                        </a:spcAft>
                      </a:pPr>
                      <a:r>
                        <a:rPr lang="en-US" sz="1200" b="1">
                          <a:effectLst/>
                          <a:latin typeface="Arial"/>
                          <a:ea typeface="Times New Roman"/>
                          <a:cs typeface="Times New Roman"/>
                        </a:rPr>
                        <a:t>Session</a:t>
                      </a:r>
                      <a:endParaRPr lang="en-CA" sz="12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21815">
                        <a:spcAft>
                          <a:spcPts val="600"/>
                        </a:spcAft>
                      </a:pPr>
                      <a:r>
                        <a:rPr lang="en-US" sz="1200" b="1">
                          <a:effectLst/>
                          <a:latin typeface="Arial"/>
                          <a:ea typeface="Times New Roman"/>
                          <a:cs typeface="Times New Roman"/>
                        </a:rPr>
                        <a:t>Activity</a:t>
                      </a:r>
                      <a:endParaRPr lang="en-CA" sz="12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629">
                <a:tc>
                  <a:txBody>
                    <a:bodyPr/>
                    <a:lstStyle/>
                    <a:p>
                      <a:pPr marL="342900">
                        <a:spcBef>
                          <a:spcPts val="300"/>
                        </a:spcBef>
                        <a:spcAft>
                          <a:spcPts val="300"/>
                        </a:spcAft>
                      </a:pPr>
                      <a:r>
                        <a:rPr lang="en-US" sz="1200">
                          <a:effectLst/>
                          <a:latin typeface="Arial"/>
                          <a:ea typeface="Times New Roman"/>
                          <a:cs typeface="Times New Roman"/>
                        </a:rPr>
                        <a:t>Sat 06/09</a:t>
                      </a:r>
                      <a:endParaRPr lang="en-CA" sz="9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381000">
                        <a:spcBef>
                          <a:spcPts val="300"/>
                        </a:spcBef>
                        <a:spcAft>
                          <a:spcPts val="300"/>
                        </a:spcAft>
                      </a:pPr>
                      <a:r>
                        <a:rPr lang="en-US" sz="1200">
                          <a:effectLst/>
                          <a:latin typeface="Arial"/>
                          <a:ea typeface="Times New Roman"/>
                          <a:cs typeface="Times New Roman"/>
                        </a:rPr>
                        <a:t>Basic financial concepts, PE/VC market overview, source of financing, financing lifecycle, value vs price, WACC</a:t>
                      </a:r>
                      <a:endParaRPr lang="en-CA" sz="9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629">
                <a:tc>
                  <a:txBody>
                    <a:bodyPr/>
                    <a:lstStyle/>
                    <a:p>
                      <a:pPr marL="342900">
                        <a:spcBef>
                          <a:spcPts val="300"/>
                        </a:spcBef>
                        <a:spcAft>
                          <a:spcPts val="300"/>
                        </a:spcAft>
                      </a:pPr>
                      <a:r>
                        <a:rPr lang="en-US" sz="1200">
                          <a:effectLst/>
                          <a:latin typeface="Arial"/>
                          <a:ea typeface="Times New Roman"/>
                          <a:cs typeface="Times New Roman"/>
                        </a:rPr>
                        <a:t>Sat 20/09</a:t>
                      </a:r>
                      <a:endParaRPr lang="en-CA" sz="9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381000">
                        <a:spcBef>
                          <a:spcPts val="300"/>
                        </a:spcBef>
                        <a:spcAft>
                          <a:spcPts val="300"/>
                        </a:spcAft>
                      </a:pPr>
                      <a:r>
                        <a:rPr lang="en-US" sz="1200">
                          <a:effectLst/>
                          <a:latin typeface="Arial"/>
                          <a:ea typeface="Times New Roman"/>
                          <a:cs typeface="Times New Roman"/>
                        </a:rPr>
                        <a:t>DCF, standalone model, LBO model, basic forecasting, valuation methods</a:t>
                      </a:r>
                      <a:endParaRPr lang="en-CA" sz="9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629">
                <a:tc>
                  <a:txBody>
                    <a:bodyPr/>
                    <a:lstStyle/>
                    <a:p>
                      <a:pPr marL="342900">
                        <a:spcBef>
                          <a:spcPts val="300"/>
                        </a:spcBef>
                        <a:spcAft>
                          <a:spcPts val="300"/>
                        </a:spcAft>
                      </a:pPr>
                      <a:r>
                        <a:rPr lang="en-US" sz="1200" b="1">
                          <a:solidFill>
                            <a:srgbClr val="FF0000"/>
                          </a:solidFill>
                          <a:effectLst/>
                          <a:latin typeface="Arial"/>
                          <a:ea typeface="Times New Roman"/>
                          <a:cs typeface="Times New Roman"/>
                        </a:rPr>
                        <a:t>Sun 5</a:t>
                      </a:r>
                      <a:r>
                        <a:rPr lang="en-US" sz="1200">
                          <a:effectLst/>
                          <a:latin typeface="Arial"/>
                          <a:ea typeface="Times New Roman"/>
                          <a:cs typeface="Times New Roman"/>
                        </a:rPr>
                        <a:t>/10</a:t>
                      </a:r>
                      <a:endParaRPr lang="en-CA" sz="9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381000">
                        <a:spcBef>
                          <a:spcPts val="300"/>
                        </a:spcBef>
                        <a:spcAft>
                          <a:spcPts val="300"/>
                        </a:spcAft>
                      </a:pPr>
                      <a:r>
                        <a:rPr lang="en-US" sz="1200">
                          <a:effectLst/>
                          <a:latin typeface="Arial"/>
                          <a:ea typeface="Times New Roman"/>
                          <a:cs typeface="Times New Roman"/>
                        </a:rPr>
                        <a:t>Modeling and Excel, the false god + Process Considerations</a:t>
                      </a:r>
                      <a:endParaRPr lang="en-CA" sz="9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814">
                <a:tc>
                  <a:txBody>
                    <a:bodyPr/>
                    <a:lstStyle/>
                    <a:p>
                      <a:pPr marL="342900">
                        <a:spcBef>
                          <a:spcPts val="300"/>
                        </a:spcBef>
                        <a:spcAft>
                          <a:spcPts val="300"/>
                        </a:spcAft>
                      </a:pPr>
                      <a:r>
                        <a:rPr lang="en-US" sz="1200" dirty="0">
                          <a:effectLst/>
                          <a:latin typeface="Arial"/>
                          <a:ea typeface="Times New Roman"/>
                          <a:cs typeface="Times New Roman"/>
                        </a:rPr>
                        <a:t>Sat 18/10</a:t>
                      </a:r>
                      <a:endParaRPr lang="en-CA" sz="9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342900" marR="381000">
                        <a:spcBef>
                          <a:spcPts val="300"/>
                        </a:spcBef>
                        <a:spcAft>
                          <a:spcPts val="300"/>
                        </a:spcAft>
                      </a:pPr>
                      <a:r>
                        <a:rPr lang="en-US" sz="1200" dirty="0">
                          <a:effectLst/>
                          <a:latin typeface="Arial"/>
                          <a:ea typeface="Times New Roman"/>
                          <a:cs typeface="Times New Roman"/>
                        </a:rPr>
                        <a:t>Mid-Term </a:t>
                      </a:r>
                      <a:endParaRPr lang="en-CA" sz="9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255814">
                <a:tc>
                  <a:txBody>
                    <a:bodyPr/>
                    <a:lstStyle/>
                    <a:p>
                      <a:pPr marL="342900">
                        <a:spcBef>
                          <a:spcPts val="300"/>
                        </a:spcBef>
                        <a:spcAft>
                          <a:spcPts val="300"/>
                        </a:spcAft>
                      </a:pPr>
                      <a:r>
                        <a:rPr lang="en-US" sz="1200">
                          <a:effectLst/>
                          <a:latin typeface="Arial"/>
                          <a:ea typeface="Times New Roman"/>
                          <a:cs typeface="Times New Roman"/>
                        </a:rPr>
                        <a:t>Sat 1/11</a:t>
                      </a:r>
                      <a:endParaRPr lang="en-CA" sz="9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381000">
                        <a:spcBef>
                          <a:spcPts val="300"/>
                        </a:spcBef>
                        <a:spcAft>
                          <a:spcPts val="300"/>
                        </a:spcAft>
                      </a:pPr>
                      <a:r>
                        <a:rPr lang="en-US" sz="1200">
                          <a:effectLst/>
                          <a:latin typeface="Arial"/>
                          <a:ea typeface="Times New Roman"/>
                          <a:cs typeface="Times New Roman"/>
                        </a:rPr>
                        <a:t>Forecasting</a:t>
                      </a:r>
                      <a:endParaRPr lang="en-CA" sz="9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629">
                <a:tc>
                  <a:txBody>
                    <a:bodyPr/>
                    <a:lstStyle/>
                    <a:p>
                      <a:pPr marL="342900">
                        <a:spcBef>
                          <a:spcPts val="300"/>
                        </a:spcBef>
                        <a:spcAft>
                          <a:spcPts val="300"/>
                        </a:spcAft>
                      </a:pPr>
                      <a:r>
                        <a:rPr lang="en-US" sz="1200">
                          <a:effectLst/>
                          <a:latin typeface="Arial"/>
                          <a:ea typeface="Times New Roman"/>
                          <a:cs typeface="Times New Roman"/>
                        </a:rPr>
                        <a:t>Sat 15/11</a:t>
                      </a:r>
                      <a:endParaRPr lang="en-CA" sz="9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381000">
                        <a:spcBef>
                          <a:spcPts val="300"/>
                        </a:spcBef>
                        <a:spcAft>
                          <a:spcPts val="300"/>
                        </a:spcAft>
                      </a:pPr>
                      <a:r>
                        <a:rPr lang="en-US" sz="1200">
                          <a:effectLst/>
                          <a:latin typeface="Arial"/>
                          <a:ea typeface="Times New Roman"/>
                          <a:cs typeface="Times New Roman"/>
                        </a:rPr>
                        <a:t>Advanced issues (WC adjustments, negotiation, financing terms, legal workshop, Governance)</a:t>
                      </a:r>
                      <a:endParaRPr lang="en-CA" sz="9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629">
                <a:tc>
                  <a:txBody>
                    <a:bodyPr/>
                    <a:lstStyle/>
                    <a:p>
                      <a:pPr marL="342900">
                        <a:spcBef>
                          <a:spcPts val="300"/>
                        </a:spcBef>
                        <a:spcAft>
                          <a:spcPts val="300"/>
                        </a:spcAft>
                      </a:pPr>
                      <a:r>
                        <a:rPr lang="en-US" sz="1200">
                          <a:effectLst/>
                          <a:latin typeface="Arial"/>
                          <a:ea typeface="Times New Roman"/>
                          <a:cs typeface="Times New Roman"/>
                        </a:rPr>
                        <a:t>Sat 29/11</a:t>
                      </a:r>
                      <a:endParaRPr lang="en-CA" sz="9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381000">
                        <a:spcBef>
                          <a:spcPts val="300"/>
                        </a:spcBef>
                        <a:spcAft>
                          <a:spcPts val="300"/>
                        </a:spcAft>
                      </a:pPr>
                      <a:r>
                        <a:rPr lang="en-US" sz="1200">
                          <a:effectLst/>
                          <a:latin typeface="Arial"/>
                          <a:ea typeface="Times New Roman"/>
                          <a:cs typeface="Times New Roman"/>
                        </a:rPr>
                        <a:t>Advanced issues (WC adjustments, negotiation, financing terms, legal workshop, Governance)</a:t>
                      </a:r>
                      <a:endParaRPr lang="en-CA" sz="9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814">
                <a:tc>
                  <a:txBody>
                    <a:bodyPr/>
                    <a:lstStyle/>
                    <a:p>
                      <a:pPr marL="342900">
                        <a:spcBef>
                          <a:spcPts val="300"/>
                        </a:spcBef>
                        <a:spcAft>
                          <a:spcPts val="300"/>
                        </a:spcAft>
                      </a:pPr>
                      <a:r>
                        <a:rPr lang="en-US" sz="1200" dirty="0">
                          <a:effectLst/>
                          <a:latin typeface="Arial"/>
                          <a:ea typeface="Times New Roman"/>
                          <a:cs typeface="Times New Roman"/>
                        </a:rPr>
                        <a:t>Sat 6/12</a:t>
                      </a:r>
                      <a:endParaRPr lang="en-CA" sz="9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342900" marR="381000">
                        <a:spcBef>
                          <a:spcPts val="300"/>
                        </a:spcBef>
                        <a:spcAft>
                          <a:spcPts val="300"/>
                        </a:spcAft>
                      </a:pPr>
                      <a:r>
                        <a:rPr lang="en-US" sz="1200" dirty="0">
                          <a:effectLst/>
                          <a:latin typeface="Arial"/>
                          <a:ea typeface="Times New Roman"/>
                          <a:cs typeface="Times New Roman"/>
                        </a:rPr>
                        <a:t>Final Exam</a:t>
                      </a:r>
                      <a:endParaRPr lang="en-CA" sz="9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bl>
          </a:graphicData>
        </a:graphic>
      </p:graphicFrame>
    </p:spTree>
    <p:extLst>
      <p:ext uri="{BB962C8B-B14F-4D97-AF65-F5344CB8AC3E}">
        <p14:creationId xmlns:p14="http://schemas.microsoft.com/office/powerpoint/2010/main" xmlns="" val="580036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Exercise</a:t>
            </a:r>
            <a:endParaRPr lang="en-US" dirty="0">
              <a:solidFill>
                <a:schemeClr val="tx2"/>
              </a:solidFill>
              <a:latin typeface="Frutiger LT 45 Light" pitchFamily="34" charset="0"/>
            </a:endParaRPr>
          </a:p>
        </p:txBody>
      </p:sp>
      <p:sp>
        <p:nvSpPr>
          <p:cNvPr id="6" name="Content Placeholder 5"/>
          <p:cNvSpPr>
            <a:spLocks noGrp="1"/>
          </p:cNvSpPr>
          <p:nvPr>
            <p:ph sz="quarter" idx="11"/>
          </p:nvPr>
        </p:nvSpPr>
        <p:spPr/>
        <p:txBody>
          <a:bodyPr/>
          <a:lstStyle/>
          <a:p>
            <a:pPr marL="800100" lvl="1" indent="-342900">
              <a:spcBef>
                <a:spcPts val="200"/>
              </a:spcBef>
              <a:spcAft>
                <a:spcPts val="800"/>
              </a:spcAft>
              <a:buClr>
                <a:srgbClr val="07234B"/>
              </a:buClr>
              <a:buSzPct val="100000"/>
              <a:buFont typeface="Wingdings" pitchFamily="2" charset="2"/>
              <a:buChar char="§"/>
              <a:tabLst>
                <a:tab pos="111125" algn="l"/>
              </a:tabLst>
            </a:pPr>
            <a:endParaRPr lang="en-CA" sz="1600" dirty="0">
              <a:solidFill>
                <a:srgbClr val="07234B"/>
              </a:solidFill>
              <a:latin typeface="Frutiger LT 45 Light"/>
              <a:cs typeface="Times New Roman" pitchFamily="18" charset="0"/>
            </a:endParaRPr>
          </a:p>
          <a:p>
            <a:pPr marL="457200" lvl="1" indent="0">
              <a:spcBef>
                <a:spcPts val="200"/>
              </a:spcBef>
              <a:spcAft>
                <a:spcPts val="800"/>
              </a:spcAft>
              <a:buClr>
                <a:srgbClr val="07234B"/>
              </a:buClr>
              <a:buSzPct val="100000"/>
              <a:buNone/>
              <a:tabLst>
                <a:tab pos="111125" algn="l"/>
              </a:tabLst>
            </a:pPr>
            <a:r>
              <a:rPr lang="en-CA" sz="1600" dirty="0" smtClean="0">
                <a:solidFill>
                  <a:srgbClr val="07234B"/>
                </a:solidFill>
                <a:latin typeface="Frutiger LT 45 Light"/>
                <a:cs typeface="Times New Roman" pitchFamily="18" charset="0"/>
              </a:rPr>
              <a:t>Exercise: </a:t>
            </a:r>
          </a:p>
          <a:p>
            <a:pPr marL="457200" lvl="1" indent="0">
              <a:spcBef>
                <a:spcPts val="200"/>
              </a:spcBef>
              <a:spcAft>
                <a:spcPts val="800"/>
              </a:spcAft>
              <a:buClr>
                <a:srgbClr val="07234B"/>
              </a:buClr>
              <a:buSzPct val="100000"/>
              <a:buNone/>
              <a:tabLst>
                <a:tab pos="111125" algn="l"/>
              </a:tabLst>
            </a:pPr>
            <a:r>
              <a:rPr lang="en-CA" sz="1600" dirty="0" smtClean="0">
                <a:solidFill>
                  <a:srgbClr val="07234B"/>
                </a:solidFill>
                <a:latin typeface="Frutiger LT 45 Light"/>
                <a:cs typeface="Times New Roman" pitchFamily="18" charset="0"/>
              </a:rPr>
              <a:t>Which bank loan is best : </a:t>
            </a:r>
          </a:p>
          <a:p>
            <a:pPr marL="457200" lvl="1" indent="0">
              <a:spcBef>
                <a:spcPts val="200"/>
              </a:spcBef>
              <a:spcAft>
                <a:spcPts val="800"/>
              </a:spcAft>
              <a:buClr>
                <a:srgbClr val="07234B"/>
              </a:buClr>
              <a:buSzPct val="100000"/>
              <a:buNone/>
              <a:tabLst>
                <a:tab pos="111125" algn="l"/>
              </a:tabLst>
            </a:pPr>
            <a:r>
              <a:rPr lang="en-CA" sz="1600" dirty="0" smtClean="0">
                <a:solidFill>
                  <a:srgbClr val="07234B"/>
                </a:solidFill>
                <a:latin typeface="Frutiger LT 45 Light"/>
                <a:cs typeface="Times New Roman" pitchFamily="18" charset="0"/>
              </a:rPr>
              <a:t>$1.0 M , capital payments of $200 k for 5 years and interest of 5% calculated on opening balance</a:t>
            </a:r>
          </a:p>
          <a:p>
            <a:pPr marL="457200" lvl="1" indent="0">
              <a:spcBef>
                <a:spcPts val="200"/>
              </a:spcBef>
              <a:spcAft>
                <a:spcPts val="800"/>
              </a:spcAft>
              <a:buClr>
                <a:srgbClr val="07234B"/>
              </a:buClr>
              <a:buSzPct val="100000"/>
              <a:buNone/>
              <a:tabLst>
                <a:tab pos="111125" algn="l"/>
              </a:tabLst>
            </a:pPr>
            <a:endParaRPr lang="en-US" dirty="0" smtClean="0"/>
          </a:p>
          <a:p>
            <a:pPr marL="457200" lvl="1" indent="0">
              <a:spcBef>
                <a:spcPts val="200"/>
              </a:spcBef>
              <a:spcAft>
                <a:spcPts val="800"/>
              </a:spcAft>
              <a:buClr>
                <a:srgbClr val="07234B"/>
              </a:buClr>
              <a:buSzPct val="100000"/>
              <a:buNone/>
              <a:tabLst>
                <a:tab pos="111125" algn="l"/>
              </a:tabLst>
            </a:pPr>
            <a:r>
              <a:rPr lang="en-CA" sz="1600" dirty="0">
                <a:solidFill>
                  <a:srgbClr val="07234B"/>
                </a:solidFill>
                <a:latin typeface="Frutiger LT 45 Light"/>
                <a:cs typeface="Times New Roman" pitchFamily="18" charset="0"/>
              </a:rPr>
              <a:t>$1.0 M , </a:t>
            </a:r>
            <a:r>
              <a:rPr lang="en-CA" sz="1600" dirty="0" smtClean="0">
                <a:solidFill>
                  <a:srgbClr val="07234B"/>
                </a:solidFill>
                <a:latin typeface="Frutiger LT 45 Light"/>
                <a:cs typeface="Times New Roman" pitchFamily="18" charset="0"/>
              </a:rPr>
              <a:t>no capital </a:t>
            </a:r>
            <a:r>
              <a:rPr lang="en-CA" sz="1600" dirty="0">
                <a:solidFill>
                  <a:srgbClr val="07234B"/>
                </a:solidFill>
                <a:latin typeface="Frutiger LT 45 Light"/>
                <a:cs typeface="Times New Roman" pitchFamily="18" charset="0"/>
              </a:rPr>
              <a:t>payments </a:t>
            </a:r>
            <a:r>
              <a:rPr lang="en-CA" sz="1600" dirty="0" smtClean="0">
                <a:solidFill>
                  <a:srgbClr val="07234B"/>
                </a:solidFill>
                <a:latin typeface="Frutiger LT 45 Light"/>
                <a:cs typeface="Times New Roman" pitchFamily="18" charset="0"/>
              </a:rPr>
              <a:t>until term and </a:t>
            </a:r>
            <a:r>
              <a:rPr lang="en-CA" sz="1600" dirty="0">
                <a:solidFill>
                  <a:srgbClr val="07234B"/>
                </a:solidFill>
                <a:latin typeface="Frutiger LT 45 Light"/>
                <a:cs typeface="Times New Roman" pitchFamily="18" charset="0"/>
              </a:rPr>
              <a:t>interest of </a:t>
            </a:r>
            <a:r>
              <a:rPr lang="en-CA" sz="1600" dirty="0" smtClean="0">
                <a:solidFill>
                  <a:srgbClr val="07234B"/>
                </a:solidFill>
                <a:latin typeface="Frutiger LT 45 Light"/>
                <a:cs typeface="Times New Roman" pitchFamily="18" charset="0"/>
              </a:rPr>
              <a:t>5.3% </a:t>
            </a:r>
            <a:r>
              <a:rPr lang="en-CA" sz="1600" dirty="0">
                <a:solidFill>
                  <a:srgbClr val="07234B"/>
                </a:solidFill>
                <a:latin typeface="Frutiger LT 45 Light"/>
                <a:cs typeface="Times New Roman" pitchFamily="18" charset="0"/>
              </a:rPr>
              <a:t>calculated on opening balance</a:t>
            </a:r>
          </a:p>
          <a:p>
            <a:pPr marL="457200" lvl="1" indent="0">
              <a:spcBef>
                <a:spcPts val="200"/>
              </a:spcBef>
              <a:spcAft>
                <a:spcPts val="800"/>
              </a:spcAft>
              <a:buClr>
                <a:srgbClr val="07234B"/>
              </a:buClr>
              <a:buSzPct val="100000"/>
              <a:buNone/>
              <a:tabLst>
                <a:tab pos="111125" algn="l"/>
              </a:tabLst>
            </a:pPr>
            <a:endParaRPr lang="en-US" dirty="0"/>
          </a:p>
        </p:txBody>
      </p:sp>
    </p:spTree>
    <p:extLst>
      <p:ext uri="{BB962C8B-B14F-4D97-AF65-F5344CB8AC3E}">
        <p14:creationId xmlns:p14="http://schemas.microsoft.com/office/powerpoint/2010/main" xmlns="" val="6608052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Exercise</a:t>
            </a:r>
            <a:endParaRPr lang="en-US" dirty="0"/>
          </a:p>
        </p:txBody>
      </p:sp>
      <p:sp>
        <p:nvSpPr>
          <p:cNvPr id="5" name="Content Placeholder 4"/>
          <p:cNvSpPr>
            <a:spLocks noGrp="1"/>
          </p:cNvSpPr>
          <p:nvPr>
            <p:ph sz="quarter" idx="11"/>
          </p:nvPr>
        </p:nvSpPr>
        <p:spPr/>
        <p:txBody>
          <a:bodyPr/>
          <a:lstStyle/>
          <a:p>
            <a:pPr lvl="1"/>
            <a:endParaRPr lang="en-US" dirty="0"/>
          </a:p>
          <a:p>
            <a:pPr marL="307574" lvl="1" indent="0">
              <a:buNone/>
            </a:pPr>
            <a:endParaRPr lang="en-US" dirty="0"/>
          </a:p>
        </p:txBody>
      </p:sp>
      <p:sp>
        <p:nvSpPr>
          <p:cNvPr id="2" name="Rectangle 1"/>
          <p:cNvSpPr/>
          <p:nvPr/>
        </p:nvSpPr>
        <p:spPr>
          <a:xfrm>
            <a:off x="2590800" y="1066800"/>
            <a:ext cx="6096000" cy="1985159"/>
          </a:xfrm>
          <a:prstGeom prst="rect">
            <a:avLst/>
          </a:prstGeom>
        </p:spPr>
        <p:txBody>
          <a:bodyPr wrap="square">
            <a:spAutoFit/>
          </a:bodyPr>
          <a:lstStyle/>
          <a:p>
            <a:pPr lvl="1">
              <a:spcBef>
                <a:spcPts val="200"/>
              </a:spcBef>
              <a:spcAft>
                <a:spcPts val="800"/>
              </a:spcAft>
              <a:buClr>
                <a:srgbClr val="07234B"/>
              </a:buClr>
              <a:buSzPct val="100000"/>
              <a:tabLst>
                <a:tab pos="111125" algn="l"/>
              </a:tabLst>
            </a:pPr>
            <a:r>
              <a:rPr lang="en-CA" sz="1600" dirty="0">
                <a:solidFill>
                  <a:srgbClr val="07234B"/>
                </a:solidFill>
                <a:latin typeface="Frutiger LT 45 Light"/>
                <a:cs typeface="Times New Roman" pitchFamily="18" charset="0"/>
              </a:rPr>
              <a:t>Which bank loan is best : </a:t>
            </a:r>
          </a:p>
          <a:p>
            <a:pPr lvl="1">
              <a:spcBef>
                <a:spcPts val="200"/>
              </a:spcBef>
              <a:spcAft>
                <a:spcPts val="800"/>
              </a:spcAft>
              <a:buClr>
                <a:srgbClr val="07234B"/>
              </a:buClr>
              <a:buSzPct val="100000"/>
              <a:tabLst>
                <a:tab pos="111125" algn="l"/>
              </a:tabLst>
            </a:pPr>
            <a:r>
              <a:rPr lang="en-CA" sz="1600" dirty="0">
                <a:solidFill>
                  <a:srgbClr val="07234B"/>
                </a:solidFill>
                <a:latin typeface="Frutiger LT 45 Light"/>
                <a:cs typeface="Times New Roman" pitchFamily="18" charset="0"/>
              </a:rPr>
              <a:t>$1.0 M , capital payments of $200 k for 5 years and interest of 5% calculated on opening balance</a:t>
            </a:r>
          </a:p>
          <a:p>
            <a:pPr lvl="1">
              <a:spcBef>
                <a:spcPts val="200"/>
              </a:spcBef>
              <a:spcAft>
                <a:spcPts val="800"/>
              </a:spcAft>
              <a:buClr>
                <a:srgbClr val="07234B"/>
              </a:buClr>
              <a:buSzPct val="100000"/>
              <a:tabLst>
                <a:tab pos="111125" algn="l"/>
              </a:tabLst>
            </a:pPr>
            <a:endParaRPr lang="en-US" dirty="0"/>
          </a:p>
          <a:p>
            <a:pPr lvl="1">
              <a:spcBef>
                <a:spcPts val="200"/>
              </a:spcBef>
              <a:spcAft>
                <a:spcPts val="800"/>
              </a:spcAft>
              <a:buClr>
                <a:srgbClr val="07234B"/>
              </a:buClr>
              <a:buSzPct val="100000"/>
              <a:tabLst>
                <a:tab pos="111125" algn="l"/>
              </a:tabLst>
            </a:pPr>
            <a:r>
              <a:rPr lang="en-CA" sz="1600" dirty="0">
                <a:solidFill>
                  <a:srgbClr val="07234B"/>
                </a:solidFill>
                <a:latin typeface="Frutiger LT 45 Light"/>
                <a:cs typeface="Times New Roman" pitchFamily="18" charset="0"/>
              </a:rPr>
              <a:t>$1.0 M , no capital payments until term and interest of 5.3% calculated on opening balance</a:t>
            </a:r>
          </a:p>
        </p:txBody>
      </p:sp>
      <p:sp>
        <p:nvSpPr>
          <p:cNvPr id="7" name="Text Placeholder 6"/>
          <p:cNvSpPr>
            <a:spLocks noGrp="1"/>
          </p:cNvSpPr>
          <p:nvPr>
            <p:ph type="body" sz="quarter" idx="10"/>
          </p:nvPr>
        </p:nvSpPr>
        <p:spPr/>
        <p:txBody>
          <a:bodyPr/>
          <a:lstStyle/>
          <a:p>
            <a:endParaRPr lang="en-US" dirty="0"/>
          </a:p>
        </p:txBody>
      </p:sp>
      <p:sp>
        <p:nvSpPr>
          <p:cNvPr id="6" name="Rectangle 5"/>
          <p:cNvSpPr/>
          <p:nvPr/>
        </p:nvSpPr>
        <p:spPr>
          <a:xfrm>
            <a:off x="2724150" y="3733800"/>
            <a:ext cx="6096000" cy="1461939"/>
          </a:xfrm>
          <a:prstGeom prst="rect">
            <a:avLst/>
          </a:prstGeom>
        </p:spPr>
        <p:txBody>
          <a:bodyPr wrap="square">
            <a:spAutoFit/>
          </a:bodyPr>
          <a:lstStyle/>
          <a:p>
            <a:pPr lvl="1">
              <a:spcBef>
                <a:spcPts val="200"/>
              </a:spcBef>
              <a:spcAft>
                <a:spcPts val="800"/>
              </a:spcAft>
              <a:buClr>
                <a:srgbClr val="07234B"/>
              </a:buClr>
              <a:buSzPct val="100000"/>
              <a:tabLst>
                <a:tab pos="111125" algn="l"/>
              </a:tabLst>
            </a:pPr>
            <a:r>
              <a:rPr lang="en-CA" sz="1600" dirty="0" smtClean="0">
                <a:solidFill>
                  <a:srgbClr val="07234B"/>
                </a:solidFill>
                <a:latin typeface="Frutiger LT 45 Light"/>
                <a:cs typeface="Times New Roman" pitchFamily="18" charset="0"/>
              </a:rPr>
              <a:t>Quick Questions:</a:t>
            </a:r>
            <a:endParaRPr lang="en-CA" sz="1600" dirty="0">
              <a:solidFill>
                <a:srgbClr val="07234B"/>
              </a:solidFill>
              <a:latin typeface="Frutiger LT 45 Light"/>
              <a:cs typeface="Times New Roman" pitchFamily="18" charset="0"/>
            </a:endParaRPr>
          </a:p>
          <a:p>
            <a:pPr lvl="1">
              <a:spcBef>
                <a:spcPts val="200"/>
              </a:spcBef>
              <a:spcAft>
                <a:spcPts val="800"/>
              </a:spcAft>
              <a:buClr>
                <a:srgbClr val="07234B"/>
              </a:buClr>
              <a:buSzPct val="100000"/>
              <a:tabLst>
                <a:tab pos="111125" algn="l"/>
              </a:tabLst>
            </a:pPr>
            <a:r>
              <a:rPr lang="en-CA" sz="1600" dirty="0" smtClean="0">
                <a:solidFill>
                  <a:srgbClr val="07234B"/>
                </a:solidFill>
                <a:latin typeface="Frutiger LT 45 Light"/>
                <a:cs typeface="Times New Roman" pitchFamily="18" charset="0"/>
              </a:rPr>
              <a:t>Define WC</a:t>
            </a:r>
            <a:endParaRPr lang="en-CA" sz="1600" dirty="0">
              <a:solidFill>
                <a:srgbClr val="07234B"/>
              </a:solidFill>
              <a:latin typeface="Frutiger LT 45 Light"/>
              <a:cs typeface="Times New Roman" pitchFamily="18" charset="0"/>
            </a:endParaRPr>
          </a:p>
          <a:p>
            <a:pPr lvl="1">
              <a:spcBef>
                <a:spcPts val="200"/>
              </a:spcBef>
              <a:spcAft>
                <a:spcPts val="800"/>
              </a:spcAft>
              <a:buClr>
                <a:srgbClr val="07234B"/>
              </a:buClr>
              <a:buSzPct val="100000"/>
              <a:tabLst>
                <a:tab pos="111125" algn="l"/>
              </a:tabLst>
            </a:pPr>
            <a:r>
              <a:rPr lang="en-US" sz="1600" dirty="0" smtClean="0">
                <a:solidFill>
                  <a:schemeClr val="tx2"/>
                </a:solidFill>
              </a:rPr>
              <a:t>Define</a:t>
            </a:r>
            <a:r>
              <a:rPr lang="en-US" sz="1400" dirty="0" smtClean="0">
                <a:solidFill>
                  <a:schemeClr val="tx2"/>
                </a:solidFill>
              </a:rPr>
              <a:t> GW</a:t>
            </a:r>
            <a:endParaRPr lang="en-US" sz="1400" dirty="0">
              <a:solidFill>
                <a:schemeClr val="tx2"/>
              </a:solidFill>
            </a:endParaRPr>
          </a:p>
          <a:p>
            <a:pPr lvl="1">
              <a:spcBef>
                <a:spcPts val="200"/>
              </a:spcBef>
              <a:spcAft>
                <a:spcPts val="800"/>
              </a:spcAft>
              <a:buClr>
                <a:srgbClr val="07234B"/>
              </a:buClr>
              <a:buSzPct val="100000"/>
              <a:tabLst>
                <a:tab pos="111125" algn="l"/>
              </a:tabLst>
            </a:pPr>
            <a:r>
              <a:rPr lang="en-CA" sz="1600" dirty="0" smtClean="0">
                <a:solidFill>
                  <a:srgbClr val="07234B"/>
                </a:solidFill>
                <a:latin typeface="Frutiger LT 45 Light"/>
                <a:cs typeface="Times New Roman" pitchFamily="18" charset="0"/>
              </a:rPr>
              <a:t>If risk free rate go up how are valuation affected?</a:t>
            </a:r>
            <a:endParaRPr lang="en-CA" sz="1600" dirty="0">
              <a:solidFill>
                <a:srgbClr val="07234B"/>
              </a:solidFill>
              <a:latin typeface="Frutiger LT 45 Light"/>
              <a:cs typeface="Times New Roman" pitchFamily="18" charset="0"/>
            </a:endParaRPr>
          </a:p>
        </p:txBody>
      </p:sp>
    </p:spTree>
    <p:extLst>
      <p:ext uri="{BB962C8B-B14F-4D97-AF65-F5344CB8AC3E}">
        <p14:creationId xmlns:p14="http://schemas.microsoft.com/office/powerpoint/2010/main" xmlns="" val="1316323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Exercise</a:t>
            </a:r>
            <a:endParaRPr lang="en-US" dirty="0"/>
          </a:p>
        </p:txBody>
      </p:sp>
      <p:sp>
        <p:nvSpPr>
          <p:cNvPr id="4" name="Text Placeholder 3"/>
          <p:cNvSpPr>
            <a:spLocks noGrp="1"/>
          </p:cNvSpPr>
          <p:nvPr>
            <p:ph type="body" sz="quarter" idx="10"/>
          </p:nvPr>
        </p:nvSpPr>
        <p:spPr/>
        <p:txBody>
          <a:bodyPr/>
          <a:lstStyle/>
          <a:p>
            <a:endParaRPr lang="en-US" dirty="0" smtClean="0"/>
          </a:p>
        </p:txBody>
      </p:sp>
      <p:sp>
        <p:nvSpPr>
          <p:cNvPr id="5" name="Content Placeholder 4"/>
          <p:cNvSpPr>
            <a:spLocks noGrp="1"/>
          </p:cNvSpPr>
          <p:nvPr>
            <p:ph sz="quarter" idx="11"/>
          </p:nvPr>
        </p:nvSpPr>
        <p:spPr/>
        <p:txBody>
          <a:bodyPr/>
          <a:lstStyle/>
          <a:p>
            <a:pPr lvl="1"/>
            <a:endParaRPr lang="en-US" dirty="0"/>
          </a:p>
          <a:p>
            <a:pPr marL="307574" lvl="1" indent="0">
              <a:buNone/>
            </a:pPr>
            <a:endParaRPr lang="en-US" dirty="0"/>
          </a:p>
        </p:txBody>
      </p:sp>
      <p:pic>
        <p:nvPicPr>
          <p:cNvPr id="6" name="Picture 5"/>
          <p:cNvPicPr>
            <a:picLocks/>
          </p:cNvPicPr>
          <p:nvPr>
            <p:custDataLst>
              <p:tags r:id="rId1"/>
            </p:custDataLst>
          </p:nvPr>
        </p:nvPicPr>
        <p:blipFill>
          <a:blip r:embed="rId4" cstate="print">
            <a:extLst>
              <a:ext uri="{28A0092B-C50C-407E-A947-70E740481C1C}">
                <a14:useLocalDpi xmlns:a14="http://schemas.microsoft.com/office/drawing/2010/main" xmlns="" val="0"/>
              </a:ext>
            </a:extLst>
          </a:blip>
          <a:stretch>
            <a:fillRect/>
          </a:stretch>
        </p:blipFill>
        <p:spPr>
          <a:xfrm>
            <a:off x="2438400" y="1066800"/>
            <a:ext cx="6523384" cy="4251621"/>
          </a:xfrm>
          <a:prstGeom prst="rect">
            <a:avLst/>
          </a:prstGeom>
        </p:spPr>
      </p:pic>
    </p:spTree>
    <p:extLst>
      <p:ext uri="{BB962C8B-B14F-4D97-AF65-F5344CB8AC3E}">
        <p14:creationId xmlns:p14="http://schemas.microsoft.com/office/powerpoint/2010/main" xmlns="" val="616181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Different Financing Sources Available </a:t>
            </a:r>
            <a:endParaRPr lang="en-US" dirty="0"/>
          </a:p>
        </p:txBody>
      </p:sp>
      <p:sp>
        <p:nvSpPr>
          <p:cNvPr id="4" name="Text Placeholder 3"/>
          <p:cNvSpPr>
            <a:spLocks noGrp="1"/>
          </p:cNvSpPr>
          <p:nvPr>
            <p:ph type="body" sz="quarter" idx="10"/>
          </p:nvPr>
        </p:nvSpPr>
        <p:spPr/>
        <p:txBody>
          <a:bodyPr/>
          <a:lstStyle/>
          <a:p>
            <a:r>
              <a:rPr lang="en-US" dirty="0" smtClean="0"/>
              <a:t>In Canada / Us true Mezzanine is not available due to absence of Mother – Daughter fiscal integration</a:t>
            </a:r>
          </a:p>
          <a:p>
            <a:r>
              <a:rPr lang="en-US" dirty="0" smtClean="0"/>
              <a:t>The goal of the entrepreneur is to lower as best as he can his cost of capital </a:t>
            </a:r>
          </a:p>
          <a:p>
            <a:r>
              <a:rPr lang="en-US" dirty="0" smtClean="0"/>
              <a:t>Main strategy involve delaying as much as possible capital raising to </a:t>
            </a:r>
            <a:r>
              <a:rPr lang="en-US" dirty="0" err="1" smtClean="0"/>
              <a:t>optimise</a:t>
            </a:r>
            <a:r>
              <a:rPr lang="en-US" dirty="0" smtClean="0"/>
              <a:t> leverage</a:t>
            </a:r>
          </a:p>
          <a:p>
            <a:r>
              <a:rPr lang="en-US" dirty="0" smtClean="0"/>
              <a:t>Some variation include:</a:t>
            </a:r>
          </a:p>
          <a:p>
            <a:pPr lvl="1"/>
            <a:r>
              <a:rPr lang="en-US" b="1" dirty="0" smtClean="0"/>
              <a:t>PIK</a:t>
            </a:r>
          </a:p>
          <a:p>
            <a:pPr lvl="1"/>
            <a:r>
              <a:rPr lang="en-US" dirty="0" smtClean="0"/>
              <a:t>Revolver</a:t>
            </a:r>
          </a:p>
          <a:p>
            <a:pPr lvl="1"/>
            <a:r>
              <a:rPr lang="en-US" dirty="0" smtClean="0"/>
              <a:t>Convertible</a:t>
            </a:r>
          </a:p>
          <a:p>
            <a:pPr lvl="1"/>
            <a:r>
              <a:rPr lang="en-US" dirty="0" smtClean="0"/>
              <a:t>Mandatory convertible</a:t>
            </a:r>
          </a:p>
          <a:p>
            <a:pPr lvl="1"/>
            <a:r>
              <a:rPr lang="en-US" dirty="0" smtClean="0"/>
              <a:t>Hybrid</a:t>
            </a:r>
          </a:p>
          <a:p>
            <a:pPr lvl="1"/>
            <a:r>
              <a:rPr lang="en-US" dirty="0" smtClean="0"/>
              <a:t>Bullet</a:t>
            </a:r>
          </a:p>
          <a:p>
            <a:pPr lvl="1"/>
            <a:r>
              <a:rPr lang="en-US" dirty="0" err="1" smtClean="0"/>
              <a:t>Sukuk</a:t>
            </a:r>
            <a:endParaRPr lang="en-US" dirty="0" smtClean="0"/>
          </a:p>
          <a:p>
            <a:pPr lvl="1"/>
            <a:endParaRPr lang="en-US" dirty="0" smtClean="0"/>
          </a:p>
          <a:p>
            <a:endParaRPr lang="en-US" dirty="0" smtClean="0"/>
          </a:p>
          <a:p>
            <a:endParaRPr lang="en-US" dirty="0"/>
          </a:p>
        </p:txBody>
      </p:sp>
      <p:sp>
        <p:nvSpPr>
          <p:cNvPr id="5" name="Content Placeholder 4"/>
          <p:cNvSpPr>
            <a:spLocks noGrp="1"/>
          </p:cNvSpPr>
          <p:nvPr>
            <p:ph sz="quarter" idx="11"/>
          </p:nvPr>
        </p:nvSpPr>
        <p:spPr/>
        <p:txBody>
          <a:bodyPr/>
          <a:lstStyle/>
          <a:p>
            <a:r>
              <a:rPr lang="en-US" b="1" u="sng" dirty="0" smtClean="0"/>
              <a:t>Equity</a:t>
            </a:r>
          </a:p>
          <a:p>
            <a:pPr lvl="1"/>
            <a:r>
              <a:rPr lang="en-US" dirty="0" smtClean="0"/>
              <a:t>Most expensive type of capital</a:t>
            </a:r>
          </a:p>
          <a:p>
            <a:pPr lvl="1"/>
            <a:r>
              <a:rPr lang="en-US" dirty="0" smtClean="0"/>
              <a:t>The only one available at the beginning and the cushion for debt investors</a:t>
            </a:r>
          </a:p>
          <a:p>
            <a:pPr marL="307574" lvl="1" indent="0">
              <a:buNone/>
            </a:pPr>
            <a:endParaRPr lang="en-US" dirty="0"/>
          </a:p>
          <a:p>
            <a:r>
              <a:rPr lang="en-US" b="1" u="sng" dirty="0" smtClean="0"/>
              <a:t>Subordinated Debt</a:t>
            </a:r>
            <a:endParaRPr lang="en-US" b="1" u="sng" dirty="0"/>
          </a:p>
          <a:p>
            <a:pPr lvl="1"/>
            <a:r>
              <a:rPr lang="en-US" b="1" dirty="0" smtClean="0"/>
              <a:t>13% - 18%+ fairly expensive type of capital</a:t>
            </a:r>
          </a:p>
          <a:p>
            <a:pPr lvl="1"/>
            <a:r>
              <a:rPr lang="en-US" dirty="0" smtClean="0"/>
              <a:t>Similar to equity but with a tax shield effect</a:t>
            </a:r>
          </a:p>
          <a:p>
            <a:pPr lvl="1"/>
            <a:r>
              <a:rPr lang="en-US" dirty="0" smtClean="0"/>
              <a:t>Used primarily for tax reasons, to increase leverage, to avoid diluting entrepreneur</a:t>
            </a:r>
          </a:p>
          <a:p>
            <a:pPr lvl="1"/>
            <a:endParaRPr lang="en-US" dirty="0" smtClean="0"/>
          </a:p>
          <a:p>
            <a:r>
              <a:rPr lang="en-US" b="1" u="sng" dirty="0" smtClean="0"/>
              <a:t>Senior debt / bonds:</a:t>
            </a:r>
            <a:endParaRPr lang="en-US" b="1" u="sng" dirty="0"/>
          </a:p>
          <a:p>
            <a:pPr lvl="1"/>
            <a:r>
              <a:rPr lang="en-US" dirty="0" smtClean="0"/>
              <a:t>Cheapest source of capital</a:t>
            </a:r>
          </a:p>
          <a:p>
            <a:pPr lvl="1"/>
            <a:r>
              <a:rPr lang="en-US" dirty="0" smtClean="0"/>
              <a:t>Bank financing, subject to strict covenants</a:t>
            </a:r>
          </a:p>
          <a:p>
            <a:pPr lvl="1"/>
            <a:r>
              <a:rPr lang="en-US" dirty="0" smtClean="0"/>
              <a:t>Usually amortizing term loan, can be a Bullet or very fashionable currently reducing revolving facility</a:t>
            </a:r>
          </a:p>
          <a:p>
            <a:pPr lvl="1"/>
            <a:r>
              <a:rPr lang="en-US" dirty="0" smtClean="0"/>
              <a:t>Typically require a minimum equity cushion of 40% </a:t>
            </a:r>
          </a:p>
          <a:p>
            <a:pPr lvl="1"/>
            <a:endParaRPr lang="en-US" dirty="0" smtClean="0"/>
          </a:p>
          <a:p>
            <a:r>
              <a:rPr lang="en-US" b="1" u="sng" dirty="0" smtClean="0"/>
              <a:t>Subventions</a:t>
            </a:r>
            <a:endParaRPr lang="en-US" b="1" u="sng" dirty="0"/>
          </a:p>
          <a:p>
            <a:pPr lvl="1"/>
            <a:endParaRPr lang="en-US" dirty="0" smtClean="0"/>
          </a:p>
          <a:p>
            <a:pPr lvl="1"/>
            <a:endParaRPr lang="en-US" dirty="0"/>
          </a:p>
          <a:p>
            <a:pPr marL="307574" lvl="1" indent="0">
              <a:buNone/>
            </a:pPr>
            <a:endParaRPr lang="en-US" dirty="0"/>
          </a:p>
        </p:txBody>
      </p:sp>
      <p:sp>
        <p:nvSpPr>
          <p:cNvPr id="6" name="Oval 5"/>
          <p:cNvSpPr/>
          <p:nvPr/>
        </p:nvSpPr>
        <p:spPr bwMode="auto">
          <a:xfrm>
            <a:off x="2438400" y="9144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a:t>
            </a:r>
          </a:p>
        </p:txBody>
      </p:sp>
      <p:sp>
        <p:nvSpPr>
          <p:cNvPr id="42" name="Oval 41"/>
          <p:cNvSpPr/>
          <p:nvPr/>
        </p:nvSpPr>
        <p:spPr bwMode="auto">
          <a:xfrm>
            <a:off x="2438400" y="19812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rPr>
              <a:t>2</a:t>
            </a:r>
            <a:endParaRPr kumimoji="0" lang="en-US" sz="1100" b="1" i="0" u="none" strike="noStrike" cap="none" normalizeH="0" baseline="0" dirty="0" smtClean="0">
              <a:ln>
                <a:noFill/>
              </a:ln>
              <a:solidFill>
                <a:schemeClr val="bg1"/>
              </a:solidFill>
              <a:effectLst/>
              <a:latin typeface="Arial" charset="0"/>
            </a:endParaRPr>
          </a:p>
        </p:txBody>
      </p:sp>
      <p:sp>
        <p:nvSpPr>
          <p:cNvPr id="43" name="Oval 42"/>
          <p:cNvSpPr/>
          <p:nvPr/>
        </p:nvSpPr>
        <p:spPr bwMode="auto">
          <a:xfrm>
            <a:off x="2438400" y="3514725"/>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a:t>
            </a:r>
          </a:p>
        </p:txBody>
      </p:sp>
      <p:sp>
        <p:nvSpPr>
          <p:cNvPr id="44" name="Oval 43"/>
          <p:cNvSpPr/>
          <p:nvPr/>
        </p:nvSpPr>
        <p:spPr bwMode="auto">
          <a:xfrm>
            <a:off x="2438400" y="53340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rPr>
              <a:t>4</a:t>
            </a:r>
            <a:endParaRPr kumimoji="0" lang="en-US" sz="11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xmlns="" val="15740352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different Financing Sources Available </a:t>
            </a:r>
            <a:endParaRPr lang="en-US" dirty="0"/>
          </a:p>
        </p:txBody>
      </p:sp>
      <p:pic>
        <p:nvPicPr>
          <p:cNvPr id="1026" name="Picture 2" descr="Mezzanine Financ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0119" y="923925"/>
            <a:ext cx="8917681" cy="5248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19792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Value</a:t>
            </a:r>
            <a:endParaRPr lang="en-US" dirty="0"/>
          </a:p>
        </p:txBody>
      </p:sp>
      <p:sp>
        <p:nvSpPr>
          <p:cNvPr id="4" name="Text Placeholder 3"/>
          <p:cNvSpPr>
            <a:spLocks noGrp="1"/>
          </p:cNvSpPr>
          <p:nvPr>
            <p:ph type="body" sz="quarter" idx="10"/>
          </p:nvPr>
        </p:nvSpPr>
        <p:spPr/>
        <p:txBody>
          <a:bodyPr/>
          <a:lstStyle/>
          <a:p>
            <a:r>
              <a:rPr lang="en-US" dirty="0" smtClean="0"/>
              <a:t>Value exclusively comes from economic profit</a:t>
            </a:r>
          </a:p>
          <a:p>
            <a:endParaRPr lang="en-US" dirty="0"/>
          </a:p>
          <a:p>
            <a:r>
              <a:rPr lang="en-US" dirty="0" smtClean="0"/>
              <a:t>Value is not price</a:t>
            </a:r>
          </a:p>
        </p:txBody>
      </p:sp>
      <p:sp>
        <p:nvSpPr>
          <p:cNvPr id="5" name="Content Placeholder 4"/>
          <p:cNvSpPr>
            <a:spLocks noGrp="1"/>
          </p:cNvSpPr>
          <p:nvPr>
            <p:ph sz="quarter" idx="11"/>
          </p:nvPr>
        </p:nvSpPr>
        <p:spPr/>
        <p:txBody>
          <a:bodyPr/>
          <a:lstStyle/>
          <a:p>
            <a:r>
              <a:rPr lang="en-US" b="1" u="sng" dirty="0" smtClean="0"/>
              <a:t>Companies create value by investing capital at rate of returns that exceed they cost of capital</a:t>
            </a:r>
          </a:p>
          <a:p>
            <a:pPr lvl="1"/>
            <a:r>
              <a:rPr lang="en-US" dirty="0" smtClean="0"/>
              <a:t>Spread between cost of capital and ROIC</a:t>
            </a:r>
          </a:p>
          <a:p>
            <a:pPr lvl="1"/>
            <a:r>
              <a:rPr lang="en-US" dirty="0" smtClean="0"/>
              <a:t>Invested capital is CAPEX + WC</a:t>
            </a:r>
          </a:p>
          <a:p>
            <a:pPr marL="307574" lvl="1" indent="0">
              <a:buNone/>
            </a:pPr>
            <a:endParaRPr lang="en-US" dirty="0"/>
          </a:p>
          <a:p>
            <a:r>
              <a:rPr lang="en-US" b="1" u="sng" dirty="0" smtClean="0"/>
              <a:t>Economic profit is the true measure of a company value:</a:t>
            </a:r>
            <a:endParaRPr lang="en-US" b="1" u="sng" dirty="0"/>
          </a:p>
          <a:p>
            <a:pPr lvl="1"/>
            <a:r>
              <a:rPr lang="en-US" b="1" dirty="0" smtClean="0"/>
              <a:t>(ROIC-cost of capital) * capital deployed</a:t>
            </a:r>
          </a:p>
          <a:p>
            <a:pPr lvl="1"/>
            <a:r>
              <a:rPr lang="en-US" dirty="0" smtClean="0"/>
              <a:t>The goal is to maximize capital economic profit</a:t>
            </a:r>
          </a:p>
          <a:p>
            <a:pPr lvl="1"/>
            <a:endParaRPr lang="en-US" dirty="0" smtClean="0"/>
          </a:p>
          <a:p>
            <a:r>
              <a:rPr lang="en-US" b="1" u="sng" dirty="0" smtClean="0"/>
              <a:t>Value of a company is the present value of economic profit:</a:t>
            </a:r>
            <a:endParaRPr lang="en-US" b="1" u="sng" dirty="0"/>
          </a:p>
          <a:p>
            <a:pPr lvl="1"/>
            <a:r>
              <a:rPr lang="en-US" dirty="0" smtClean="0"/>
              <a:t>+ invested capital of course</a:t>
            </a:r>
          </a:p>
          <a:p>
            <a:pPr lvl="1"/>
            <a:endParaRPr lang="en-US" dirty="0" smtClean="0"/>
          </a:p>
          <a:p>
            <a:r>
              <a:rPr lang="en-US" b="1" u="sng" dirty="0" smtClean="0"/>
              <a:t>This is very different than price:</a:t>
            </a:r>
            <a:endParaRPr lang="en-US" b="1" u="sng" dirty="0"/>
          </a:p>
          <a:p>
            <a:pPr lvl="1"/>
            <a:r>
              <a:rPr lang="en-US" dirty="0" smtClean="0"/>
              <a:t>Demand meets offer</a:t>
            </a:r>
          </a:p>
          <a:p>
            <a:pPr lvl="1"/>
            <a:r>
              <a:rPr lang="en-US" dirty="0" smtClean="0"/>
              <a:t>Sum of different expectations</a:t>
            </a:r>
          </a:p>
          <a:p>
            <a:pPr lvl="1"/>
            <a:r>
              <a:rPr lang="en-US" dirty="0" smtClean="0"/>
              <a:t>No equilibrium in markets + future based pricing</a:t>
            </a:r>
            <a:endParaRPr lang="en-US" dirty="0"/>
          </a:p>
          <a:p>
            <a:pPr lvl="1"/>
            <a:endParaRPr lang="en-US" dirty="0" smtClean="0"/>
          </a:p>
          <a:p>
            <a:pPr lvl="1"/>
            <a:endParaRPr lang="en-US" dirty="0"/>
          </a:p>
          <a:p>
            <a:pPr marL="307574" lvl="1" indent="0">
              <a:buNone/>
            </a:pPr>
            <a:endParaRPr lang="en-US" dirty="0"/>
          </a:p>
        </p:txBody>
      </p:sp>
      <p:sp>
        <p:nvSpPr>
          <p:cNvPr id="6" name="Oval 5"/>
          <p:cNvSpPr/>
          <p:nvPr/>
        </p:nvSpPr>
        <p:spPr bwMode="auto">
          <a:xfrm>
            <a:off x="2438400" y="9144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a:t>
            </a:r>
          </a:p>
        </p:txBody>
      </p:sp>
      <p:sp>
        <p:nvSpPr>
          <p:cNvPr id="42" name="Oval 41"/>
          <p:cNvSpPr/>
          <p:nvPr/>
        </p:nvSpPr>
        <p:spPr bwMode="auto">
          <a:xfrm>
            <a:off x="2438400" y="22098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rPr>
              <a:t>2</a:t>
            </a:r>
            <a:endParaRPr kumimoji="0" lang="en-US" sz="1100" b="1" i="0" u="none" strike="noStrike" cap="none" normalizeH="0" baseline="0" dirty="0" smtClean="0">
              <a:ln>
                <a:noFill/>
              </a:ln>
              <a:solidFill>
                <a:schemeClr val="bg1"/>
              </a:solidFill>
              <a:effectLst/>
              <a:latin typeface="Arial" charset="0"/>
            </a:endParaRPr>
          </a:p>
        </p:txBody>
      </p:sp>
      <p:sp>
        <p:nvSpPr>
          <p:cNvPr id="43" name="Oval 42"/>
          <p:cNvSpPr/>
          <p:nvPr/>
        </p:nvSpPr>
        <p:spPr bwMode="auto">
          <a:xfrm>
            <a:off x="2438400" y="32766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a:t>
            </a:r>
          </a:p>
        </p:txBody>
      </p:sp>
      <p:sp>
        <p:nvSpPr>
          <p:cNvPr id="44" name="Oval 43"/>
          <p:cNvSpPr/>
          <p:nvPr/>
        </p:nvSpPr>
        <p:spPr bwMode="auto">
          <a:xfrm>
            <a:off x="2438400" y="40386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rPr>
              <a:t>4</a:t>
            </a:r>
            <a:endParaRPr kumimoji="0" lang="en-US" sz="11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xmlns="" val="12899781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Cash Flow? </a:t>
            </a:r>
            <a:endParaRPr lang="en-US" dirty="0"/>
          </a:p>
        </p:txBody>
      </p:sp>
      <p:sp>
        <p:nvSpPr>
          <p:cNvPr id="4" name="Text Placeholder 3"/>
          <p:cNvSpPr>
            <a:spLocks noGrp="1"/>
          </p:cNvSpPr>
          <p:nvPr>
            <p:ph type="body" sz="quarter" idx="10"/>
          </p:nvPr>
        </p:nvSpPr>
        <p:spPr/>
        <p:txBody>
          <a:bodyPr/>
          <a:lstStyle/>
          <a:p>
            <a:r>
              <a:rPr lang="en-US" dirty="0" smtClean="0"/>
              <a:t>Income is not the primary goal per-se cash is the real factor</a:t>
            </a:r>
          </a:p>
          <a:p>
            <a:endParaRPr lang="en-US" dirty="0"/>
          </a:p>
        </p:txBody>
      </p:sp>
      <p:pic>
        <p:nvPicPr>
          <p:cNvPr id="15" name="Picture 14"/>
          <p:cNvPicPr>
            <a:picLocks/>
          </p:cNvPicPr>
          <p:nvPr>
            <p:custDataLst>
              <p:tags r:id="rId1"/>
            </p:custDataLst>
          </p:nvPr>
        </p:nvPicPr>
        <p:blipFill>
          <a:blip r:embed="rId5" cstate="print">
            <a:extLst>
              <a:ext uri="{28A0092B-C50C-407E-A947-70E740481C1C}">
                <a14:useLocalDpi xmlns:a14="http://schemas.microsoft.com/office/drawing/2010/main" xmlns="" val="0"/>
              </a:ext>
            </a:extLst>
          </a:blip>
          <a:stretch>
            <a:fillRect/>
          </a:stretch>
        </p:blipFill>
        <p:spPr>
          <a:xfrm>
            <a:off x="2514600" y="1275212"/>
            <a:ext cx="6172198" cy="1315588"/>
          </a:xfrm>
          <a:prstGeom prst="rect">
            <a:avLst/>
          </a:prstGeom>
        </p:spPr>
      </p:pic>
      <p:pic>
        <p:nvPicPr>
          <p:cNvPr id="16" name="Picture 15"/>
          <p:cNvPicPr>
            <a:picLocks/>
          </p:cNvPicPr>
          <p:nvPr>
            <p:custDataLst>
              <p:tags r:id="rId2"/>
            </p:custDataLst>
          </p:nvPr>
        </p:nvPicPr>
        <p:blipFill>
          <a:blip r:embed="rId6" cstate="print">
            <a:extLst>
              <a:ext uri="{28A0092B-C50C-407E-A947-70E740481C1C}">
                <a14:useLocalDpi xmlns:a14="http://schemas.microsoft.com/office/drawing/2010/main" xmlns="" val="0"/>
              </a:ext>
            </a:extLst>
          </a:blip>
          <a:stretch>
            <a:fillRect/>
          </a:stretch>
        </p:blipFill>
        <p:spPr>
          <a:xfrm>
            <a:off x="2514600" y="3048000"/>
            <a:ext cx="6163894" cy="2590800"/>
          </a:xfrm>
          <a:prstGeom prst="rect">
            <a:avLst/>
          </a:prstGeom>
        </p:spPr>
      </p:pic>
    </p:spTree>
    <p:extLst>
      <p:ext uri="{BB962C8B-B14F-4D97-AF65-F5344CB8AC3E}">
        <p14:creationId xmlns:p14="http://schemas.microsoft.com/office/powerpoint/2010/main" xmlns="" val="9661504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Cash Flow vs. ROIC</a:t>
            </a:r>
            <a:endParaRPr lang="en-US" dirty="0"/>
          </a:p>
        </p:txBody>
      </p:sp>
      <p:sp>
        <p:nvSpPr>
          <p:cNvPr id="4" name="Text Placeholder 3"/>
          <p:cNvSpPr>
            <a:spLocks noGrp="1"/>
          </p:cNvSpPr>
          <p:nvPr>
            <p:ph type="body" sz="quarter" idx="10"/>
          </p:nvPr>
        </p:nvSpPr>
        <p:spPr/>
        <p:txBody>
          <a:bodyPr/>
          <a:lstStyle/>
          <a:p>
            <a:r>
              <a:rPr lang="en-US" dirty="0" smtClean="0"/>
              <a:t>If return on investment is constant, growth is essentially a factor of RONIC and investment rate</a:t>
            </a:r>
          </a:p>
          <a:p>
            <a:endParaRPr lang="en-US" dirty="0"/>
          </a:p>
        </p:txBody>
      </p:sp>
      <p:sp>
        <p:nvSpPr>
          <p:cNvPr id="6" name="TextBox 5"/>
          <p:cNvSpPr txBox="1"/>
          <p:nvPr/>
        </p:nvSpPr>
        <p:spPr>
          <a:xfrm>
            <a:off x="2818042" y="1461806"/>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Initial Investment</a:t>
            </a:r>
          </a:p>
          <a:p>
            <a:pPr algn="ctr">
              <a:spcAft>
                <a:spcPts val="600"/>
              </a:spcAft>
            </a:pPr>
            <a:r>
              <a:rPr lang="en-US" sz="1400" b="1" dirty="0" smtClean="0">
                <a:solidFill>
                  <a:schemeClr val="tx2"/>
                </a:solidFill>
              </a:rPr>
              <a:t>$100</a:t>
            </a:r>
            <a:endParaRPr lang="en-US" sz="1400" b="1" dirty="0">
              <a:solidFill>
                <a:schemeClr val="tx2"/>
              </a:solidFill>
            </a:endParaRPr>
          </a:p>
        </p:txBody>
      </p:sp>
      <p:sp>
        <p:nvSpPr>
          <p:cNvPr id="7" name="TextBox 6"/>
          <p:cNvSpPr txBox="1"/>
          <p:nvPr/>
        </p:nvSpPr>
        <p:spPr>
          <a:xfrm>
            <a:off x="6934200" y="1461806"/>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$20</a:t>
            </a:r>
            <a:endParaRPr lang="en-US" sz="1400" b="1" dirty="0">
              <a:solidFill>
                <a:schemeClr val="tx2"/>
              </a:solidFill>
            </a:endParaRPr>
          </a:p>
        </p:txBody>
      </p:sp>
      <p:cxnSp>
        <p:nvCxnSpPr>
          <p:cNvPr id="8" name="Straight Arrow Connector 7"/>
          <p:cNvCxnSpPr>
            <a:stCxn id="6" idx="3"/>
            <a:endCxn id="7" idx="1"/>
          </p:cNvCxnSpPr>
          <p:nvPr/>
        </p:nvCxnSpPr>
        <p:spPr bwMode="auto">
          <a:xfrm>
            <a:off x="4723042" y="1995206"/>
            <a:ext cx="2211158" cy="0"/>
          </a:xfrm>
          <a:prstGeom prst="straightConnector1">
            <a:avLst/>
          </a:prstGeom>
          <a:noFill/>
          <a:ln w="38100" cap="flat" cmpd="sng" algn="ctr">
            <a:solidFill>
              <a:schemeClr val="tx2"/>
            </a:solidFill>
            <a:prstDash val="solid"/>
            <a:round/>
            <a:headEnd type="none" w="med" len="med"/>
            <a:tailEnd type="triangle" w="med" len="med"/>
          </a:ln>
          <a:effectLst/>
        </p:spPr>
      </p:cxnSp>
      <p:sp>
        <p:nvSpPr>
          <p:cNvPr id="9" name="TextBox 8"/>
          <p:cNvSpPr txBox="1"/>
          <p:nvPr/>
        </p:nvSpPr>
        <p:spPr>
          <a:xfrm>
            <a:off x="5029200" y="1399906"/>
            <a:ext cx="1600200" cy="954107"/>
          </a:xfrm>
          <a:prstGeom prst="rect">
            <a:avLst/>
          </a:prstGeom>
          <a:noFill/>
        </p:spPr>
        <p:txBody>
          <a:bodyPr wrap="square" rtlCol="0">
            <a:spAutoFit/>
          </a:bodyPr>
          <a:lstStyle/>
          <a:p>
            <a:pPr algn="ctr"/>
            <a:r>
              <a:rPr lang="en-US" sz="1400" dirty="0" smtClean="0">
                <a:solidFill>
                  <a:schemeClr val="tx2"/>
                </a:solidFill>
              </a:rPr>
              <a:t>Return on Investment</a:t>
            </a:r>
            <a:br>
              <a:rPr lang="en-US" sz="1400" dirty="0" smtClean="0">
                <a:solidFill>
                  <a:schemeClr val="tx2"/>
                </a:solidFill>
              </a:rPr>
            </a:br>
            <a:r>
              <a:rPr lang="en-US" sz="1400" dirty="0" smtClean="0">
                <a:solidFill>
                  <a:schemeClr val="tx2"/>
                </a:solidFill>
              </a:rPr>
              <a:t/>
            </a:r>
            <a:br>
              <a:rPr lang="en-US" sz="1400" dirty="0" smtClean="0">
                <a:solidFill>
                  <a:schemeClr val="tx2"/>
                </a:solidFill>
              </a:rPr>
            </a:br>
            <a:r>
              <a:rPr lang="en-US" sz="1400" dirty="0" smtClean="0">
                <a:solidFill>
                  <a:schemeClr val="tx2"/>
                </a:solidFill>
              </a:rPr>
              <a:t>20%</a:t>
            </a:r>
            <a:endParaRPr lang="en-US" sz="1400" dirty="0">
              <a:solidFill>
                <a:schemeClr val="tx2"/>
              </a:solidFill>
            </a:endParaRPr>
          </a:p>
        </p:txBody>
      </p:sp>
      <p:sp>
        <p:nvSpPr>
          <p:cNvPr id="10" name="TextBox 9"/>
          <p:cNvSpPr txBox="1"/>
          <p:nvPr/>
        </p:nvSpPr>
        <p:spPr>
          <a:xfrm>
            <a:off x="2818042" y="3581400"/>
            <a:ext cx="1905000" cy="8382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Additional Investment</a:t>
            </a:r>
          </a:p>
          <a:p>
            <a:pPr algn="ctr">
              <a:spcAft>
                <a:spcPts val="600"/>
              </a:spcAft>
            </a:pPr>
            <a:r>
              <a:rPr lang="en-US" sz="1400" b="1" dirty="0" smtClean="0">
                <a:solidFill>
                  <a:schemeClr val="tx2"/>
                </a:solidFill>
              </a:rPr>
              <a:t>$10</a:t>
            </a:r>
            <a:endParaRPr lang="en-US" sz="1400" b="1" dirty="0">
              <a:solidFill>
                <a:schemeClr val="tx2"/>
              </a:solidFill>
            </a:endParaRPr>
          </a:p>
        </p:txBody>
      </p:sp>
      <p:cxnSp>
        <p:nvCxnSpPr>
          <p:cNvPr id="11" name="Straight Arrow Connector 10"/>
          <p:cNvCxnSpPr>
            <a:stCxn id="7" idx="2"/>
            <a:endCxn id="10" idx="0"/>
          </p:cNvCxnSpPr>
          <p:nvPr/>
        </p:nvCxnSpPr>
        <p:spPr bwMode="auto">
          <a:xfrm flipH="1">
            <a:off x="3770542" y="2528606"/>
            <a:ext cx="4116158" cy="1052794"/>
          </a:xfrm>
          <a:prstGeom prst="straightConnector1">
            <a:avLst/>
          </a:prstGeom>
          <a:noFill/>
          <a:ln w="38100" cap="flat" cmpd="sng" algn="ctr">
            <a:solidFill>
              <a:schemeClr val="tx2"/>
            </a:solidFill>
            <a:prstDash val="solid"/>
            <a:round/>
            <a:headEnd type="none" w="med" len="med"/>
            <a:tailEnd type="triangle" w="med" len="med"/>
          </a:ln>
          <a:effectLst/>
        </p:spPr>
      </p:cxnSp>
      <p:sp>
        <p:nvSpPr>
          <p:cNvPr id="14" name="TextBox 13"/>
          <p:cNvSpPr txBox="1"/>
          <p:nvPr/>
        </p:nvSpPr>
        <p:spPr>
          <a:xfrm>
            <a:off x="5029200" y="2655599"/>
            <a:ext cx="1600200" cy="738664"/>
          </a:xfrm>
          <a:prstGeom prst="rect">
            <a:avLst/>
          </a:prstGeom>
          <a:noFill/>
        </p:spPr>
        <p:txBody>
          <a:bodyPr wrap="square" rtlCol="0">
            <a:spAutoFit/>
          </a:bodyPr>
          <a:lstStyle/>
          <a:p>
            <a:pPr algn="ctr"/>
            <a:r>
              <a:rPr lang="en-US" sz="1400" dirty="0" smtClean="0">
                <a:solidFill>
                  <a:schemeClr val="tx2"/>
                </a:solidFill>
              </a:rPr>
              <a:t>Reinvest</a:t>
            </a:r>
            <a:br>
              <a:rPr lang="en-US" sz="1400" dirty="0" smtClean="0">
                <a:solidFill>
                  <a:schemeClr val="tx2"/>
                </a:solidFill>
              </a:rPr>
            </a:br>
            <a:r>
              <a:rPr lang="en-US" sz="1400" dirty="0" smtClean="0">
                <a:solidFill>
                  <a:schemeClr val="tx2"/>
                </a:solidFill>
              </a:rPr>
              <a:t/>
            </a:r>
            <a:br>
              <a:rPr lang="en-US" sz="1400" dirty="0" smtClean="0">
                <a:solidFill>
                  <a:schemeClr val="tx2"/>
                </a:solidFill>
              </a:rPr>
            </a:br>
            <a:r>
              <a:rPr lang="en-US" sz="1400" dirty="0" smtClean="0">
                <a:solidFill>
                  <a:schemeClr val="tx2"/>
                </a:solidFill>
              </a:rPr>
              <a:t>50%</a:t>
            </a:r>
            <a:endParaRPr lang="en-US" sz="1400" dirty="0">
              <a:solidFill>
                <a:schemeClr val="tx2"/>
              </a:solidFill>
            </a:endParaRPr>
          </a:p>
        </p:txBody>
      </p:sp>
      <p:cxnSp>
        <p:nvCxnSpPr>
          <p:cNvPr id="17" name="Straight Arrow Connector 16"/>
          <p:cNvCxnSpPr>
            <a:stCxn id="10" idx="3"/>
            <a:endCxn id="18" idx="1"/>
          </p:cNvCxnSpPr>
          <p:nvPr/>
        </p:nvCxnSpPr>
        <p:spPr bwMode="auto">
          <a:xfrm>
            <a:off x="4723042" y="4000500"/>
            <a:ext cx="2211158" cy="0"/>
          </a:xfrm>
          <a:prstGeom prst="straightConnector1">
            <a:avLst/>
          </a:prstGeom>
          <a:noFill/>
          <a:ln w="38100" cap="flat" cmpd="sng" algn="ctr">
            <a:solidFill>
              <a:schemeClr val="tx2"/>
            </a:solidFill>
            <a:prstDash val="solid"/>
            <a:round/>
            <a:headEnd type="none" w="med" len="med"/>
            <a:tailEnd type="triangle" w="med" len="med"/>
          </a:ln>
          <a:effectLst/>
        </p:spPr>
      </p:cxnSp>
      <p:sp>
        <p:nvSpPr>
          <p:cNvPr id="18" name="TextBox 17"/>
          <p:cNvSpPr txBox="1"/>
          <p:nvPr/>
        </p:nvSpPr>
        <p:spPr>
          <a:xfrm>
            <a:off x="6934200" y="3467100"/>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$1</a:t>
            </a:r>
            <a:endParaRPr lang="en-US" sz="1400" b="1" dirty="0">
              <a:solidFill>
                <a:schemeClr val="tx2"/>
              </a:solidFill>
            </a:endParaRPr>
          </a:p>
        </p:txBody>
      </p:sp>
      <p:sp>
        <p:nvSpPr>
          <p:cNvPr id="20" name="TextBox 19"/>
          <p:cNvSpPr txBox="1"/>
          <p:nvPr/>
        </p:nvSpPr>
        <p:spPr>
          <a:xfrm>
            <a:off x="5010150" y="3523446"/>
            <a:ext cx="1600200" cy="954107"/>
          </a:xfrm>
          <a:prstGeom prst="rect">
            <a:avLst/>
          </a:prstGeom>
          <a:noFill/>
        </p:spPr>
        <p:txBody>
          <a:bodyPr wrap="square" rtlCol="0">
            <a:spAutoFit/>
          </a:bodyPr>
          <a:lstStyle/>
          <a:p>
            <a:pPr algn="ctr"/>
            <a:r>
              <a:rPr lang="en-US" sz="1400" dirty="0" smtClean="0">
                <a:solidFill>
                  <a:schemeClr val="tx2"/>
                </a:solidFill>
              </a:rPr>
              <a:t>Return on NEW Investment</a:t>
            </a:r>
            <a:br>
              <a:rPr lang="en-US" sz="1400" dirty="0" smtClean="0">
                <a:solidFill>
                  <a:schemeClr val="tx2"/>
                </a:solidFill>
              </a:rPr>
            </a:br>
            <a:r>
              <a:rPr lang="en-US" sz="1400" dirty="0" smtClean="0">
                <a:solidFill>
                  <a:schemeClr val="tx2"/>
                </a:solidFill>
              </a:rPr>
              <a:t/>
            </a:r>
            <a:br>
              <a:rPr lang="en-US" sz="1400" dirty="0" smtClean="0">
                <a:solidFill>
                  <a:schemeClr val="tx2"/>
                </a:solidFill>
              </a:rPr>
            </a:br>
            <a:r>
              <a:rPr lang="en-US" sz="1400" dirty="0" smtClean="0">
                <a:solidFill>
                  <a:schemeClr val="tx2"/>
                </a:solidFill>
              </a:rPr>
              <a:t>10%</a:t>
            </a:r>
            <a:endParaRPr lang="en-US" sz="1400" dirty="0">
              <a:solidFill>
                <a:schemeClr val="tx2"/>
              </a:solidFill>
            </a:endParaRPr>
          </a:p>
        </p:txBody>
      </p:sp>
      <p:sp>
        <p:nvSpPr>
          <p:cNvPr id="21" name="TextBox 20"/>
          <p:cNvSpPr txBox="1"/>
          <p:nvPr/>
        </p:nvSpPr>
        <p:spPr>
          <a:xfrm>
            <a:off x="3770542" y="5181600"/>
            <a:ext cx="3405612" cy="369332"/>
          </a:xfrm>
          <a:prstGeom prst="rect">
            <a:avLst/>
          </a:prstGeom>
          <a:noFill/>
          <a:ln>
            <a:solidFill>
              <a:srgbClr val="FF0000"/>
            </a:solidFill>
            <a:prstDash val="dash"/>
          </a:ln>
        </p:spPr>
        <p:txBody>
          <a:bodyPr wrap="none" rtlCol="0">
            <a:spAutoFit/>
          </a:bodyPr>
          <a:lstStyle/>
          <a:p>
            <a:r>
              <a:rPr lang="en-US" b="1" dirty="0" smtClean="0">
                <a:solidFill>
                  <a:schemeClr val="tx2"/>
                </a:solidFill>
              </a:rPr>
              <a:t>GROWTH = RONIC * Inv. Rate</a:t>
            </a:r>
            <a:endParaRPr lang="en-US" b="1" dirty="0">
              <a:solidFill>
                <a:schemeClr val="tx2"/>
              </a:solidFill>
            </a:endParaRPr>
          </a:p>
        </p:txBody>
      </p:sp>
    </p:spTree>
    <p:extLst>
      <p:ext uri="{BB962C8B-B14F-4D97-AF65-F5344CB8AC3E}">
        <p14:creationId xmlns:p14="http://schemas.microsoft.com/office/powerpoint/2010/main" xmlns="" val="24920839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Cash Flow vs. ROIC (Cont’d)</a:t>
            </a:r>
            <a:endParaRPr lang="en-US" dirty="0"/>
          </a:p>
        </p:txBody>
      </p:sp>
      <p:pic>
        <p:nvPicPr>
          <p:cNvPr id="15" name="Picture 14"/>
          <p:cNvPicPr>
            <a:picLocks/>
          </p:cNvPicPr>
          <p:nvPr>
            <p:custDataLst>
              <p:tags r:id="rId1"/>
            </p:custDataLst>
          </p:nvPr>
        </p:nvPicPr>
        <p:blipFill>
          <a:blip r:embed="rId4" cstate="print">
            <a:extLst>
              <a:ext uri="{28A0092B-C50C-407E-A947-70E740481C1C}">
                <a14:useLocalDpi xmlns:a14="http://schemas.microsoft.com/office/drawing/2010/main" xmlns="" val="0"/>
              </a:ext>
            </a:extLst>
          </a:blip>
          <a:stretch>
            <a:fillRect/>
          </a:stretch>
        </p:blipFill>
        <p:spPr>
          <a:xfrm>
            <a:off x="2895600" y="1143001"/>
            <a:ext cx="5834830" cy="3124200"/>
          </a:xfrm>
          <a:prstGeom prst="rect">
            <a:avLst/>
          </a:prstGeom>
        </p:spPr>
      </p:pic>
    </p:spTree>
    <p:extLst>
      <p:ext uri="{BB962C8B-B14F-4D97-AF65-F5344CB8AC3E}">
        <p14:creationId xmlns:p14="http://schemas.microsoft.com/office/powerpoint/2010/main" xmlns="" val="2356999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Note: Returns favor higher reinvestment</a:t>
            </a:r>
            <a:endParaRPr lang="en-US" dirty="0"/>
          </a:p>
        </p:txBody>
      </p:sp>
      <p:pic>
        <p:nvPicPr>
          <p:cNvPr id="6" name="Picture 5"/>
          <p:cNvPicPr>
            <a:picLocks/>
          </p:cNvPicPr>
          <p:nvPr>
            <p:custDataLst>
              <p:tags r:id="rId1"/>
            </p:custDataLst>
          </p:nvPr>
        </p:nvPicPr>
        <p:blipFill>
          <a:blip r:embed="rId4" cstate="print">
            <a:extLst>
              <a:ext uri="{28A0092B-C50C-407E-A947-70E740481C1C}">
                <a14:useLocalDpi xmlns:a14="http://schemas.microsoft.com/office/drawing/2010/main" xmlns="" val="0"/>
              </a:ext>
            </a:extLst>
          </a:blip>
          <a:stretch>
            <a:fillRect/>
          </a:stretch>
        </p:blipFill>
        <p:spPr>
          <a:xfrm>
            <a:off x="381000" y="1143000"/>
            <a:ext cx="8458200" cy="2510730"/>
          </a:xfrm>
          <a:prstGeom prst="rect">
            <a:avLst/>
          </a:prstGeom>
        </p:spPr>
      </p:pic>
    </p:spTree>
    <p:extLst>
      <p:ext uri="{BB962C8B-B14F-4D97-AF65-F5344CB8AC3E}">
        <p14:creationId xmlns:p14="http://schemas.microsoft.com/office/powerpoint/2010/main" xmlns="" val="3945976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Admin (cont’d)</a:t>
            </a:r>
            <a:endParaRPr lang="en-US" dirty="0"/>
          </a:p>
        </p:txBody>
      </p:sp>
      <p:sp>
        <p:nvSpPr>
          <p:cNvPr id="4" name="Text Placeholder 3"/>
          <p:cNvSpPr>
            <a:spLocks noGrp="1"/>
          </p:cNvSpPr>
          <p:nvPr>
            <p:ph type="body" sz="quarter" idx="10"/>
          </p:nvPr>
        </p:nvSpPr>
        <p:spPr/>
        <p:txBody>
          <a:bodyPr/>
          <a:lstStyle/>
          <a:p>
            <a:r>
              <a:rPr lang="en-US" dirty="0" smtClean="0"/>
              <a:t>Group work will be ranked instead of scored from A+ to B- </a:t>
            </a:r>
          </a:p>
          <a:p>
            <a:pPr lvl="1"/>
            <a:r>
              <a:rPr lang="en-US" dirty="0" smtClean="0"/>
              <a:t>This will then be translated to a grade based on the lowest number in the bracket</a:t>
            </a:r>
          </a:p>
          <a:p>
            <a:pPr lvl="1"/>
            <a:r>
              <a:rPr lang="en-US" dirty="0" smtClean="0"/>
              <a:t>i.e. A give grade of 85</a:t>
            </a:r>
          </a:p>
          <a:p>
            <a:endParaRPr lang="en-US" dirty="0"/>
          </a:p>
        </p:txBody>
      </p:sp>
      <p:sp>
        <p:nvSpPr>
          <p:cNvPr id="5" name="Content Placeholder 4"/>
          <p:cNvSpPr>
            <a:spLocks noGrp="1"/>
          </p:cNvSpPr>
          <p:nvPr>
            <p:ph sz="quarter" idx="11"/>
          </p:nvPr>
        </p:nvSpPr>
        <p:spPr/>
        <p:txBody>
          <a:bodyPr/>
          <a:lstStyle/>
          <a:p>
            <a:pPr lvl="1"/>
            <a:endParaRPr lang="en-US" dirty="0" smtClean="0"/>
          </a:p>
          <a:p>
            <a:pPr lvl="1"/>
            <a:endParaRPr lang="en-US" dirty="0"/>
          </a:p>
          <a:p>
            <a:pPr marL="307574" lvl="1"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38513" y="1371600"/>
            <a:ext cx="5824537" cy="2339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669239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Free Cash Flow Formula</a:t>
            </a:r>
            <a:endParaRPr lang="en-US" dirty="0"/>
          </a:p>
        </p:txBody>
      </p:sp>
      <p:sp>
        <p:nvSpPr>
          <p:cNvPr id="2" name="Text Placeholder 1"/>
          <p:cNvSpPr>
            <a:spLocks noGrp="1"/>
          </p:cNvSpPr>
          <p:nvPr>
            <p:ph type="body" sz="quarter" idx="10"/>
          </p:nvPr>
        </p:nvSpPr>
        <p:spPr/>
        <p:txBody>
          <a:bodyPr/>
          <a:lstStyle/>
          <a:p>
            <a:r>
              <a:rPr lang="en-US" dirty="0" smtClean="0"/>
              <a:t>To measure the cash provided by the company it is important to remember that you want it free of the capital structure of the company</a:t>
            </a:r>
            <a:endParaRPr lang="en-US" dirty="0"/>
          </a:p>
        </p:txBody>
      </p:sp>
      <p:sp>
        <p:nvSpPr>
          <p:cNvPr id="5" name="TextBox 4"/>
          <p:cNvSpPr txBox="1"/>
          <p:nvPr/>
        </p:nvSpPr>
        <p:spPr>
          <a:xfrm>
            <a:off x="2789467" y="1066800"/>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EBITDA</a:t>
            </a:r>
          </a:p>
        </p:txBody>
      </p:sp>
      <p:sp>
        <p:nvSpPr>
          <p:cNvPr id="8" name="TextBox 7"/>
          <p:cNvSpPr txBox="1"/>
          <p:nvPr/>
        </p:nvSpPr>
        <p:spPr>
          <a:xfrm>
            <a:off x="2789467" y="2666999"/>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Reinvestment into the business</a:t>
            </a:r>
          </a:p>
        </p:txBody>
      </p:sp>
      <p:sp>
        <p:nvSpPr>
          <p:cNvPr id="9" name="TextBox 8"/>
          <p:cNvSpPr txBox="1"/>
          <p:nvPr/>
        </p:nvSpPr>
        <p:spPr>
          <a:xfrm>
            <a:off x="3629131" y="2107912"/>
            <a:ext cx="320922" cy="584775"/>
          </a:xfrm>
          <a:prstGeom prst="rect">
            <a:avLst/>
          </a:prstGeom>
          <a:noFill/>
        </p:spPr>
        <p:txBody>
          <a:bodyPr wrap="none" rtlCol="0">
            <a:spAutoFit/>
          </a:bodyPr>
          <a:lstStyle/>
          <a:p>
            <a:r>
              <a:rPr lang="en-US" sz="3200" dirty="0" smtClean="0">
                <a:solidFill>
                  <a:schemeClr val="tx2"/>
                </a:solidFill>
              </a:rPr>
              <a:t>-</a:t>
            </a:r>
            <a:endParaRPr lang="en-US" sz="3200" dirty="0">
              <a:solidFill>
                <a:schemeClr val="tx2"/>
              </a:solidFill>
            </a:endParaRPr>
          </a:p>
        </p:txBody>
      </p:sp>
      <p:sp>
        <p:nvSpPr>
          <p:cNvPr id="11" name="TextBox 10"/>
          <p:cNvSpPr txBox="1"/>
          <p:nvPr/>
        </p:nvSpPr>
        <p:spPr>
          <a:xfrm>
            <a:off x="2789467" y="4267200"/>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Tax</a:t>
            </a:r>
          </a:p>
        </p:txBody>
      </p:sp>
      <p:sp>
        <p:nvSpPr>
          <p:cNvPr id="12" name="TextBox 11"/>
          <p:cNvSpPr txBox="1"/>
          <p:nvPr/>
        </p:nvSpPr>
        <p:spPr>
          <a:xfrm>
            <a:off x="3635834" y="3708111"/>
            <a:ext cx="320922" cy="584775"/>
          </a:xfrm>
          <a:prstGeom prst="rect">
            <a:avLst/>
          </a:prstGeom>
          <a:noFill/>
        </p:spPr>
        <p:txBody>
          <a:bodyPr wrap="none" rtlCol="0">
            <a:spAutoFit/>
          </a:bodyPr>
          <a:lstStyle/>
          <a:p>
            <a:r>
              <a:rPr lang="en-US" sz="3200" dirty="0" smtClean="0">
                <a:solidFill>
                  <a:schemeClr val="tx2"/>
                </a:solidFill>
              </a:rPr>
              <a:t>-</a:t>
            </a:r>
            <a:endParaRPr lang="en-US" sz="3200" dirty="0">
              <a:solidFill>
                <a:schemeClr val="tx2"/>
              </a:solidFill>
            </a:endParaRPr>
          </a:p>
        </p:txBody>
      </p:sp>
    </p:spTree>
    <p:extLst>
      <p:ext uri="{BB962C8B-B14F-4D97-AF65-F5344CB8AC3E}">
        <p14:creationId xmlns:p14="http://schemas.microsoft.com/office/powerpoint/2010/main" xmlns="" val="2577070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Free Cash Flow Formula</a:t>
            </a:r>
            <a:endParaRPr lang="en-US" dirty="0"/>
          </a:p>
        </p:txBody>
      </p:sp>
      <p:sp>
        <p:nvSpPr>
          <p:cNvPr id="2" name="Text Placeholder 1"/>
          <p:cNvSpPr>
            <a:spLocks noGrp="1"/>
          </p:cNvSpPr>
          <p:nvPr>
            <p:ph type="body" sz="quarter" idx="10"/>
          </p:nvPr>
        </p:nvSpPr>
        <p:spPr/>
        <p:txBody>
          <a:bodyPr/>
          <a:lstStyle/>
          <a:p>
            <a:endParaRPr lang="en-US" dirty="0"/>
          </a:p>
        </p:txBody>
      </p:sp>
      <p:sp>
        <p:nvSpPr>
          <p:cNvPr id="5" name="TextBox 4"/>
          <p:cNvSpPr txBox="1"/>
          <p:nvPr/>
        </p:nvSpPr>
        <p:spPr>
          <a:xfrm>
            <a:off x="2789467" y="1066800"/>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EBITDA</a:t>
            </a:r>
          </a:p>
        </p:txBody>
      </p:sp>
      <p:sp>
        <p:nvSpPr>
          <p:cNvPr id="7" name="Rectangle 6"/>
          <p:cNvSpPr/>
          <p:nvPr/>
        </p:nvSpPr>
        <p:spPr bwMode="auto">
          <a:xfrm>
            <a:off x="5105400" y="1123146"/>
            <a:ext cx="35814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l"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2"/>
                </a:solidFill>
                <a:effectLst/>
                <a:latin typeface="Arial" charset="0"/>
              </a:rPr>
              <a:t>Closest measure to operational performance </a:t>
            </a:r>
          </a:p>
          <a:p>
            <a:pPr marL="171450" marR="0" indent="-171450" algn="l"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2"/>
                </a:solidFill>
                <a:effectLst/>
                <a:latin typeface="Arial" charset="0"/>
              </a:rPr>
              <a:t>least subject to manipulation</a:t>
            </a:r>
          </a:p>
        </p:txBody>
      </p:sp>
      <p:sp>
        <p:nvSpPr>
          <p:cNvPr id="8" name="TextBox 7"/>
          <p:cNvSpPr txBox="1"/>
          <p:nvPr/>
        </p:nvSpPr>
        <p:spPr>
          <a:xfrm>
            <a:off x="2789467" y="2667000"/>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Reinvestment into the business</a:t>
            </a:r>
          </a:p>
        </p:txBody>
      </p:sp>
      <p:sp>
        <p:nvSpPr>
          <p:cNvPr id="9" name="TextBox 8"/>
          <p:cNvSpPr txBox="1"/>
          <p:nvPr/>
        </p:nvSpPr>
        <p:spPr>
          <a:xfrm>
            <a:off x="3629131" y="2110055"/>
            <a:ext cx="320922" cy="584775"/>
          </a:xfrm>
          <a:prstGeom prst="rect">
            <a:avLst/>
          </a:prstGeom>
          <a:noFill/>
        </p:spPr>
        <p:txBody>
          <a:bodyPr wrap="none" rtlCol="0">
            <a:spAutoFit/>
          </a:bodyPr>
          <a:lstStyle/>
          <a:p>
            <a:r>
              <a:rPr lang="en-US" sz="3200" dirty="0" smtClean="0">
                <a:solidFill>
                  <a:schemeClr val="tx2"/>
                </a:solidFill>
              </a:rPr>
              <a:t>-</a:t>
            </a:r>
            <a:endParaRPr lang="en-US" sz="3200" dirty="0">
              <a:solidFill>
                <a:schemeClr val="tx2"/>
              </a:solidFill>
            </a:endParaRPr>
          </a:p>
        </p:txBody>
      </p:sp>
      <p:sp>
        <p:nvSpPr>
          <p:cNvPr id="10" name="Rectangle 9"/>
          <p:cNvSpPr/>
          <p:nvPr/>
        </p:nvSpPr>
        <p:spPr bwMode="auto">
          <a:xfrm>
            <a:off x="5105400" y="2713880"/>
            <a:ext cx="35814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l"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2"/>
                </a:solidFill>
                <a:effectLst/>
                <a:latin typeface="Arial" charset="0"/>
              </a:rPr>
              <a:t>Capex</a:t>
            </a:r>
          </a:p>
          <a:p>
            <a:pPr marL="171450" marR="0" indent="-171450" algn="l"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2"/>
                </a:solidFill>
                <a:effectLst/>
                <a:latin typeface="Arial" charset="0"/>
              </a:rPr>
              <a:t>Working</a:t>
            </a:r>
            <a:r>
              <a:rPr kumimoji="0" lang="en-US" sz="1200" b="0" i="0" u="none" strike="noStrike" cap="none" normalizeH="0" dirty="0" smtClean="0">
                <a:ln>
                  <a:noFill/>
                </a:ln>
                <a:solidFill>
                  <a:schemeClr val="tx2"/>
                </a:solidFill>
                <a:effectLst/>
                <a:latin typeface="Arial" charset="0"/>
              </a:rPr>
              <a:t> cap</a:t>
            </a:r>
            <a:endParaRPr kumimoji="0" lang="en-US" sz="1200" b="0" i="0" u="none" strike="noStrike" cap="none" normalizeH="0" baseline="0" dirty="0" smtClean="0">
              <a:ln>
                <a:noFill/>
              </a:ln>
              <a:solidFill>
                <a:schemeClr val="tx2"/>
              </a:solidFill>
              <a:effectLst/>
              <a:latin typeface="Arial" charset="0"/>
            </a:endParaRPr>
          </a:p>
        </p:txBody>
      </p:sp>
      <p:sp>
        <p:nvSpPr>
          <p:cNvPr id="11" name="TextBox 10"/>
          <p:cNvSpPr txBox="1"/>
          <p:nvPr/>
        </p:nvSpPr>
        <p:spPr>
          <a:xfrm>
            <a:off x="2789467" y="4267200"/>
            <a:ext cx="1905000" cy="1066800"/>
          </a:xfrm>
          <a:prstGeom prst="rect">
            <a:avLst/>
          </a:prstGeom>
          <a:solidFill>
            <a:schemeClr val="tx2">
              <a:lumMod val="10000"/>
              <a:lumOff val="90000"/>
            </a:schemeClr>
          </a:solidFill>
          <a:ln w="28575">
            <a:solidFill>
              <a:schemeClr val="tx2"/>
            </a:solidFill>
          </a:ln>
        </p:spPr>
        <p:txBody>
          <a:bodyPr wrap="square" rtlCol="0" anchor="ctr">
            <a:noAutofit/>
          </a:bodyPr>
          <a:lstStyle/>
          <a:p>
            <a:pPr algn="ctr">
              <a:spcAft>
                <a:spcPts val="600"/>
              </a:spcAft>
            </a:pPr>
            <a:r>
              <a:rPr lang="en-US" sz="1400" b="1" dirty="0" smtClean="0">
                <a:solidFill>
                  <a:schemeClr val="tx2"/>
                </a:solidFill>
              </a:rPr>
              <a:t>Tax</a:t>
            </a:r>
          </a:p>
        </p:txBody>
      </p:sp>
      <p:sp>
        <p:nvSpPr>
          <p:cNvPr id="12" name="TextBox 11"/>
          <p:cNvSpPr txBox="1"/>
          <p:nvPr/>
        </p:nvSpPr>
        <p:spPr>
          <a:xfrm>
            <a:off x="3635834" y="3695700"/>
            <a:ext cx="320922" cy="584775"/>
          </a:xfrm>
          <a:prstGeom prst="rect">
            <a:avLst/>
          </a:prstGeom>
          <a:noFill/>
        </p:spPr>
        <p:txBody>
          <a:bodyPr wrap="none" rtlCol="0">
            <a:spAutoFit/>
          </a:bodyPr>
          <a:lstStyle/>
          <a:p>
            <a:r>
              <a:rPr lang="en-US" sz="3200" dirty="0" smtClean="0">
                <a:solidFill>
                  <a:schemeClr val="tx2"/>
                </a:solidFill>
              </a:rPr>
              <a:t>-</a:t>
            </a:r>
            <a:endParaRPr lang="en-US" sz="3200" dirty="0">
              <a:solidFill>
                <a:schemeClr val="tx2"/>
              </a:solidFill>
            </a:endParaRPr>
          </a:p>
        </p:txBody>
      </p:sp>
      <p:sp>
        <p:nvSpPr>
          <p:cNvPr id="13" name="Rectangle 12"/>
          <p:cNvSpPr/>
          <p:nvPr/>
        </p:nvSpPr>
        <p:spPr bwMode="auto">
          <a:xfrm>
            <a:off x="5124450" y="4314021"/>
            <a:ext cx="35814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l"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2"/>
                </a:solidFill>
                <a:effectLst/>
                <a:latin typeface="Arial" charset="0"/>
              </a:rPr>
              <a:t>Don t forget Depreciation</a:t>
            </a:r>
            <a:r>
              <a:rPr kumimoji="0" lang="en-US" sz="1200" b="0" i="0" u="none" strike="noStrike" cap="none" normalizeH="0" dirty="0" smtClean="0">
                <a:ln>
                  <a:noFill/>
                </a:ln>
                <a:solidFill>
                  <a:schemeClr val="tx2"/>
                </a:solidFill>
                <a:effectLst/>
                <a:latin typeface="Arial" charset="0"/>
              </a:rPr>
              <a:t> tax shield</a:t>
            </a:r>
            <a:endParaRPr kumimoji="0" lang="en-US" sz="1200" b="0" i="0" u="none" strike="noStrike" cap="none" normalizeH="0" baseline="0" dirty="0" smtClean="0">
              <a:ln>
                <a:noFill/>
              </a:ln>
              <a:solidFill>
                <a:schemeClr val="tx2"/>
              </a:solidFill>
              <a:effectLst/>
              <a:latin typeface="Arial" charset="0"/>
            </a:endParaRPr>
          </a:p>
        </p:txBody>
      </p:sp>
      <p:cxnSp>
        <p:nvCxnSpPr>
          <p:cNvPr id="6" name="Straight Connector 5"/>
          <p:cNvCxnSpPr/>
          <p:nvPr/>
        </p:nvCxnSpPr>
        <p:spPr bwMode="auto">
          <a:xfrm>
            <a:off x="2514600" y="5486400"/>
            <a:ext cx="6477000" cy="0"/>
          </a:xfrm>
          <a:prstGeom prst="line">
            <a:avLst/>
          </a:prstGeom>
          <a:noFill/>
          <a:ln w="12700" cap="flat" cmpd="sng" algn="ctr">
            <a:solidFill>
              <a:srgbClr val="CC0000"/>
            </a:solidFill>
            <a:prstDash val="solid"/>
            <a:round/>
            <a:headEnd type="none" w="med" len="med"/>
            <a:tailEnd type="none" w="med" len="med"/>
          </a:ln>
          <a:effectLst/>
        </p:spPr>
      </p:cxnSp>
      <p:sp>
        <p:nvSpPr>
          <p:cNvPr id="14" name="TextBox 13"/>
          <p:cNvSpPr txBox="1"/>
          <p:nvPr/>
        </p:nvSpPr>
        <p:spPr>
          <a:xfrm>
            <a:off x="2971800" y="5562600"/>
            <a:ext cx="5648726" cy="461665"/>
          </a:xfrm>
          <a:prstGeom prst="rect">
            <a:avLst/>
          </a:prstGeom>
          <a:noFill/>
        </p:spPr>
        <p:txBody>
          <a:bodyPr wrap="none" rtlCol="0">
            <a:spAutoFit/>
          </a:bodyPr>
          <a:lstStyle/>
          <a:p>
            <a:r>
              <a:rPr lang="en-US" sz="2400" b="1" dirty="0" smtClean="0">
                <a:solidFill>
                  <a:schemeClr val="tx2"/>
                </a:solidFill>
              </a:rPr>
              <a:t>(1-</a:t>
            </a:r>
            <a:r>
              <a:rPr lang="el-GR" sz="2400" b="1" dirty="0" smtClean="0">
                <a:solidFill>
                  <a:schemeClr val="tx2"/>
                </a:solidFill>
              </a:rPr>
              <a:t>τ</a:t>
            </a:r>
            <a:r>
              <a:rPr lang="en-US" sz="2400" b="1" dirty="0" smtClean="0">
                <a:solidFill>
                  <a:schemeClr val="tx2"/>
                </a:solidFill>
              </a:rPr>
              <a:t>) EBITDA + </a:t>
            </a:r>
            <a:r>
              <a:rPr lang="el-GR" sz="2400" b="1" dirty="0" smtClean="0">
                <a:solidFill>
                  <a:schemeClr val="tx2"/>
                </a:solidFill>
              </a:rPr>
              <a:t>τ</a:t>
            </a:r>
            <a:r>
              <a:rPr lang="en-US" sz="2400" b="1" dirty="0" smtClean="0">
                <a:solidFill>
                  <a:schemeClr val="tx2"/>
                </a:solidFill>
              </a:rPr>
              <a:t> D&amp;A – CAPEX - </a:t>
            </a:r>
            <a:r>
              <a:rPr lang="el-GR" sz="2400" b="1" dirty="0" smtClean="0">
                <a:solidFill>
                  <a:schemeClr val="tx2"/>
                </a:solidFill>
              </a:rPr>
              <a:t>Δ</a:t>
            </a:r>
            <a:r>
              <a:rPr lang="en-US" sz="2400" b="1" dirty="0" smtClean="0">
                <a:solidFill>
                  <a:schemeClr val="tx2"/>
                </a:solidFill>
              </a:rPr>
              <a:t>WC</a:t>
            </a:r>
            <a:endParaRPr lang="en-US" sz="2400" b="1" dirty="0">
              <a:solidFill>
                <a:schemeClr val="tx2"/>
              </a:solidFill>
            </a:endParaRPr>
          </a:p>
        </p:txBody>
      </p:sp>
    </p:spTree>
    <p:extLst>
      <p:ext uri="{BB962C8B-B14F-4D97-AF65-F5344CB8AC3E}">
        <p14:creationId xmlns:p14="http://schemas.microsoft.com/office/powerpoint/2010/main" xmlns="" val="32956844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Discount Rate: WACC</a:t>
            </a:r>
            <a:endParaRPr lang="en-US" dirty="0"/>
          </a:p>
        </p:txBody>
      </p:sp>
      <p:sp>
        <p:nvSpPr>
          <p:cNvPr id="2" name="Text Placeholder 1"/>
          <p:cNvSpPr>
            <a:spLocks noGrp="1"/>
          </p:cNvSpPr>
          <p:nvPr>
            <p:ph type="body" sz="quarter" idx="10"/>
          </p:nvPr>
        </p:nvSpPr>
        <p:spPr/>
        <p:txBody>
          <a:bodyPr/>
          <a:lstStyle/>
          <a:p>
            <a:r>
              <a:rPr lang="en-US" dirty="0" smtClean="0"/>
              <a:t>The WACC is the best way to reflect for the structure of capital in the discount rate</a:t>
            </a:r>
            <a:endParaRPr lang="en-US" dirty="0"/>
          </a:p>
        </p:txBody>
      </p:sp>
      <p:sp>
        <p:nvSpPr>
          <p:cNvPr id="10" name="Rectangle 9"/>
          <p:cNvSpPr/>
          <p:nvPr/>
        </p:nvSpPr>
        <p:spPr bwMode="auto">
          <a:xfrm>
            <a:off x="4800600" y="2961873"/>
            <a:ext cx="16002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200000"/>
              </a:lnSpc>
              <a:spcBef>
                <a:spcPct val="0"/>
              </a:spcBef>
              <a:spcAft>
                <a:spcPct val="0"/>
              </a:spcAft>
              <a:buClrTx/>
              <a:buSzTx/>
              <a:tabLst/>
            </a:pPr>
            <a:r>
              <a:rPr kumimoji="0" lang="en-US" sz="1200" b="0" i="0" u="none" strike="noStrike" cap="none" normalizeH="0" baseline="0" dirty="0" smtClean="0">
                <a:ln>
                  <a:noFill/>
                </a:ln>
                <a:solidFill>
                  <a:schemeClr val="tx2"/>
                </a:solidFill>
                <a:effectLst/>
                <a:latin typeface="Arial" charset="0"/>
              </a:rPr>
              <a:t>Return on capital to debt holders</a:t>
            </a:r>
          </a:p>
        </p:txBody>
      </p:sp>
      <p:sp>
        <p:nvSpPr>
          <p:cNvPr id="15" name="Rectangle 14"/>
          <p:cNvSpPr/>
          <p:nvPr/>
        </p:nvSpPr>
        <p:spPr bwMode="auto">
          <a:xfrm>
            <a:off x="2667000" y="1323573"/>
            <a:ext cx="15240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200000"/>
              </a:lnSpc>
              <a:spcBef>
                <a:spcPct val="0"/>
              </a:spcBef>
              <a:spcAft>
                <a:spcPct val="0"/>
              </a:spcAft>
              <a:buClrTx/>
              <a:buSzTx/>
              <a:tabLst/>
            </a:pPr>
            <a:r>
              <a:rPr kumimoji="0" lang="en-US" sz="1200" b="0" i="0" u="none" strike="noStrike" cap="none" normalizeH="0" baseline="0" dirty="0" smtClean="0">
                <a:ln>
                  <a:noFill/>
                </a:ln>
                <a:solidFill>
                  <a:schemeClr val="tx2"/>
                </a:solidFill>
                <a:effectLst/>
                <a:latin typeface="Arial" charset="0"/>
              </a:rPr>
              <a:t>Free </a:t>
            </a:r>
            <a:r>
              <a:rPr kumimoji="0" lang="en-US" sz="1200" b="0" i="0" u="none" strike="noStrike" cap="none" normalizeH="0" baseline="0" dirty="0" err="1" smtClean="0">
                <a:ln>
                  <a:noFill/>
                </a:ln>
                <a:solidFill>
                  <a:schemeClr val="tx2"/>
                </a:solidFill>
                <a:effectLst/>
                <a:latin typeface="Arial" charset="0"/>
              </a:rPr>
              <a:t>Cashflow</a:t>
            </a:r>
            <a:endParaRPr lang="en-US" sz="1200" dirty="0">
              <a:solidFill>
                <a:schemeClr val="tx2"/>
              </a:solidFill>
              <a:latin typeface="Arial" charset="0"/>
            </a:endParaRPr>
          </a:p>
        </p:txBody>
      </p:sp>
      <p:sp>
        <p:nvSpPr>
          <p:cNvPr id="6" name="Rectangle 5"/>
          <p:cNvSpPr/>
          <p:nvPr/>
        </p:nvSpPr>
        <p:spPr bwMode="auto">
          <a:xfrm>
            <a:off x="6934200" y="2961873"/>
            <a:ext cx="16002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200000"/>
              </a:lnSpc>
              <a:spcBef>
                <a:spcPct val="0"/>
              </a:spcBef>
              <a:spcAft>
                <a:spcPct val="0"/>
              </a:spcAft>
              <a:buClrTx/>
              <a:buSzTx/>
              <a:tabLst/>
            </a:pPr>
            <a:r>
              <a:rPr kumimoji="0" lang="en-US" sz="1200" b="0" i="0" u="none" strike="noStrike" cap="none" normalizeH="0" baseline="0" dirty="0" smtClean="0">
                <a:ln>
                  <a:noFill/>
                </a:ln>
                <a:solidFill>
                  <a:schemeClr val="tx2"/>
                </a:solidFill>
                <a:effectLst/>
                <a:latin typeface="Arial" charset="0"/>
              </a:rPr>
              <a:t>Return on capital to Equity holders</a:t>
            </a:r>
          </a:p>
        </p:txBody>
      </p:sp>
      <p:sp>
        <p:nvSpPr>
          <p:cNvPr id="7" name="Rectangle 6"/>
          <p:cNvSpPr/>
          <p:nvPr/>
        </p:nvSpPr>
        <p:spPr bwMode="auto">
          <a:xfrm>
            <a:off x="4762500" y="1323573"/>
            <a:ext cx="16002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200000"/>
              </a:lnSpc>
              <a:spcBef>
                <a:spcPct val="0"/>
              </a:spcBef>
              <a:spcAft>
                <a:spcPct val="0"/>
              </a:spcAft>
              <a:buClrTx/>
              <a:buSzTx/>
              <a:tabLst/>
            </a:pPr>
            <a:r>
              <a:rPr kumimoji="0" lang="en-US" sz="1200" b="0" i="0" u="none" strike="noStrike" cap="none" normalizeH="0" baseline="0" dirty="0" smtClean="0">
                <a:ln>
                  <a:noFill/>
                </a:ln>
                <a:solidFill>
                  <a:schemeClr val="tx2"/>
                </a:solidFill>
                <a:effectLst/>
                <a:latin typeface="Arial" charset="0"/>
              </a:rPr>
              <a:t>DEBT</a:t>
            </a:r>
          </a:p>
        </p:txBody>
      </p:sp>
      <p:sp>
        <p:nvSpPr>
          <p:cNvPr id="8" name="Rectangle 7"/>
          <p:cNvSpPr/>
          <p:nvPr/>
        </p:nvSpPr>
        <p:spPr bwMode="auto">
          <a:xfrm>
            <a:off x="6934200" y="1323573"/>
            <a:ext cx="16002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200000"/>
              </a:lnSpc>
              <a:spcBef>
                <a:spcPct val="0"/>
              </a:spcBef>
              <a:spcAft>
                <a:spcPct val="0"/>
              </a:spcAft>
              <a:buClrTx/>
              <a:buSzTx/>
              <a:tabLst/>
            </a:pPr>
            <a:r>
              <a:rPr kumimoji="0" lang="en-US" sz="1200" b="0" i="0" u="none" strike="noStrike" cap="none" normalizeH="0" baseline="0" dirty="0" smtClean="0">
                <a:ln>
                  <a:noFill/>
                </a:ln>
                <a:solidFill>
                  <a:schemeClr val="tx2"/>
                </a:solidFill>
                <a:effectLst/>
                <a:latin typeface="Arial" charset="0"/>
              </a:rPr>
              <a:t>EQUITY</a:t>
            </a:r>
          </a:p>
        </p:txBody>
      </p:sp>
      <p:sp>
        <p:nvSpPr>
          <p:cNvPr id="9" name="Rectangle 8"/>
          <p:cNvSpPr/>
          <p:nvPr/>
        </p:nvSpPr>
        <p:spPr bwMode="auto">
          <a:xfrm>
            <a:off x="2667000" y="2961873"/>
            <a:ext cx="15240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200000"/>
              </a:lnSpc>
              <a:spcBef>
                <a:spcPct val="0"/>
              </a:spcBef>
              <a:spcAft>
                <a:spcPct val="0"/>
              </a:spcAft>
              <a:buClrTx/>
              <a:buSzTx/>
              <a:tabLst/>
            </a:pPr>
            <a:r>
              <a:rPr kumimoji="0" lang="en-US" sz="1200" b="0" i="0" u="none" strike="noStrike" cap="none" normalizeH="0" baseline="0" dirty="0" smtClean="0">
                <a:ln>
                  <a:noFill/>
                </a:ln>
                <a:solidFill>
                  <a:schemeClr val="tx2"/>
                </a:solidFill>
                <a:effectLst/>
                <a:latin typeface="Arial" charset="0"/>
              </a:rPr>
              <a:t>Discount rate</a:t>
            </a:r>
            <a:endParaRPr lang="en-US" sz="1200" dirty="0">
              <a:solidFill>
                <a:schemeClr val="tx2"/>
              </a:solidFill>
              <a:latin typeface="Arial" charset="0"/>
            </a:endParaRPr>
          </a:p>
        </p:txBody>
      </p:sp>
      <p:sp>
        <p:nvSpPr>
          <p:cNvPr id="4" name="Right Arrow 3"/>
          <p:cNvSpPr/>
          <p:nvPr/>
        </p:nvSpPr>
        <p:spPr bwMode="auto">
          <a:xfrm>
            <a:off x="4419600" y="1752600"/>
            <a:ext cx="152400" cy="228600"/>
          </a:xfrm>
          <a:prstGeom prst="rightArrow">
            <a:avLst/>
          </a:prstGeom>
          <a:solidFill>
            <a:schemeClr val="bg2">
              <a:lumMod val="65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
        <p:nvSpPr>
          <p:cNvPr id="11" name="Right Arrow 10"/>
          <p:cNvSpPr/>
          <p:nvPr/>
        </p:nvSpPr>
        <p:spPr bwMode="auto">
          <a:xfrm>
            <a:off x="4438650" y="3352800"/>
            <a:ext cx="152400" cy="228600"/>
          </a:xfrm>
          <a:prstGeom prst="rightArrow">
            <a:avLst/>
          </a:prstGeom>
          <a:solidFill>
            <a:schemeClr val="bg2">
              <a:lumMod val="65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
        <p:nvSpPr>
          <p:cNvPr id="5" name="TextBox 4"/>
          <p:cNvSpPr txBox="1"/>
          <p:nvPr/>
        </p:nvSpPr>
        <p:spPr>
          <a:xfrm>
            <a:off x="2971800" y="4998563"/>
            <a:ext cx="881395" cy="369332"/>
          </a:xfrm>
          <a:prstGeom prst="rect">
            <a:avLst/>
          </a:prstGeom>
          <a:noFill/>
        </p:spPr>
        <p:txBody>
          <a:bodyPr wrap="none" rtlCol="0">
            <a:spAutoFit/>
          </a:bodyPr>
          <a:lstStyle/>
          <a:p>
            <a:r>
              <a:rPr lang="en-US" dirty="0" smtClean="0"/>
              <a:t>WACC</a:t>
            </a:r>
            <a:endParaRPr lang="en-US" dirty="0"/>
          </a:p>
        </p:txBody>
      </p:sp>
      <p:sp>
        <p:nvSpPr>
          <p:cNvPr id="13" name="TextBox 12"/>
          <p:cNvSpPr txBox="1"/>
          <p:nvPr/>
        </p:nvSpPr>
        <p:spPr>
          <a:xfrm>
            <a:off x="5446063" y="4952397"/>
            <a:ext cx="1183337" cy="461665"/>
          </a:xfrm>
          <a:prstGeom prst="rect">
            <a:avLst/>
          </a:prstGeom>
          <a:noFill/>
        </p:spPr>
        <p:txBody>
          <a:bodyPr wrap="none" rtlCol="0">
            <a:spAutoFit/>
          </a:bodyPr>
          <a:lstStyle/>
          <a:p>
            <a:r>
              <a:rPr lang="en-US" sz="2400" b="1" dirty="0" smtClean="0">
                <a:solidFill>
                  <a:schemeClr val="tx2"/>
                </a:solidFill>
              </a:rPr>
              <a:t>(1-</a:t>
            </a:r>
            <a:r>
              <a:rPr lang="el-GR" sz="2400" b="1" dirty="0" smtClean="0">
                <a:solidFill>
                  <a:schemeClr val="tx2"/>
                </a:solidFill>
              </a:rPr>
              <a:t>τ</a:t>
            </a:r>
            <a:r>
              <a:rPr lang="en-US" sz="2400" b="1" dirty="0" smtClean="0">
                <a:solidFill>
                  <a:schemeClr val="tx2"/>
                </a:solidFill>
              </a:rPr>
              <a:t>) </a:t>
            </a:r>
            <a:r>
              <a:rPr lang="en-US" sz="2400" b="1" dirty="0" err="1" smtClean="0">
                <a:solidFill>
                  <a:schemeClr val="tx2"/>
                </a:solidFill>
              </a:rPr>
              <a:t>k</a:t>
            </a:r>
            <a:r>
              <a:rPr lang="en-US" sz="2400" b="1" baseline="-25000" dirty="0" err="1" smtClean="0">
                <a:solidFill>
                  <a:schemeClr val="tx2"/>
                </a:solidFill>
              </a:rPr>
              <a:t>d</a:t>
            </a:r>
            <a:endParaRPr lang="en-US" sz="2400" b="1" dirty="0">
              <a:solidFill>
                <a:schemeClr val="tx2"/>
              </a:solidFill>
            </a:endParaRPr>
          </a:p>
        </p:txBody>
      </p:sp>
      <p:sp>
        <p:nvSpPr>
          <p:cNvPr id="14" name="TextBox 13"/>
          <p:cNvSpPr txBox="1"/>
          <p:nvPr/>
        </p:nvSpPr>
        <p:spPr>
          <a:xfrm>
            <a:off x="8053178" y="4952397"/>
            <a:ext cx="481222" cy="461665"/>
          </a:xfrm>
          <a:prstGeom prst="rect">
            <a:avLst/>
          </a:prstGeom>
          <a:noFill/>
        </p:spPr>
        <p:txBody>
          <a:bodyPr wrap="none" rtlCol="0">
            <a:spAutoFit/>
          </a:bodyPr>
          <a:lstStyle/>
          <a:p>
            <a:r>
              <a:rPr lang="en-US" sz="2400" b="1" dirty="0" err="1" smtClean="0">
                <a:solidFill>
                  <a:schemeClr val="tx2"/>
                </a:solidFill>
              </a:rPr>
              <a:t>k</a:t>
            </a:r>
            <a:r>
              <a:rPr lang="en-US" sz="2400" b="1" baseline="-25000" dirty="0" err="1" smtClean="0">
                <a:solidFill>
                  <a:schemeClr val="tx2"/>
                </a:solidFill>
              </a:rPr>
              <a:t>e</a:t>
            </a:r>
            <a:endParaRPr lang="en-US" sz="2400" b="1" dirty="0">
              <a:solidFill>
                <a:schemeClr val="tx2"/>
              </a:solidFill>
            </a:endParaRPr>
          </a:p>
        </p:txBody>
      </p:sp>
      <mc:AlternateContent xmlns:mc="http://schemas.openxmlformats.org/markup-compatibility/2006">
        <mc:Choice xmlns:a14="http://schemas.microsoft.com/office/drawing/2010/main" xmlns="" Requires="a14">
          <p:sp>
            <p:nvSpPr>
              <p:cNvPr id="12" name="TextBox 11"/>
              <p:cNvSpPr txBox="1"/>
              <p:nvPr/>
            </p:nvSpPr>
            <p:spPr>
              <a:xfrm>
                <a:off x="4584093" y="4875484"/>
                <a:ext cx="844847" cy="6154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𝐷</m:t>
                          </m:r>
                        </m:num>
                        <m:den>
                          <m:r>
                            <a:rPr lang="en-US" b="0" i="1" smtClean="0">
                              <a:latin typeface="Cambria Math"/>
                            </a:rPr>
                            <m:t>𝐷</m:t>
                          </m:r>
                          <m:r>
                            <a:rPr lang="en-US" b="0" i="1" smtClean="0">
                              <a:latin typeface="Cambria Math"/>
                            </a:rPr>
                            <m:t>+</m:t>
                          </m:r>
                          <m:r>
                            <a:rPr lang="en-US" b="0" i="1" smtClean="0">
                              <a:latin typeface="Cambria Math"/>
                            </a:rPr>
                            <m:t>𝐸</m:t>
                          </m:r>
                        </m:den>
                      </m:f>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4584093" y="4875484"/>
                <a:ext cx="844847" cy="615490"/>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7" name="TextBox 16"/>
              <p:cNvSpPr txBox="1"/>
              <p:nvPr/>
            </p:nvSpPr>
            <p:spPr>
              <a:xfrm>
                <a:off x="7191208" y="4875484"/>
                <a:ext cx="844847" cy="6154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𝐸</m:t>
                          </m:r>
                        </m:num>
                        <m:den>
                          <m:r>
                            <a:rPr lang="en-US" b="0" i="1" smtClean="0">
                              <a:latin typeface="Cambria Math"/>
                            </a:rPr>
                            <m:t>𝐷</m:t>
                          </m:r>
                          <m:r>
                            <a:rPr lang="en-US" b="0" i="1" smtClean="0">
                              <a:latin typeface="Cambria Math"/>
                            </a:rPr>
                            <m:t>+</m:t>
                          </m:r>
                          <m:r>
                            <a:rPr lang="en-US" b="0" i="1" smtClean="0">
                              <a:latin typeface="Cambria Math"/>
                            </a:rPr>
                            <m:t>𝐸</m:t>
                          </m:r>
                        </m:den>
                      </m:f>
                    </m:oMath>
                  </m:oMathPara>
                </a14:m>
                <a:endParaRPr lang="en-US" dirty="0"/>
              </a:p>
            </p:txBody>
          </p:sp>
        </mc:Choice>
        <mc:Fallback>
          <p:sp>
            <p:nvSpPr>
              <p:cNvPr id="17" name="TextBox 16"/>
              <p:cNvSpPr txBox="1">
                <a:spLocks noRot="1" noChangeAspect="1" noMove="1" noResize="1" noEditPoints="1" noAdjustHandles="1" noChangeArrowheads="1" noChangeShapeType="1" noTextEdit="1"/>
              </p:cNvSpPr>
              <p:nvPr/>
            </p:nvSpPr>
            <p:spPr>
              <a:xfrm>
                <a:off x="7191208" y="4875484"/>
                <a:ext cx="844847" cy="615490"/>
              </a:xfrm>
              <a:prstGeom prst="rect">
                <a:avLst/>
              </a:prstGeom>
              <a:blipFill rotWithShape="1">
                <a:blip r:embed="rId4" cstate="print"/>
                <a:stretch>
                  <a:fillRect/>
                </a:stretch>
              </a:blipFill>
            </p:spPr>
            <p:txBody>
              <a:bodyPr/>
              <a:lstStyle/>
              <a:p>
                <a:r>
                  <a:rPr lang="en-US">
                    <a:noFill/>
                  </a:rPr>
                  <a:t> </a:t>
                </a:r>
              </a:p>
            </p:txBody>
          </p:sp>
        </mc:Fallback>
      </mc:AlternateContent>
      <p:sp>
        <p:nvSpPr>
          <p:cNvPr id="18" name="TextBox 17"/>
          <p:cNvSpPr txBox="1"/>
          <p:nvPr/>
        </p:nvSpPr>
        <p:spPr>
          <a:xfrm>
            <a:off x="3870318" y="4998563"/>
            <a:ext cx="319318" cy="369332"/>
          </a:xfrm>
          <a:prstGeom prst="rect">
            <a:avLst/>
          </a:prstGeom>
          <a:noFill/>
        </p:spPr>
        <p:txBody>
          <a:bodyPr wrap="none" rtlCol="0">
            <a:spAutoFit/>
          </a:bodyPr>
          <a:lstStyle/>
          <a:p>
            <a:r>
              <a:rPr lang="en-US" dirty="0" smtClean="0"/>
              <a:t>=</a:t>
            </a:r>
            <a:endParaRPr lang="en-US" dirty="0"/>
          </a:p>
        </p:txBody>
      </p:sp>
      <p:sp>
        <p:nvSpPr>
          <p:cNvPr id="19" name="TextBox 18"/>
          <p:cNvSpPr txBox="1"/>
          <p:nvPr/>
        </p:nvSpPr>
        <p:spPr>
          <a:xfrm>
            <a:off x="6614882" y="4998563"/>
            <a:ext cx="319318"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xmlns="" val="16915768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Discount Rate - Risk</a:t>
            </a:r>
            <a:endParaRPr lang="en-US" dirty="0"/>
          </a:p>
        </p:txBody>
      </p:sp>
      <p:sp>
        <p:nvSpPr>
          <p:cNvPr id="2" name="Text Placeholder 1"/>
          <p:cNvSpPr>
            <a:spLocks noGrp="1"/>
          </p:cNvSpPr>
          <p:nvPr>
            <p:ph type="body" sz="quarter" idx="10"/>
          </p:nvPr>
        </p:nvSpPr>
        <p:spPr/>
        <p:txBody>
          <a:bodyPr/>
          <a:lstStyle/>
          <a:p>
            <a:r>
              <a:rPr lang="en-US" dirty="0" smtClean="0"/>
              <a:t>Risk is a measure of uncertainty</a:t>
            </a:r>
          </a:p>
          <a:p>
            <a:r>
              <a:rPr lang="en-US" dirty="0" smtClean="0"/>
              <a:t>As private equity investors we are not concerned about systemic risk but only about company specific risk</a:t>
            </a:r>
          </a:p>
          <a:p>
            <a:endParaRPr lang="en-US" dirty="0"/>
          </a:p>
        </p:txBody>
      </p:sp>
      <p:sp>
        <p:nvSpPr>
          <p:cNvPr id="7" name="Rectangle 6"/>
          <p:cNvSpPr/>
          <p:nvPr/>
        </p:nvSpPr>
        <p:spPr bwMode="auto">
          <a:xfrm>
            <a:off x="2819400" y="1123146"/>
            <a:ext cx="58674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200000"/>
              </a:lnSpc>
              <a:spcBef>
                <a:spcPct val="0"/>
              </a:spcBef>
              <a:spcAft>
                <a:spcPct val="0"/>
              </a:spcAft>
              <a:buClrTx/>
              <a:buSzTx/>
              <a:tabLst/>
            </a:pPr>
            <a:r>
              <a:rPr kumimoji="0" lang="en-US" sz="1200" b="1" i="0" u="none" strike="noStrike" cap="none" normalizeH="0" baseline="0" dirty="0" smtClean="0">
                <a:ln>
                  <a:noFill/>
                </a:ln>
                <a:solidFill>
                  <a:schemeClr val="tx2"/>
                </a:solidFill>
                <a:effectLst/>
                <a:latin typeface="Arial" charset="0"/>
              </a:rPr>
              <a:t>In finance, risk is a measure of the probability and magnitude of</a:t>
            </a:r>
            <a:r>
              <a:rPr kumimoji="0" lang="en-US" sz="1200" b="1" i="0" u="none" strike="noStrike" cap="none" normalizeH="0" dirty="0" smtClean="0">
                <a:ln>
                  <a:noFill/>
                </a:ln>
                <a:solidFill>
                  <a:schemeClr val="tx2"/>
                </a:solidFill>
                <a:effectLst/>
                <a:latin typeface="Arial" charset="0"/>
              </a:rPr>
              <a:t> a </a:t>
            </a:r>
            <a:r>
              <a:rPr kumimoji="0" lang="en-US" sz="1200" b="1" i="0" u="none" strike="noStrike" cap="none" normalizeH="0" baseline="0" dirty="0" smtClean="0">
                <a:ln>
                  <a:noFill/>
                </a:ln>
                <a:solidFill>
                  <a:schemeClr val="tx2"/>
                </a:solidFill>
                <a:effectLst/>
                <a:latin typeface="Arial" charset="0"/>
              </a:rPr>
              <a:t>difference between actual</a:t>
            </a:r>
            <a:r>
              <a:rPr kumimoji="0" lang="en-US" sz="1200" b="1" i="0" u="none" strike="noStrike" cap="none" normalizeH="0" dirty="0" smtClean="0">
                <a:ln>
                  <a:noFill/>
                </a:ln>
                <a:solidFill>
                  <a:schemeClr val="tx2"/>
                </a:solidFill>
                <a:effectLst/>
                <a:latin typeface="Arial" charset="0"/>
              </a:rPr>
              <a:t> returns and expected returns</a:t>
            </a:r>
          </a:p>
          <a:p>
            <a:pPr marL="171450" marR="0" indent="-171450" algn="l" defTabSz="914400" rtl="0" eaLnBrk="1" fontAlgn="base" latinLnBrk="0" hangingPunct="1">
              <a:lnSpc>
                <a:spcPct val="200000"/>
              </a:lnSpc>
              <a:spcBef>
                <a:spcPct val="0"/>
              </a:spcBef>
              <a:spcAft>
                <a:spcPct val="0"/>
              </a:spcAft>
              <a:buClrTx/>
              <a:buSzTx/>
              <a:buFont typeface="Arial" pitchFamily="34" charset="0"/>
              <a:buChar char="•"/>
              <a:tabLst/>
            </a:pPr>
            <a:endParaRPr kumimoji="0" lang="en-US" sz="1200" b="0" i="0" u="none" strike="noStrike" cap="none" normalizeH="0" baseline="0" dirty="0" smtClean="0">
              <a:ln>
                <a:noFill/>
              </a:ln>
              <a:solidFill>
                <a:schemeClr val="tx2"/>
              </a:solidFill>
              <a:effectLst/>
              <a:latin typeface="Arial" charset="0"/>
            </a:endParaRPr>
          </a:p>
          <a:p>
            <a:pPr marL="171450" marR="0" indent="-171450" algn="l"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sng" strike="noStrike" cap="none" normalizeH="0" baseline="0" dirty="0" smtClean="0">
                <a:ln>
                  <a:noFill/>
                </a:ln>
                <a:solidFill>
                  <a:schemeClr val="tx2"/>
                </a:solidFill>
                <a:effectLst/>
                <a:latin typeface="Arial" charset="0"/>
              </a:rPr>
              <a:t>There is 2 type of risk:</a:t>
            </a:r>
          </a:p>
        </p:txBody>
      </p:sp>
      <p:sp>
        <p:nvSpPr>
          <p:cNvPr id="10" name="Rectangle 9"/>
          <p:cNvSpPr/>
          <p:nvPr/>
        </p:nvSpPr>
        <p:spPr bwMode="auto">
          <a:xfrm>
            <a:off x="3962400" y="2875746"/>
            <a:ext cx="35814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200000"/>
              </a:lnSpc>
              <a:spcBef>
                <a:spcPct val="0"/>
              </a:spcBef>
              <a:spcAft>
                <a:spcPct val="0"/>
              </a:spcAft>
              <a:buClrTx/>
              <a:buSzTx/>
              <a:tabLst/>
            </a:pPr>
            <a:r>
              <a:rPr kumimoji="0" lang="en-US" sz="1200" b="0" i="0" u="none" strike="noStrike" cap="none" normalizeH="0" baseline="0" dirty="0" smtClean="0">
                <a:ln>
                  <a:noFill/>
                </a:ln>
                <a:solidFill>
                  <a:schemeClr val="tx2"/>
                </a:solidFill>
                <a:effectLst/>
                <a:latin typeface="Arial" charset="0"/>
              </a:rPr>
              <a:t>Systemic risk</a:t>
            </a:r>
          </a:p>
        </p:txBody>
      </p:sp>
      <p:sp>
        <p:nvSpPr>
          <p:cNvPr id="15" name="Rectangle 14"/>
          <p:cNvSpPr/>
          <p:nvPr/>
        </p:nvSpPr>
        <p:spPr bwMode="auto">
          <a:xfrm>
            <a:off x="3962400" y="4419600"/>
            <a:ext cx="3581400" cy="1010454"/>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200000"/>
              </a:lnSpc>
              <a:spcBef>
                <a:spcPct val="0"/>
              </a:spcBef>
              <a:spcAft>
                <a:spcPct val="0"/>
              </a:spcAft>
              <a:buClrTx/>
              <a:buSzTx/>
              <a:tabLst/>
            </a:pPr>
            <a:r>
              <a:rPr kumimoji="0" lang="en-US" sz="1200" b="0" i="0" u="none" strike="noStrike" cap="none" normalizeH="0" baseline="0" dirty="0" smtClean="0">
                <a:ln>
                  <a:noFill/>
                </a:ln>
                <a:solidFill>
                  <a:schemeClr val="tx2"/>
                </a:solidFill>
                <a:effectLst/>
                <a:latin typeface="Arial" charset="0"/>
              </a:rPr>
              <a:t>Company specific</a:t>
            </a:r>
            <a:r>
              <a:rPr kumimoji="0" lang="en-US" sz="1200" b="0" i="0" u="none" strike="noStrike" cap="none" normalizeH="0" dirty="0" smtClean="0">
                <a:ln>
                  <a:noFill/>
                </a:ln>
                <a:solidFill>
                  <a:schemeClr val="tx2"/>
                </a:solidFill>
                <a:effectLst/>
                <a:latin typeface="Arial" charset="0"/>
              </a:rPr>
              <a:t> risk</a:t>
            </a:r>
            <a:endParaRPr kumimoji="0" lang="en-US" sz="1200" b="0" i="0" u="none" strike="noStrike" cap="none" normalizeH="0" baseline="0" dirty="0" smtClean="0">
              <a:ln>
                <a:noFill/>
              </a:ln>
              <a:solidFill>
                <a:schemeClr val="tx2"/>
              </a:solidFill>
              <a:effectLst/>
              <a:latin typeface="Arial" charset="0"/>
            </a:endParaRPr>
          </a:p>
        </p:txBody>
      </p:sp>
    </p:spTree>
    <p:extLst>
      <p:ext uri="{BB962C8B-B14F-4D97-AF65-F5344CB8AC3E}">
        <p14:creationId xmlns:p14="http://schemas.microsoft.com/office/powerpoint/2010/main" xmlns="" val="14874101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Variance</a:t>
            </a:r>
            <a:endParaRPr lang="en-US" dirty="0"/>
          </a:p>
        </p:txBody>
      </p:sp>
      <p:sp>
        <p:nvSpPr>
          <p:cNvPr id="2" name="Text Placeholder 1"/>
          <p:cNvSpPr>
            <a:spLocks noGrp="1"/>
          </p:cNvSpPr>
          <p:nvPr>
            <p:ph type="body" sz="quarter" idx="10"/>
          </p:nvPr>
        </p:nvSpPr>
        <p:spPr/>
        <p:txBody>
          <a:bodyPr/>
          <a:lstStyle/>
          <a:p>
            <a:r>
              <a:rPr lang="en-US" dirty="0" smtClean="0"/>
              <a:t>Note: risk is as much a question of perception as a question of actual risk</a:t>
            </a:r>
          </a:p>
          <a:p>
            <a:r>
              <a:rPr lang="en-US" dirty="0" smtClean="0"/>
              <a:t>The measure of the actual risk of a company is unavailable to investors</a:t>
            </a:r>
          </a:p>
          <a:p>
            <a:r>
              <a:rPr lang="en-US" dirty="0" smtClean="0"/>
              <a:t> </a:t>
            </a:r>
            <a:endParaRPr lang="en-US" dirty="0"/>
          </a:p>
        </p:txBody>
      </p:sp>
      <p:pic>
        <p:nvPicPr>
          <p:cNvPr id="1026" name="Picture 2" descr="http://www.emeraldinsight.com/content_images/fig/04001209010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0612" y="990600"/>
            <a:ext cx="6333388"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79698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Types of risk</a:t>
            </a:r>
            <a:endParaRPr lang="en-US" dirty="0"/>
          </a:p>
        </p:txBody>
      </p:sp>
      <p:pic>
        <p:nvPicPr>
          <p:cNvPr id="2050" name="Picture 2" descr="http://www.taginternalaudit.com/images/types%20of%20organization%20wild%20ris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9575" y="902990"/>
            <a:ext cx="8429625" cy="51930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25447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measure risk</a:t>
            </a:r>
            <a:endParaRPr lang="en-US" dirty="0"/>
          </a:p>
        </p:txBody>
      </p:sp>
      <p:sp>
        <p:nvSpPr>
          <p:cNvPr id="2" name="Text Placeholder 1"/>
          <p:cNvSpPr>
            <a:spLocks noGrp="1"/>
          </p:cNvSpPr>
          <p:nvPr>
            <p:ph type="body" sz="quarter" idx="10"/>
          </p:nvPr>
        </p:nvSpPr>
        <p:spPr/>
        <p:txBody>
          <a:bodyPr/>
          <a:lstStyle/>
          <a:p>
            <a:endParaRPr lang="en-US" dirty="0"/>
          </a:p>
        </p:txBody>
      </p:sp>
      <p:sp>
        <p:nvSpPr>
          <p:cNvPr id="10" name="Rectangle 9"/>
          <p:cNvSpPr/>
          <p:nvPr/>
        </p:nvSpPr>
        <p:spPr bwMode="auto">
          <a:xfrm>
            <a:off x="2895600" y="1219200"/>
            <a:ext cx="5791200" cy="1524000"/>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200000"/>
              </a:lnSpc>
              <a:spcBef>
                <a:spcPct val="0"/>
              </a:spcBef>
              <a:spcAft>
                <a:spcPct val="0"/>
              </a:spcAft>
              <a:buClrTx/>
              <a:buSzTx/>
              <a:tabLst/>
            </a:pPr>
            <a:r>
              <a:rPr kumimoji="0" lang="en-US" sz="1200" b="1" i="0" u="sng" strike="noStrike" cap="none" normalizeH="0" baseline="0" dirty="0" smtClean="0">
                <a:ln>
                  <a:noFill/>
                </a:ln>
                <a:solidFill>
                  <a:schemeClr val="tx2"/>
                </a:solidFill>
                <a:effectLst/>
                <a:latin typeface="Arial" charset="0"/>
              </a:rPr>
              <a:t>Bank risk</a:t>
            </a:r>
            <a:r>
              <a:rPr kumimoji="0" lang="en-US" sz="1200" b="1" i="0" u="sng" strike="noStrike" cap="none" normalizeH="0" dirty="0" smtClean="0">
                <a:ln>
                  <a:noFill/>
                </a:ln>
                <a:solidFill>
                  <a:schemeClr val="tx2"/>
                </a:solidFill>
                <a:effectLst/>
                <a:latin typeface="Arial" charset="0"/>
              </a:rPr>
              <a:t> </a:t>
            </a:r>
            <a:r>
              <a:rPr kumimoji="0" lang="en-US" sz="1200" b="1" i="0" u="sng" strike="noStrike" cap="none" normalizeH="0" dirty="0" err="1" smtClean="0">
                <a:ln>
                  <a:noFill/>
                </a:ln>
                <a:solidFill>
                  <a:schemeClr val="tx2"/>
                </a:solidFill>
                <a:effectLst/>
                <a:latin typeface="Arial" charset="0"/>
              </a:rPr>
              <a:t>Kd</a:t>
            </a:r>
            <a:r>
              <a:rPr kumimoji="0" lang="en-US" sz="1200" b="1" i="0" u="sng" strike="noStrike" cap="none" normalizeH="0" dirty="0" smtClean="0">
                <a:ln>
                  <a:noFill/>
                </a:ln>
                <a:solidFill>
                  <a:schemeClr val="tx2"/>
                </a:solidFill>
                <a:effectLst/>
                <a:latin typeface="Arial" charset="0"/>
              </a:rPr>
              <a:t>:</a:t>
            </a:r>
            <a:endParaRPr kumimoji="0" lang="en-US" sz="1200" b="1" i="0" u="sng" strike="noStrike" cap="none" normalizeH="0" baseline="0" dirty="0" smtClean="0">
              <a:ln>
                <a:noFill/>
              </a:ln>
              <a:solidFill>
                <a:schemeClr val="tx2"/>
              </a:solidFill>
              <a:effectLst/>
              <a:latin typeface="Arial" charset="0"/>
            </a:endParaRPr>
          </a:p>
          <a:p>
            <a:pPr marL="171450" marR="0" indent="-171450"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2"/>
                </a:solidFill>
                <a:effectLst/>
                <a:latin typeface="Arial" charset="0"/>
              </a:rPr>
              <a:t>Given to</a:t>
            </a:r>
            <a:r>
              <a:rPr kumimoji="0" lang="en-US" sz="1200" b="0" i="0" u="none" strike="noStrike" cap="none" normalizeH="0" dirty="0" smtClean="0">
                <a:ln>
                  <a:noFill/>
                </a:ln>
                <a:solidFill>
                  <a:schemeClr val="tx2"/>
                </a:solidFill>
                <a:effectLst/>
                <a:latin typeface="Arial" charset="0"/>
              </a:rPr>
              <a:t> you by the bank who will measure ability of business to repay debt  and add the specific risk (+ a margin) to systemic risk (LIBOR) </a:t>
            </a:r>
          </a:p>
          <a:p>
            <a:pPr marL="171450" marR="0" indent="-171450"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dirty="0" smtClean="0">
                <a:ln>
                  <a:noFill/>
                </a:ln>
                <a:solidFill>
                  <a:schemeClr val="tx2"/>
                </a:solidFill>
                <a:effectLst/>
                <a:latin typeface="Arial" charset="0"/>
              </a:rPr>
              <a:t>Ex: LIBOR +300bps</a:t>
            </a:r>
            <a:endParaRPr kumimoji="0" lang="en-US" sz="1200" b="0" i="0" u="none" strike="noStrike" cap="none" normalizeH="0" baseline="0" dirty="0" smtClean="0">
              <a:ln>
                <a:noFill/>
              </a:ln>
              <a:solidFill>
                <a:schemeClr val="tx2"/>
              </a:solidFill>
              <a:effectLst/>
              <a:latin typeface="Arial" charset="0"/>
            </a:endParaRPr>
          </a:p>
        </p:txBody>
      </p:sp>
      <p:sp>
        <p:nvSpPr>
          <p:cNvPr id="8" name="Rectangle 7"/>
          <p:cNvSpPr/>
          <p:nvPr/>
        </p:nvSpPr>
        <p:spPr bwMode="auto">
          <a:xfrm>
            <a:off x="2857500" y="3276600"/>
            <a:ext cx="5791200" cy="2514600"/>
          </a:xfrm>
          <a:prstGeom prst="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200000"/>
              </a:lnSpc>
              <a:spcBef>
                <a:spcPct val="0"/>
              </a:spcBef>
              <a:spcAft>
                <a:spcPct val="0"/>
              </a:spcAft>
              <a:buClrTx/>
              <a:buSzTx/>
              <a:tabLst/>
            </a:pPr>
            <a:r>
              <a:rPr kumimoji="0" lang="en-US" sz="1200" b="1" i="0" u="sng" strike="noStrike" cap="none" normalizeH="0" baseline="0" dirty="0" smtClean="0">
                <a:ln>
                  <a:noFill/>
                </a:ln>
                <a:solidFill>
                  <a:schemeClr val="tx2"/>
                </a:solidFill>
                <a:effectLst/>
                <a:latin typeface="Arial" charset="0"/>
              </a:rPr>
              <a:t>Equity risk</a:t>
            </a:r>
            <a:r>
              <a:rPr kumimoji="0" lang="en-US" sz="1200" b="1" i="0" u="sng" strike="noStrike" cap="none" normalizeH="0" dirty="0" smtClean="0">
                <a:ln>
                  <a:noFill/>
                </a:ln>
                <a:solidFill>
                  <a:schemeClr val="tx2"/>
                </a:solidFill>
                <a:effectLst/>
                <a:latin typeface="Arial" charset="0"/>
              </a:rPr>
              <a:t> </a:t>
            </a:r>
            <a:r>
              <a:rPr kumimoji="0" lang="en-US" sz="1200" b="1" i="0" u="sng" strike="noStrike" cap="none" normalizeH="0" dirty="0" err="1" smtClean="0">
                <a:ln>
                  <a:noFill/>
                </a:ln>
                <a:solidFill>
                  <a:schemeClr val="tx2"/>
                </a:solidFill>
                <a:effectLst/>
                <a:latin typeface="Arial" charset="0"/>
              </a:rPr>
              <a:t>Ke</a:t>
            </a:r>
            <a:r>
              <a:rPr kumimoji="0" lang="en-US" sz="1200" b="1" i="0" u="sng" strike="noStrike" cap="none" normalizeH="0" dirty="0" smtClean="0">
                <a:ln>
                  <a:noFill/>
                </a:ln>
                <a:solidFill>
                  <a:schemeClr val="tx2"/>
                </a:solidFill>
                <a:effectLst/>
                <a:latin typeface="Arial" charset="0"/>
              </a:rPr>
              <a:t>:</a:t>
            </a:r>
            <a:endParaRPr kumimoji="0" lang="en-US" sz="1200" b="1" i="0" u="sng" strike="noStrike" cap="none" normalizeH="0" baseline="0" dirty="0" smtClean="0">
              <a:ln>
                <a:noFill/>
              </a:ln>
              <a:solidFill>
                <a:schemeClr val="tx2"/>
              </a:solidFill>
              <a:effectLst/>
              <a:latin typeface="Arial" charset="0"/>
            </a:endParaRPr>
          </a:p>
          <a:p>
            <a:pPr marL="171450" marR="0" indent="-171450"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2"/>
                </a:solidFill>
                <a:effectLst/>
                <a:latin typeface="Arial" charset="0"/>
              </a:rPr>
              <a:t>Most used</a:t>
            </a:r>
            <a:r>
              <a:rPr kumimoji="0" lang="en-US" sz="1200" b="0" i="0" u="none" strike="noStrike" cap="none" normalizeH="0" dirty="0" smtClean="0">
                <a:ln>
                  <a:noFill/>
                </a:ln>
                <a:solidFill>
                  <a:schemeClr val="tx2"/>
                </a:solidFill>
                <a:effectLst/>
                <a:latin typeface="Arial" charset="0"/>
              </a:rPr>
              <a:t> model is CAPM :  </a:t>
            </a:r>
            <a:r>
              <a:rPr kumimoji="0" lang="en-US" sz="1200" b="0" i="0" u="none" strike="noStrike" cap="none" normalizeH="0" dirty="0" err="1" smtClean="0">
                <a:ln>
                  <a:noFill/>
                </a:ln>
                <a:solidFill>
                  <a:schemeClr val="tx2"/>
                </a:solidFill>
                <a:effectLst/>
                <a:latin typeface="Arial" charset="0"/>
              </a:rPr>
              <a:t>Ke</a:t>
            </a:r>
            <a:r>
              <a:rPr kumimoji="0" lang="en-US" sz="1200" b="0" i="0" u="none" strike="noStrike" cap="none" normalizeH="0" dirty="0" smtClean="0">
                <a:ln>
                  <a:noFill/>
                </a:ln>
                <a:solidFill>
                  <a:schemeClr val="tx2"/>
                </a:solidFill>
                <a:effectLst/>
                <a:latin typeface="Arial" charset="0"/>
              </a:rPr>
              <a:t> = </a:t>
            </a:r>
            <a:r>
              <a:rPr kumimoji="0" lang="en-US" sz="1200" b="0" i="0" u="none" strike="noStrike" cap="none" normalizeH="0" dirty="0" err="1" smtClean="0">
                <a:ln>
                  <a:noFill/>
                </a:ln>
                <a:solidFill>
                  <a:schemeClr val="tx2"/>
                </a:solidFill>
                <a:effectLst/>
                <a:latin typeface="Arial" charset="0"/>
              </a:rPr>
              <a:t>r</a:t>
            </a:r>
            <a:r>
              <a:rPr kumimoji="0" lang="en-US" sz="1200" b="0" i="0" u="none" strike="noStrike" cap="none" normalizeH="0" baseline="-25000" dirty="0" err="1" smtClean="0">
                <a:ln>
                  <a:noFill/>
                </a:ln>
                <a:solidFill>
                  <a:schemeClr val="tx2"/>
                </a:solidFill>
                <a:effectLst/>
                <a:latin typeface="Arial" charset="0"/>
              </a:rPr>
              <a:t>f</a:t>
            </a:r>
            <a:r>
              <a:rPr kumimoji="0" lang="en-US" sz="1200" b="0" i="0" u="none" strike="noStrike" cap="none" normalizeH="0" dirty="0" smtClean="0">
                <a:ln>
                  <a:noFill/>
                </a:ln>
                <a:solidFill>
                  <a:schemeClr val="tx2"/>
                </a:solidFill>
                <a:effectLst/>
                <a:latin typeface="Arial" charset="0"/>
              </a:rPr>
              <a:t> + </a:t>
            </a:r>
            <a:r>
              <a:rPr kumimoji="0" lang="el-GR" sz="1200" b="0" i="0" u="none" strike="noStrike" cap="none" normalizeH="0" dirty="0" smtClean="0">
                <a:ln>
                  <a:noFill/>
                </a:ln>
                <a:solidFill>
                  <a:schemeClr val="tx2"/>
                </a:solidFill>
                <a:effectLst/>
                <a:latin typeface="Arial" charset="0"/>
              </a:rPr>
              <a:t>β</a:t>
            </a:r>
            <a:r>
              <a:rPr kumimoji="0" lang="en-US" sz="1200" b="0" i="0" u="none" strike="noStrike" cap="none" normalizeH="0" dirty="0" smtClean="0">
                <a:ln>
                  <a:noFill/>
                </a:ln>
                <a:solidFill>
                  <a:schemeClr val="tx2"/>
                </a:solidFill>
                <a:effectLst/>
                <a:latin typeface="Arial" charset="0"/>
              </a:rPr>
              <a:t> (specific return)</a:t>
            </a:r>
          </a:p>
          <a:p>
            <a:pPr marL="171450" marR="0" indent="-171450" defTabSz="914400" rtl="0" eaLnBrk="1" fontAlgn="base" latinLnBrk="0" hangingPunct="1">
              <a:lnSpc>
                <a:spcPct val="200000"/>
              </a:lnSpc>
              <a:spcBef>
                <a:spcPct val="0"/>
              </a:spcBef>
              <a:spcAft>
                <a:spcPct val="0"/>
              </a:spcAft>
              <a:buClrTx/>
              <a:buSzTx/>
              <a:buFont typeface="Arial" pitchFamily="34" charset="0"/>
              <a:buChar char="•"/>
              <a:tabLst/>
            </a:pPr>
            <a:r>
              <a:rPr lang="en-US" sz="1200" dirty="0" smtClean="0">
                <a:solidFill>
                  <a:schemeClr val="tx2"/>
                </a:solidFill>
                <a:latin typeface="Arial" charset="0"/>
              </a:rPr>
              <a:t>Empirical evidence suggest specific return to be at 4% in equity markets</a:t>
            </a:r>
            <a:r>
              <a:rPr kumimoji="0" lang="en-US" sz="1200" b="0" i="0" u="none" strike="noStrike" cap="none" normalizeH="0" dirty="0" smtClean="0">
                <a:ln>
                  <a:noFill/>
                </a:ln>
                <a:solidFill>
                  <a:schemeClr val="tx2"/>
                </a:solidFill>
                <a:effectLst/>
                <a:latin typeface="Arial" charset="0"/>
              </a:rPr>
              <a:t> </a:t>
            </a:r>
          </a:p>
          <a:p>
            <a:pPr marL="171450" marR="0" indent="-171450" defTabSz="914400" rtl="0" eaLnBrk="1" fontAlgn="base" latinLnBrk="0" hangingPunct="1">
              <a:lnSpc>
                <a:spcPct val="200000"/>
              </a:lnSpc>
              <a:spcBef>
                <a:spcPct val="0"/>
              </a:spcBef>
              <a:spcAft>
                <a:spcPct val="0"/>
              </a:spcAft>
              <a:buClrTx/>
              <a:buSzTx/>
              <a:buFont typeface="Arial" pitchFamily="34" charset="0"/>
              <a:buChar char="•"/>
              <a:tabLst/>
            </a:pPr>
            <a:r>
              <a:rPr kumimoji="0" lang="en-US" sz="1200" b="0" i="0" u="none" strike="noStrike" cap="none" normalizeH="0" dirty="0" smtClean="0">
                <a:ln>
                  <a:noFill/>
                </a:ln>
                <a:solidFill>
                  <a:schemeClr val="tx2"/>
                </a:solidFill>
                <a:effectLst/>
                <a:latin typeface="Arial" charset="0"/>
              </a:rPr>
              <a:t>Not really relevant in practice and more arbitrary measures are used</a:t>
            </a:r>
          </a:p>
          <a:p>
            <a:pPr marL="628650" lvl="1" indent="-171450" fontAlgn="base">
              <a:lnSpc>
                <a:spcPct val="200000"/>
              </a:lnSpc>
              <a:spcBef>
                <a:spcPct val="0"/>
              </a:spcBef>
              <a:spcAft>
                <a:spcPct val="0"/>
              </a:spcAft>
              <a:buFont typeface="Arial" pitchFamily="34" charset="0"/>
              <a:buChar char="•"/>
            </a:pPr>
            <a:r>
              <a:rPr lang="en-US" sz="1200" baseline="0" dirty="0" smtClean="0">
                <a:solidFill>
                  <a:schemeClr val="tx2"/>
                </a:solidFill>
                <a:latin typeface="Arial" charset="0"/>
              </a:rPr>
              <a:t>9% for equity markets</a:t>
            </a:r>
          </a:p>
          <a:p>
            <a:pPr marL="628650" lvl="1" indent="-171450" fontAlgn="base">
              <a:lnSpc>
                <a:spcPct val="200000"/>
              </a:lnSpc>
              <a:spcBef>
                <a:spcPct val="0"/>
              </a:spcBef>
              <a:spcAft>
                <a:spcPct val="0"/>
              </a:spcAft>
              <a:buFont typeface="Arial" pitchFamily="34" charset="0"/>
              <a:buChar char="•"/>
            </a:pPr>
            <a:r>
              <a:rPr kumimoji="0" lang="en-US" sz="1200" b="0" i="0" u="none" strike="noStrike" cap="none" normalizeH="0" dirty="0" smtClean="0">
                <a:ln>
                  <a:noFill/>
                </a:ln>
                <a:solidFill>
                  <a:schemeClr val="tx2"/>
                </a:solidFill>
                <a:effectLst/>
                <a:latin typeface="Arial" charset="0"/>
              </a:rPr>
              <a:t>15 – 25% for private equity</a:t>
            </a:r>
          </a:p>
          <a:p>
            <a:pPr marL="628650" lvl="1" indent="-171450" fontAlgn="base">
              <a:lnSpc>
                <a:spcPct val="200000"/>
              </a:lnSpc>
              <a:spcBef>
                <a:spcPct val="0"/>
              </a:spcBef>
              <a:spcAft>
                <a:spcPct val="0"/>
              </a:spcAft>
              <a:buFont typeface="Arial" pitchFamily="34" charset="0"/>
              <a:buChar char="•"/>
            </a:pPr>
            <a:r>
              <a:rPr lang="en-US" sz="1200" baseline="0" dirty="0" smtClean="0">
                <a:solidFill>
                  <a:schemeClr val="tx2"/>
                </a:solidFill>
                <a:latin typeface="Arial" charset="0"/>
              </a:rPr>
              <a:t>More for VC</a:t>
            </a:r>
            <a:endParaRPr kumimoji="0" lang="en-US" sz="1200" b="0" i="0" u="none" strike="noStrike" cap="none" normalizeH="0" baseline="0" dirty="0" smtClean="0">
              <a:ln>
                <a:noFill/>
              </a:ln>
              <a:solidFill>
                <a:schemeClr val="tx2"/>
              </a:solidFill>
              <a:effectLst/>
              <a:latin typeface="Arial" charset="0"/>
            </a:endParaRPr>
          </a:p>
        </p:txBody>
      </p:sp>
    </p:spTree>
    <p:extLst>
      <p:ext uri="{BB962C8B-B14F-4D97-AF65-F5344CB8AC3E}">
        <p14:creationId xmlns:p14="http://schemas.microsoft.com/office/powerpoint/2010/main" xmlns="" val="32733551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Continuing Value</a:t>
            </a:r>
            <a:endParaRPr lang="en-US" dirty="0"/>
          </a:p>
        </p:txBody>
      </p:sp>
      <p:sp>
        <p:nvSpPr>
          <p:cNvPr id="2" name="Text Placeholder 1"/>
          <p:cNvSpPr>
            <a:spLocks noGrp="1"/>
          </p:cNvSpPr>
          <p:nvPr>
            <p:ph type="body" sz="quarter" idx="10"/>
          </p:nvPr>
        </p:nvSpPr>
        <p:spPr/>
        <p:txBody>
          <a:bodyPr/>
          <a:lstStyle/>
          <a:p>
            <a:r>
              <a:rPr lang="en-US" dirty="0" smtClean="0"/>
              <a:t>Can represent most of the value of the DCF</a:t>
            </a:r>
          </a:p>
          <a:p>
            <a:r>
              <a:rPr lang="en-US" dirty="0" smtClean="0"/>
              <a:t>Very sensitive to small changes in assumptions</a:t>
            </a:r>
          </a:p>
          <a:p>
            <a:endParaRPr lang="en-US" dirty="0"/>
          </a:p>
        </p:txBody>
      </p:sp>
      <p:sp>
        <p:nvSpPr>
          <p:cNvPr id="8" name="Content Placeholder 4"/>
          <p:cNvSpPr>
            <a:spLocks noGrp="1"/>
          </p:cNvSpPr>
          <p:nvPr>
            <p:ph sz="quarter" idx="11"/>
          </p:nvPr>
        </p:nvSpPr>
        <p:spPr>
          <a:xfrm>
            <a:off x="2514600" y="1371600"/>
            <a:ext cx="6172200" cy="5105400"/>
          </a:xfrm>
        </p:spPr>
        <p:txBody>
          <a:bodyPr/>
          <a:lstStyle/>
          <a:p>
            <a:r>
              <a:rPr lang="en-US" b="1" u="sng" dirty="0" smtClean="0"/>
              <a:t>Exit multiple</a:t>
            </a:r>
          </a:p>
          <a:p>
            <a:r>
              <a:rPr lang="en-US" dirty="0" smtClean="0"/>
              <a:t>Simple</a:t>
            </a:r>
          </a:p>
          <a:p>
            <a:r>
              <a:rPr lang="en-US" dirty="0" smtClean="0"/>
              <a:t>Can be misleading and should be adjusted if the entry multiple incorporate synergies or significantly different state than forecasted at exit (remaining capacity </a:t>
            </a:r>
            <a:r>
              <a:rPr lang="en-US" dirty="0" err="1" smtClean="0"/>
              <a:t>etc</a:t>
            </a:r>
            <a:r>
              <a:rPr lang="en-US" dirty="0" smtClean="0"/>
              <a:t>)</a:t>
            </a:r>
          </a:p>
          <a:p>
            <a:pPr marL="307574" lvl="1" indent="0">
              <a:buNone/>
            </a:pPr>
            <a:endParaRPr lang="en-US" dirty="0" smtClean="0"/>
          </a:p>
          <a:p>
            <a:pPr marL="307574" lvl="1" indent="0">
              <a:buNone/>
            </a:pPr>
            <a:endParaRPr lang="en-US" dirty="0"/>
          </a:p>
          <a:p>
            <a:r>
              <a:rPr lang="en-US" b="1" u="sng" dirty="0" err="1" smtClean="0"/>
              <a:t>Perpertuity</a:t>
            </a:r>
            <a:r>
              <a:rPr lang="en-US" b="1" u="sng" dirty="0" smtClean="0"/>
              <a:t>:</a:t>
            </a:r>
            <a:endParaRPr lang="en-US" b="1" u="sng" dirty="0"/>
          </a:p>
          <a:p>
            <a:r>
              <a:rPr lang="en-US" dirty="0" smtClean="0"/>
              <a:t>CF</a:t>
            </a:r>
            <a:r>
              <a:rPr lang="en-US" baseline="-25000" dirty="0" smtClean="0"/>
              <a:t>t+1 </a:t>
            </a:r>
            <a:r>
              <a:rPr lang="en-US" dirty="0" smtClean="0"/>
              <a:t>/ (WACC-g)</a:t>
            </a:r>
          </a:p>
          <a:p>
            <a:r>
              <a:rPr lang="en-US" dirty="0" smtClean="0"/>
              <a:t>effectively implies that RONIC = WACC</a:t>
            </a:r>
          </a:p>
          <a:p>
            <a:endParaRPr lang="en-US" b="1" dirty="0" smtClean="0"/>
          </a:p>
          <a:p>
            <a:pPr lvl="1"/>
            <a:endParaRPr lang="en-US" dirty="0" smtClean="0"/>
          </a:p>
          <a:p>
            <a:pPr lvl="1"/>
            <a:endParaRPr lang="en-US" dirty="0"/>
          </a:p>
          <a:p>
            <a:pPr marL="307574" lvl="1" indent="0">
              <a:buNone/>
            </a:pPr>
            <a:endParaRPr lang="en-US" dirty="0"/>
          </a:p>
        </p:txBody>
      </p:sp>
      <p:sp>
        <p:nvSpPr>
          <p:cNvPr id="9" name="Oval 8"/>
          <p:cNvSpPr/>
          <p:nvPr/>
        </p:nvSpPr>
        <p:spPr bwMode="auto">
          <a:xfrm>
            <a:off x="2362200" y="13716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a:t>
            </a:r>
          </a:p>
        </p:txBody>
      </p:sp>
      <p:sp>
        <p:nvSpPr>
          <p:cNvPr id="11" name="Oval 10"/>
          <p:cNvSpPr/>
          <p:nvPr/>
        </p:nvSpPr>
        <p:spPr bwMode="auto">
          <a:xfrm>
            <a:off x="2362200" y="2895600"/>
            <a:ext cx="304800" cy="304800"/>
          </a:xfrm>
          <a:prstGeom prst="ellipse">
            <a:avLst/>
          </a:prstGeom>
          <a:solidFill>
            <a:schemeClr val="tx2"/>
          </a:solidFill>
          <a:ln w="12700"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rPr>
              <a:t>2</a:t>
            </a:r>
            <a:endParaRPr kumimoji="0" lang="en-US" sz="11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xmlns="" val="7229857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Exercises for next time</a:t>
            </a:r>
            <a:endParaRPr lang="en-US" dirty="0"/>
          </a:p>
        </p:txBody>
      </p:sp>
      <p:sp>
        <p:nvSpPr>
          <p:cNvPr id="2" name="Text Placeholder 1"/>
          <p:cNvSpPr>
            <a:spLocks noGrp="1"/>
          </p:cNvSpPr>
          <p:nvPr>
            <p:ph type="body" sz="quarter" idx="10"/>
          </p:nvPr>
        </p:nvSpPr>
        <p:spPr/>
        <p:txBody>
          <a:bodyPr/>
          <a:lstStyle/>
          <a:p>
            <a:r>
              <a:rPr lang="en-US" dirty="0" smtClean="0"/>
              <a:t>Can represent most of the value of the DCF</a:t>
            </a:r>
          </a:p>
          <a:p>
            <a:r>
              <a:rPr lang="en-US" dirty="0" smtClean="0"/>
              <a:t>Very sensitive to small changes in assumptions</a:t>
            </a:r>
          </a:p>
          <a:p>
            <a:endParaRPr lang="en-US" dirty="0"/>
          </a:p>
        </p:txBody>
      </p:sp>
      <p:sp>
        <p:nvSpPr>
          <p:cNvPr id="8" name="Content Placeholder 4"/>
          <p:cNvSpPr>
            <a:spLocks noGrp="1"/>
          </p:cNvSpPr>
          <p:nvPr>
            <p:ph sz="quarter" idx="11"/>
          </p:nvPr>
        </p:nvSpPr>
        <p:spPr>
          <a:xfrm>
            <a:off x="2514600" y="1371600"/>
            <a:ext cx="6172200" cy="5105400"/>
          </a:xfrm>
        </p:spPr>
        <p:txBody>
          <a:bodyPr/>
          <a:lstStyle/>
          <a:p>
            <a:r>
              <a:rPr lang="en-US" dirty="0" smtClean="0"/>
              <a:t>Demonstrate NPV formula given </a:t>
            </a:r>
            <a:r>
              <a:rPr lang="en-US" dirty="0" err="1" smtClean="0"/>
              <a:t>AoA</a:t>
            </a:r>
            <a:endParaRPr lang="en-US" dirty="0" smtClean="0"/>
          </a:p>
          <a:p>
            <a:r>
              <a:rPr lang="en-US" dirty="0" smtClean="0"/>
              <a:t>Demonstrate Perpetuity formula</a:t>
            </a:r>
          </a:p>
          <a:p>
            <a:r>
              <a:rPr lang="en-US" dirty="0" smtClean="0"/>
              <a:t>Assuming a company worth $1.0 </a:t>
            </a:r>
            <a:r>
              <a:rPr lang="en-US" dirty="0" err="1" smtClean="0"/>
              <a:t>Bn</a:t>
            </a:r>
            <a:r>
              <a:rPr lang="en-US" dirty="0" smtClean="0"/>
              <a:t> has $500m of debt what is the value of the Equity. Demonstrate given </a:t>
            </a:r>
            <a:r>
              <a:rPr lang="en-US" dirty="0" err="1" smtClean="0"/>
              <a:t>AoA</a:t>
            </a:r>
            <a:endParaRPr lang="en-US" dirty="0" smtClean="0"/>
          </a:p>
          <a:p>
            <a:endParaRPr lang="en-US" dirty="0" smtClean="0"/>
          </a:p>
          <a:p>
            <a:r>
              <a:rPr lang="en-US" dirty="0" smtClean="0"/>
              <a:t>Fin a public company with Investment in associates and minority interest</a:t>
            </a:r>
          </a:p>
          <a:p>
            <a:pPr marL="307574" lvl="1" indent="0">
              <a:buNone/>
            </a:pPr>
            <a:endParaRPr lang="en-US" dirty="0" smtClean="0"/>
          </a:p>
          <a:p>
            <a:pPr lvl="1"/>
            <a:endParaRPr lang="en-US" dirty="0" smtClean="0"/>
          </a:p>
          <a:p>
            <a:pPr lvl="1"/>
            <a:endParaRPr lang="en-US" dirty="0"/>
          </a:p>
          <a:p>
            <a:pPr marL="307574" lvl="1" indent="0">
              <a:buNone/>
            </a:pPr>
            <a:endParaRPr lang="en-US" dirty="0"/>
          </a:p>
        </p:txBody>
      </p:sp>
    </p:spTree>
    <p:extLst>
      <p:ext uri="{BB962C8B-B14F-4D97-AF65-F5344CB8AC3E}">
        <p14:creationId xmlns:p14="http://schemas.microsoft.com/office/powerpoint/2010/main" xmlns="" val="1590420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pPr marL="538163" indent="-538163" eaLnBrk="1" hangingPunct="1"/>
            <a:r>
              <a:rPr lang="en-US" dirty="0" smtClean="0">
                <a:solidFill>
                  <a:schemeClr val="tx2"/>
                </a:solidFill>
                <a:ea typeface="Times New Roman" pitchFamily="18" charset="0"/>
                <a:cs typeface="Arial" charset="0"/>
              </a:rPr>
              <a:t>V.	Process Considerations</a:t>
            </a:r>
          </a:p>
        </p:txBody>
      </p:sp>
      <p:sp>
        <p:nvSpPr>
          <p:cNvPr id="2" name="Subtitle 1"/>
          <p:cNvSpPr>
            <a:spLocks noGrp="1"/>
          </p:cNvSpPr>
          <p:nvPr>
            <p:ph type="subTitle" sz="quarter" idx="1"/>
          </p:nvPr>
        </p:nvSpPr>
        <p:spPr/>
        <p:txBody>
          <a:bodyPr/>
          <a:lstStyle/>
          <a:p>
            <a:endParaRPr lang="en-CA" dirty="0"/>
          </a:p>
        </p:txBody>
      </p:sp>
    </p:spTree>
    <p:extLst>
      <p:ext uri="{BB962C8B-B14F-4D97-AF65-F5344CB8AC3E}">
        <p14:creationId xmlns:p14="http://schemas.microsoft.com/office/powerpoint/2010/main" xmlns="" val="32571295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665072531"/>
              </p:ext>
            </p:extLst>
          </p:nvPr>
        </p:nvGraphicFramePr>
        <p:xfrm>
          <a:off x="77602" y="0"/>
          <a:ext cx="8968740" cy="582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print"/>
          <a:srcRect l="2742" t="31689" r="4018" b="29309"/>
          <a:stretch>
            <a:fillRect/>
          </a:stretch>
        </p:blipFill>
        <p:spPr bwMode="auto">
          <a:xfrm>
            <a:off x="308523" y="5679596"/>
            <a:ext cx="1221505" cy="383218"/>
          </a:xfrm>
          <a:prstGeom prst="rect">
            <a:avLst/>
          </a:prstGeom>
          <a:noFill/>
          <a:ln w="9525">
            <a:noFill/>
            <a:miter lim="800000"/>
            <a:headEnd/>
            <a:tailEnd/>
          </a:ln>
        </p:spPr>
      </p:pic>
      <p:pic>
        <p:nvPicPr>
          <p:cNvPr id="1028" name="Picture 4"/>
          <p:cNvPicPr>
            <a:picLocks noChangeAspect="1" noChangeArrowheads="1"/>
          </p:cNvPicPr>
          <p:nvPr/>
        </p:nvPicPr>
        <p:blipFill>
          <a:blip r:embed="rId9" cstate="print"/>
          <a:srcRect t="26878" b="32972"/>
          <a:stretch>
            <a:fillRect/>
          </a:stretch>
        </p:blipFill>
        <p:spPr bwMode="auto">
          <a:xfrm>
            <a:off x="354130" y="5034954"/>
            <a:ext cx="1042054" cy="418377"/>
          </a:xfrm>
          <a:prstGeom prst="rect">
            <a:avLst/>
          </a:prstGeom>
          <a:noFill/>
          <a:ln w="9525">
            <a:noFill/>
            <a:miter lim="800000"/>
            <a:headEnd/>
            <a:tailEnd/>
          </a:ln>
        </p:spPr>
      </p:pic>
      <p:pic>
        <p:nvPicPr>
          <p:cNvPr id="1030" name="Picture 6"/>
          <p:cNvPicPr>
            <a:picLocks noChangeAspect="1" noChangeArrowheads="1"/>
          </p:cNvPicPr>
          <p:nvPr/>
        </p:nvPicPr>
        <p:blipFill>
          <a:blip r:embed="rId10" cstate="print"/>
          <a:srcRect/>
          <a:stretch>
            <a:fillRect/>
          </a:stretch>
        </p:blipFill>
        <p:spPr bwMode="auto">
          <a:xfrm>
            <a:off x="2260396" y="4890200"/>
            <a:ext cx="887807" cy="615609"/>
          </a:xfrm>
          <a:prstGeom prst="rect">
            <a:avLst/>
          </a:prstGeom>
          <a:noFill/>
          <a:ln w="9525">
            <a:noFill/>
            <a:miter lim="800000"/>
            <a:headEnd/>
            <a:tailEnd/>
          </a:ln>
        </p:spPr>
      </p:pic>
      <p:pic>
        <p:nvPicPr>
          <p:cNvPr id="1032" name="Picture 8"/>
          <p:cNvPicPr>
            <a:picLocks noChangeAspect="1" noChangeArrowheads="1"/>
          </p:cNvPicPr>
          <p:nvPr/>
        </p:nvPicPr>
        <p:blipFill>
          <a:blip r:embed="rId11" cstate="print"/>
          <a:srcRect t="29902" b="32843"/>
          <a:stretch>
            <a:fillRect/>
          </a:stretch>
        </p:blipFill>
        <p:spPr bwMode="auto">
          <a:xfrm>
            <a:off x="1962288" y="5645988"/>
            <a:ext cx="1512180" cy="422521"/>
          </a:xfrm>
          <a:prstGeom prst="rect">
            <a:avLst/>
          </a:prstGeom>
          <a:noFill/>
          <a:ln w="9525">
            <a:noFill/>
            <a:miter lim="800000"/>
            <a:headEnd/>
            <a:tailEnd/>
          </a:ln>
        </p:spPr>
      </p:pic>
      <p:pic>
        <p:nvPicPr>
          <p:cNvPr id="1033" name="Picture 9"/>
          <p:cNvPicPr>
            <a:picLocks noChangeAspect="1" noChangeArrowheads="1"/>
          </p:cNvPicPr>
          <p:nvPr/>
        </p:nvPicPr>
        <p:blipFill>
          <a:blip r:embed="rId12" cstate="print"/>
          <a:srcRect/>
          <a:stretch>
            <a:fillRect/>
          </a:stretch>
        </p:blipFill>
        <p:spPr bwMode="auto">
          <a:xfrm>
            <a:off x="3823320" y="5619751"/>
            <a:ext cx="1525397" cy="428624"/>
          </a:xfrm>
          <a:prstGeom prst="rect">
            <a:avLst/>
          </a:prstGeom>
          <a:noFill/>
          <a:ln w="9525">
            <a:noFill/>
            <a:miter lim="800000"/>
            <a:headEnd/>
            <a:tailEnd/>
          </a:ln>
        </p:spPr>
      </p:pic>
      <p:pic>
        <p:nvPicPr>
          <p:cNvPr id="1034" name="Picture 10"/>
          <p:cNvPicPr>
            <a:picLocks noChangeAspect="1" noChangeArrowheads="1"/>
          </p:cNvPicPr>
          <p:nvPr/>
        </p:nvPicPr>
        <p:blipFill>
          <a:blip r:embed="rId13" cstate="print"/>
          <a:srcRect/>
          <a:stretch>
            <a:fillRect/>
          </a:stretch>
        </p:blipFill>
        <p:spPr bwMode="auto">
          <a:xfrm>
            <a:off x="4267380" y="4922264"/>
            <a:ext cx="622405" cy="676346"/>
          </a:xfrm>
          <a:prstGeom prst="rect">
            <a:avLst/>
          </a:prstGeom>
          <a:noFill/>
          <a:ln w="9525">
            <a:noFill/>
            <a:miter lim="800000"/>
            <a:headEnd/>
            <a:tailEnd/>
          </a:ln>
        </p:spPr>
      </p:pic>
      <p:pic>
        <p:nvPicPr>
          <p:cNvPr id="13" name="Picture 14"/>
          <p:cNvPicPr>
            <a:picLocks noChangeAspect="1" noChangeArrowheads="1"/>
          </p:cNvPicPr>
          <p:nvPr/>
        </p:nvPicPr>
        <p:blipFill>
          <a:blip r:embed="rId14" cstate="print"/>
          <a:srcRect/>
          <a:stretch>
            <a:fillRect/>
          </a:stretch>
        </p:blipFill>
        <p:spPr bwMode="auto">
          <a:xfrm>
            <a:off x="7037225" y="5458687"/>
            <a:ext cx="649450" cy="649450"/>
          </a:xfrm>
          <a:prstGeom prst="rect">
            <a:avLst/>
          </a:prstGeom>
          <a:noFill/>
          <a:ln w="9525">
            <a:noFill/>
            <a:miter lim="800000"/>
            <a:headEnd/>
            <a:tailEnd/>
          </a:ln>
        </p:spPr>
      </p:pic>
      <p:pic>
        <p:nvPicPr>
          <p:cNvPr id="1035" name="Picture 11"/>
          <p:cNvPicPr>
            <a:picLocks noChangeAspect="1" noChangeArrowheads="1"/>
          </p:cNvPicPr>
          <p:nvPr/>
        </p:nvPicPr>
        <p:blipFill>
          <a:blip r:embed="rId15" cstate="print"/>
          <a:srcRect t="37647" b="40000"/>
          <a:stretch>
            <a:fillRect/>
          </a:stretch>
        </p:blipFill>
        <p:spPr bwMode="auto">
          <a:xfrm>
            <a:off x="6574401" y="4943475"/>
            <a:ext cx="1560660" cy="261641"/>
          </a:xfrm>
          <a:prstGeom prst="rect">
            <a:avLst/>
          </a:prstGeom>
          <a:noFill/>
          <a:ln w="9525">
            <a:noFill/>
            <a:miter lim="800000"/>
            <a:headEnd/>
            <a:tailEnd/>
          </a:ln>
        </p:spPr>
      </p:pic>
      <p:pic>
        <p:nvPicPr>
          <p:cNvPr id="15" name="Picture 5"/>
          <p:cNvPicPr>
            <a:picLocks noChangeAspect="1" noChangeArrowheads="1"/>
          </p:cNvPicPr>
          <p:nvPr/>
        </p:nvPicPr>
        <p:blipFill>
          <a:blip r:embed="rId16" cstate="print"/>
          <a:srcRect/>
          <a:stretch>
            <a:fillRect/>
          </a:stretch>
        </p:blipFill>
        <p:spPr bwMode="auto">
          <a:xfrm>
            <a:off x="5805028" y="5705295"/>
            <a:ext cx="855739" cy="245445"/>
          </a:xfrm>
          <a:prstGeom prst="rect">
            <a:avLst/>
          </a:prstGeom>
          <a:noFill/>
          <a:ln w="9525">
            <a:noFill/>
            <a:miter lim="800000"/>
            <a:headEnd/>
            <a:tailEnd/>
          </a:ln>
        </p:spPr>
      </p:pic>
      <p:pic>
        <p:nvPicPr>
          <p:cNvPr id="16" name="Picture 14"/>
          <p:cNvPicPr>
            <a:picLocks noChangeAspect="1" noChangeArrowheads="1"/>
          </p:cNvPicPr>
          <p:nvPr/>
        </p:nvPicPr>
        <p:blipFill>
          <a:blip r:embed="rId17" cstate="print"/>
          <a:srcRect/>
          <a:stretch>
            <a:fillRect/>
          </a:stretch>
        </p:blipFill>
        <p:spPr bwMode="auto">
          <a:xfrm>
            <a:off x="5677960" y="5304212"/>
            <a:ext cx="1082610" cy="258387"/>
          </a:xfrm>
          <a:prstGeom prst="rect">
            <a:avLst/>
          </a:prstGeom>
          <a:noFill/>
          <a:ln w="9525">
            <a:noFill/>
            <a:miter lim="800000"/>
            <a:headEnd/>
            <a:tailEnd/>
          </a:ln>
        </p:spPr>
      </p:pic>
      <p:pic>
        <p:nvPicPr>
          <p:cNvPr id="1036" name="Picture 12"/>
          <p:cNvPicPr>
            <a:picLocks noChangeAspect="1" noChangeArrowheads="1"/>
          </p:cNvPicPr>
          <p:nvPr/>
        </p:nvPicPr>
        <p:blipFill>
          <a:blip r:embed="rId18" cstate="print"/>
          <a:srcRect/>
          <a:stretch>
            <a:fillRect/>
          </a:stretch>
        </p:blipFill>
        <p:spPr bwMode="auto">
          <a:xfrm>
            <a:off x="8115301" y="5664693"/>
            <a:ext cx="826454" cy="390154"/>
          </a:xfrm>
          <a:prstGeom prst="rect">
            <a:avLst/>
          </a:prstGeom>
          <a:noFill/>
          <a:ln w="9525">
            <a:noFill/>
            <a:miter lim="800000"/>
            <a:headEnd/>
            <a:tailEnd/>
          </a:ln>
        </p:spPr>
      </p:pic>
      <p:pic>
        <p:nvPicPr>
          <p:cNvPr id="1037" name="Picture 13"/>
          <p:cNvPicPr>
            <a:picLocks noChangeAspect="1" noChangeArrowheads="1"/>
          </p:cNvPicPr>
          <p:nvPr/>
        </p:nvPicPr>
        <p:blipFill>
          <a:blip r:embed="rId19" cstate="print"/>
          <a:srcRect/>
          <a:stretch>
            <a:fillRect/>
          </a:stretch>
        </p:blipFill>
        <p:spPr bwMode="auto">
          <a:xfrm>
            <a:off x="7791913" y="5219700"/>
            <a:ext cx="1187421" cy="300814"/>
          </a:xfrm>
          <a:prstGeom prst="rect">
            <a:avLst/>
          </a:prstGeom>
          <a:noFill/>
          <a:ln w="9525">
            <a:noFill/>
            <a:miter lim="800000"/>
            <a:headEnd/>
            <a:tailEnd/>
          </a:ln>
        </p:spPr>
      </p:pic>
      <p:sp>
        <p:nvSpPr>
          <p:cNvPr id="19" name="Title 2"/>
          <p:cNvSpPr txBox="1">
            <a:spLocks/>
          </p:cNvSpPr>
          <p:nvPr/>
        </p:nvSpPr>
        <p:spPr>
          <a:xfrm>
            <a:off x="2390773" y="295735"/>
            <a:ext cx="6692845" cy="481127"/>
          </a:xfrm>
          <a:prstGeom prst="rect">
            <a:avLst/>
          </a:prstGeom>
        </p:spPr>
        <p:txBody>
          <a:bodyPr/>
          <a:lstStyle/>
          <a:p>
            <a:pPr marR="0" lvl="0" defTabSz="914180" fontAlgn="base" latinLnBrk="0">
              <a:lnSpc>
                <a:spcPct val="100000"/>
              </a:lnSpc>
              <a:spcBef>
                <a:spcPct val="0"/>
              </a:spcBef>
              <a:spcAft>
                <a:spcPct val="0"/>
              </a:spcAft>
              <a:buClrTx/>
              <a:buSzTx/>
              <a:buFontTx/>
              <a:buNone/>
              <a:tabLst/>
              <a:defRPr/>
            </a:pPr>
            <a:r>
              <a:rPr lang="en-US" sz="2200" b="1" dirty="0" smtClean="0">
                <a:solidFill>
                  <a:srgbClr val="091C5A"/>
                </a:solidFill>
                <a:latin typeface="Frutiger LT 45 Light" pitchFamily="34" charset="0"/>
                <a:ea typeface="+mj-ea"/>
                <a:cs typeface="+mj-cs"/>
              </a:rPr>
              <a:t>The best job if you can’t kick or sing…</a:t>
            </a:r>
            <a:endParaRPr lang="en-US" sz="2200" b="1" dirty="0">
              <a:solidFill>
                <a:srgbClr val="091C5A"/>
              </a:solidFill>
              <a:latin typeface="Frutiger LT 45 Light" pitchFamily="34" charset="0"/>
              <a:ea typeface="+mj-ea"/>
              <a:cs typeface="+mj-cs"/>
            </a:endParaRPr>
          </a:p>
        </p:txBody>
      </p:sp>
      <p:cxnSp>
        <p:nvCxnSpPr>
          <p:cNvPr id="21" name="Straight Connector 20"/>
          <p:cNvCxnSpPr/>
          <p:nvPr/>
        </p:nvCxnSpPr>
        <p:spPr bwMode="auto">
          <a:xfrm>
            <a:off x="3752850" y="2667000"/>
            <a:ext cx="1571625" cy="0"/>
          </a:xfrm>
          <a:prstGeom prst="line">
            <a:avLst/>
          </a:prstGeom>
          <a:noFill/>
          <a:ln w="2857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3752850" y="3524250"/>
            <a:ext cx="1571625" cy="0"/>
          </a:xfrm>
          <a:prstGeom prst="line">
            <a:avLst/>
          </a:prstGeom>
          <a:noFill/>
          <a:ln w="2857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123825" y="2667000"/>
            <a:ext cx="1571625" cy="0"/>
          </a:xfrm>
          <a:prstGeom prst="line">
            <a:avLst/>
          </a:prstGeom>
          <a:noFill/>
          <a:ln w="2857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1905000" y="2667000"/>
            <a:ext cx="1571625" cy="0"/>
          </a:xfrm>
          <a:prstGeom prst="line">
            <a:avLst/>
          </a:prstGeom>
          <a:noFill/>
          <a:ln w="2857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591175" y="2667000"/>
            <a:ext cx="1571625" cy="0"/>
          </a:xfrm>
          <a:prstGeom prst="line">
            <a:avLst/>
          </a:prstGeom>
          <a:noFill/>
          <a:ln w="2857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7400925" y="2667000"/>
            <a:ext cx="1571625" cy="0"/>
          </a:xfrm>
          <a:prstGeom prst="line">
            <a:avLst/>
          </a:prstGeom>
          <a:noFill/>
          <a:ln w="2857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1924050" y="3524250"/>
            <a:ext cx="1571625" cy="0"/>
          </a:xfrm>
          <a:prstGeom prst="line">
            <a:avLst/>
          </a:prstGeom>
          <a:noFill/>
          <a:ln w="2857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123825" y="3524250"/>
            <a:ext cx="1571625" cy="0"/>
          </a:xfrm>
          <a:prstGeom prst="line">
            <a:avLst/>
          </a:prstGeom>
          <a:noFill/>
          <a:ln w="2857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5572125" y="3524250"/>
            <a:ext cx="1571625" cy="0"/>
          </a:xfrm>
          <a:prstGeom prst="line">
            <a:avLst/>
          </a:prstGeom>
          <a:noFill/>
          <a:ln w="2857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a:off x="7410450" y="3524250"/>
            <a:ext cx="1571625" cy="0"/>
          </a:xfrm>
          <a:prstGeom prst="line">
            <a:avLst/>
          </a:prstGeom>
          <a:noFill/>
          <a:ln w="28575" cap="flat" cmpd="sng" algn="ctr">
            <a:solidFill>
              <a:schemeClr val="tx1"/>
            </a:solidFill>
            <a:prstDash val="solid"/>
            <a:round/>
            <a:headEnd type="none" w="med" len="med"/>
            <a:tailEnd type="none" w="med" len="med"/>
          </a:ln>
          <a:effectLst/>
        </p:spPr>
      </p:cxnSp>
      <p:sp>
        <p:nvSpPr>
          <p:cNvPr id="3" name="Rectangle 2"/>
          <p:cNvSpPr/>
          <p:nvPr/>
        </p:nvSpPr>
        <p:spPr bwMode="auto">
          <a:xfrm>
            <a:off x="5533625" y="943275"/>
            <a:ext cx="1743075" cy="3975800"/>
          </a:xfrm>
          <a:prstGeom prst="rect">
            <a:avLst/>
          </a:prstGeom>
          <a:noFill/>
          <a:ln w="12700" cap="flat" cmpd="sng" algn="ctr">
            <a:solidFill>
              <a:srgbClr val="CC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42184485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2"/>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175" y="2728913"/>
            <a:ext cx="8391525" cy="3043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675" name="Rectangle 2"/>
          <p:cNvSpPr>
            <a:spLocks noGrp="1" noChangeArrowheads="1"/>
          </p:cNvSpPr>
          <p:nvPr>
            <p:ph type="title"/>
          </p:nvPr>
        </p:nvSpPr>
        <p:spPr/>
        <p:txBody>
          <a:bodyPr/>
          <a:lstStyle/>
          <a:p>
            <a:r>
              <a:rPr lang="en-US" dirty="0" smtClean="0"/>
              <a:t>Process Objectives</a:t>
            </a:r>
          </a:p>
        </p:txBody>
      </p:sp>
      <p:sp>
        <p:nvSpPr>
          <p:cNvPr id="28676" name="Rectangle 3"/>
          <p:cNvSpPr>
            <a:spLocks noGrp="1" noChangeArrowheads="1"/>
          </p:cNvSpPr>
          <p:nvPr>
            <p:ph type="body" idx="1"/>
          </p:nvPr>
        </p:nvSpPr>
        <p:spPr>
          <a:xfrm>
            <a:off x="153193" y="1066800"/>
            <a:ext cx="8853487" cy="1225550"/>
          </a:xfrm>
        </p:spPr>
        <p:txBody>
          <a:bodyPr/>
          <a:lstStyle/>
          <a:p>
            <a:pPr>
              <a:spcAft>
                <a:spcPct val="0"/>
              </a:spcAft>
            </a:pPr>
            <a:r>
              <a:rPr lang="en-US" sz="1400" dirty="0" smtClean="0"/>
              <a:t>Should a process subsequently and/or ultimately be undertaken, a successful process is typically expedient, minimizes disruption and realizes fair value for shareholders</a:t>
            </a:r>
          </a:p>
          <a:p>
            <a:pPr>
              <a:spcAft>
                <a:spcPct val="0"/>
              </a:spcAft>
            </a:pPr>
            <a:r>
              <a:rPr lang="en-US" sz="1400" dirty="0" smtClean="0"/>
              <a:t>In addition to achieving a high value for the assets, one may also desire a discrete and timely process</a:t>
            </a:r>
          </a:p>
          <a:p>
            <a:pPr>
              <a:spcAft>
                <a:spcPct val="0"/>
              </a:spcAft>
            </a:pPr>
            <a:r>
              <a:rPr lang="en-US" sz="1400" dirty="0" smtClean="0"/>
              <a:t>Critical to prioritize and find the proper balance between these objectives</a:t>
            </a:r>
          </a:p>
        </p:txBody>
      </p:sp>
      <p:sp>
        <p:nvSpPr>
          <p:cNvPr id="28677" name="AutoShape 5"/>
          <p:cNvSpPr>
            <a:spLocks noChangeArrowheads="1"/>
          </p:cNvSpPr>
          <p:nvPr/>
        </p:nvSpPr>
        <p:spPr bwMode="gray">
          <a:xfrm>
            <a:off x="901699" y="5386388"/>
            <a:ext cx="7866063" cy="376237"/>
          </a:xfrm>
          <a:prstGeom prst="homePlate">
            <a:avLst>
              <a:gd name="adj" fmla="val 76475"/>
            </a:avLst>
          </a:prstGeom>
          <a:solidFill>
            <a:srgbClr val="695E4A"/>
          </a:solidFill>
          <a:ln>
            <a:noFill/>
          </a:ln>
          <a:effectLst/>
          <a:extLs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Ins="0" anchor="ctr"/>
          <a:lstStyle/>
          <a:p>
            <a:pPr eaLnBrk="0" hangingPunct="0"/>
            <a:r>
              <a:rPr lang="en-US" sz="1400" b="0" dirty="0">
                <a:solidFill>
                  <a:srgbClr val="FFFFFF"/>
                </a:solidFill>
                <a:latin typeface="Franklin Gothic Demi" pitchFamily="34" charset="0"/>
              </a:rPr>
              <a:t>Potential for a Disruptive Process</a:t>
            </a:r>
          </a:p>
        </p:txBody>
      </p:sp>
      <p:sp>
        <p:nvSpPr>
          <p:cNvPr id="28678" name="Rectangle 6"/>
          <p:cNvSpPr>
            <a:spLocks noChangeArrowheads="1"/>
          </p:cNvSpPr>
          <p:nvPr/>
        </p:nvSpPr>
        <p:spPr bwMode="gray">
          <a:xfrm>
            <a:off x="2193925" y="5910265"/>
            <a:ext cx="13049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buClr>
                <a:srgbClr val="31598A"/>
              </a:buClr>
              <a:buSzPct val="80000"/>
              <a:buFont typeface="Wingdings" pitchFamily="2" charset="2"/>
              <a:buNone/>
            </a:pPr>
            <a:r>
              <a:rPr lang="en-US" sz="1200" b="0" dirty="0">
                <a:latin typeface="Franklin Gothic Demi" pitchFamily="34" charset="0"/>
              </a:rPr>
              <a:t>Discrete Process</a:t>
            </a:r>
          </a:p>
        </p:txBody>
      </p:sp>
      <p:sp>
        <p:nvSpPr>
          <p:cNvPr id="28679" name="Rectangle 7"/>
          <p:cNvSpPr>
            <a:spLocks noChangeArrowheads="1"/>
          </p:cNvSpPr>
          <p:nvPr/>
        </p:nvSpPr>
        <p:spPr bwMode="gray">
          <a:xfrm>
            <a:off x="6389688" y="5910265"/>
            <a:ext cx="106997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buClr>
                <a:srgbClr val="31598A"/>
              </a:buClr>
              <a:buSzPct val="80000"/>
              <a:buFont typeface="Wingdings" pitchFamily="2" charset="2"/>
              <a:buNone/>
            </a:pPr>
            <a:r>
              <a:rPr lang="en-US" sz="1200" b="0" dirty="0">
                <a:latin typeface="Franklin Gothic Demi" pitchFamily="34" charset="0"/>
              </a:rPr>
              <a:t>Wide Auction</a:t>
            </a:r>
          </a:p>
        </p:txBody>
      </p:sp>
      <p:sp>
        <p:nvSpPr>
          <p:cNvPr id="28680" name="AutoShape 8"/>
          <p:cNvSpPr>
            <a:spLocks/>
          </p:cNvSpPr>
          <p:nvPr/>
        </p:nvSpPr>
        <p:spPr bwMode="auto">
          <a:xfrm rot="-5400000">
            <a:off x="2652712" y="4047331"/>
            <a:ext cx="238125" cy="3594100"/>
          </a:xfrm>
          <a:prstGeom prst="leftBrace">
            <a:avLst>
              <a:gd name="adj1" fmla="val 91189"/>
              <a:gd name="adj2" fmla="val 50000"/>
            </a:avLst>
          </a:prstGeom>
          <a:noFill/>
          <a:ln w="31750">
            <a:solidFill>
              <a:schemeClr val="accent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b="0" dirty="0"/>
          </a:p>
        </p:txBody>
      </p:sp>
      <p:sp>
        <p:nvSpPr>
          <p:cNvPr id="28681" name="AutoShape 9"/>
          <p:cNvSpPr>
            <a:spLocks/>
          </p:cNvSpPr>
          <p:nvPr/>
        </p:nvSpPr>
        <p:spPr bwMode="auto">
          <a:xfrm rot="-5400000">
            <a:off x="6796881" y="3992562"/>
            <a:ext cx="238125" cy="3703638"/>
          </a:xfrm>
          <a:prstGeom prst="leftBrace">
            <a:avLst>
              <a:gd name="adj1" fmla="val 118378"/>
              <a:gd name="adj2" fmla="val 50000"/>
            </a:avLst>
          </a:prstGeom>
          <a:noFill/>
          <a:ln w="31750">
            <a:solidFill>
              <a:schemeClr val="accent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b="0" dirty="0"/>
          </a:p>
        </p:txBody>
      </p:sp>
      <p:sp>
        <p:nvSpPr>
          <p:cNvPr id="28682" name="Oval 10"/>
          <p:cNvSpPr>
            <a:spLocks noChangeArrowheads="1"/>
          </p:cNvSpPr>
          <p:nvPr/>
        </p:nvSpPr>
        <p:spPr bwMode="gray">
          <a:xfrm>
            <a:off x="1006475" y="4699000"/>
            <a:ext cx="1196975" cy="596900"/>
          </a:xfrm>
          <a:prstGeom prst="ellipse">
            <a:avLst/>
          </a:prstGeom>
          <a:solidFill>
            <a:schemeClr val="bg2"/>
          </a:solidFill>
          <a:ln w="508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pPr eaLnBrk="0" hangingPunct="0"/>
            <a:r>
              <a:rPr lang="en-US" sz="1200" b="0" dirty="0">
                <a:solidFill>
                  <a:schemeClr val="tx2"/>
                </a:solidFill>
                <a:latin typeface="Franklin Gothic Demi" pitchFamily="34" charset="0"/>
              </a:rPr>
              <a:t>Minimize Disruption</a:t>
            </a:r>
          </a:p>
        </p:txBody>
      </p:sp>
      <p:sp>
        <p:nvSpPr>
          <p:cNvPr id="28683" name="Oval 11"/>
          <p:cNvSpPr>
            <a:spLocks noChangeArrowheads="1"/>
          </p:cNvSpPr>
          <p:nvPr/>
        </p:nvSpPr>
        <p:spPr bwMode="gray">
          <a:xfrm>
            <a:off x="2359025" y="4291013"/>
            <a:ext cx="1298575" cy="647700"/>
          </a:xfrm>
          <a:prstGeom prst="ellipse">
            <a:avLst/>
          </a:prstGeom>
          <a:solidFill>
            <a:schemeClr val="hlink"/>
          </a:solidFill>
          <a:ln w="508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pPr eaLnBrk="0" hangingPunct="0"/>
            <a:r>
              <a:rPr lang="en-US" sz="1200" b="0" dirty="0">
                <a:solidFill>
                  <a:srgbClr val="FFFFFF"/>
                </a:solidFill>
                <a:latin typeface="Franklin Gothic Demi" pitchFamily="34" charset="0"/>
              </a:rPr>
              <a:t>Timely Completion</a:t>
            </a:r>
          </a:p>
        </p:txBody>
      </p:sp>
      <p:sp>
        <p:nvSpPr>
          <p:cNvPr id="28684" name="Oval 12"/>
          <p:cNvSpPr>
            <a:spLocks noChangeArrowheads="1"/>
          </p:cNvSpPr>
          <p:nvPr/>
        </p:nvSpPr>
        <p:spPr bwMode="gray">
          <a:xfrm>
            <a:off x="3813175" y="3883025"/>
            <a:ext cx="1397000" cy="698500"/>
          </a:xfrm>
          <a:prstGeom prst="ellipse">
            <a:avLst/>
          </a:prstGeom>
          <a:solidFill>
            <a:schemeClr val="folHlink"/>
          </a:solidFill>
          <a:ln w="508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pPr eaLnBrk="0" hangingPunct="0"/>
            <a:r>
              <a:rPr lang="en-US" sz="1200" b="0" dirty="0">
                <a:solidFill>
                  <a:srgbClr val="FFFFFF"/>
                </a:solidFill>
                <a:latin typeface="Franklin Gothic Demi" pitchFamily="34" charset="0"/>
              </a:rPr>
              <a:t>Certainty of Outcome</a:t>
            </a:r>
          </a:p>
        </p:txBody>
      </p:sp>
      <p:sp>
        <p:nvSpPr>
          <p:cNvPr id="28685" name="Oval 13"/>
          <p:cNvSpPr>
            <a:spLocks noChangeArrowheads="1"/>
          </p:cNvSpPr>
          <p:nvPr/>
        </p:nvSpPr>
        <p:spPr bwMode="gray">
          <a:xfrm>
            <a:off x="5337175" y="3436938"/>
            <a:ext cx="1497013" cy="749300"/>
          </a:xfrm>
          <a:prstGeom prst="ellipse">
            <a:avLst/>
          </a:prstGeom>
          <a:solidFill>
            <a:srgbClr val="B2BB1E"/>
          </a:solidFill>
          <a:ln w="508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pPr eaLnBrk="0" hangingPunct="0"/>
            <a:r>
              <a:rPr lang="en-US" sz="1200" b="0" dirty="0">
                <a:latin typeface="Franklin Gothic Demi" pitchFamily="34" charset="0"/>
              </a:rPr>
              <a:t>Attractive Structure</a:t>
            </a:r>
          </a:p>
        </p:txBody>
      </p:sp>
      <p:sp>
        <p:nvSpPr>
          <p:cNvPr id="28686" name="Oval 14"/>
          <p:cNvSpPr>
            <a:spLocks noChangeArrowheads="1"/>
          </p:cNvSpPr>
          <p:nvPr/>
        </p:nvSpPr>
        <p:spPr bwMode="gray">
          <a:xfrm>
            <a:off x="7018338" y="2841625"/>
            <a:ext cx="1595437" cy="798513"/>
          </a:xfrm>
          <a:prstGeom prst="ellipse">
            <a:avLst/>
          </a:prstGeom>
          <a:solidFill>
            <a:srgbClr val="DEB408"/>
          </a:solidFill>
          <a:ln w="508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pPr eaLnBrk="0" hangingPunct="0"/>
            <a:r>
              <a:rPr lang="en-US" sz="1200" b="0" dirty="0">
                <a:latin typeface="Franklin Gothic Demi" pitchFamily="34" charset="0"/>
              </a:rPr>
              <a:t>Maximize Value</a:t>
            </a:r>
          </a:p>
        </p:txBody>
      </p:sp>
      <p:sp>
        <p:nvSpPr>
          <p:cNvPr id="28687" name="Line 15"/>
          <p:cNvSpPr>
            <a:spLocks noChangeShapeType="1"/>
          </p:cNvSpPr>
          <p:nvPr/>
        </p:nvSpPr>
        <p:spPr bwMode="gray">
          <a:xfrm flipV="1">
            <a:off x="2130425" y="4754563"/>
            <a:ext cx="288925" cy="84137"/>
          </a:xfrm>
          <a:prstGeom prst="line">
            <a:avLst/>
          </a:prstGeom>
          <a:noFill/>
          <a:ln w="31750">
            <a:solidFill>
              <a:schemeClr val="bg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p>
        </p:txBody>
      </p:sp>
      <p:sp>
        <p:nvSpPr>
          <p:cNvPr id="28688" name="Line 16"/>
          <p:cNvSpPr>
            <a:spLocks noChangeShapeType="1"/>
          </p:cNvSpPr>
          <p:nvPr/>
        </p:nvSpPr>
        <p:spPr bwMode="gray">
          <a:xfrm flipV="1">
            <a:off x="3582988" y="4357688"/>
            <a:ext cx="288925" cy="84137"/>
          </a:xfrm>
          <a:prstGeom prst="line">
            <a:avLst/>
          </a:prstGeom>
          <a:noFill/>
          <a:ln w="31750">
            <a:solidFill>
              <a:schemeClr val="bg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p>
        </p:txBody>
      </p:sp>
      <p:sp>
        <p:nvSpPr>
          <p:cNvPr id="28689" name="Line 17"/>
          <p:cNvSpPr>
            <a:spLocks noChangeShapeType="1"/>
          </p:cNvSpPr>
          <p:nvPr/>
        </p:nvSpPr>
        <p:spPr bwMode="gray">
          <a:xfrm flipV="1">
            <a:off x="5064125" y="3938588"/>
            <a:ext cx="331788" cy="88900"/>
          </a:xfrm>
          <a:prstGeom prst="line">
            <a:avLst/>
          </a:prstGeom>
          <a:noFill/>
          <a:ln w="31750">
            <a:solidFill>
              <a:schemeClr val="bg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p>
        </p:txBody>
      </p:sp>
      <p:sp>
        <p:nvSpPr>
          <p:cNvPr id="28690" name="Line 18"/>
          <p:cNvSpPr>
            <a:spLocks noChangeShapeType="1"/>
          </p:cNvSpPr>
          <p:nvPr/>
        </p:nvSpPr>
        <p:spPr bwMode="gray">
          <a:xfrm flipV="1">
            <a:off x="6702425" y="3452813"/>
            <a:ext cx="441325" cy="128587"/>
          </a:xfrm>
          <a:prstGeom prst="line">
            <a:avLst/>
          </a:prstGeom>
          <a:noFill/>
          <a:ln w="31750">
            <a:solidFill>
              <a:schemeClr val="bg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p>
        </p:txBody>
      </p:sp>
      <p:sp>
        <p:nvSpPr>
          <p:cNvPr id="28691" name="Text Box 19"/>
          <p:cNvSpPr txBox="1">
            <a:spLocks noChangeArrowheads="1"/>
          </p:cNvSpPr>
          <p:nvPr/>
        </p:nvSpPr>
        <p:spPr bwMode="gray">
          <a:xfrm>
            <a:off x="384175" y="2443163"/>
            <a:ext cx="8410575" cy="300037"/>
          </a:xfrm>
          <a:prstGeom prst="rect">
            <a:avLst/>
          </a:prstGeom>
          <a:solidFill>
            <a:srgbClr val="31598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b="1">
                <a:solidFill>
                  <a:srgbClr val="000000"/>
                </a:solidFill>
                <a:latin typeface="Franklin Gothic Book" pitchFamily="34" charset="0"/>
                <a:ea typeface="ＭＳ Ｐゴシック" pitchFamily="34" charset="-128"/>
              </a:defRPr>
            </a:lvl1pPr>
            <a:lvl2pPr marL="742950" indent="-285750" eaLnBrk="0" hangingPunct="0">
              <a:defRPr b="1">
                <a:solidFill>
                  <a:srgbClr val="000000"/>
                </a:solidFill>
                <a:latin typeface="Franklin Gothic Book" pitchFamily="34" charset="0"/>
                <a:ea typeface="ＭＳ Ｐゴシック" pitchFamily="34" charset="-128"/>
              </a:defRPr>
            </a:lvl2pPr>
            <a:lvl3pPr marL="1143000" indent="-228600" eaLnBrk="0" hangingPunct="0">
              <a:defRPr b="1">
                <a:solidFill>
                  <a:srgbClr val="000000"/>
                </a:solidFill>
                <a:latin typeface="Franklin Gothic Book" pitchFamily="34" charset="0"/>
                <a:ea typeface="ＭＳ Ｐゴシック" pitchFamily="34" charset="-128"/>
              </a:defRPr>
            </a:lvl3pPr>
            <a:lvl4pPr marL="1600200" indent="-228600" eaLnBrk="0" hangingPunct="0">
              <a:defRPr b="1">
                <a:solidFill>
                  <a:srgbClr val="000000"/>
                </a:solidFill>
                <a:latin typeface="Franklin Gothic Book" pitchFamily="34" charset="0"/>
                <a:ea typeface="ＭＳ Ｐゴシック" pitchFamily="34" charset="-128"/>
              </a:defRPr>
            </a:lvl4pPr>
            <a:lvl5pPr marL="2057400" indent="-228600" eaLnBrk="0" hangingPunct="0">
              <a:defRPr b="1">
                <a:solidFill>
                  <a:srgbClr val="000000"/>
                </a:solidFill>
                <a:latin typeface="Franklin Gothic Book" pitchFamily="34" charset="0"/>
                <a:ea typeface="ＭＳ Ｐゴシック" pitchFamily="34" charset="-128"/>
              </a:defRPr>
            </a:lvl5pPr>
            <a:lvl6pPr marL="25146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9718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4290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8862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a:spcBef>
                <a:spcPct val="50000"/>
              </a:spcBef>
            </a:pPr>
            <a:r>
              <a:rPr lang="en-US" sz="1400" b="0" dirty="0">
                <a:solidFill>
                  <a:srgbClr val="FFFFFF"/>
                </a:solidFill>
                <a:latin typeface="Franklin Gothic Demi" pitchFamily="34" charset="0"/>
              </a:rPr>
              <a:t>Sale Process Alternatives </a:t>
            </a:r>
          </a:p>
        </p:txBody>
      </p:sp>
      <p:sp>
        <p:nvSpPr>
          <p:cNvPr id="28692" name="AutoShape 20"/>
          <p:cNvSpPr>
            <a:spLocks noChangeArrowheads="1"/>
          </p:cNvSpPr>
          <p:nvPr/>
        </p:nvSpPr>
        <p:spPr bwMode="gray">
          <a:xfrm rot="-5400000">
            <a:off x="-873125" y="3987800"/>
            <a:ext cx="3032125" cy="517525"/>
          </a:xfrm>
          <a:prstGeom prst="homePlate">
            <a:avLst>
              <a:gd name="adj" fmla="val 37378"/>
            </a:avLst>
          </a:prstGeom>
          <a:solidFill>
            <a:srgbClr val="695E4A"/>
          </a:solidFill>
          <a:ln>
            <a:noFill/>
          </a:ln>
          <a:effectLst/>
          <a:extLs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Ins="0" anchor="ctr">
            <a:spAutoFit/>
          </a:bodyPr>
          <a:lstStyle/>
          <a:p>
            <a:pPr eaLnBrk="0" hangingPunct="0"/>
            <a:r>
              <a:rPr lang="en-US" sz="1400" b="0" dirty="0">
                <a:solidFill>
                  <a:srgbClr val="FFFFFF"/>
                </a:solidFill>
                <a:latin typeface="Franklin Gothic Demi" pitchFamily="34" charset="0"/>
              </a:rPr>
              <a:t>Potential for</a:t>
            </a:r>
          </a:p>
          <a:p>
            <a:pPr eaLnBrk="0" hangingPunct="0"/>
            <a:r>
              <a:rPr lang="en-US" sz="1400" b="0" dirty="0">
                <a:solidFill>
                  <a:srgbClr val="FFFFFF"/>
                </a:solidFill>
                <a:latin typeface="Franklin Gothic Demi" pitchFamily="34" charset="0"/>
              </a:rPr>
              <a:t>Value Maximization</a:t>
            </a:r>
          </a:p>
        </p:txBody>
      </p:sp>
    </p:spTree>
    <p:extLst>
      <p:ext uri="{BB962C8B-B14F-4D97-AF65-F5344CB8AC3E}">
        <p14:creationId xmlns:p14="http://schemas.microsoft.com/office/powerpoint/2010/main" xmlns="" val="34050038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Process Considerations</a:t>
            </a:r>
          </a:p>
        </p:txBody>
      </p:sp>
      <p:sp>
        <p:nvSpPr>
          <p:cNvPr id="29699" name="AutoShape 3"/>
          <p:cNvSpPr>
            <a:spLocks noChangeArrowheads="1"/>
          </p:cNvSpPr>
          <p:nvPr/>
        </p:nvSpPr>
        <p:spPr bwMode="gray">
          <a:xfrm>
            <a:off x="450850" y="850900"/>
            <a:ext cx="8693150" cy="469900"/>
          </a:xfrm>
          <a:prstGeom prst="leftRightArrow">
            <a:avLst>
              <a:gd name="adj1" fmla="val 79056"/>
              <a:gd name="adj2" fmla="val 87190"/>
            </a:avLst>
          </a:prstGeom>
          <a:gradFill rotWithShape="1">
            <a:gsLst>
              <a:gs pos="0">
                <a:srgbClr val="005596"/>
              </a:gs>
              <a:gs pos="50000">
                <a:srgbClr val="CFD4D8"/>
              </a:gs>
              <a:gs pos="100000">
                <a:srgbClr val="005596"/>
              </a:gs>
            </a:gsLst>
            <a:lin ang="0" scaled="1"/>
          </a:gradFill>
          <a:ln>
            <a:noFill/>
          </a:ln>
          <a:effectLst/>
          <a:extLst>
            <a:ext uri="{91240B29-F687-4F45-9708-019B960494DF}">
              <a14:hiddenLine xmlns:a14="http://schemas.microsoft.com/office/drawing/2010/main" xmlns="" w="1905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sz="1400" b="0" dirty="0">
                <a:solidFill>
                  <a:srgbClr val="FFFFFF"/>
                </a:solidFill>
                <a:latin typeface="Franklin Gothic Demi" pitchFamily="34" charset="0"/>
              </a:rPr>
              <a:t>Shorter Process	                                                                                                            Longer Process</a:t>
            </a:r>
          </a:p>
        </p:txBody>
      </p:sp>
      <p:sp>
        <p:nvSpPr>
          <p:cNvPr id="29700" name="AutoShape 4"/>
          <p:cNvSpPr>
            <a:spLocks noChangeArrowheads="1"/>
          </p:cNvSpPr>
          <p:nvPr/>
        </p:nvSpPr>
        <p:spPr bwMode="gray">
          <a:xfrm rot="-5400000">
            <a:off x="-2517775" y="3432175"/>
            <a:ext cx="5486400" cy="450850"/>
          </a:xfrm>
          <a:prstGeom prst="leftRightArrow">
            <a:avLst>
              <a:gd name="adj1" fmla="val 74648"/>
              <a:gd name="adj2" fmla="val 70761"/>
            </a:avLst>
          </a:prstGeom>
          <a:gradFill rotWithShape="1">
            <a:gsLst>
              <a:gs pos="0">
                <a:srgbClr val="005596"/>
              </a:gs>
              <a:gs pos="50000">
                <a:srgbClr val="CFD4D8"/>
              </a:gs>
              <a:gs pos="100000">
                <a:srgbClr val="005596"/>
              </a:gs>
            </a:gsLst>
            <a:lin ang="0" scaled="1"/>
          </a:gradFill>
          <a:ln>
            <a:noFill/>
          </a:ln>
          <a:effectLst/>
          <a:extLst>
            <a:ext uri="{91240B29-F687-4F45-9708-019B960494DF}">
              <a14:hiddenLine xmlns:a14="http://schemas.microsoft.com/office/drawing/2010/main" xmlns="" w="1905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tabLst>
                <a:tab pos="7200900" algn="r"/>
              </a:tabLst>
            </a:pPr>
            <a:r>
              <a:rPr lang="en-US" sz="1000" b="0" dirty="0">
                <a:latin typeface="Franklin Gothic Demi" pitchFamily="34" charset="0"/>
              </a:rPr>
              <a:t>Priority/Concern?</a:t>
            </a:r>
          </a:p>
        </p:txBody>
      </p:sp>
      <p:sp>
        <p:nvSpPr>
          <p:cNvPr id="29701" name="AutoShape 5"/>
          <p:cNvSpPr>
            <a:spLocks noChangeArrowheads="1"/>
          </p:cNvSpPr>
          <p:nvPr/>
        </p:nvSpPr>
        <p:spPr bwMode="gray">
          <a:xfrm>
            <a:off x="2027238" y="1339850"/>
            <a:ext cx="5553075" cy="960438"/>
          </a:xfrm>
          <a:prstGeom prst="roundRect">
            <a:avLst>
              <a:gd name="adj" fmla="val 16667"/>
            </a:avLst>
          </a:prstGeom>
          <a:solidFill>
            <a:srgbClr val="EAEAEA"/>
          </a:solidFill>
          <a:ln>
            <a:noFill/>
          </a:ln>
          <a:effectLst/>
          <a:extLst>
            <a:ext uri="{91240B29-F687-4F45-9708-019B960494DF}">
              <a14:hiddenLine xmlns:a14="http://schemas.microsoft.com/office/drawing/2010/main" xmlns="" w="19050" algn="ctr">
                <a:solidFill>
                  <a:schemeClr val="bg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
          <a:lstStyle/>
          <a:p>
            <a:r>
              <a:rPr lang="en-US" sz="1000" b="0" dirty="0">
                <a:latin typeface="Franklin Gothic Demi" pitchFamily="34" charset="0"/>
              </a:rPr>
              <a:t>Value Maximization</a:t>
            </a:r>
          </a:p>
          <a:p>
            <a:r>
              <a:rPr lang="en-US" sz="1000" b="0" dirty="0"/>
              <a:t>Greater access to a larger number of buyers requires significant investment in time and resources to schedule meetings, disseminate information and provide each buyer with sufficient management access to solicit each party's view on value; creates better chance that winning bidder ends up being the party willing to pay the most</a:t>
            </a:r>
          </a:p>
        </p:txBody>
      </p:sp>
      <p:sp>
        <p:nvSpPr>
          <p:cNvPr id="29702" name="AutoShape 6"/>
          <p:cNvSpPr>
            <a:spLocks noChangeArrowheads="1"/>
          </p:cNvSpPr>
          <p:nvPr/>
        </p:nvSpPr>
        <p:spPr bwMode="gray">
          <a:xfrm>
            <a:off x="2027238" y="3055938"/>
            <a:ext cx="5553075" cy="715962"/>
          </a:xfrm>
          <a:prstGeom prst="roundRect">
            <a:avLst>
              <a:gd name="adj" fmla="val 16667"/>
            </a:avLst>
          </a:prstGeom>
          <a:solidFill>
            <a:srgbClr val="EAEAEA"/>
          </a:solidFill>
          <a:ln>
            <a:noFill/>
          </a:ln>
          <a:effectLst/>
          <a:extLst>
            <a:ext uri="{91240B29-F687-4F45-9708-019B960494DF}">
              <a14:hiddenLine xmlns:a14="http://schemas.microsoft.com/office/drawing/2010/main" xmlns="" w="19050" algn="ctr">
                <a:solidFill>
                  <a:schemeClr val="bg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
          <a:lstStyle/>
          <a:p>
            <a:r>
              <a:rPr lang="en-US" sz="1000" b="0" dirty="0">
                <a:latin typeface="Franklin Gothic Demi" pitchFamily="34" charset="0"/>
              </a:rPr>
              <a:t>Market Risk/Timing</a:t>
            </a:r>
          </a:p>
          <a:p>
            <a:r>
              <a:rPr lang="en-US" sz="1000" b="0" dirty="0"/>
              <a:t>Exposure to an extended time frame increases risk of adverse market events affecting the process; consideration to known holidays and reporting requirements should be factored into timeline</a:t>
            </a:r>
          </a:p>
        </p:txBody>
      </p:sp>
      <p:sp>
        <p:nvSpPr>
          <p:cNvPr id="29703" name="AutoShape 7"/>
          <p:cNvSpPr>
            <a:spLocks noChangeArrowheads="1"/>
          </p:cNvSpPr>
          <p:nvPr/>
        </p:nvSpPr>
        <p:spPr bwMode="gray">
          <a:xfrm>
            <a:off x="2027238" y="3830638"/>
            <a:ext cx="5553075" cy="665162"/>
          </a:xfrm>
          <a:prstGeom prst="roundRect">
            <a:avLst>
              <a:gd name="adj" fmla="val 16667"/>
            </a:avLst>
          </a:prstGeom>
          <a:solidFill>
            <a:srgbClr val="EAEAEA"/>
          </a:solidFill>
          <a:ln>
            <a:noFill/>
          </a:ln>
          <a:effectLst/>
          <a:extLst>
            <a:ext uri="{91240B29-F687-4F45-9708-019B960494DF}">
              <a14:hiddenLine xmlns:a14="http://schemas.microsoft.com/office/drawing/2010/main" xmlns="" w="19050" algn="ctr">
                <a:solidFill>
                  <a:schemeClr val="bg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
          <a:lstStyle/>
          <a:p>
            <a:r>
              <a:rPr lang="en-US" sz="1000" b="0" dirty="0">
                <a:latin typeface="Franklin Gothic Demi" pitchFamily="34" charset="0"/>
              </a:rPr>
              <a:t>Leaks</a:t>
            </a:r>
          </a:p>
          <a:p>
            <a:r>
              <a:rPr lang="en-US" sz="1000" b="0" dirty="0"/>
              <a:t>Leaks are a risk in any process and increases with the number of people and with the length of the process.  Leaks can be disruptive to process - buyers walk, volatile share price, undue distractions</a:t>
            </a:r>
          </a:p>
        </p:txBody>
      </p:sp>
      <p:sp>
        <p:nvSpPr>
          <p:cNvPr id="29704" name="AutoShape 8"/>
          <p:cNvSpPr>
            <a:spLocks noChangeArrowheads="1"/>
          </p:cNvSpPr>
          <p:nvPr/>
        </p:nvSpPr>
        <p:spPr bwMode="gray">
          <a:xfrm>
            <a:off x="2027238" y="4548188"/>
            <a:ext cx="5553075" cy="809625"/>
          </a:xfrm>
          <a:prstGeom prst="roundRect">
            <a:avLst>
              <a:gd name="adj" fmla="val 16667"/>
            </a:avLst>
          </a:prstGeom>
          <a:solidFill>
            <a:srgbClr val="EAEAEA"/>
          </a:solidFill>
          <a:ln>
            <a:noFill/>
          </a:ln>
          <a:effectLst/>
          <a:extLst>
            <a:ext uri="{91240B29-F687-4F45-9708-019B960494DF}">
              <a14:hiddenLine xmlns:a14="http://schemas.microsoft.com/office/drawing/2010/main" xmlns="" w="19050" algn="ctr">
                <a:solidFill>
                  <a:schemeClr val="bg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
          <a:lstStyle/>
          <a:p>
            <a:r>
              <a:rPr lang="en-US" sz="1000" b="0" dirty="0">
                <a:latin typeface="Franklin Gothic Demi" pitchFamily="34" charset="0"/>
              </a:rPr>
              <a:t>Employee Impact</a:t>
            </a:r>
          </a:p>
          <a:p>
            <a:r>
              <a:rPr lang="en-US" sz="1000" b="0" dirty="0"/>
              <a:t>Employees directly involved in the process will find that a majority of their time will be consumed with activities outside their day-to-day duties; a lengthy process may increase the risk of rumors and leaks and may adversely affect other employees and create uncertainty over future</a:t>
            </a:r>
          </a:p>
        </p:txBody>
      </p:sp>
      <p:sp>
        <p:nvSpPr>
          <p:cNvPr id="29705" name="AutoShape 9"/>
          <p:cNvSpPr>
            <a:spLocks noChangeArrowheads="1"/>
          </p:cNvSpPr>
          <p:nvPr/>
        </p:nvSpPr>
        <p:spPr bwMode="gray">
          <a:xfrm>
            <a:off x="2027238" y="5486400"/>
            <a:ext cx="5553075" cy="960437"/>
          </a:xfrm>
          <a:prstGeom prst="roundRect">
            <a:avLst>
              <a:gd name="adj" fmla="val 16667"/>
            </a:avLst>
          </a:prstGeom>
          <a:solidFill>
            <a:srgbClr val="EAEAEA"/>
          </a:solidFill>
          <a:ln>
            <a:noFill/>
          </a:ln>
          <a:effectLst/>
          <a:extLst>
            <a:ext uri="{91240B29-F687-4F45-9708-019B960494DF}">
              <a14:hiddenLine xmlns:a14="http://schemas.microsoft.com/office/drawing/2010/main" xmlns="" w="19050" algn="ctr">
                <a:solidFill>
                  <a:schemeClr val="bg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
          <a:lstStyle/>
          <a:p>
            <a:r>
              <a:rPr lang="en-US" sz="1000" b="0" dirty="0">
                <a:latin typeface="Franklin Gothic Demi" pitchFamily="34" charset="0"/>
              </a:rPr>
              <a:t>Customer/Supplier Impacts</a:t>
            </a:r>
          </a:p>
          <a:p>
            <a:r>
              <a:rPr lang="en-US" sz="1000" b="0" dirty="0"/>
              <a:t>In addition to general business distraction, customers and suppliers may react with caution to any news or rumours of a change in control.  Message and method of communication should be tightly controlled, and limited to a very limited number of potential transactions and ideally only immediately prior to singing a definitive agreement </a:t>
            </a:r>
          </a:p>
        </p:txBody>
      </p:sp>
      <p:sp>
        <p:nvSpPr>
          <p:cNvPr id="29706" name="AutoShape 10"/>
          <p:cNvSpPr>
            <a:spLocks noChangeArrowheads="1"/>
          </p:cNvSpPr>
          <p:nvPr/>
        </p:nvSpPr>
        <p:spPr bwMode="gray">
          <a:xfrm rot="10800000" flipH="1" flipV="1">
            <a:off x="7567613" y="1466850"/>
            <a:ext cx="1576387" cy="638175"/>
          </a:xfrm>
          <a:prstGeom prst="rightArrow">
            <a:avLst>
              <a:gd name="adj1" fmla="val 77778"/>
              <a:gd name="adj2" fmla="val 52239"/>
            </a:avLst>
          </a:prstGeom>
          <a:gradFill rotWithShape="1">
            <a:gsLst>
              <a:gs pos="0">
                <a:srgbClr val="EAEAEA"/>
              </a:gs>
              <a:gs pos="100000">
                <a:srgbClr val="6C6C6C"/>
              </a:gs>
            </a:gsLst>
            <a:lin ang="0" scaled="1"/>
          </a:gradFill>
          <a:ln>
            <a:noFill/>
          </a:ln>
          <a:effectLst/>
          <a:extLst>
            <a:ext uri="{91240B29-F687-4F45-9708-019B960494DF}">
              <a14:hiddenLine xmlns:a14="http://schemas.microsoft.com/office/drawing/2010/main" xmlns="" w="1905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b="0" dirty="0"/>
          </a:p>
        </p:txBody>
      </p:sp>
      <p:sp>
        <p:nvSpPr>
          <p:cNvPr id="29707" name="AutoShape 11"/>
          <p:cNvSpPr>
            <a:spLocks noChangeArrowheads="1"/>
          </p:cNvSpPr>
          <p:nvPr/>
        </p:nvSpPr>
        <p:spPr bwMode="gray">
          <a:xfrm flipH="1" flipV="1">
            <a:off x="450850" y="3106738"/>
            <a:ext cx="1576388" cy="638175"/>
          </a:xfrm>
          <a:prstGeom prst="rightArrow">
            <a:avLst>
              <a:gd name="adj1" fmla="val 77778"/>
              <a:gd name="adj2" fmla="val 52239"/>
            </a:avLst>
          </a:prstGeom>
          <a:gradFill rotWithShape="1">
            <a:gsLst>
              <a:gs pos="0">
                <a:srgbClr val="EAEAEA"/>
              </a:gs>
              <a:gs pos="100000">
                <a:srgbClr val="6C6C6C"/>
              </a:gs>
            </a:gsLst>
            <a:lin ang="0" scaled="1"/>
          </a:gradFill>
          <a:ln>
            <a:noFill/>
          </a:ln>
          <a:effectLst/>
          <a:extLst>
            <a:ext uri="{91240B29-F687-4F45-9708-019B960494DF}">
              <a14:hiddenLine xmlns:a14="http://schemas.microsoft.com/office/drawing/2010/main" xmlns="" w="1905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sz="1000" b="0" dirty="0"/>
          </a:p>
        </p:txBody>
      </p:sp>
      <p:sp>
        <p:nvSpPr>
          <p:cNvPr id="29708" name="AutoShape 12"/>
          <p:cNvSpPr>
            <a:spLocks noChangeArrowheads="1"/>
          </p:cNvSpPr>
          <p:nvPr/>
        </p:nvSpPr>
        <p:spPr bwMode="gray">
          <a:xfrm flipH="1" flipV="1">
            <a:off x="450850" y="3827463"/>
            <a:ext cx="1576388" cy="638175"/>
          </a:xfrm>
          <a:prstGeom prst="rightArrow">
            <a:avLst>
              <a:gd name="adj1" fmla="val 77778"/>
              <a:gd name="adj2" fmla="val 52239"/>
            </a:avLst>
          </a:prstGeom>
          <a:gradFill rotWithShape="1">
            <a:gsLst>
              <a:gs pos="0">
                <a:srgbClr val="EAEAEA"/>
              </a:gs>
              <a:gs pos="100000">
                <a:srgbClr val="6C6C6C"/>
              </a:gs>
            </a:gsLst>
            <a:lin ang="0" scaled="1"/>
          </a:gradFill>
          <a:ln>
            <a:noFill/>
          </a:ln>
          <a:effectLst/>
          <a:extLst>
            <a:ext uri="{91240B29-F687-4F45-9708-019B960494DF}">
              <a14:hiddenLine xmlns:a14="http://schemas.microsoft.com/office/drawing/2010/main" xmlns="" w="1905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sz="1000" b="0" dirty="0"/>
          </a:p>
        </p:txBody>
      </p:sp>
      <p:sp>
        <p:nvSpPr>
          <p:cNvPr id="29709" name="AutoShape 13"/>
          <p:cNvSpPr>
            <a:spLocks noChangeArrowheads="1"/>
          </p:cNvSpPr>
          <p:nvPr/>
        </p:nvSpPr>
        <p:spPr bwMode="gray">
          <a:xfrm flipH="1" flipV="1">
            <a:off x="450850" y="4643438"/>
            <a:ext cx="1576388" cy="638175"/>
          </a:xfrm>
          <a:prstGeom prst="rightArrow">
            <a:avLst>
              <a:gd name="adj1" fmla="val 77778"/>
              <a:gd name="adj2" fmla="val 52239"/>
            </a:avLst>
          </a:prstGeom>
          <a:gradFill rotWithShape="1">
            <a:gsLst>
              <a:gs pos="0">
                <a:srgbClr val="EAEAEA"/>
              </a:gs>
              <a:gs pos="100000">
                <a:srgbClr val="6C6C6C"/>
              </a:gs>
            </a:gsLst>
            <a:lin ang="0" scaled="1"/>
          </a:gradFill>
          <a:ln>
            <a:noFill/>
          </a:ln>
          <a:effectLst/>
          <a:extLst>
            <a:ext uri="{91240B29-F687-4F45-9708-019B960494DF}">
              <a14:hiddenLine xmlns:a14="http://schemas.microsoft.com/office/drawing/2010/main" xmlns="" w="1905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sz="1000" b="0" dirty="0"/>
          </a:p>
        </p:txBody>
      </p:sp>
      <p:sp>
        <p:nvSpPr>
          <p:cNvPr id="29710" name="AutoShape 14"/>
          <p:cNvSpPr>
            <a:spLocks noChangeArrowheads="1"/>
          </p:cNvSpPr>
          <p:nvPr/>
        </p:nvSpPr>
        <p:spPr bwMode="gray">
          <a:xfrm flipH="1" flipV="1">
            <a:off x="450850" y="5661025"/>
            <a:ext cx="1576388" cy="638175"/>
          </a:xfrm>
          <a:prstGeom prst="rightArrow">
            <a:avLst>
              <a:gd name="adj1" fmla="val 77778"/>
              <a:gd name="adj2" fmla="val 52239"/>
            </a:avLst>
          </a:prstGeom>
          <a:gradFill rotWithShape="1">
            <a:gsLst>
              <a:gs pos="0">
                <a:srgbClr val="EAEAEA"/>
              </a:gs>
              <a:gs pos="100000">
                <a:srgbClr val="6C6C6C"/>
              </a:gs>
            </a:gsLst>
            <a:lin ang="0" scaled="1"/>
          </a:gradFill>
          <a:ln>
            <a:noFill/>
          </a:ln>
          <a:effectLst/>
          <a:extLst>
            <a:ext uri="{91240B29-F687-4F45-9708-019B960494DF}">
              <a14:hiddenLine xmlns:a14="http://schemas.microsoft.com/office/drawing/2010/main" xmlns="" w="1905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sz="1000" b="0" dirty="0"/>
          </a:p>
        </p:txBody>
      </p:sp>
      <p:sp>
        <p:nvSpPr>
          <p:cNvPr id="29711" name="AutoShape 7"/>
          <p:cNvSpPr>
            <a:spLocks noChangeArrowheads="1"/>
          </p:cNvSpPr>
          <p:nvPr/>
        </p:nvSpPr>
        <p:spPr bwMode="gray">
          <a:xfrm>
            <a:off x="2027238" y="2341563"/>
            <a:ext cx="5553075" cy="665162"/>
          </a:xfrm>
          <a:prstGeom prst="roundRect">
            <a:avLst>
              <a:gd name="adj" fmla="val 16667"/>
            </a:avLst>
          </a:prstGeom>
          <a:solidFill>
            <a:srgbClr val="EAEAEA"/>
          </a:solidFill>
          <a:ln>
            <a:noFill/>
          </a:ln>
          <a:effectLst/>
          <a:extLst>
            <a:ext uri="{91240B29-F687-4F45-9708-019B960494DF}">
              <a14:hiddenLine xmlns:a14="http://schemas.microsoft.com/office/drawing/2010/main" xmlns="" w="19050" algn="ctr">
                <a:solidFill>
                  <a:schemeClr val="bg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
          <a:lstStyle/>
          <a:p>
            <a:r>
              <a:rPr lang="en-US" sz="1000" b="0" dirty="0">
                <a:latin typeface="Franklin Gothic Demi" pitchFamily="34" charset="0"/>
              </a:rPr>
              <a:t>Targeted Buyer Universe?</a:t>
            </a:r>
          </a:p>
          <a:p>
            <a:r>
              <a:rPr lang="en-US" sz="1000" b="0" dirty="0"/>
              <a:t>To the extent there is a limited buyer universe, a broad process may not be needed to maximize value, which would also minimize the risks associated with the market, potential leaks, employee distraction and customers/suppliers</a:t>
            </a:r>
          </a:p>
        </p:txBody>
      </p:sp>
      <p:sp>
        <p:nvSpPr>
          <p:cNvPr id="29712" name="AutoShape 12"/>
          <p:cNvSpPr>
            <a:spLocks noChangeArrowheads="1"/>
          </p:cNvSpPr>
          <p:nvPr/>
        </p:nvSpPr>
        <p:spPr bwMode="gray">
          <a:xfrm flipH="1" flipV="1">
            <a:off x="450850" y="2338388"/>
            <a:ext cx="1576388" cy="638175"/>
          </a:xfrm>
          <a:prstGeom prst="rightArrow">
            <a:avLst>
              <a:gd name="adj1" fmla="val 77778"/>
              <a:gd name="adj2" fmla="val 52239"/>
            </a:avLst>
          </a:prstGeom>
          <a:gradFill rotWithShape="1">
            <a:gsLst>
              <a:gs pos="0">
                <a:srgbClr val="EAEAEA"/>
              </a:gs>
              <a:gs pos="100000">
                <a:srgbClr val="6C6C6C"/>
              </a:gs>
            </a:gsLst>
            <a:lin ang="0" scaled="1"/>
          </a:gradFill>
          <a:ln>
            <a:noFill/>
          </a:ln>
          <a:effectLst/>
          <a:extLst>
            <a:ext uri="{91240B29-F687-4F45-9708-019B960494DF}">
              <a14:hiddenLine xmlns:a14="http://schemas.microsoft.com/office/drawing/2010/main" xmlns="" w="1905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sz="1000" b="0" dirty="0"/>
          </a:p>
        </p:txBody>
      </p:sp>
    </p:spTree>
    <p:extLst>
      <p:ext uri="{BB962C8B-B14F-4D97-AF65-F5344CB8AC3E}">
        <p14:creationId xmlns:p14="http://schemas.microsoft.com/office/powerpoint/2010/main" xmlns="" val="2189096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5"/>
          <p:cNvGraphicFramePr>
            <a:graphicFrameLocks/>
          </p:cNvGraphicFramePr>
          <p:nvPr/>
        </p:nvGraphicFramePr>
        <p:xfrm>
          <a:off x="-65088" y="1846263"/>
          <a:ext cx="9296401" cy="4067175"/>
        </p:xfrm>
        <a:graphic>
          <a:graphicData uri="http://schemas.openxmlformats.org/presentationml/2006/ole">
            <p:oleObj spid="_x0000_s1027" name="Document" r:id="rId4" imgW="9315880" imgH="4090737" progId="Word.Document.8">
              <p:embed/>
            </p:oleObj>
          </a:graphicData>
        </a:graphic>
      </p:graphicFrame>
      <p:sp>
        <p:nvSpPr>
          <p:cNvPr id="46083" name="Rectangle 3"/>
          <p:cNvSpPr>
            <a:spLocks noGrp="1" noChangeArrowheads="1"/>
          </p:cNvSpPr>
          <p:nvPr>
            <p:ph type="title"/>
          </p:nvPr>
        </p:nvSpPr>
        <p:spPr/>
        <p:txBody>
          <a:bodyPr/>
          <a:lstStyle/>
          <a:p>
            <a:r>
              <a:rPr lang="en-US" dirty="0" smtClean="0"/>
              <a:t>Process Alternatives</a:t>
            </a:r>
          </a:p>
        </p:txBody>
      </p:sp>
      <p:sp>
        <p:nvSpPr>
          <p:cNvPr id="46084" name="Rectangle 4"/>
          <p:cNvSpPr>
            <a:spLocks noGrp="1" noChangeArrowheads="1"/>
          </p:cNvSpPr>
          <p:nvPr>
            <p:ph type="body" idx="1"/>
          </p:nvPr>
        </p:nvSpPr>
        <p:spPr>
          <a:xfrm>
            <a:off x="138113" y="874713"/>
            <a:ext cx="8789987" cy="338137"/>
          </a:xfrm>
        </p:spPr>
        <p:txBody>
          <a:bodyPr/>
          <a:lstStyle/>
          <a:p>
            <a:r>
              <a:rPr lang="en-US" sz="1600" dirty="0" smtClean="0"/>
              <a:t>The duration of a process depends on the overall objectives and ultimately the type of process undertaken</a:t>
            </a:r>
          </a:p>
        </p:txBody>
      </p:sp>
      <p:sp>
        <p:nvSpPr>
          <p:cNvPr id="46085" name="Text Box 6"/>
          <p:cNvSpPr txBox="1">
            <a:spLocks noChangeArrowheads="1"/>
          </p:cNvSpPr>
          <p:nvPr/>
        </p:nvSpPr>
        <p:spPr bwMode="auto">
          <a:xfrm>
            <a:off x="0" y="1476375"/>
            <a:ext cx="9144000" cy="274638"/>
          </a:xfrm>
          <a:prstGeom prst="rect">
            <a:avLst/>
          </a:prstGeom>
          <a:solidFill>
            <a:srgbClr val="31598A"/>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4" rIns="9144" anchor="ctr" anchorCtr="1"/>
          <a:lstStyle>
            <a:lvl1pPr eaLnBrk="0" hangingPunct="0">
              <a:tabLst>
                <a:tab pos="1712913" algn="l"/>
              </a:tabLst>
              <a:defRPr b="1">
                <a:solidFill>
                  <a:srgbClr val="000000"/>
                </a:solidFill>
                <a:latin typeface="Franklin Gothic Book" pitchFamily="34" charset="0"/>
                <a:ea typeface="ＭＳ Ｐゴシック" pitchFamily="34" charset="-128"/>
              </a:defRPr>
            </a:lvl1pPr>
            <a:lvl2pPr marL="742950" indent="-285750" eaLnBrk="0" hangingPunct="0">
              <a:tabLst>
                <a:tab pos="1712913" algn="l"/>
              </a:tabLst>
              <a:defRPr b="1">
                <a:solidFill>
                  <a:srgbClr val="000000"/>
                </a:solidFill>
                <a:latin typeface="Franklin Gothic Book" pitchFamily="34" charset="0"/>
                <a:ea typeface="ＭＳ Ｐゴシック" pitchFamily="34" charset="-128"/>
              </a:defRPr>
            </a:lvl2pPr>
            <a:lvl3pPr marL="1143000" indent="-228600" eaLnBrk="0" hangingPunct="0">
              <a:tabLst>
                <a:tab pos="1712913" algn="l"/>
              </a:tabLst>
              <a:defRPr b="1">
                <a:solidFill>
                  <a:srgbClr val="000000"/>
                </a:solidFill>
                <a:latin typeface="Franklin Gothic Book" pitchFamily="34" charset="0"/>
                <a:ea typeface="ＭＳ Ｐゴシック" pitchFamily="34" charset="-128"/>
              </a:defRPr>
            </a:lvl3pPr>
            <a:lvl4pPr marL="1600200" indent="-228600" eaLnBrk="0" hangingPunct="0">
              <a:tabLst>
                <a:tab pos="1712913" algn="l"/>
              </a:tabLst>
              <a:defRPr b="1">
                <a:solidFill>
                  <a:srgbClr val="000000"/>
                </a:solidFill>
                <a:latin typeface="Franklin Gothic Book" pitchFamily="34" charset="0"/>
                <a:ea typeface="ＭＳ Ｐゴシック" pitchFamily="34" charset="-128"/>
              </a:defRPr>
            </a:lvl4pPr>
            <a:lvl5pPr marL="2057400" indent="-228600" eaLnBrk="0" hangingPunct="0">
              <a:tabLst>
                <a:tab pos="1712913" algn="l"/>
              </a:tabLst>
              <a:defRPr b="1">
                <a:solidFill>
                  <a:srgbClr val="000000"/>
                </a:solidFill>
                <a:latin typeface="Franklin Gothic Book" pitchFamily="34" charset="0"/>
                <a:ea typeface="ＭＳ Ｐゴシック" pitchFamily="34" charset="-128"/>
              </a:defRPr>
            </a:lvl5pPr>
            <a:lvl6pPr marL="2514600" indent="-228600" algn="ctr" eaLnBrk="0" fontAlgn="base" hangingPunct="0">
              <a:spcBef>
                <a:spcPct val="20000"/>
              </a:spcBef>
              <a:spcAft>
                <a:spcPct val="0"/>
              </a:spcAft>
              <a:buClr>
                <a:srgbClr val="5C869E"/>
              </a:buClr>
              <a:tabLst>
                <a:tab pos="1712913" algn="l"/>
              </a:tabLst>
              <a:defRPr b="1">
                <a:solidFill>
                  <a:srgbClr val="000000"/>
                </a:solidFill>
                <a:latin typeface="Franklin Gothic Book" pitchFamily="34" charset="0"/>
                <a:ea typeface="ＭＳ Ｐゴシック" pitchFamily="34" charset="-128"/>
              </a:defRPr>
            </a:lvl6pPr>
            <a:lvl7pPr marL="2971800" indent="-228600" algn="ctr" eaLnBrk="0" fontAlgn="base" hangingPunct="0">
              <a:spcBef>
                <a:spcPct val="20000"/>
              </a:spcBef>
              <a:spcAft>
                <a:spcPct val="0"/>
              </a:spcAft>
              <a:buClr>
                <a:srgbClr val="5C869E"/>
              </a:buClr>
              <a:tabLst>
                <a:tab pos="1712913" algn="l"/>
              </a:tabLst>
              <a:defRPr b="1">
                <a:solidFill>
                  <a:srgbClr val="000000"/>
                </a:solidFill>
                <a:latin typeface="Franklin Gothic Book" pitchFamily="34" charset="0"/>
                <a:ea typeface="ＭＳ Ｐゴシック" pitchFamily="34" charset="-128"/>
              </a:defRPr>
            </a:lvl7pPr>
            <a:lvl8pPr marL="3429000" indent="-228600" algn="ctr" eaLnBrk="0" fontAlgn="base" hangingPunct="0">
              <a:spcBef>
                <a:spcPct val="20000"/>
              </a:spcBef>
              <a:spcAft>
                <a:spcPct val="0"/>
              </a:spcAft>
              <a:buClr>
                <a:srgbClr val="5C869E"/>
              </a:buClr>
              <a:tabLst>
                <a:tab pos="1712913" algn="l"/>
              </a:tabLst>
              <a:defRPr b="1">
                <a:solidFill>
                  <a:srgbClr val="000000"/>
                </a:solidFill>
                <a:latin typeface="Franklin Gothic Book" pitchFamily="34" charset="0"/>
                <a:ea typeface="ＭＳ Ｐゴシック" pitchFamily="34" charset="-128"/>
              </a:defRPr>
            </a:lvl8pPr>
            <a:lvl9pPr marL="3886200" indent="-228600" algn="ctr" eaLnBrk="0" fontAlgn="base" hangingPunct="0">
              <a:spcBef>
                <a:spcPct val="20000"/>
              </a:spcBef>
              <a:spcAft>
                <a:spcPct val="0"/>
              </a:spcAft>
              <a:buClr>
                <a:srgbClr val="5C869E"/>
              </a:buClr>
              <a:tabLst>
                <a:tab pos="1712913" algn="l"/>
              </a:tabLst>
              <a:defRPr b="1">
                <a:solidFill>
                  <a:srgbClr val="000000"/>
                </a:solidFill>
                <a:latin typeface="Franklin Gothic Book" pitchFamily="34" charset="0"/>
                <a:ea typeface="ＭＳ Ｐゴシック" pitchFamily="34" charset="-128"/>
              </a:defRPr>
            </a:lvl9pPr>
          </a:lstStyle>
          <a:p>
            <a:r>
              <a:rPr lang="en-CA" sz="1400" b="0" dirty="0">
                <a:solidFill>
                  <a:srgbClr val="FFFFFF"/>
                </a:solidFill>
                <a:latin typeface="Franklin Gothic Demi" pitchFamily="34" charset="0"/>
              </a:rPr>
              <a:t>Sale Process Alternatives</a:t>
            </a:r>
          </a:p>
        </p:txBody>
      </p:sp>
    </p:spTree>
    <p:extLst>
      <p:ext uri="{BB962C8B-B14F-4D97-AF65-F5344CB8AC3E}">
        <p14:creationId xmlns:p14="http://schemas.microsoft.com/office/powerpoint/2010/main" xmlns="" val="36388321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355850" y="3760788"/>
            <a:ext cx="2057400" cy="2374900"/>
          </a:xfrm>
          <a:prstGeom prst="rect">
            <a:avLst/>
          </a:prstGeom>
          <a:gradFill rotWithShape="1">
            <a:gsLst>
              <a:gs pos="0">
                <a:srgbClr val="CFD4D8"/>
              </a:gs>
              <a:gs pos="100000">
                <a:schemeClr val="bg1"/>
              </a:gs>
            </a:gsLst>
            <a:lin ang="5400000" scaled="1"/>
          </a:gradFill>
          <a:ln>
            <a:noFill/>
          </a:ln>
          <a:effectLst/>
          <a:extLst>
            <a:ext uri="{91240B29-F687-4F45-9708-019B960494DF}">
              <a14:hiddenLine xmlns:a14="http://schemas.microsoft.com/office/drawing/2010/main" xmlns="" w="12700">
                <a:solidFill>
                  <a:srgbClr val="DDDDDD"/>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dirty="0"/>
          </a:p>
        </p:txBody>
      </p:sp>
      <p:sp>
        <p:nvSpPr>
          <p:cNvPr id="47107" name="Rectangle 3"/>
          <p:cNvSpPr>
            <a:spLocks noChangeArrowheads="1"/>
          </p:cNvSpPr>
          <p:nvPr/>
        </p:nvSpPr>
        <p:spPr bwMode="auto">
          <a:xfrm>
            <a:off x="4708525" y="3111500"/>
            <a:ext cx="2057400" cy="2127250"/>
          </a:xfrm>
          <a:prstGeom prst="rect">
            <a:avLst/>
          </a:prstGeom>
          <a:gradFill rotWithShape="1">
            <a:gsLst>
              <a:gs pos="0">
                <a:srgbClr val="CFD4D8"/>
              </a:gs>
              <a:gs pos="100000">
                <a:schemeClr val="bg1"/>
              </a:gs>
            </a:gsLst>
            <a:lin ang="5400000" scaled="1"/>
          </a:gradFill>
          <a:ln>
            <a:noFill/>
          </a:ln>
          <a:effectLst/>
          <a:extLst>
            <a:ext uri="{91240B29-F687-4F45-9708-019B960494DF}">
              <a14:hiddenLine xmlns:a14="http://schemas.microsoft.com/office/drawing/2010/main" xmlns="" w="12700">
                <a:solidFill>
                  <a:srgbClr val="DDDDDD"/>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dirty="0"/>
          </a:p>
        </p:txBody>
      </p:sp>
      <p:sp>
        <p:nvSpPr>
          <p:cNvPr id="47108" name="Rectangle 4"/>
          <p:cNvSpPr>
            <a:spLocks noChangeArrowheads="1"/>
          </p:cNvSpPr>
          <p:nvPr/>
        </p:nvSpPr>
        <p:spPr bwMode="auto">
          <a:xfrm>
            <a:off x="6927850" y="2471738"/>
            <a:ext cx="2057400" cy="1938337"/>
          </a:xfrm>
          <a:prstGeom prst="rect">
            <a:avLst/>
          </a:prstGeom>
          <a:gradFill rotWithShape="1">
            <a:gsLst>
              <a:gs pos="0">
                <a:srgbClr val="CFD4D8"/>
              </a:gs>
              <a:gs pos="100000">
                <a:schemeClr val="bg1"/>
              </a:gs>
            </a:gsLst>
            <a:lin ang="5400000" scaled="1"/>
          </a:gradFill>
          <a:ln>
            <a:noFill/>
          </a:ln>
          <a:effectLst/>
          <a:extLst>
            <a:ext uri="{91240B29-F687-4F45-9708-019B960494DF}">
              <a14:hiddenLine xmlns:a14="http://schemas.microsoft.com/office/drawing/2010/main" xmlns="" w="12700">
                <a:solidFill>
                  <a:srgbClr val="DDDDDD"/>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dirty="0"/>
          </a:p>
        </p:txBody>
      </p:sp>
      <p:sp>
        <p:nvSpPr>
          <p:cNvPr id="47109" name="Rectangle 5"/>
          <p:cNvSpPr>
            <a:spLocks noChangeArrowheads="1"/>
          </p:cNvSpPr>
          <p:nvPr/>
        </p:nvSpPr>
        <p:spPr bwMode="auto">
          <a:xfrm>
            <a:off x="134938" y="4213225"/>
            <a:ext cx="2057400" cy="1949450"/>
          </a:xfrm>
          <a:prstGeom prst="rect">
            <a:avLst/>
          </a:prstGeom>
          <a:gradFill rotWithShape="1">
            <a:gsLst>
              <a:gs pos="0">
                <a:srgbClr val="CFD4D8"/>
              </a:gs>
              <a:gs pos="100000">
                <a:schemeClr val="bg1"/>
              </a:gs>
            </a:gsLst>
            <a:lin ang="5400000" scaled="1"/>
          </a:gradFill>
          <a:ln>
            <a:noFill/>
          </a:ln>
          <a:effectLst/>
          <a:extLst>
            <a:ext uri="{91240B29-F687-4F45-9708-019B960494DF}">
              <a14:hiddenLine xmlns:a14="http://schemas.microsoft.com/office/drawing/2010/main" xmlns="" w="12700">
                <a:solidFill>
                  <a:srgbClr val="DDDDDD"/>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dirty="0"/>
          </a:p>
        </p:txBody>
      </p:sp>
      <p:sp>
        <p:nvSpPr>
          <p:cNvPr id="47110" name="AutoShape 6"/>
          <p:cNvSpPr>
            <a:spLocks noChangeArrowheads="1"/>
          </p:cNvSpPr>
          <p:nvPr/>
        </p:nvSpPr>
        <p:spPr bwMode="auto">
          <a:xfrm flipH="1">
            <a:off x="0" y="923925"/>
            <a:ext cx="4438650" cy="1133475"/>
          </a:xfrm>
          <a:prstGeom prst="leftArrow">
            <a:avLst>
              <a:gd name="adj1" fmla="val 81602"/>
              <a:gd name="adj2" fmla="val 76361"/>
            </a:avLst>
          </a:prstGeom>
          <a:gradFill rotWithShape="1">
            <a:gsLst>
              <a:gs pos="0">
                <a:srgbClr val="695E4A"/>
              </a:gs>
              <a:gs pos="100000">
                <a:schemeClr val="bg1"/>
              </a:gs>
            </a:gsLst>
            <a:lin ang="0" scaled="1"/>
          </a:gradFill>
          <a:ln>
            <a:noFill/>
          </a:ln>
          <a:effectLst/>
          <a:extLst>
            <a:ext uri="{91240B29-F687-4F45-9708-019B960494DF}">
              <a14:hiddenLine xmlns:a14="http://schemas.microsoft.com/office/drawing/2010/main" xmlns="" w="9525" algn="ctr">
                <a:solidFill>
                  <a:srgbClr val="DDDDDD"/>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347663">
              <a:buClr>
                <a:srgbClr val="016AAC"/>
              </a:buClr>
              <a:buFont typeface="Wingdings" pitchFamily="2" charset="2"/>
              <a:buNone/>
            </a:pPr>
            <a:r>
              <a:rPr lang="en-US" sz="1400" b="0" u="sng" dirty="0">
                <a:latin typeface="Franklin Gothic Demi" pitchFamily="34" charset="0"/>
              </a:rPr>
              <a:t>Stage 1</a:t>
            </a:r>
          </a:p>
          <a:p>
            <a:pPr marL="347663">
              <a:buClr>
                <a:srgbClr val="016AAC"/>
              </a:buClr>
              <a:buFont typeface="Wingdings" pitchFamily="2" charset="2"/>
              <a:buNone/>
            </a:pPr>
            <a:r>
              <a:rPr lang="en-US" sz="1400" b="0" dirty="0">
                <a:latin typeface="Franklin Gothic Demi" pitchFamily="34" charset="0"/>
              </a:rPr>
              <a:t>Surface Initial Indications of Interest</a:t>
            </a:r>
          </a:p>
        </p:txBody>
      </p:sp>
      <p:pic>
        <p:nvPicPr>
          <p:cNvPr id="47111" name="Picture 7"/>
          <p:cNvPicPr preferRelativeResize="0">
            <a:picLocks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gray">
          <a:xfrm>
            <a:off x="136525" y="3081338"/>
            <a:ext cx="2057400" cy="1058862"/>
          </a:xfrm>
          <a:prstGeom prst="rect">
            <a:avLst/>
          </a:prstGeom>
          <a:noFill/>
          <a:ln w="9525">
            <a:solidFill>
              <a:srgbClr val="C0C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7112" name="Rectangle 8"/>
          <p:cNvSpPr>
            <a:spLocks noChangeArrowheads="1"/>
          </p:cNvSpPr>
          <p:nvPr/>
        </p:nvSpPr>
        <p:spPr bwMode="gray">
          <a:xfrm>
            <a:off x="134938" y="4213225"/>
            <a:ext cx="2057400" cy="184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28600" indent="-228600">
              <a:spcBef>
                <a:spcPct val="30000"/>
              </a:spcBef>
              <a:buClr>
                <a:srgbClr val="31598A"/>
              </a:buClr>
              <a:buFont typeface="Wingdings" pitchFamily="2" charset="2"/>
              <a:buChar char="n"/>
            </a:pPr>
            <a:r>
              <a:rPr lang="en-US" sz="1200" b="0" dirty="0"/>
              <a:t>Organize process</a:t>
            </a:r>
          </a:p>
          <a:p>
            <a:pPr marL="228600" indent="-228600">
              <a:spcBef>
                <a:spcPct val="30000"/>
              </a:spcBef>
              <a:buClr>
                <a:srgbClr val="31598A"/>
              </a:buClr>
              <a:buFont typeface="Wingdings" pitchFamily="2" charset="2"/>
              <a:buChar char="n"/>
            </a:pPr>
            <a:r>
              <a:rPr lang="en-US" sz="1200" b="0" dirty="0"/>
              <a:t>Collect data</a:t>
            </a:r>
          </a:p>
          <a:p>
            <a:pPr marL="228600" indent="-228600">
              <a:spcBef>
                <a:spcPct val="30000"/>
              </a:spcBef>
              <a:buClr>
                <a:srgbClr val="31598A"/>
              </a:buClr>
              <a:buFont typeface="Wingdings" pitchFamily="2" charset="2"/>
              <a:buChar char="n"/>
            </a:pPr>
            <a:r>
              <a:rPr lang="en-US" sz="1200" b="0" dirty="0"/>
              <a:t>Develop potential purchasers list</a:t>
            </a:r>
          </a:p>
          <a:p>
            <a:pPr marL="228600" indent="-228600">
              <a:spcBef>
                <a:spcPct val="30000"/>
              </a:spcBef>
              <a:buClr>
                <a:srgbClr val="31598A"/>
              </a:buClr>
              <a:buFont typeface="Wingdings" pitchFamily="2" charset="2"/>
              <a:buChar char="n"/>
            </a:pPr>
            <a:r>
              <a:rPr lang="en-US" sz="1200" b="0" dirty="0"/>
              <a:t>Prepare Broadcast Letter/Teaser</a:t>
            </a:r>
          </a:p>
          <a:p>
            <a:pPr marL="228600" indent="-228600">
              <a:spcBef>
                <a:spcPct val="30000"/>
              </a:spcBef>
              <a:buClr>
                <a:srgbClr val="31598A"/>
              </a:buClr>
              <a:buFont typeface="Wingdings" pitchFamily="2" charset="2"/>
              <a:buChar char="n"/>
            </a:pPr>
            <a:r>
              <a:rPr lang="en-US" sz="1200" b="0" dirty="0"/>
              <a:t>Prepare CIM</a:t>
            </a:r>
          </a:p>
          <a:p>
            <a:pPr marL="228600" indent="-228600">
              <a:spcBef>
                <a:spcPct val="30000"/>
              </a:spcBef>
              <a:buClr>
                <a:srgbClr val="31598A"/>
              </a:buClr>
              <a:buFont typeface="Wingdings" pitchFamily="2" charset="2"/>
              <a:buChar char="n"/>
            </a:pPr>
            <a:r>
              <a:rPr lang="en-US" sz="1200" b="0" dirty="0"/>
              <a:t>Prepare form of CA</a:t>
            </a:r>
          </a:p>
        </p:txBody>
      </p:sp>
      <p:sp>
        <p:nvSpPr>
          <p:cNvPr id="47113" name="Rectangle 9"/>
          <p:cNvSpPr>
            <a:spLocks noChangeArrowheads="1"/>
          </p:cNvSpPr>
          <p:nvPr/>
        </p:nvSpPr>
        <p:spPr bwMode="gray">
          <a:xfrm>
            <a:off x="2355850" y="3760788"/>
            <a:ext cx="2057400" cy="1976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28600" indent="-228600">
              <a:spcBef>
                <a:spcPct val="30000"/>
              </a:spcBef>
              <a:buClr>
                <a:srgbClr val="31598A"/>
              </a:buClr>
              <a:buFont typeface="Wingdings" pitchFamily="2" charset="2"/>
              <a:buChar char="n"/>
            </a:pPr>
            <a:r>
              <a:rPr lang="en-US" sz="1200" b="0" dirty="0"/>
              <a:t>Initial contact made to prospective purchasers</a:t>
            </a:r>
          </a:p>
          <a:p>
            <a:pPr marL="228600" indent="-228600">
              <a:spcBef>
                <a:spcPct val="30000"/>
              </a:spcBef>
              <a:buClr>
                <a:srgbClr val="31598A"/>
              </a:buClr>
              <a:buFont typeface="Wingdings" pitchFamily="2" charset="2"/>
              <a:buChar char="n"/>
            </a:pPr>
            <a:r>
              <a:rPr lang="en-US" sz="1200" b="0" dirty="0"/>
              <a:t>Signing of CAs/distribution of CIMs</a:t>
            </a:r>
          </a:p>
          <a:p>
            <a:pPr marL="228600" indent="-228600">
              <a:spcBef>
                <a:spcPct val="30000"/>
              </a:spcBef>
              <a:buClr>
                <a:srgbClr val="31598A"/>
              </a:buClr>
              <a:buFont typeface="Wingdings" pitchFamily="2" charset="2"/>
              <a:buChar char="n"/>
            </a:pPr>
            <a:r>
              <a:rPr lang="en-US" sz="1200" b="0" dirty="0"/>
              <a:t>Management presentation preparation</a:t>
            </a:r>
          </a:p>
          <a:p>
            <a:pPr marL="228600" indent="-228600">
              <a:spcBef>
                <a:spcPct val="30000"/>
              </a:spcBef>
              <a:buClr>
                <a:srgbClr val="31598A"/>
              </a:buClr>
              <a:buFont typeface="Wingdings" pitchFamily="2" charset="2"/>
              <a:buChar char="n"/>
            </a:pPr>
            <a:r>
              <a:rPr lang="en-US" sz="1200" b="0" dirty="0"/>
              <a:t>Data room preparation</a:t>
            </a:r>
          </a:p>
          <a:p>
            <a:pPr marL="228600" indent="-228600">
              <a:spcBef>
                <a:spcPct val="30000"/>
              </a:spcBef>
              <a:buClr>
                <a:srgbClr val="31598A"/>
              </a:buClr>
              <a:buFont typeface="Wingdings" pitchFamily="2" charset="2"/>
              <a:buChar char="n"/>
            </a:pPr>
            <a:r>
              <a:rPr lang="en-US" sz="1200" b="0" dirty="0"/>
              <a:t>Solicit non-binding expressions of interest</a:t>
            </a:r>
          </a:p>
        </p:txBody>
      </p:sp>
      <p:sp>
        <p:nvSpPr>
          <p:cNvPr id="47114" name="Rectangle 10"/>
          <p:cNvSpPr>
            <a:spLocks noChangeArrowheads="1"/>
          </p:cNvSpPr>
          <p:nvPr/>
        </p:nvSpPr>
        <p:spPr bwMode="gray">
          <a:xfrm>
            <a:off x="4708525" y="3111500"/>
            <a:ext cx="2057400" cy="203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28600" indent="-228600">
              <a:spcBef>
                <a:spcPct val="30000"/>
              </a:spcBef>
              <a:buClr>
                <a:srgbClr val="31598A"/>
              </a:buClr>
              <a:buFont typeface="Wingdings" pitchFamily="2" charset="2"/>
              <a:buChar char="n"/>
            </a:pPr>
            <a:r>
              <a:rPr lang="en-US" sz="1200" b="0" dirty="0"/>
              <a:t>Determine a short-list of partners</a:t>
            </a:r>
          </a:p>
          <a:p>
            <a:pPr marL="228600" indent="-228600">
              <a:spcBef>
                <a:spcPct val="30000"/>
              </a:spcBef>
              <a:buClr>
                <a:srgbClr val="31598A"/>
              </a:buClr>
              <a:buFont typeface="Wingdings" pitchFamily="2" charset="2"/>
              <a:buChar char="n"/>
            </a:pPr>
            <a:r>
              <a:rPr lang="en-US" sz="1200" b="0" dirty="0"/>
              <a:t>Short-list candidates</a:t>
            </a:r>
          </a:p>
          <a:p>
            <a:pPr marL="228600" indent="-228600">
              <a:spcBef>
                <a:spcPct val="30000"/>
              </a:spcBef>
              <a:buClr>
                <a:srgbClr val="31598A"/>
              </a:buClr>
              <a:buFont typeface="Wingdings" pitchFamily="2" charset="2"/>
              <a:buChar char="n"/>
            </a:pPr>
            <a:r>
              <a:rPr lang="en-US" sz="1200" b="0" dirty="0"/>
              <a:t>Reciprocal management presentations</a:t>
            </a:r>
          </a:p>
          <a:p>
            <a:pPr marL="228600" indent="-228600">
              <a:spcBef>
                <a:spcPct val="30000"/>
              </a:spcBef>
              <a:buClr>
                <a:srgbClr val="31598A"/>
              </a:buClr>
              <a:buFont typeface="Wingdings" pitchFamily="2" charset="2"/>
              <a:buChar char="n"/>
            </a:pPr>
            <a:r>
              <a:rPr lang="en-US" sz="1200" b="0" dirty="0"/>
              <a:t>Reciprocal due diligence</a:t>
            </a:r>
          </a:p>
          <a:p>
            <a:pPr marL="228600" indent="-228600">
              <a:spcBef>
                <a:spcPct val="30000"/>
              </a:spcBef>
              <a:buClr>
                <a:srgbClr val="31598A"/>
              </a:buClr>
              <a:buFont typeface="Wingdings" pitchFamily="2" charset="2"/>
              <a:buChar char="n"/>
            </a:pPr>
            <a:r>
              <a:rPr lang="en-US" sz="1200" b="0" dirty="0"/>
              <a:t>Pre-acquisition agreement</a:t>
            </a:r>
          </a:p>
          <a:p>
            <a:pPr marL="228600" indent="-228600">
              <a:spcBef>
                <a:spcPct val="30000"/>
              </a:spcBef>
              <a:buClr>
                <a:srgbClr val="31598A"/>
              </a:buClr>
              <a:buFont typeface="Wingdings" pitchFamily="2" charset="2"/>
              <a:buChar char="n"/>
            </a:pPr>
            <a:r>
              <a:rPr lang="en-US" sz="1200" b="0" dirty="0"/>
              <a:t>Solicit final proposals</a:t>
            </a:r>
          </a:p>
        </p:txBody>
      </p:sp>
      <p:sp>
        <p:nvSpPr>
          <p:cNvPr id="47115" name="Rectangle 11"/>
          <p:cNvSpPr>
            <a:spLocks noChangeArrowheads="1"/>
          </p:cNvSpPr>
          <p:nvPr/>
        </p:nvSpPr>
        <p:spPr bwMode="gray">
          <a:xfrm>
            <a:off x="6927850" y="2471738"/>
            <a:ext cx="2057400" cy="160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28600" indent="-228600">
              <a:spcBef>
                <a:spcPct val="30000"/>
              </a:spcBef>
              <a:buClr>
                <a:srgbClr val="31598A"/>
              </a:buClr>
              <a:buFont typeface="Wingdings" pitchFamily="2" charset="2"/>
              <a:buChar char="n"/>
            </a:pPr>
            <a:r>
              <a:rPr lang="en-US" sz="1200" b="0" dirty="0"/>
              <a:t>Negotiate final proposals</a:t>
            </a:r>
          </a:p>
          <a:p>
            <a:pPr marL="228600" indent="-228600">
              <a:spcBef>
                <a:spcPct val="30000"/>
              </a:spcBef>
              <a:buClr>
                <a:srgbClr val="31598A"/>
              </a:buClr>
              <a:buFont typeface="Wingdings" pitchFamily="2" charset="2"/>
              <a:buChar char="n"/>
            </a:pPr>
            <a:r>
              <a:rPr lang="en-US" sz="1200" b="0" dirty="0"/>
              <a:t>Select winning partner</a:t>
            </a:r>
          </a:p>
          <a:p>
            <a:pPr marL="228600" indent="-228600">
              <a:spcBef>
                <a:spcPct val="30000"/>
              </a:spcBef>
              <a:buClr>
                <a:srgbClr val="31598A"/>
              </a:buClr>
              <a:buFont typeface="Wingdings" pitchFamily="2" charset="2"/>
              <a:buChar char="n"/>
            </a:pPr>
            <a:r>
              <a:rPr lang="en-US" sz="1200" b="0" dirty="0"/>
              <a:t>Finalize definitive agreements</a:t>
            </a:r>
          </a:p>
          <a:p>
            <a:pPr marL="228600" indent="-228600">
              <a:spcBef>
                <a:spcPct val="30000"/>
              </a:spcBef>
              <a:buClr>
                <a:srgbClr val="31598A"/>
              </a:buClr>
              <a:buFont typeface="Wingdings" pitchFamily="2" charset="2"/>
              <a:buChar char="n"/>
            </a:pPr>
            <a:r>
              <a:rPr lang="en-US" sz="1200" b="0" dirty="0"/>
              <a:t>Execute definitive agreements</a:t>
            </a:r>
          </a:p>
          <a:p>
            <a:pPr marL="228600" indent="-228600">
              <a:spcBef>
                <a:spcPct val="30000"/>
              </a:spcBef>
              <a:buClr>
                <a:srgbClr val="31598A"/>
              </a:buClr>
              <a:buFont typeface="Wingdings" pitchFamily="2" charset="2"/>
              <a:buChar char="n"/>
            </a:pPr>
            <a:r>
              <a:rPr lang="en-US" sz="1200" b="0" dirty="0"/>
              <a:t>Closing</a:t>
            </a:r>
          </a:p>
        </p:txBody>
      </p:sp>
      <p:sp>
        <p:nvSpPr>
          <p:cNvPr id="47116" name="Rectangle 12"/>
          <p:cNvSpPr>
            <a:spLocks noChangeArrowheads="1"/>
          </p:cNvSpPr>
          <p:nvPr/>
        </p:nvSpPr>
        <p:spPr bwMode="gray">
          <a:xfrm>
            <a:off x="133350" y="2735263"/>
            <a:ext cx="2060575" cy="287337"/>
          </a:xfrm>
          <a:prstGeom prst="rect">
            <a:avLst/>
          </a:prstGeom>
          <a:solidFill>
            <a:srgbClr val="31598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0" tIns="45715" rIns="91430" bIns="45715" anchor="ctr"/>
          <a:lstStyle/>
          <a:p>
            <a:pPr eaLnBrk="0" hangingPunct="0"/>
            <a:r>
              <a:rPr lang="en-US" sz="1200" b="0" dirty="0">
                <a:solidFill>
                  <a:srgbClr val="FFFFFF"/>
                </a:solidFill>
                <a:latin typeface="Franklin Gothic Demi" pitchFamily="34" charset="0"/>
              </a:rPr>
              <a:t>Preparation Stage</a:t>
            </a:r>
          </a:p>
        </p:txBody>
      </p:sp>
      <p:pic>
        <p:nvPicPr>
          <p:cNvPr id="47117" name="Picture 13"/>
          <p:cNvPicPr preferRelativeResize="0">
            <a:picLocks noChangeArrowheads="1"/>
          </p:cNvPicPr>
          <p:nvPr/>
        </p:nvPicPr>
        <p:blipFill>
          <a:blip r:embed="rId4" cstate="print">
            <a:lum bright="70000" contrast="-70000"/>
            <a:extLst>
              <a:ext uri="{28A0092B-C50C-407E-A947-70E740481C1C}">
                <a14:useLocalDpi xmlns:a14="http://schemas.microsoft.com/office/drawing/2010/main" xmlns="" val="0"/>
              </a:ext>
            </a:extLst>
          </a:blip>
          <a:srcRect/>
          <a:stretch>
            <a:fillRect/>
          </a:stretch>
        </p:blipFill>
        <p:spPr bwMode="gray">
          <a:xfrm>
            <a:off x="2357438" y="2632075"/>
            <a:ext cx="2057400" cy="1065213"/>
          </a:xfrm>
          <a:prstGeom prst="rect">
            <a:avLst/>
          </a:prstGeom>
          <a:noFill/>
          <a:ln w="9525">
            <a:solidFill>
              <a:srgbClr val="C0C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7118" name="Picture 14"/>
          <p:cNvPicPr preferRelativeResize="0">
            <a:picLocks noChangeArrowheads="1"/>
          </p:cNvPicPr>
          <p:nvPr/>
        </p:nvPicPr>
        <p:blipFill>
          <a:blip r:embed="rId5" cstate="print">
            <a:lum bright="70000" contrast="-70000"/>
            <a:extLst>
              <a:ext uri="{28A0092B-C50C-407E-A947-70E740481C1C}">
                <a14:useLocalDpi xmlns:a14="http://schemas.microsoft.com/office/drawing/2010/main" xmlns="" val="0"/>
              </a:ext>
            </a:extLst>
          </a:blip>
          <a:srcRect/>
          <a:stretch>
            <a:fillRect/>
          </a:stretch>
        </p:blipFill>
        <p:spPr bwMode="gray">
          <a:xfrm>
            <a:off x="4708525" y="1984375"/>
            <a:ext cx="2057400" cy="1063625"/>
          </a:xfrm>
          <a:prstGeom prst="rect">
            <a:avLst/>
          </a:prstGeom>
          <a:noFill/>
          <a:ln w="9525">
            <a:solidFill>
              <a:srgbClr val="C0C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7119" name="Picture 15"/>
          <p:cNvPicPr preferRelativeResize="0">
            <a:picLocks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gray">
          <a:xfrm>
            <a:off x="6929438" y="1346200"/>
            <a:ext cx="2057400" cy="1062038"/>
          </a:xfrm>
          <a:prstGeom prst="rect">
            <a:avLst/>
          </a:prstGeom>
          <a:noFill/>
          <a:ln w="9525">
            <a:solidFill>
              <a:srgbClr val="C0C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7120" name="Rectangle 16"/>
          <p:cNvSpPr>
            <a:spLocks noChangeArrowheads="1"/>
          </p:cNvSpPr>
          <p:nvPr/>
        </p:nvSpPr>
        <p:spPr bwMode="gray">
          <a:xfrm>
            <a:off x="2355850" y="2286000"/>
            <a:ext cx="2058988" cy="288925"/>
          </a:xfrm>
          <a:prstGeom prst="rect">
            <a:avLst/>
          </a:prstGeom>
          <a:solidFill>
            <a:srgbClr val="31598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0" tIns="45715" rIns="91430" bIns="45715" anchor="ctr"/>
          <a:lstStyle/>
          <a:p>
            <a:pPr eaLnBrk="0" hangingPunct="0"/>
            <a:r>
              <a:rPr lang="en-US" sz="1200" b="0" dirty="0">
                <a:solidFill>
                  <a:srgbClr val="FFFFFF"/>
                </a:solidFill>
                <a:latin typeface="Franklin Gothic Demi" pitchFamily="34" charset="0"/>
              </a:rPr>
              <a:t>Approach Stage</a:t>
            </a:r>
          </a:p>
        </p:txBody>
      </p:sp>
      <p:sp>
        <p:nvSpPr>
          <p:cNvPr id="47121" name="Rectangle 17"/>
          <p:cNvSpPr>
            <a:spLocks noChangeArrowheads="1"/>
          </p:cNvSpPr>
          <p:nvPr/>
        </p:nvSpPr>
        <p:spPr bwMode="gray">
          <a:xfrm>
            <a:off x="4706938" y="1638300"/>
            <a:ext cx="2058987" cy="287338"/>
          </a:xfrm>
          <a:prstGeom prst="rect">
            <a:avLst/>
          </a:prstGeom>
          <a:solidFill>
            <a:srgbClr val="31598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0" tIns="45715" rIns="91430" bIns="45715" anchor="ctr"/>
          <a:lstStyle/>
          <a:p>
            <a:pPr eaLnBrk="0" hangingPunct="0"/>
            <a:r>
              <a:rPr lang="en-US" sz="1200" b="0" dirty="0">
                <a:solidFill>
                  <a:srgbClr val="FFFFFF"/>
                </a:solidFill>
                <a:latin typeface="Franklin Gothic Demi" pitchFamily="34" charset="0"/>
              </a:rPr>
              <a:t>Due Diligence Stage</a:t>
            </a:r>
          </a:p>
        </p:txBody>
      </p:sp>
      <p:sp>
        <p:nvSpPr>
          <p:cNvPr id="47122" name="Rectangle 18"/>
          <p:cNvSpPr>
            <a:spLocks noChangeArrowheads="1"/>
          </p:cNvSpPr>
          <p:nvPr/>
        </p:nvSpPr>
        <p:spPr bwMode="gray">
          <a:xfrm>
            <a:off x="6927850" y="1000125"/>
            <a:ext cx="2058988" cy="287338"/>
          </a:xfrm>
          <a:prstGeom prst="rect">
            <a:avLst/>
          </a:prstGeom>
          <a:solidFill>
            <a:srgbClr val="31598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0" tIns="45715" rIns="91430" bIns="45715" anchor="ctr"/>
          <a:lstStyle/>
          <a:p>
            <a:pPr eaLnBrk="0" hangingPunct="0"/>
            <a:r>
              <a:rPr lang="en-US" sz="1200" b="0" dirty="0">
                <a:solidFill>
                  <a:srgbClr val="FFFFFF"/>
                </a:solidFill>
                <a:latin typeface="Franklin Gothic Demi" pitchFamily="34" charset="0"/>
              </a:rPr>
              <a:t>Negotiation/Closing Stage</a:t>
            </a:r>
          </a:p>
        </p:txBody>
      </p:sp>
      <p:sp>
        <p:nvSpPr>
          <p:cNvPr id="47123" name="Rectangle 19"/>
          <p:cNvSpPr>
            <a:spLocks noChangeArrowheads="1"/>
          </p:cNvSpPr>
          <p:nvPr/>
        </p:nvSpPr>
        <p:spPr bwMode="gray">
          <a:xfrm>
            <a:off x="785813" y="3503613"/>
            <a:ext cx="757237"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a:buClr>
                <a:srgbClr val="31598A"/>
              </a:buClr>
              <a:buSzPct val="80000"/>
              <a:buFont typeface="Wingdings" pitchFamily="2" charset="2"/>
              <a:buNone/>
            </a:pPr>
            <a:r>
              <a:rPr lang="en-US" sz="1200" b="0" dirty="0">
                <a:latin typeface="Franklin Gothic Demi" pitchFamily="34" charset="0"/>
              </a:rPr>
              <a:t>3 - 4 weeks</a:t>
            </a:r>
          </a:p>
        </p:txBody>
      </p:sp>
      <p:sp>
        <p:nvSpPr>
          <p:cNvPr id="47124" name="Rectangle 20"/>
          <p:cNvSpPr>
            <a:spLocks noChangeArrowheads="1"/>
          </p:cNvSpPr>
          <p:nvPr/>
        </p:nvSpPr>
        <p:spPr bwMode="gray">
          <a:xfrm>
            <a:off x="3006725" y="3081338"/>
            <a:ext cx="757238"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a:buClr>
                <a:srgbClr val="31598A"/>
              </a:buClr>
              <a:buSzPct val="80000"/>
              <a:buFont typeface="Wingdings" pitchFamily="2" charset="2"/>
              <a:buNone/>
            </a:pPr>
            <a:r>
              <a:rPr lang="en-US" sz="1200" b="0" dirty="0">
                <a:latin typeface="Franklin Gothic Demi" pitchFamily="34" charset="0"/>
              </a:rPr>
              <a:t>3 - 4 weeks</a:t>
            </a:r>
          </a:p>
        </p:txBody>
      </p:sp>
      <p:sp>
        <p:nvSpPr>
          <p:cNvPr id="47125" name="Rectangle 21"/>
          <p:cNvSpPr>
            <a:spLocks noChangeArrowheads="1"/>
          </p:cNvSpPr>
          <p:nvPr/>
        </p:nvSpPr>
        <p:spPr bwMode="gray">
          <a:xfrm>
            <a:off x="5357813" y="2406650"/>
            <a:ext cx="757237"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a:buClr>
                <a:srgbClr val="31598A"/>
              </a:buClr>
              <a:buSzPct val="80000"/>
              <a:buFont typeface="Wingdings" pitchFamily="2" charset="2"/>
              <a:buNone/>
            </a:pPr>
            <a:r>
              <a:rPr lang="en-US" sz="1200" b="0" dirty="0">
                <a:latin typeface="Franklin Gothic Demi" pitchFamily="34" charset="0"/>
              </a:rPr>
              <a:t>3 - 4 weeks</a:t>
            </a:r>
          </a:p>
        </p:txBody>
      </p:sp>
      <p:sp>
        <p:nvSpPr>
          <p:cNvPr id="47126" name="Rectangle 22"/>
          <p:cNvSpPr>
            <a:spLocks noChangeArrowheads="1"/>
          </p:cNvSpPr>
          <p:nvPr/>
        </p:nvSpPr>
        <p:spPr bwMode="gray">
          <a:xfrm>
            <a:off x="7578725" y="1770063"/>
            <a:ext cx="757238"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a:buClr>
                <a:srgbClr val="31598A"/>
              </a:buClr>
              <a:buSzPct val="80000"/>
              <a:buFont typeface="Wingdings" pitchFamily="2" charset="2"/>
              <a:buNone/>
            </a:pPr>
            <a:r>
              <a:rPr lang="en-US" sz="1200" b="0" dirty="0">
                <a:latin typeface="Franklin Gothic Demi" pitchFamily="34" charset="0"/>
              </a:rPr>
              <a:t>3 - 4 weeks</a:t>
            </a:r>
          </a:p>
        </p:txBody>
      </p:sp>
      <p:sp>
        <p:nvSpPr>
          <p:cNvPr id="47127" name="Rectangle 26"/>
          <p:cNvSpPr>
            <a:spLocks noGrp="1" noChangeArrowheads="1"/>
          </p:cNvSpPr>
          <p:nvPr>
            <p:ph type="title"/>
          </p:nvPr>
        </p:nvSpPr>
        <p:spPr/>
        <p:txBody>
          <a:bodyPr/>
          <a:lstStyle/>
          <a:p>
            <a:pPr eaLnBrk="1" hangingPunct="1"/>
            <a:r>
              <a:rPr lang="en-US" dirty="0" smtClean="0"/>
              <a:t>Overview of a 2-Stage Auction Process</a:t>
            </a:r>
          </a:p>
        </p:txBody>
      </p:sp>
      <p:sp>
        <p:nvSpPr>
          <p:cNvPr id="47128" name="AutoShape 24"/>
          <p:cNvSpPr>
            <a:spLocks noChangeArrowheads="1"/>
          </p:cNvSpPr>
          <p:nvPr/>
        </p:nvSpPr>
        <p:spPr bwMode="auto">
          <a:xfrm flipH="1">
            <a:off x="4476750" y="5002213"/>
            <a:ext cx="4452938" cy="1133475"/>
          </a:xfrm>
          <a:prstGeom prst="leftArrow">
            <a:avLst>
              <a:gd name="adj1" fmla="val 81602"/>
              <a:gd name="adj2" fmla="val 76607"/>
            </a:avLst>
          </a:prstGeom>
          <a:gradFill rotWithShape="1">
            <a:gsLst>
              <a:gs pos="0">
                <a:srgbClr val="695E4A"/>
              </a:gs>
              <a:gs pos="100000">
                <a:schemeClr val="bg1"/>
              </a:gs>
            </a:gsLst>
            <a:lin ang="0" scaled="1"/>
          </a:gradFill>
          <a:ln>
            <a:noFill/>
          </a:ln>
          <a:effectLst/>
          <a:extLst>
            <a:ext uri="{91240B29-F687-4F45-9708-019B960494DF}">
              <a14:hiddenLine xmlns:a14="http://schemas.microsoft.com/office/drawing/2010/main" xmlns="" w="9525">
                <a:solidFill>
                  <a:srgbClr val="DDDDDD"/>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347663">
              <a:buClr>
                <a:srgbClr val="016AAC"/>
              </a:buClr>
              <a:buFont typeface="Wingdings" pitchFamily="2" charset="2"/>
              <a:buNone/>
            </a:pPr>
            <a:r>
              <a:rPr lang="en-US" sz="1400" b="0" u="sng" dirty="0">
                <a:latin typeface="Franklin Gothic Demi" pitchFamily="34" charset="0"/>
              </a:rPr>
              <a:t>Stage 2</a:t>
            </a:r>
          </a:p>
          <a:p>
            <a:pPr marL="347663">
              <a:buClr>
                <a:srgbClr val="016AAC"/>
              </a:buClr>
              <a:buFont typeface="Wingdings" pitchFamily="2" charset="2"/>
              <a:buNone/>
            </a:pPr>
            <a:r>
              <a:rPr lang="en-US" sz="1400" b="0" dirty="0">
                <a:latin typeface="Franklin Gothic Demi" pitchFamily="34" charset="0"/>
              </a:rPr>
              <a:t>Finalize An Agreement With</a:t>
            </a:r>
          </a:p>
          <a:p>
            <a:pPr marL="347663">
              <a:buClr>
                <a:srgbClr val="016AAC"/>
              </a:buClr>
              <a:buFont typeface="Wingdings" pitchFamily="2" charset="2"/>
              <a:buNone/>
            </a:pPr>
            <a:r>
              <a:rPr lang="en-US" sz="1400" b="0" dirty="0">
                <a:latin typeface="Franklin Gothic Demi" pitchFamily="34" charset="0"/>
              </a:rPr>
              <a:t>A Selected Party</a:t>
            </a:r>
          </a:p>
        </p:txBody>
      </p:sp>
      <p:sp>
        <p:nvSpPr>
          <p:cNvPr id="47129" name="Line 25"/>
          <p:cNvSpPr>
            <a:spLocks noChangeShapeType="1"/>
          </p:cNvSpPr>
          <p:nvPr/>
        </p:nvSpPr>
        <p:spPr bwMode="auto">
          <a:xfrm>
            <a:off x="4562475" y="771525"/>
            <a:ext cx="0" cy="5364163"/>
          </a:xfrm>
          <a:prstGeom prst="line">
            <a:avLst/>
          </a:prstGeom>
          <a:noFill/>
          <a:ln w="31750">
            <a:solidFill>
              <a:schemeClr val="bg2"/>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p>
        </p:txBody>
      </p:sp>
    </p:spTree>
    <p:extLst>
      <p:ext uri="{BB962C8B-B14F-4D97-AF65-F5344CB8AC3E}">
        <p14:creationId xmlns:p14="http://schemas.microsoft.com/office/powerpoint/2010/main" xmlns="" val="27595500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pPr marL="538163" indent="-538163" eaLnBrk="1" hangingPunct="1"/>
            <a:r>
              <a:rPr lang="en-US" dirty="0" smtClean="0">
                <a:solidFill>
                  <a:schemeClr val="tx2"/>
                </a:solidFill>
                <a:ea typeface="Times New Roman" pitchFamily="18" charset="0"/>
                <a:cs typeface="Arial" charset="0"/>
              </a:rPr>
              <a:t>Appendix</a:t>
            </a:r>
          </a:p>
        </p:txBody>
      </p:sp>
      <p:sp>
        <p:nvSpPr>
          <p:cNvPr id="2" name="Subtitle 1"/>
          <p:cNvSpPr>
            <a:spLocks noGrp="1"/>
          </p:cNvSpPr>
          <p:nvPr>
            <p:ph type="subTitle" sz="quarter" idx="1"/>
          </p:nvPr>
        </p:nvSpPr>
        <p:spPr/>
        <p:txBody>
          <a:bodyPr/>
          <a:lstStyle/>
          <a:p>
            <a:endParaRPr lang="en-CA" dirty="0"/>
          </a:p>
        </p:txBody>
      </p:sp>
    </p:spTree>
    <p:extLst>
      <p:ext uri="{BB962C8B-B14F-4D97-AF65-F5344CB8AC3E}">
        <p14:creationId xmlns:p14="http://schemas.microsoft.com/office/powerpoint/2010/main" xmlns="" val="33862678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smtClean="0"/>
              <a:t>Unsolicited Considerations</a:t>
            </a:r>
          </a:p>
        </p:txBody>
      </p:sp>
      <p:sp>
        <p:nvSpPr>
          <p:cNvPr id="49155" name="Rectangle 3"/>
          <p:cNvSpPr>
            <a:spLocks noGrp="1" noChangeArrowheads="1"/>
          </p:cNvSpPr>
          <p:nvPr>
            <p:ph type="body" idx="4294967295"/>
          </p:nvPr>
        </p:nvSpPr>
        <p:spPr bwMode="gray">
          <a:xfrm>
            <a:off x="3905250" y="1090613"/>
            <a:ext cx="5238750" cy="5253037"/>
          </a:xfrm>
          <a:prstGeom prst="rect">
            <a:avLst/>
          </a:prstGeom>
          <a:noFill/>
        </p:spPr>
        <p:txBody>
          <a:bodyPr/>
          <a:lstStyle/>
          <a:p>
            <a:pPr eaLnBrk="1" hangingPunct="1">
              <a:buSzTx/>
            </a:pPr>
            <a:r>
              <a:rPr lang="en-US" sz="1400" b="1" dirty="0" smtClean="0"/>
              <a:t>Front Door Approach First</a:t>
            </a:r>
            <a:r>
              <a:rPr lang="en-US" sz="1400" dirty="0" smtClean="0"/>
              <a:t> - Buyers prefer to go through the ‘front door’ in order to source the target’s co-operation, the board support on price, and the opportunity for due diligence</a:t>
            </a:r>
          </a:p>
          <a:p>
            <a:pPr lvl="1" eaLnBrk="1" hangingPunct="1">
              <a:buSzTx/>
            </a:pPr>
            <a:r>
              <a:rPr lang="en-US" dirty="0" smtClean="0"/>
              <a:t>However, unsolicited offers tend to occur in situations where the bidder may be perceived to be the ‘enemy’ or where front door overtures have been rebuffed</a:t>
            </a:r>
          </a:p>
          <a:p>
            <a:pPr lvl="2" eaLnBrk="1" hangingPunct="1"/>
            <a:r>
              <a:rPr lang="en-US" sz="1400" dirty="0" smtClean="0"/>
              <a:t>Most initial unsolicited bids are unsuccessful, but ultimately cause a change of control</a:t>
            </a:r>
          </a:p>
          <a:p>
            <a:pPr eaLnBrk="1" hangingPunct="1">
              <a:buSzTx/>
            </a:pPr>
            <a:r>
              <a:rPr lang="en-US" sz="1400" b="1" dirty="0" smtClean="0"/>
              <a:t>Best Defence</a:t>
            </a:r>
            <a:r>
              <a:rPr lang="en-US" sz="1400" dirty="0" smtClean="0"/>
              <a:t> - The best defence against any unsolicited proposal is to have the Company’s “full value” already reflected in the marketplace – thus avoiding opportunistic advances</a:t>
            </a:r>
            <a:r>
              <a:rPr lang="en-US" sz="1400" b="1" dirty="0" smtClean="0"/>
              <a:t> </a:t>
            </a:r>
            <a:endParaRPr lang="en-US" dirty="0" smtClean="0"/>
          </a:p>
          <a:p>
            <a:pPr eaLnBrk="1" hangingPunct="1">
              <a:buSzTx/>
            </a:pPr>
            <a:r>
              <a:rPr lang="en-US" sz="1400" b="1" dirty="0" smtClean="0"/>
              <a:t>Advance Preparation</a:t>
            </a:r>
            <a:r>
              <a:rPr lang="en-US" sz="1400" dirty="0" smtClean="0"/>
              <a:t> – When a Company finds itself in a vulnerable position, it would be prudent for the Board to prepare for a potential unsolicited bid</a:t>
            </a:r>
          </a:p>
          <a:p>
            <a:pPr eaLnBrk="1" hangingPunct="1">
              <a:buSzTx/>
            </a:pPr>
            <a:r>
              <a:rPr lang="en-US" sz="1400" b="1" dirty="0" smtClean="0"/>
              <a:t>Proxy Contest</a:t>
            </a:r>
            <a:r>
              <a:rPr lang="en-US" sz="1400" dirty="0" smtClean="0"/>
              <a:t> – Activist shareholders may also see opportunities to push the Board into actions to augment value in short term</a:t>
            </a:r>
          </a:p>
          <a:p>
            <a:pPr lvl="1" eaLnBrk="1" hangingPunct="1">
              <a:buSzTx/>
            </a:pPr>
            <a:r>
              <a:rPr lang="en-US" dirty="0" smtClean="0"/>
              <a:t>Not necessarily aligned with all shareholders as their interests are short term in nature</a:t>
            </a:r>
            <a:endParaRPr lang="en-US" sz="1200" dirty="0" smtClean="0"/>
          </a:p>
        </p:txBody>
      </p:sp>
      <p:sp>
        <p:nvSpPr>
          <p:cNvPr id="49156" name="AutoShape 4"/>
          <p:cNvSpPr>
            <a:spLocks noChangeArrowheads="1"/>
          </p:cNvSpPr>
          <p:nvPr/>
        </p:nvSpPr>
        <p:spPr bwMode="gray">
          <a:xfrm>
            <a:off x="0" y="1225550"/>
            <a:ext cx="3656013" cy="938213"/>
          </a:xfrm>
          <a:prstGeom prst="rightArrowCallout">
            <a:avLst>
              <a:gd name="adj1" fmla="val 100000"/>
              <a:gd name="adj2" fmla="val 50000"/>
              <a:gd name="adj3" fmla="val 43298"/>
              <a:gd name="adj4" fmla="val 88889"/>
            </a:avLst>
          </a:prstGeom>
          <a:solidFill>
            <a:schemeClr val="accent1"/>
          </a:solidFill>
          <a:ln>
            <a:noFill/>
          </a:ln>
          <a:effectLst/>
          <a:extLst/>
        </p:spPr>
        <p:txBody>
          <a:bodyPr lIns="194400" tIns="61544" rIns="123087" bIns="61544" anchor="ctr"/>
          <a:lstStyle/>
          <a:p>
            <a:pPr algn="l">
              <a:spcBef>
                <a:spcPct val="0"/>
              </a:spcBef>
              <a:buClr>
                <a:srgbClr val="11393E"/>
              </a:buClr>
              <a:buFont typeface="Wingdings" pitchFamily="2" charset="2"/>
              <a:buNone/>
            </a:pPr>
            <a:r>
              <a:rPr lang="en-US" sz="1400" b="0" dirty="0">
                <a:solidFill>
                  <a:schemeClr val="bg1"/>
                </a:solidFill>
                <a:latin typeface="Franklin Gothic Demi" pitchFamily="34" charset="0"/>
              </a:rPr>
              <a:t>Early preparations for an unsolicited takeover bid can significantly enhance the effectiveness of a defence strategy</a:t>
            </a:r>
          </a:p>
        </p:txBody>
      </p:sp>
    </p:spTree>
    <p:extLst>
      <p:ext uri="{BB962C8B-B14F-4D97-AF65-F5344CB8AC3E}">
        <p14:creationId xmlns:p14="http://schemas.microsoft.com/office/powerpoint/2010/main" xmlns="" val="26361558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smtClean="0"/>
              <a:t>Defence Preparation</a:t>
            </a:r>
          </a:p>
        </p:txBody>
      </p:sp>
      <p:sp>
        <p:nvSpPr>
          <p:cNvPr id="50179" name="Rectangle 3"/>
          <p:cNvSpPr>
            <a:spLocks noGrp="1" noChangeArrowheads="1"/>
          </p:cNvSpPr>
          <p:nvPr>
            <p:ph type="body" idx="1"/>
          </p:nvPr>
        </p:nvSpPr>
        <p:spPr>
          <a:xfrm>
            <a:off x="138113" y="874713"/>
            <a:ext cx="8789987" cy="3579812"/>
          </a:xfrm>
        </p:spPr>
        <p:txBody>
          <a:bodyPr/>
          <a:lstStyle/>
          <a:p>
            <a:pPr eaLnBrk="1" hangingPunct="1"/>
            <a:r>
              <a:rPr lang="en-US" sz="1600" b="1" dirty="0" smtClean="0"/>
              <a:t>Understanding Alternatives</a:t>
            </a:r>
            <a:r>
              <a:rPr lang="en-US" sz="1600" dirty="0" smtClean="0"/>
              <a:t> – An appropriate Board response will only be possible if the Board has a full understanding of all of the company’s alternatives as early in the defence contest as possible </a:t>
            </a:r>
          </a:p>
          <a:p>
            <a:pPr lvl="1" eaLnBrk="1" hangingPunct="1"/>
            <a:r>
              <a:rPr lang="en-US" sz="1600" dirty="0" smtClean="0"/>
              <a:t>Ideally </a:t>
            </a:r>
            <a:r>
              <a:rPr lang="en-US" sz="1600" i="1" u="sng" dirty="0" smtClean="0"/>
              <a:t>prepared in advance</a:t>
            </a:r>
            <a:r>
              <a:rPr lang="en-US" sz="1600" dirty="0" smtClean="0"/>
              <a:t> of receiving a hostile bid</a:t>
            </a:r>
          </a:p>
          <a:p>
            <a:pPr lvl="1" eaLnBrk="1" hangingPunct="1"/>
            <a:r>
              <a:rPr lang="en-US" sz="1600" i="1" dirty="0" smtClean="0"/>
              <a:t>Time</a:t>
            </a:r>
            <a:r>
              <a:rPr lang="en-US" sz="1600" dirty="0" smtClean="0"/>
              <a:t> to respond to an unsolicited bid </a:t>
            </a:r>
            <a:r>
              <a:rPr lang="en-US" sz="1600" i="1" u="sng" dirty="0" smtClean="0"/>
              <a:t>can be very limited</a:t>
            </a:r>
          </a:p>
          <a:p>
            <a:pPr lvl="1" eaLnBrk="1" hangingPunct="1"/>
            <a:r>
              <a:rPr lang="en-US" sz="1600" dirty="0" smtClean="0"/>
              <a:t>True alternatives to an offer must be more favourable to shareholders</a:t>
            </a:r>
          </a:p>
          <a:p>
            <a:pPr eaLnBrk="1" hangingPunct="1"/>
            <a:r>
              <a:rPr lang="en-US" sz="1600" b="1" dirty="0" smtClean="0"/>
              <a:t>Preparation</a:t>
            </a:r>
            <a:r>
              <a:rPr lang="en-US" sz="1600" dirty="0" smtClean="0"/>
              <a:t> – An appropriate defensive strategy prior to receiving an unsolicited bid would include a preparation stage to establish key elements of the current environment:</a:t>
            </a:r>
          </a:p>
          <a:p>
            <a:pPr lvl="1" eaLnBrk="1" hangingPunct="1"/>
            <a:r>
              <a:rPr lang="en-US" sz="1600" dirty="0" smtClean="0"/>
              <a:t>Clearly </a:t>
            </a:r>
            <a:r>
              <a:rPr lang="en-US" sz="1600" i="1" u="sng" dirty="0" smtClean="0"/>
              <a:t>understand value proposition</a:t>
            </a:r>
          </a:p>
          <a:p>
            <a:pPr lvl="1" eaLnBrk="1" hangingPunct="1"/>
            <a:r>
              <a:rPr lang="en-US" sz="1600" i="1" u="sng" dirty="0" smtClean="0"/>
              <a:t>Communicate message</a:t>
            </a:r>
            <a:r>
              <a:rPr lang="en-US" sz="1600" dirty="0" smtClean="0"/>
              <a:t> to market</a:t>
            </a:r>
          </a:p>
          <a:p>
            <a:pPr lvl="1" eaLnBrk="1" hangingPunct="1"/>
            <a:r>
              <a:rPr lang="en-US" sz="1600" i="1" u="sng" dirty="0" smtClean="0"/>
              <a:t>Identify</a:t>
            </a:r>
            <a:r>
              <a:rPr lang="en-US" sz="1600" dirty="0" smtClean="0"/>
              <a:t> likely suitors and </a:t>
            </a:r>
            <a:r>
              <a:rPr lang="en-US" sz="1600" i="1" u="sng" dirty="0" smtClean="0"/>
              <a:t>White Knight candidates</a:t>
            </a:r>
          </a:p>
          <a:p>
            <a:pPr lvl="1" eaLnBrk="1" hangingPunct="1"/>
            <a:r>
              <a:rPr lang="en-US" sz="1600" dirty="0" smtClean="0"/>
              <a:t>Be prepared to </a:t>
            </a:r>
            <a:r>
              <a:rPr lang="en-US" sz="1600" i="1" u="sng" dirty="0" smtClean="0"/>
              <a:t>review business in detail</a:t>
            </a:r>
          </a:p>
        </p:txBody>
      </p:sp>
    </p:spTree>
    <p:extLst>
      <p:ext uri="{BB962C8B-B14F-4D97-AF65-F5344CB8AC3E}">
        <p14:creationId xmlns:p14="http://schemas.microsoft.com/office/powerpoint/2010/main" xmlns="" val="13591084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t>Shareholder Value Team</a:t>
            </a:r>
          </a:p>
        </p:txBody>
      </p:sp>
      <p:sp>
        <p:nvSpPr>
          <p:cNvPr id="51203" name="Rectangle 3"/>
          <p:cNvSpPr>
            <a:spLocks noGrp="1" noChangeArrowheads="1"/>
          </p:cNvSpPr>
          <p:nvPr>
            <p:ph type="body" idx="1"/>
          </p:nvPr>
        </p:nvSpPr>
        <p:spPr bwMode="gray">
          <a:xfrm>
            <a:off x="138113" y="874713"/>
            <a:ext cx="8789987" cy="4559300"/>
          </a:xfrm>
        </p:spPr>
        <p:txBody>
          <a:bodyPr/>
          <a:lstStyle/>
          <a:p>
            <a:pPr eaLnBrk="1" hangingPunct="1"/>
            <a:r>
              <a:rPr lang="en-US" sz="1600" b="1" dirty="0" smtClean="0"/>
              <a:t>Shareholder Value Team</a:t>
            </a:r>
            <a:r>
              <a:rPr lang="en-US" sz="1600" dirty="0" smtClean="0"/>
              <a:t> - Identify legal and financial advisors to work with senior management and the Company’s Board or independent committee (a “Shareholder Value Team”) to carry out the necessary analysis and planning functions</a:t>
            </a:r>
          </a:p>
          <a:p>
            <a:pPr eaLnBrk="1" hangingPunct="1"/>
            <a:r>
              <a:rPr lang="en-US" sz="1600" dirty="0" smtClean="0"/>
              <a:t>The Shareholder Value Team should undertake certain initial preparations, including:</a:t>
            </a:r>
          </a:p>
          <a:p>
            <a:pPr lvl="1" eaLnBrk="1" hangingPunct="1"/>
            <a:r>
              <a:rPr lang="en-US" sz="1600" dirty="0" smtClean="0"/>
              <a:t>Review existing protection mechanisms (shareholder rights plan, key contracts, etc.);</a:t>
            </a:r>
          </a:p>
          <a:p>
            <a:pPr lvl="1" eaLnBrk="1" hangingPunct="1"/>
            <a:r>
              <a:rPr lang="en-US" sz="1600" dirty="0" smtClean="0"/>
              <a:t>Consider structural initiatives and their role in any hostile take-over attempt;</a:t>
            </a:r>
          </a:p>
          <a:p>
            <a:pPr lvl="1" eaLnBrk="1" hangingPunct="1"/>
            <a:r>
              <a:rPr lang="en-US" sz="1600" dirty="0" smtClean="0"/>
              <a:t>Identify and analyze potential strategic partners; and</a:t>
            </a:r>
          </a:p>
          <a:p>
            <a:pPr lvl="1" eaLnBrk="1" hangingPunct="1"/>
            <a:r>
              <a:rPr lang="en-US" sz="1600" dirty="0" smtClean="0"/>
              <a:t>Initiate a “share watch” program to monitor trading of the Company’s shares</a:t>
            </a:r>
          </a:p>
          <a:p>
            <a:pPr eaLnBrk="1" hangingPunct="1"/>
            <a:r>
              <a:rPr lang="en-US" sz="1600" dirty="0" smtClean="0"/>
              <a:t>In addition, the Shareholder Value Team should participate in the Company’s business review and initiatives to maximize value</a:t>
            </a:r>
          </a:p>
          <a:p>
            <a:pPr eaLnBrk="1" hangingPunct="1"/>
            <a:r>
              <a:rPr lang="en-US" sz="1600" dirty="0" smtClean="0"/>
              <a:t>The Shareholder Value Team should have the confidence of the Board of Directors and the authority to respond quickly in the face of an unsolicited bid or proposal</a:t>
            </a:r>
          </a:p>
          <a:p>
            <a:pPr eaLnBrk="1" hangingPunct="1"/>
            <a:r>
              <a:rPr lang="en-US" sz="1600" dirty="0" smtClean="0"/>
              <a:t>In response to an unsolicited bid or proposal, the Shareholder Value Team should quickly assess the strategic objectives of the offeror, estimate its maximum price payable, and analyze all aspects of any proposals</a:t>
            </a:r>
          </a:p>
        </p:txBody>
      </p:sp>
    </p:spTree>
    <p:extLst>
      <p:ext uri="{BB962C8B-B14F-4D97-AF65-F5344CB8AC3E}">
        <p14:creationId xmlns:p14="http://schemas.microsoft.com/office/powerpoint/2010/main" xmlns="" val="36896520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gray">
          <a:xfrm>
            <a:off x="0" y="847725"/>
            <a:ext cx="9144000" cy="889000"/>
          </a:xfrm>
          <a:prstGeom prst="rightArrowCallout">
            <a:avLst>
              <a:gd name="adj1" fmla="val 100000"/>
              <a:gd name="adj2" fmla="val 50000"/>
              <a:gd name="adj3" fmla="val 0"/>
              <a:gd name="adj4" fmla="val 92065"/>
            </a:avLst>
          </a:prstGeom>
          <a:solidFill>
            <a:schemeClr val="accent1"/>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37160" tIns="61544" bIns="61544" anchor="ctr"/>
          <a:lstStyle/>
          <a:p>
            <a:pPr marL="1028700" algn="l">
              <a:spcBef>
                <a:spcPct val="30000"/>
              </a:spcBef>
              <a:spcAft>
                <a:spcPct val="30000"/>
              </a:spcAft>
              <a:buClr>
                <a:srgbClr val="11393E"/>
              </a:buClr>
              <a:buFont typeface="Wingdings" pitchFamily="2" charset="2"/>
              <a:buNone/>
            </a:pPr>
            <a:r>
              <a:rPr lang="en-US" sz="1400" b="0" dirty="0">
                <a:solidFill>
                  <a:schemeClr val="bg1"/>
                </a:solidFill>
                <a:latin typeface="Franklin Gothic Demi" pitchFamily="34" charset="0"/>
              </a:rPr>
              <a:t>Before any bid is received, the Shareholder Value Team can take considerable steps towards an unsolicited defence review, and save valuable time should an unsolicited bid surface</a:t>
            </a:r>
          </a:p>
        </p:txBody>
      </p:sp>
      <p:sp>
        <p:nvSpPr>
          <p:cNvPr id="52227" name="Rectangle 3"/>
          <p:cNvSpPr>
            <a:spLocks noGrp="1" noChangeArrowheads="1"/>
          </p:cNvSpPr>
          <p:nvPr>
            <p:ph type="title"/>
          </p:nvPr>
        </p:nvSpPr>
        <p:spPr/>
        <p:txBody>
          <a:bodyPr/>
          <a:lstStyle/>
          <a:p>
            <a:pPr eaLnBrk="1" hangingPunct="1"/>
            <a:r>
              <a:rPr lang="en-US" dirty="0" smtClean="0"/>
              <a:t>Defense Preparation</a:t>
            </a:r>
          </a:p>
        </p:txBody>
      </p:sp>
      <p:sp>
        <p:nvSpPr>
          <p:cNvPr id="52228" name="Rectangle 4"/>
          <p:cNvSpPr>
            <a:spLocks noChangeArrowheads="1"/>
          </p:cNvSpPr>
          <p:nvPr/>
        </p:nvSpPr>
        <p:spPr bwMode="gray">
          <a:xfrm>
            <a:off x="1281113" y="1860550"/>
            <a:ext cx="7710487" cy="731837"/>
          </a:xfrm>
          <a:prstGeom prst="rect">
            <a:avLst/>
          </a:prstGeom>
          <a:solidFill>
            <a:schemeClr val="accent2"/>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61544" rIns="0" bIns="61544" anchor="ctr"/>
          <a:lstStyle/>
          <a:p>
            <a:pPr marL="457200" indent="-166688" algn="l">
              <a:spcBef>
                <a:spcPct val="10000"/>
              </a:spcBef>
              <a:buClr>
                <a:srgbClr val="31598A"/>
              </a:buClr>
              <a:buFont typeface="Wingdings" pitchFamily="2" charset="2"/>
              <a:buChar char="n"/>
            </a:pPr>
            <a:r>
              <a:rPr lang="en-US" sz="1000" b="0" dirty="0">
                <a:solidFill>
                  <a:schemeClr val="tx1"/>
                </a:solidFill>
              </a:rPr>
              <a:t>Key management, legal, financial, and PR advisors</a:t>
            </a:r>
          </a:p>
          <a:p>
            <a:pPr marL="457200" indent="-166688" algn="l">
              <a:spcBef>
                <a:spcPct val="10000"/>
              </a:spcBef>
              <a:buClr>
                <a:srgbClr val="31598A"/>
              </a:buClr>
              <a:buFont typeface="Wingdings" pitchFamily="2" charset="2"/>
              <a:buChar char="n"/>
            </a:pPr>
            <a:r>
              <a:rPr lang="en-US" sz="1000" b="0" dirty="0">
                <a:solidFill>
                  <a:schemeClr val="tx1"/>
                </a:solidFill>
              </a:rPr>
              <a:t>Consider potential candidates for a special committee</a:t>
            </a:r>
          </a:p>
        </p:txBody>
      </p:sp>
      <p:sp>
        <p:nvSpPr>
          <p:cNvPr id="52229" name="AutoShape 5"/>
          <p:cNvSpPr>
            <a:spLocks noChangeArrowheads="1"/>
          </p:cNvSpPr>
          <p:nvPr/>
        </p:nvSpPr>
        <p:spPr bwMode="gray">
          <a:xfrm>
            <a:off x="133350" y="1858962"/>
            <a:ext cx="1371600" cy="731838"/>
          </a:xfrm>
          <a:prstGeom prst="rightArrowCallout">
            <a:avLst>
              <a:gd name="adj1" fmla="val 100000"/>
              <a:gd name="adj2" fmla="val 50000"/>
              <a:gd name="adj3" fmla="val 29197"/>
              <a:gd name="adj4" fmla="val 79449"/>
            </a:avLst>
          </a:prstGeom>
          <a:solidFill>
            <a:schemeClr val="accent1"/>
          </a:solidFill>
          <a:ln>
            <a:noFill/>
          </a:ln>
          <a:effectLst/>
          <a:extLst/>
        </p:spPr>
        <p:txBody>
          <a:bodyPr rIns="45720" anchor="ctr"/>
          <a:lstStyle/>
          <a:p>
            <a:pPr algn="l">
              <a:spcBef>
                <a:spcPct val="30000"/>
              </a:spcBef>
              <a:spcAft>
                <a:spcPct val="30000"/>
              </a:spcAft>
              <a:buClr>
                <a:srgbClr val="11393E"/>
              </a:buClr>
              <a:buFont typeface="Wingdings" pitchFamily="2" charset="2"/>
              <a:buNone/>
            </a:pPr>
            <a:r>
              <a:rPr lang="en-US" sz="1000" b="0" dirty="0">
                <a:solidFill>
                  <a:schemeClr val="bg1"/>
                </a:solidFill>
                <a:latin typeface="Franklin Gothic Demi" pitchFamily="34" charset="0"/>
              </a:rPr>
              <a:t>Identify Shareholder Value Team	</a:t>
            </a:r>
          </a:p>
        </p:txBody>
      </p:sp>
      <p:sp>
        <p:nvSpPr>
          <p:cNvPr id="52230" name="Rectangle 6"/>
          <p:cNvSpPr>
            <a:spLocks noChangeArrowheads="1"/>
          </p:cNvSpPr>
          <p:nvPr/>
        </p:nvSpPr>
        <p:spPr bwMode="gray">
          <a:xfrm>
            <a:off x="1281113" y="2714625"/>
            <a:ext cx="7705725" cy="874712"/>
          </a:xfrm>
          <a:prstGeom prst="rect">
            <a:avLst/>
          </a:prstGeom>
          <a:solidFill>
            <a:schemeClr val="accent2"/>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61544" rIns="0" bIns="61544" anchor="ctr"/>
          <a:lstStyle/>
          <a:p>
            <a:pPr marL="457200" indent="-166688" algn="l">
              <a:spcBef>
                <a:spcPct val="10000"/>
              </a:spcBef>
              <a:buClr>
                <a:srgbClr val="31598A"/>
              </a:buClr>
              <a:buFont typeface="Wingdings" pitchFamily="2" charset="2"/>
              <a:buChar char="n"/>
            </a:pPr>
            <a:r>
              <a:rPr lang="en-US" sz="1000" b="0" dirty="0">
                <a:solidFill>
                  <a:schemeClr val="tx1"/>
                </a:solidFill>
              </a:rPr>
              <a:t>Monitor share trading to detect unusual activity; may provide early warning</a:t>
            </a:r>
          </a:p>
          <a:p>
            <a:pPr marL="457200" indent="-166688" algn="l">
              <a:spcBef>
                <a:spcPct val="10000"/>
              </a:spcBef>
              <a:buClr>
                <a:srgbClr val="31598A"/>
              </a:buClr>
              <a:buFont typeface="Wingdings" pitchFamily="2" charset="2"/>
              <a:buChar char="n"/>
            </a:pPr>
            <a:r>
              <a:rPr lang="en-US" sz="1000" b="0" dirty="0">
                <a:solidFill>
                  <a:schemeClr val="tx1"/>
                </a:solidFill>
              </a:rPr>
              <a:t>Identify key relationships: regulatory, political, customer, supply, lender notification/briefing requirements</a:t>
            </a:r>
          </a:p>
          <a:p>
            <a:pPr marL="633413" lvl="1" algn="l">
              <a:spcBef>
                <a:spcPct val="10000"/>
              </a:spcBef>
              <a:buClr>
                <a:srgbClr val="31598A"/>
              </a:buClr>
              <a:buFont typeface="Wingdings" pitchFamily="2" charset="2"/>
              <a:buChar char="n"/>
            </a:pPr>
            <a:r>
              <a:rPr lang="en-US" sz="1000" b="0" dirty="0">
                <a:solidFill>
                  <a:schemeClr val="tx1"/>
                </a:solidFill>
              </a:rPr>
              <a:t> Relationships should be established in advance to be able to act immediately, if and when required</a:t>
            </a:r>
          </a:p>
          <a:p>
            <a:pPr marL="457200" indent="-166688" algn="l">
              <a:spcBef>
                <a:spcPct val="10000"/>
              </a:spcBef>
              <a:buClr>
                <a:srgbClr val="31598A"/>
              </a:buClr>
              <a:buFont typeface="Wingdings" pitchFamily="2" charset="2"/>
              <a:buChar char="n"/>
            </a:pPr>
            <a:r>
              <a:rPr lang="en-US" sz="1000" b="0" dirty="0">
                <a:solidFill>
                  <a:schemeClr val="tx1"/>
                </a:solidFill>
              </a:rPr>
              <a:t>Review shareholders’ rights plan</a:t>
            </a:r>
          </a:p>
          <a:p>
            <a:pPr marL="633413" lvl="1" algn="l">
              <a:spcBef>
                <a:spcPct val="10000"/>
              </a:spcBef>
              <a:buClr>
                <a:srgbClr val="31598A"/>
              </a:buClr>
              <a:buFont typeface="Wingdings" pitchFamily="2" charset="2"/>
              <a:buChar char="n"/>
            </a:pPr>
            <a:r>
              <a:rPr lang="en-US" sz="1000" b="0" dirty="0">
                <a:solidFill>
                  <a:schemeClr val="tx1"/>
                </a:solidFill>
              </a:rPr>
              <a:t> Buys time</a:t>
            </a:r>
          </a:p>
        </p:txBody>
      </p:sp>
      <p:sp>
        <p:nvSpPr>
          <p:cNvPr id="52231" name="AutoShape 7"/>
          <p:cNvSpPr>
            <a:spLocks noChangeArrowheads="1"/>
          </p:cNvSpPr>
          <p:nvPr/>
        </p:nvSpPr>
        <p:spPr bwMode="gray">
          <a:xfrm>
            <a:off x="133350" y="2716212"/>
            <a:ext cx="1371600" cy="874713"/>
          </a:xfrm>
          <a:prstGeom prst="rightArrowCallout">
            <a:avLst>
              <a:gd name="adj1" fmla="val 100000"/>
              <a:gd name="adj2" fmla="val 50000"/>
              <a:gd name="adj3" fmla="val 23027"/>
              <a:gd name="adj4" fmla="val 81315"/>
            </a:avLst>
          </a:prstGeom>
          <a:solidFill>
            <a:schemeClr val="accent1"/>
          </a:solidFill>
          <a:ln>
            <a:noFill/>
          </a:ln>
          <a:effectLst/>
          <a:extLst/>
        </p:spPr>
        <p:txBody>
          <a:bodyPr rIns="45720" anchor="ctr"/>
          <a:lstStyle/>
          <a:p>
            <a:pPr algn="l">
              <a:spcBef>
                <a:spcPct val="30000"/>
              </a:spcBef>
              <a:spcAft>
                <a:spcPct val="30000"/>
              </a:spcAft>
              <a:buClr>
                <a:srgbClr val="11393E"/>
              </a:buClr>
              <a:buFont typeface="Wingdings" pitchFamily="2" charset="2"/>
              <a:buNone/>
            </a:pPr>
            <a:r>
              <a:rPr lang="en-US" sz="1000" b="0" dirty="0">
                <a:solidFill>
                  <a:schemeClr val="bg1"/>
                </a:solidFill>
                <a:latin typeface="Franklin Gothic Demi" pitchFamily="34" charset="0"/>
                <a:cs typeface="Times New Roman" pitchFamily="18" charset="0"/>
              </a:rPr>
              <a:t>Establish Market Intelligence Program</a:t>
            </a:r>
            <a:r>
              <a:rPr lang="en-US" sz="1000" b="0" dirty="0">
                <a:solidFill>
                  <a:schemeClr val="bg1"/>
                </a:solidFill>
                <a:latin typeface="Franklin Gothic Demi" pitchFamily="34" charset="0"/>
              </a:rPr>
              <a:t> </a:t>
            </a:r>
          </a:p>
        </p:txBody>
      </p:sp>
      <p:sp>
        <p:nvSpPr>
          <p:cNvPr id="52232" name="Rectangle 8"/>
          <p:cNvSpPr>
            <a:spLocks noChangeArrowheads="1"/>
          </p:cNvSpPr>
          <p:nvPr/>
        </p:nvSpPr>
        <p:spPr bwMode="gray">
          <a:xfrm>
            <a:off x="1281113" y="3711575"/>
            <a:ext cx="7705725" cy="731837"/>
          </a:xfrm>
          <a:prstGeom prst="rect">
            <a:avLst/>
          </a:prstGeom>
          <a:solidFill>
            <a:schemeClr val="accent2"/>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61544" rIns="0" bIns="61544" anchor="ctr"/>
          <a:lstStyle/>
          <a:p>
            <a:pPr marL="457200" indent="-166688" algn="l">
              <a:spcBef>
                <a:spcPct val="10000"/>
              </a:spcBef>
              <a:buClr>
                <a:srgbClr val="31598A"/>
              </a:buClr>
              <a:buFont typeface="Wingdings" pitchFamily="2" charset="2"/>
              <a:buChar char="n"/>
            </a:pPr>
            <a:r>
              <a:rPr lang="en-US" sz="1000" b="0" dirty="0">
                <a:solidFill>
                  <a:schemeClr val="tx1"/>
                </a:solidFill>
              </a:rPr>
              <a:t>Receive and respond to calls, record source and nature of calls, monitor catalyst groups</a:t>
            </a:r>
          </a:p>
          <a:p>
            <a:pPr marL="457200" indent="-166688" algn="l">
              <a:spcBef>
                <a:spcPct val="10000"/>
              </a:spcBef>
              <a:buClr>
                <a:srgbClr val="31598A"/>
              </a:buClr>
              <a:buFont typeface="Wingdings" pitchFamily="2" charset="2"/>
              <a:buChar char="n"/>
            </a:pPr>
            <a:r>
              <a:rPr lang="en-US" sz="1000" b="0" dirty="0">
                <a:solidFill>
                  <a:schemeClr val="tx1"/>
                </a:solidFill>
              </a:rPr>
              <a:t>Ensure shareholder sentiment is communicated to Shareholder Value Team </a:t>
            </a:r>
          </a:p>
        </p:txBody>
      </p:sp>
      <p:sp>
        <p:nvSpPr>
          <p:cNvPr id="52233" name="AutoShape 9"/>
          <p:cNvSpPr>
            <a:spLocks noChangeArrowheads="1"/>
          </p:cNvSpPr>
          <p:nvPr/>
        </p:nvSpPr>
        <p:spPr bwMode="gray">
          <a:xfrm>
            <a:off x="133350" y="3716337"/>
            <a:ext cx="1371600" cy="731838"/>
          </a:xfrm>
          <a:prstGeom prst="rightArrowCallout">
            <a:avLst>
              <a:gd name="adj1" fmla="val 100000"/>
              <a:gd name="adj2" fmla="val 50000"/>
              <a:gd name="adj3" fmla="val 28356"/>
              <a:gd name="adj4" fmla="val 83537"/>
            </a:avLst>
          </a:prstGeom>
          <a:solidFill>
            <a:schemeClr val="accent1"/>
          </a:solidFill>
          <a:ln>
            <a:noFill/>
          </a:ln>
          <a:effectLst/>
          <a:extLst/>
        </p:spPr>
        <p:txBody>
          <a:bodyPr rIns="45720" anchor="ctr"/>
          <a:lstStyle/>
          <a:p>
            <a:pPr algn="l">
              <a:spcBef>
                <a:spcPct val="30000"/>
              </a:spcBef>
              <a:spcAft>
                <a:spcPct val="30000"/>
              </a:spcAft>
              <a:buClr>
                <a:srgbClr val="11393E"/>
              </a:buClr>
              <a:buFont typeface="Wingdings" pitchFamily="2" charset="2"/>
              <a:buNone/>
            </a:pPr>
            <a:r>
              <a:rPr lang="en-US" sz="1000" b="0" dirty="0">
                <a:solidFill>
                  <a:schemeClr val="bg1"/>
                </a:solidFill>
                <a:latin typeface="Franklin Gothic Demi" pitchFamily="34" charset="0"/>
                <a:cs typeface="Times New Roman" pitchFamily="18" charset="0"/>
              </a:rPr>
              <a:t>Proactive Investor Relations Program </a:t>
            </a:r>
          </a:p>
        </p:txBody>
      </p:sp>
      <p:sp>
        <p:nvSpPr>
          <p:cNvPr id="52234" name="Rectangle 10"/>
          <p:cNvSpPr>
            <a:spLocks noChangeArrowheads="1"/>
          </p:cNvSpPr>
          <p:nvPr/>
        </p:nvSpPr>
        <p:spPr bwMode="gray">
          <a:xfrm>
            <a:off x="1281113" y="4565650"/>
            <a:ext cx="7705725" cy="735012"/>
          </a:xfrm>
          <a:prstGeom prst="rect">
            <a:avLst/>
          </a:prstGeom>
          <a:solidFill>
            <a:schemeClr val="accent2"/>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61544" rIns="0" bIns="61544" anchor="ctr"/>
          <a:lstStyle/>
          <a:p>
            <a:pPr marL="457200" indent="-166688" algn="l">
              <a:spcBef>
                <a:spcPct val="10000"/>
              </a:spcBef>
              <a:buClr>
                <a:srgbClr val="31598A"/>
              </a:buClr>
              <a:buFont typeface="Wingdings" pitchFamily="2" charset="2"/>
              <a:buChar char="n"/>
            </a:pPr>
            <a:r>
              <a:rPr lang="en-US" sz="1000" b="0" dirty="0">
                <a:solidFill>
                  <a:schemeClr val="tx1"/>
                </a:solidFill>
              </a:rPr>
              <a:t>Update business plan and conduct detailed business and financial review</a:t>
            </a:r>
          </a:p>
          <a:p>
            <a:pPr marL="457200" indent="-166688" algn="l">
              <a:spcBef>
                <a:spcPct val="10000"/>
              </a:spcBef>
              <a:buClr>
                <a:srgbClr val="31598A"/>
              </a:buClr>
              <a:buFont typeface="Wingdings" pitchFamily="2" charset="2"/>
              <a:buChar char="n"/>
            </a:pPr>
            <a:r>
              <a:rPr lang="en-US" sz="1000" b="0" dirty="0">
                <a:solidFill>
                  <a:schemeClr val="tx1"/>
                </a:solidFill>
              </a:rPr>
              <a:t>Due diligence will be done both by the Company and a White Knight to assess value</a:t>
            </a:r>
          </a:p>
          <a:p>
            <a:pPr marL="457200" indent="-166688" algn="l">
              <a:spcBef>
                <a:spcPct val="10000"/>
              </a:spcBef>
              <a:buClr>
                <a:srgbClr val="31598A"/>
              </a:buClr>
              <a:buFont typeface="Wingdings" pitchFamily="2" charset="2"/>
              <a:buChar char="n"/>
            </a:pPr>
            <a:r>
              <a:rPr lang="en-US" sz="1000" b="0" dirty="0">
                <a:solidFill>
                  <a:schemeClr val="tx1"/>
                </a:solidFill>
              </a:rPr>
              <a:t>Effective data rooms take time to assemble, which should be spent pre-bid</a:t>
            </a:r>
          </a:p>
        </p:txBody>
      </p:sp>
      <p:sp>
        <p:nvSpPr>
          <p:cNvPr id="52235" name="AutoShape 11"/>
          <p:cNvSpPr>
            <a:spLocks noChangeArrowheads="1"/>
          </p:cNvSpPr>
          <p:nvPr/>
        </p:nvSpPr>
        <p:spPr bwMode="gray">
          <a:xfrm>
            <a:off x="133350" y="4573587"/>
            <a:ext cx="1371600" cy="727075"/>
          </a:xfrm>
          <a:prstGeom prst="rightArrowCallout">
            <a:avLst>
              <a:gd name="adj1" fmla="val 100000"/>
              <a:gd name="adj2" fmla="val 50000"/>
              <a:gd name="adj3" fmla="val 29380"/>
              <a:gd name="adj4" fmla="val 81315"/>
            </a:avLst>
          </a:prstGeom>
          <a:solidFill>
            <a:schemeClr val="accent1"/>
          </a:solidFill>
          <a:ln>
            <a:noFill/>
          </a:ln>
          <a:effectLst/>
          <a:extLst/>
        </p:spPr>
        <p:txBody>
          <a:bodyPr rIns="45720" anchor="ctr"/>
          <a:lstStyle/>
          <a:p>
            <a:pPr algn="l">
              <a:spcBef>
                <a:spcPct val="30000"/>
              </a:spcBef>
              <a:spcAft>
                <a:spcPct val="30000"/>
              </a:spcAft>
              <a:buClr>
                <a:srgbClr val="11393E"/>
              </a:buClr>
              <a:buFont typeface="Wingdings" pitchFamily="2" charset="2"/>
              <a:buNone/>
            </a:pPr>
            <a:r>
              <a:rPr lang="en-US" sz="1000" b="0" dirty="0">
                <a:solidFill>
                  <a:schemeClr val="bg1"/>
                </a:solidFill>
                <a:latin typeface="Franklin Gothic Demi" pitchFamily="34" charset="0"/>
                <a:cs typeface="Times New Roman" pitchFamily="18" charset="0"/>
              </a:rPr>
              <a:t>Update Business Plan</a:t>
            </a:r>
          </a:p>
        </p:txBody>
      </p:sp>
      <p:sp>
        <p:nvSpPr>
          <p:cNvPr id="52236" name="Rectangle 12"/>
          <p:cNvSpPr>
            <a:spLocks noChangeArrowheads="1"/>
          </p:cNvSpPr>
          <p:nvPr/>
        </p:nvSpPr>
        <p:spPr bwMode="gray">
          <a:xfrm>
            <a:off x="1281113" y="5424487"/>
            <a:ext cx="7705725" cy="731838"/>
          </a:xfrm>
          <a:prstGeom prst="rect">
            <a:avLst/>
          </a:prstGeom>
          <a:solidFill>
            <a:schemeClr val="accent2"/>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61544" rIns="0" bIns="61544" anchor="ctr"/>
          <a:lstStyle/>
          <a:p>
            <a:pPr marL="457200" indent="-166688" algn="l">
              <a:spcBef>
                <a:spcPct val="10000"/>
              </a:spcBef>
              <a:buClr>
                <a:srgbClr val="31598A"/>
              </a:buClr>
              <a:buFont typeface="Wingdings" pitchFamily="2" charset="2"/>
              <a:buChar char="n"/>
            </a:pPr>
            <a:r>
              <a:rPr lang="en-US" sz="1000" b="0" dirty="0">
                <a:solidFill>
                  <a:schemeClr val="tx1"/>
                </a:solidFill>
              </a:rPr>
              <a:t>Refine list of potential White Knight candidates and determine the Company’s value proposition to each (ability to pay/synergies, financial capacity analysis, strategic value)</a:t>
            </a:r>
          </a:p>
          <a:p>
            <a:pPr marL="457200" indent="-166688" algn="l">
              <a:spcBef>
                <a:spcPct val="10000"/>
              </a:spcBef>
              <a:buClr>
                <a:srgbClr val="31598A"/>
              </a:buClr>
              <a:buFont typeface="Wingdings" pitchFamily="2" charset="2"/>
              <a:buChar char="n"/>
            </a:pPr>
            <a:r>
              <a:rPr lang="en-US" sz="1000" b="0" dirty="0">
                <a:solidFill>
                  <a:schemeClr val="tx1"/>
                </a:solidFill>
              </a:rPr>
              <a:t>Focus on the most likely White Knight candidates to maintain credibility and efficiently manage time demands</a:t>
            </a:r>
          </a:p>
          <a:p>
            <a:pPr marL="457200" indent="-166688" algn="l">
              <a:spcBef>
                <a:spcPct val="10000"/>
              </a:spcBef>
              <a:buClr>
                <a:srgbClr val="31598A"/>
              </a:buClr>
              <a:buFont typeface="Wingdings" pitchFamily="2" charset="2"/>
              <a:buChar char="n"/>
            </a:pPr>
            <a:r>
              <a:rPr lang="en-US" sz="1000" b="0" dirty="0">
                <a:solidFill>
                  <a:schemeClr val="tx1"/>
                </a:solidFill>
              </a:rPr>
              <a:t>Potentially maintain non-threatening dialogue with industry leaders (facilitates first call)</a:t>
            </a:r>
          </a:p>
        </p:txBody>
      </p:sp>
      <p:sp>
        <p:nvSpPr>
          <p:cNvPr id="52237" name="AutoShape 13"/>
          <p:cNvSpPr>
            <a:spLocks noChangeArrowheads="1"/>
          </p:cNvSpPr>
          <p:nvPr/>
        </p:nvSpPr>
        <p:spPr bwMode="gray">
          <a:xfrm>
            <a:off x="133350" y="5426075"/>
            <a:ext cx="1371600" cy="731837"/>
          </a:xfrm>
          <a:prstGeom prst="rightArrowCallout">
            <a:avLst>
              <a:gd name="adj1" fmla="val 100000"/>
              <a:gd name="adj2" fmla="val 50000"/>
              <a:gd name="adj3" fmla="val 28356"/>
              <a:gd name="adj4" fmla="val 83093"/>
            </a:avLst>
          </a:prstGeom>
          <a:solidFill>
            <a:schemeClr val="accent1"/>
          </a:solidFill>
          <a:ln>
            <a:noFill/>
          </a:ln>
          <a:effectLst/>
          <a:extLst/>
        </p:spPr>
        <p:txBody>
          <a:bodyPr rIns="45720" anchor="ctr"/>
          <a:lstStyle/>
          <a:p>
            <a:pPr algn="l">
              <a:spcBef>
                <a:spcPct val="30000"/>
              </a:spcBef>
              <a:spcAft>
                <a:spcPct val="30000"/>
              </a:spcAft>
              <a:buClr>
                <a:srgbClr val="11393E"/>
              </a:buClr>
              <a:buFont typeface="Wingdings" pitchFamily="2" charset="2"/>
              <a:buNone/>
            </a:pPr>
            <a:r>
              <a:rPr lang="en-US" sz="1000" b="0" dirty="0">
                <a:solidFill>
                  <a:schemeClr val="bg1"/>
                </a:solidFill>
                <a:latin typeface="Franklin Gothic Demi" pitchFamily="34" charset="0"/>
                <a:cs typeface="Times New Roman" pitchFamily="18" charset="0"/>
              </a:rPr>
              <a:t>Identify Potential White Knights</a:t>
            </a:r>
          </a:p>
        </p:txBody>
      </p:sp>
    </p:spTree>
    <p:extLst>
      <p:ext uri="{BB962C8B-B14F-4D97-AF65-F5344CB8AC3E}">
        <p14:creationId xmlns:p14="http://schemas.microsoft.com/office/powerpoint/2010/main" xmlns="" val="3705544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33350" y="914400"/>
            <a:ext cx="4341813" cy="5416550"/>
          </a:xfrm>
          <a:prstGeom prst="rect">
            <a:avLst/>
          </a:prstGeom>
          <a:solidFill>
            <a:srgbClr val="EAEAEA"/>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CA" dirty="0"/>
          </a:p>
        </p:txBody>
      </p:sp>
      <p:sp>
        <p:nvSpPr>
          <p:cNvPr id="53251" name="Rectangle 3"/>
          <p:cNvSpPr>
            <a:spLocks noGrp="1" noChangeArrowheads="1"/>
          </p:cNvSpPr>
          <p:nvPr>
            <p:ph type="title"/>
          </p:nvPr>
        </p:nvSpPr>
        <p:spPr/>
        <p:txBody>
          <a:bodyPr/>
          <a:lstStyle/>
          <a:p>
            <a:pPr eaLnBrk="1" hangingPunct="1"/>
            <a:r>
              <a:rPr lang="en-US" dirty="0" smtClean="0"/>
              <a:t>Planning Stage</a:t>
            </a:r>
          </a:p>
        </p:txBody>
      </p:sp>
      <p:sp>
        <p:nvSpPr>
          <p:cNvPr id="53252" name="Rectangle 4"/>
          <p:cNvSpPr>
            <a:spLocks noGrp="1" noChangeArrowheads="1"/>
          </p:cNvSpPr>
          <p:nvPr>
            <p:ph type="body" sz="half" idx="1"/>
          </p:nvPr>
        </p:nvSpPr>
        <p:spPr>
          <a:xfrm>
            <a:off x="138113" y="874713"/>
            <a:ext cx="4318000" cy="701675"/>
          </a:xfrm>
        </p:spPr>
        <p:txBody>
          <a:bodyPr/>
          <a:lstStyle/>
          <a:p>
            <a:pPr eaLnBrk="1" hangingPunct="1"/>
            <a:r>
              <a:rPr lang="en-US" sz="1200" dirty="0" smtClean="0">
                <a:latin typeface="Franklin Gothic Demi" pitchFamily="34" charset="0"/>
              </a:rPr>
              <a:t>The initial solicitation and screening will be structured to produce a sufficient range of qualified bidders so as to establish a competitive process</a:t>
            </a:r>
          </a:p>
        </p:txBody>
      </p:sp>
      <p:sp>
        <p:nvSpPr>
          <p:cNvPr id="53253" name="Rectangle 5"/>
          <p:cNvSpPr>
            <a:spLocks noGrp="1" noChangeArrowheads="1"/>
          </p:cNvSpPr>
          <p:nvPr>
            <p:ph type="body" sz="half" idx="2"/>
          </p:nvPr>
        </p:nvSpPr>
        <p:spPr>
          <a:xfrm>
            <a:off x="4608513" y="874713"/>
            <a:ext cx="4319587" cy="5389562"/>
          </a:xfrm>
        </p:spPr>
        <p:txBody>
          <a:bodyPr/>
          <a:lstStyle/>
          <a:p>
            <a:pPr eaLnBrk="1" hangingPunct="1"/>
            <a:r>
              <a:rPr lang="en-US" sz="1200" dirty="0" smtClean="0">
                <a:latin typeface="Franklin Gothic Demi" pitchFamily="34" charset="0"/>
              </a:rPr>
              <a:t>Tactical Objectives</a:t>
            </a:r>
          </a:p>
          <a:p>
            <a:pPr lvl="1" eaLnBrk="1" hangingPunct="1"/>
            <a:r>
              <a:rPr lang="en-US" sz="1000" dirty="0" smtClean="0"/>
              <a:t>Once a group of prospective purchasers has been selected, the objectives become:</a:t>
            </a:r>
          </a:p>
          <a:p>
            <a:pPr lvl="2" eaLnBrk="1" hangingPunct="1"/>
            <a:r>
              <a:rPr lang="en-US" sz="1000" dirty="0" smtClean="0"/>
              <a:t>Solicit expressions of interest</a:t>
            </a:r>
          </a:p>
          <a:p>
            <a:pPr lvl="2" eaLnBrk="1" hangingPunct="1"/>
            <a:r>
              <a:rPr lang="en-US" sz="1000" dirty="0" smtClean="0"/>
              <a:t>Create urgency and tension by controlling buyers and maintaining a parallel process</a:t>
            </a:r>
          </a:p>
          <a:p>
            <a:pPr lvl="2" eaLnBrk="1" hangingPunct="1"/>
            <a:r>
              <a:rPr lang="en-US" sz="1000" dirty="0" smtClean="0"/>
              <a:t>Develop negotiating strategies</a:t>
            </a:r>
          </a:p>
          <a:p>
            <a:pPr lvl="2" eaLnBrk="1" hangingPunct="1"/>
            <a:r>
              <a:rPr lang="en-US" sz="1000" dirty="0" smtClean="0"/>
              <a:t>Pursue most serious buyer</a:t>
            </a:r>
          </a:p>
          <a:p>
            <a:pPr lvl="2" eaLnBrk="1" hangingPunct="1"/>
            <a:r>
              <a:rPr lang="en-US" sz="1000" dirty="0" smtClean="0"/>
              <a:t>Verify candidates' financial capacity</a:t>
            </a:r>
          </a:p>
          <a:p>
            <a:pPr lvl="2" eaLnBrk="1" hangingPunct="1"/>
            <a:r>
              <a:rPr lang="en-US" sz="1000" dirty="0" smtClean="0"/>
              <a:t>Engage in negotiations</a:t>
            </a:r>
          </a:p>
          <a:p>
            <a:pPr eaLnBrk="1" hangingPunct="1"/>
            <a:r>
              <a:rPr lang="en-US" sz="1200" dirty="0" smtClean="0">
                <a:latin typeface="Franklin Gothic Demi" pitchFamily="34" charset="0"/>
              </a:rPr>
              <a:t>Information</a:t>
            </a:r>
            <a:r>
              <a:rPr lang="en-US" sz="1200" dirty="0" smtClean="0"/>
              <a:t> </a:t>
            </a:r>
          </a:p>
          <a:p>
            <a:pPr lvl="1" eaLnBrk="1" hangingPunct="1"/>
            <a:r>
              <a:rPr lang="en-US" sz="1000" dirty="0" smtClean="0"/>
              <a:t>Information is a tool used to motivate the buyer to bid with confidence</a:t>
            </a:r>
          </a:p>
          <a:p>
            <a:pPr lvl="1" eaLnBrk="1" hangingPunct="1"/>
            <a:r>
              <a:rPr lang="en-US" sz="1000" dirty="0" smtClean="0"/>
              <a:t>The seller should produce high quality and accurate information</a:t>
            </a:r>
          </a:p>
          <a:p>
            <a:pPr lvl="1" eaLnBrk="1" hangingPunct="1"/>
            <a:r>
              <a:rPr lang="en-US" sz="1000" dirty="0" smtClean="0"/>
              <a:t>It is materially more difficult to motivate a buyer to submit an aggressive offer when the quality and accuracy of the information cause the buyer to be less confident and less certain about the prospects of a business</a:t>
            </a:r>
          </a:p>
          <a:p>
            <a:pPr eaLnBrk="1" hangingPunct="1"/>
            <a:r>
              <a:rPr lang="en-US" sz="1200" dirty="0" smtClean="0">
                <a:latin typeface="Franklin Gothic Demi" pitchFamily="34" charset="0"/>
              </a:rPr>
              <a:t>Process</a:t>
            </a:r>
            <a:r>
              <a:rPr lang="en-US" sz="1200" dirty="0" smtClean="0"/>
              <a:t> </a:t>
            </a:r>
          </a:p>
          <a:p>
            <a:pPr lvl="1" eaLnBrk="1" hangingPunct="1"/>
            <a:r>
              <a:rPr lang="en-US" sz="1000" dirty="0" smtClean="0"/>
              <a:t>Process should not impair the buyers' willingness to bid aggressively</a:t>
            </a:r>
          </a:p>
          <a:p>
            <a:pPr lvl="1" eaLnBrk="1" hangingPunct="1"/>
            <a:r>
              <a:rPr lang="en-US" sz="1000" dirty="0" smtClean="0"/>
              <a:t>The sale process should be honest, fair and equal to all participants</a:t>
            </a:r>
          </a:p>
          <a:p>
            <a:pPr lvl="1" eaLnBrk="1" hangingPunct="1"/>
            <a:r>
              <a:rPr lang="en-US" sz="1000" dirty="0" smtClean="0"/>
              <a:t>All qualified bidders should receive the same information, should have adequate time to evaluate the information and equal access to the key participants in the process. Otherwise, certain bidders may choose not to participate to the full extent, or not aggressively</a:t>
            </a:r>
          </a:p>
          <a:p>
            <a:pPr lvl="1" eaLnBrk="1" hangingPunct="1"/>
            <a:r>
              <a:rPr lang="en-US" sz="1000" dirty="0" smtClean="0"/>
              <a:t>Management conflicts need to be addressed prior to launching the auction</a:t>
            </a:r>
          </a:p>
        </p:txBody>
      </p:sp>
      <p:sp>
        <p:nvSpPr>
          <p:cNvPr id="53254" name="Rectangle 6"/>
          <p:cNvSpPr>
            <a:spLocks noChangeArrowheads="1"/>
          </p:cNvSpPr>
          <p:nvPr/>
        </p:nvSpPr>
        <p:spPr bwMode="gray">
          <a:xfrm>
            <a:off x="1155700" y="5073650"/>
            <a:ext cx="2857500" cy="701675"/>
          </a:xfrm>
          <a:prstGeom prst="rect">
            <a:avLst/>
          </a:prstGeom>
          <a:solidFill>
            <a:srgbClr val="C0C0C0"/>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CA" dirty="0"/>
          </a:p>
        </p:txBody>
      </p:sp>
      <p:sp>
        <p:nvSpPr>
          <p:cNvPr id="53255" name="AutoShape 7"/>
          <p:cNvSpPr>
            <a:spLocks noChangeArrowheads="1"/>
          </p:cNvSpPr>
          <p:nvPr/>
        </p:nvSpPr>
        <p:spPr bwMode="gray">
          <a:xfrm>
            <a:off x="3008313" y="4768850"/>
            <a:ext cx="533400" cy="409575"/>
          </a:xfrm>
          <a:prstGeom prst="downArrow">
            <a:avLst>
              <a:gd name="adj1" fmla="val 50000"/>
              <a:gd name="adj2" fmla="val 61431"/>
            </a:avLst>
          </a:prstGeom>
          <a:solidFill>
            <a:srgbClr val="C0C0C0"/>
          </a:solidFill>
          <a:ln>
            <a:noFill/>
          </a:ln>
          <a:effectLst>
            <a:outerShdw dist="28398" dir="3806097"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anchor="ctr">
            <a:spAutoFit/>
          </a:bodyPr>
          <a:lstStyle/>
          <a:p>
            <a:endParaRPr lang="en-CA" dirty="0"/>
          </a:p>
        </p:txBody>
      </p:sp>
      <p:sp>
        <p:nvSpPr>
          <p:cNvPr id="53256" name="Text Box 8"/>
          <p:cNvSpPr txBox="1">
            <a:spLocks noChangeArrowheads="1"/>
          </p:cNvSpPr>
          <p:nvPr/>
        </p:nvSpPr>
        <p:spPr bwMode="gray">
          <a:xfrm>
            <a:off x="1444625" y="5203825"/>
            <a:ext cx="806450" cy="4572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rgbClr val="000000"/>
                </a:solidFill>
                <a:latin typeface="Franklin Gothic Book" pitchFamily="34" charset="0"/>
                <a:ea typeface="ＭＳ Ｐゴシック" pitchFamily="34" charset="-128"/>
              </a:defRPr>
            </a:lvl1pPr>
            <a:lvl2pPr marL="742950" indent="-285750" eaLnBrk="0" hangingPunct="0">
              <a:defRPr b="1">
                <a:solidFill>
                  <a:srgbClr val="000000"/>
                </a:solidFill>
                <a:latin typeface="Franklin Gothic Book" pitchFamily="34" charset="0"/>
                <a:ea typeface="ＭＳ Ｐゴシック" pitchFamily="34" charset="-128"/>
              </a:defRPr>
            </a:lvl2pPr>
            <a:lvl3pPr marL="1143000" indent="-228600" eaLnBrk="0" hangingPunct="0">
              <a:defRPr b="1">
                <a:solidFill>
                  <a:srgbClr val="000000"/>
                </a:solidFill>
                <a:latin typeface="Franklin Gothic Book" pitchFamily="34" charset="0"/>
                <a:ea typeface="ＭＳ Ｐゴシック" pitchFamily="34" charset="-128"/>
              </a:defRPr>
            </a:lvl3pPr>
            <a:lvl4pPr marL="1600200" indent="-228600" eaLnBrk="0" hangingPunct="0">
              <a:defRPr b="1">
                <a:solidFill>
                  <a:srgbClr val="000000"/>
                </a:solidFill>
                <a:latin typeface="Franklin Gothic Book" pitchFamily="34" charset="0"/>
                <a:ea typeface="ＭＳ Ｐゴシック" pitchFamily="34" charset="-128"/>
              </a:defRPr>
            </a:lvl4pPr>
            <a:lvl5pPr marL="2057400" indent="-228600" eaLnBrk="0" hangingPunct="0">
              <a:defRPr b="1">
                <a:solidFill>
                  <a:srgbClr val="000000"/>
                </a:solidFill>
                <a:latin typeface="Franklin Gothic Book" pitchFamily="34" charset="0"/>
                <a:ea typeface="ＭＳ Ｐゴシック" pitchFamily="34" charset="-128"/>
              </a:defRPr>
            </a:lvl5pPr>
            <a:lvl6pPr marL="25146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9718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4290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8862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a:spcBef>
                <a:spcPct val="50000"/>
              </a:spcBef>
              <a:buClrTx/>
            </a:pPr>
            <a:r>
              <a:rPr lang="en-US" sz="1200" dirty="0">
                <a:solidFill>
                  <a:schemeClr val="tx1"/>
                </a:solidFill>
                <a:latin typeface="Tahoma" pitchFamily="34" charset="0"/>
              </a:rPr>
              <a:t>Bid Tension</a:t>
            </a:r>
          </a:p>
        </p:txBody>
      </p:sp>
      <p:sp>
        <p:nvSpPr>
          <p:cNvPr id="53257" name="Text Box 9"/>
          <p:cNvSpPr txBox="1">
            <a:spLocks noChangeArrowheads="1"/>
          </p:cNvSpPr>
          <p:nvPr/>
        </p:nvSpPr>
        <p:spPr bwMode="gray">
          <a:xfrm>
            <a:off x="2860675" y="5203825"/>
            <a:ext cx="806450" cy="4572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rgbClr val="000000"/>
                </a:solidFill>
                <a:latin typeface="Franklin Gothic Book" pitchFamily="34" charset="0"/>
                <a:ea typeface="ＭＳ Ｐゴシック" pitchFamily="34" charset="-128"/>
              </a:defRPr>
            </a:lvl1pPr>
            <a:lvl2pPr marL="742950" indent="-285750" eaLnBrk="0" hangingPunct="0">
              <a:defRPr b="1">
                <a:solidFill>
                  <a:srgbClr val="000000"/>
                </a:solidFill>
                <a:latin typeface="Franklin Gothic Book" pitchFamily="34" charset="0"/>
                <a:ea typeface="ＭＳ Ｐゴシック" pitchFamily="34" charset="-128"/>
              </a:defRPr>
            </a:lvl2pPr>
            <a:lvl3pPr marL="1143000" indent="-228600" eaLnBrk="0" hangingPunct="0">
              <a:defRPr b="1">
                <a:solidFill>
                  <a:srgbClr val="000000"/>
                </a:solidFill>
                <a:latin typeface="Franklin Gothic Book" pitchFamily="34" charset="0"/>
                <a:ea typeface="ＭＳ Ｐゴシック" pitchFamily="34" charset="-128"/>
              </a:defRPr>
            </a:lvl3pPr>
            <a:lvl4pPr marL="1600200" indent="-228600" eaLnBrk="0" hangingPunct="0">
              <a:defRPr b="1">
                <a:solidFill>
                  <a:srgbClr val="000000"/>
                </a:solidFill>
                <a:latin typeface="Franklin Gothic Book" pitchFamily="34" charset="0"/>
                <a:ea typeface="ＭＳ Ｐゴシック" pitchFamily="34" charset="-128"/>
              </a:defRPr>
            </a:lvl4pPr>
            <a:lvl5pPr marL="2057400" indent="-228600" eaLnBrk="0" hangingPunct="0">
              <a:defRPr b="1">
                <a:solidFill>
                  <a:srgbClr val="000000"/>
                </a:solidFill>
                <a:latin typeface="Franklin Gothic Book" pitchFamily="34" charset="0"/>
                <a:ea typeface="ＭＳ Ｐゴシック" pitchFamily="34" charset="-128"/>
              </a:defRPr>
            </a:lvl5pPr>
            <a:lvl6pPr marL="25146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9718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4290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8862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a:spcBef>
                <a:spcPct val="50000"/>
              </a:spcBef>
              <a:buClrTx/>
            </a:pPr>
            <a:r>
              <a:rPr lang="en-US" sz="1200" dirty="0">
                <a:solidFill>
                  <a:schemeClr val="tx1"/>
                </a:solidFill>
                <a:latin typeface="Tahoma" pitchFamily="34" charset="0"/>
              </a:rPr>
              <a:t>Bid Rounds</a:t>
            </a:r>
          </a:p>
        </p:txBody>
      </p:sp>
      <p:sp>
        <p:nvSpPr>
          <p:cNvPr id="53258" name="Rectangle 10"/>
          <p:cNvSpPr>
            <a:spLocks noChangeArrowheads="1"/>
          </p:cNvSpPr>
          <p:nvPr/>
        </p:nvSpPr>
        <p:spPr bwMode="gray">
          <a:xfrm>
            <a:off x="674688" y="4144963"/>
            <a:ext cx="2857500" cy="701675"/>
          </a:xfrm>
          <a:prstGeom prst="rect">
            <a:avLst/>
          </a:prstGeom>
          <a:solidFill>
            <a:srgbClr val="C0C0C0"/>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endParaRPr lang="en-CA" sz="1000" b="0" dirty="0">
              <a:solidFill>
                <a:schemeClr val="tx1"/>
              </a:solidFill>
              <a:latin typeface="Tahoma" pitchFamily="34" charset="0"/>
            </a:endParaRPr>
          </a:p>
        </p:txBody>
      </p:sp>
      <p:sp>
        <p:nvSpPr>
          <p:cNvPr id="53259" name="AutoShape 11"/>
          <p:cNvSpPr>
            <a:spLocks noChangeArrowheads="1"/>
          </p:cNvSpPr>
          <p:nvPr/>
        </p:nvSpPr>
        <p:spPr bwMode="gray">
          <a:xfrm>
            <a:off x="2541588" y="3870325"/>
            <a:ext cx="533400" cy="381000"/>
          </a:xfrm>
          <a:prstGeom prst="downArrow">
            <a:avLst>
              <a:gd name="adj1" fmla="val 50000"/>
              <a:gd name="adj2" fmla="val 61431"/>
            </a:avLst>
          </a:prstGeom>
          <a:solidFill>
            <a:srgbClr val="31598A"/>
          </a:solidFill>
          <a:ln>
            <a:noFill/>
          </a:ln>
          <a:effectLst>
            <a:outerShdw dist="45791" dir="2021404" algn="ctr" rotWithShape="0">
              <a:srgbClr val="C0C0C0"/>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anchor="ctr">
            <a:spAutoFit/>
          </a:bodyPr>
          <a:lstStyle/>
          <a:p>
            <a:endParaRPr lang="en-CA" dirty="0"/>
          </a:p>
        </p:txBody>
      </p:sp>
      <p:sp>
        <p:nvSpPr>
          <p:cNvPr id="53260" name="Text Box 12"/>
          <p:cNvSpPr txBox="1">
            <a:spLocks noChangeArrowheads="1"/>
          </p:cNvSpPr>
          <p:nvPr/>
        </p:nvSpPr>
        <p:spPr bwMode="gray">
          <a:xfrm>
            <a:off x="1060450" y="4276725"/>
            <a:ext cx="806450" cy="4572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rgbClr val="000000"/>
                </a:solidFill>
                <a:latin typeface="Franklin Gothic Book" pitchFamily="34" charset="0"/>
                <a:ea typeface="ＭＳ Ｐゴシック" pitchFamily="34" charset="-128"/>
              </a:defRPr>
            </a:lvl1pPr>
            <a:lvl2pPr marL="742950" indent="-285750" eaLnBrk="0" hangingPunct="0">
              <a:defRPr b="1">
                <a:solidFill>
                  <a:srgbClr val="000000"/>
                </a:solidFill>
                <a:latin typeface="Franklin Gothic Book" pitchFamily="34" charset="0"/>
                <a:ea typeface="ＭＳ Ｐゴシック" pitchFamily="34" charset="-128"/>
              </a:defRPr>
            </a:lvl2pPr>
            <a:lvl3pPr marL="1143000" indent="-228600" eaLnBrk="0" hangingPunct="0">
              <a:defRPr b="1">
                <a:solidFill>
                  <a:srgbClr val="000000"/>
                </a:solidFill>
                <a:latin typeface="Franklin Gothic Book" pitchFamily="34" charset="0"/>
                <a:ea typeface="ＭＳ Ｐゴシック" pitchFamily="34" charset="-128"/>
              </a:defRPr>
            </a:lvl3pPr>
            <a:lvl4pPr marL="1600200" indent="-228600" eaLnBrk="0" hangingPunct="0">
              <a:defRPr b="1">
                <a:solidFill>
                  <a:srgbClr val="000000"/>
                </a:solidFill>
                <a:latin typeface="Franklin Gothic Book" pitchFamily="34" charset="0"/>
                <a:ea typeface="ＭＳ Ｐゴシック" pitchFamily="34" charset="-128"/>
              </a:defRPr>
            </a:lvl4pPr>
            <a:lvl5pPr marL="2057400" indent="-228600" eaLnBrk="0" hangingPunct="0">
              <a:defRPr b="1">
                <a:solidFill>
                  <a:srgbClr val="000000"/>
                </a:solidFill>
                <a:latin typeface="Franklin Gothic Book" pitchFamily="34" charset="0"/>
                <a:ea typeface="ＭＳ Ｐゴシック" pitchFamily="34" charset="-128"/>
              </a:defRPr>
            </a:lvl5pPr>
            <a:lvl6pPr marL="25146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9718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4290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8862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a:spcBef>
                <a:spcPct val="50000"/>
              </a:spcBef>
              <a:buClrTx/>
            </a:pPr>
            <a:r>
              <a:rPr lang="en-US" sz="1200" dirty="0">
                <a:solidFill>
                  <a:schemeClr val="tx1"/>
                </a:solidFill>
                <a:latin typeface="Tahoma" pitchFamily="34" charset="0"/>
              </a:rPr>
              <a:t>Initial Contact</a:t>
            </a:r>
          </a:p>
        </p:txBody>
      </p:sp>
      <p:sp>
        <p:nvSpPr>
          <p:cNvPr id="53261" name="Text Box 13"/>
          <p:cNvSpPr txBox="1">
            <a:spLocks noChangeArrowheads="1"/>
          </p:cNvSpPr>
          <p:nvPr/>
        </p:nvSpPr>
        <p:spPr bwMode="gray">
          <a:xfrm>
            <a:off x="2476500" y="4276725"/>
            <a:ext cx="806450" cy="4572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rgbClr val="000000"/>
                </a:solidFill>
                <a:latin typeface="Franklin Gothic Book" pitchFamily="34" charset="0"/>
                <a:ea typeface="ＭＳ Ｐゴシック" pitchFamily="34" charset="-128"/>
              </a:defRPr>
            </a:lvl1pPr>
            <a:lvl2pPr marL="742950" indent="-285750" eaLnBrk="0" hangingPunct="0">
              <a:defRPr b="1">
                <a:solidFill>
                  <a:srgbClr val="000000"/>
                </a:solidFill>
                <a:latin typeface="Franklin Gothic Book" pitchFamily="34" charset="0"/>
                <a:ea typeface="ＭＳ Ｐゴシック" pitchFamily="34" charset="-128"/>
              </a:defRPr>
            </a:lvl2pPr>
            <a:lvl3pPr marL="1143000" indent="-228600" eaLnBrk="0" hangingPunct="0">
              <a:defRPr b="1">
                <a:solidFill>
                  <a:srgbClr val="000000"/>
                </a:solidFill>
                <a:latin typeface="Franklin Gothic Book" pitchFamily="34" charset="0"/>
                <a:ea typeface="ＭＳ Ｐゴシック" pitchFamily="34" charset="-128"/>
              </a:defRPr>
            </a:lvl3pPr>
            <a:lvl4pPr marL="1600200" indent="-228600" eaLnBrk="0" hangingPunct="0">
              <a:defRPr b="1">
                <a:solidFill>
                  <a:srgbClr val="000000"/>
                </a:solidFill>
                <a:latin typeface="Franklin Gothic Book" pitchFamily="34" charset="0"/>
                <a:ea typeface="ＭＳ Ｐゴシック" pitchFamily="34" charset="-128"/>
              </a:defRPr>
            </a:lvl4pPr>
            <a:lvl5pPr marL="2057400" indent="-228600" eaLnBrk="0" hangingPunct="0">
              <a:defRPr b="1">
                <a:solidFill>
                  <a:srgbClr val="000000"/>
                </a:solidFill>
                <a:latin typeface="Franklin Gothic Book" pitchFamily="34" charset="0"/>
                <a:ea typeface="ＭＳ Ｐゴシック" pitchFamily="34" charset="-128"/>
              </a:defRPr>
            </a:lvl5pPr>
            <a:lvl6pPr marL="25146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9718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4290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8862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a:spcBef>
                <a:spcPct val="50000"/>
              </a:spcBef>
              <a:buClrTx/>
            </a:pPr>
            <a:r>
              <a:rPr lang="en-US" sz="1200" dirty="0">
                <a:solidFill>
                  <a:schemeClr val="tx1"/>
                </a:solidFill>
                <a:latin typeface="Tahoma" pitchFamily="34" charset="0"/>
              </a:rPr>
              <a:t>Process Tools</a:t>
            </a:r>
          </a:p>
        </p:txBody>
      </p:sp>
      <p:sp>
        <p:nvSpPr>
          <p:cNvPr id="53262" name="Rectangle 14"/>
          <p:cNvSpPr>
            <a:spLocks noChangeArrowheads="1"/>
          </p:cNvSpPr>
          <p:nvPr/>
        </p:nvSpPr>
        <p:spPr bwMode="gray">
          <a:xfrm>
            <a:off x="593725" y="3006725"/>
            <a:ext cx="2481263" cy="911225"/>
          </a:xfrm>
          <a:prstGeom prst="rect">
            <a:avLst/>
          </a:prstGeom>
          <a:solidFill>
            <a:srgbClr val="31598A"/>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sz="1200" dirty="0">
                <a:solidFill>
                  <a:srgbClr val="EAEAEA"/>
                </a:solidFill>
                <a:latin typeface="Tahoma" pitchFamily="34" charset="0"/>
              </a:rPr>
              <a:t>Process</a:t>
            </a:r>
          </a:p>
        </p:txBody>
      </p:sp>
      <p:sp>
        <p:nvSpPr>
          <p:cNvPr id="53263" name="AutoShape 15"/>
          <p:cNvSpPr>
            <a:spLocks noChangeArrowheads="1"/>
          </p:cNvSpPr>
          <p:nvPr/>
        </p:nvSpPr>
        <p:spPr bwMode="gray">
          <a:xfrm>
            <a:off x="1422400" y="2720975"/>
            <a:ext cx="533400" cy="381000"/>
          </a:xfrm>
          <a:prstGeom prst="downArrow">
            <a:avLst>
              <a:gd name="adj1" fmla="val 50000"/>
              <a:gd name="adj2" fmla="val 61431"/>
            </a:avLst>
          </a:prstGeom>
          <a:solidFill>
            <a:schemeClr val="folHlink"/>
          </a:solidFill>
          <a:ln>
            <a:noFill/>
          </a:ln>
          <a:effectLst>
            <a:outerShdw dist="35921" dir="2700000" algn="ctr" rotWithShape="0">
              <a:srgbClr val="DDDDDD"/>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anchor="ctr">
            <a:spAutoFit/>
          </a:bodyPr>
          <a:lstStyle/>
          <a:p>
            <a:endParaRPr lang="en-CA" dirty="0"/>
          </a:p>
        </p:txBody>
      </p:sp>
      <p:sp>
        <p:nvSpPr>
          <p:cNvPr id="53264" name="AutoShape 16"/>
          <p:cNvSpPr>
            <a:spLocks noChangeArrowheads="1"/>
          </p:cNvSpPr>
          <p:nvPr/>
        </p:nvSpPr>
        <p:spPr bwMode="gray">
          <a:xfrm>
            <a:off x="2098675" y="2720975"/>
            <a:ext cx="533400" cy="381000"/>
          </a:xfrm>
          <a:prstGeom prst="downArrow">
            <a:avLst>
              <a:gd name="adj1" fmla="val 50000"/>
              <a:gd name="adj2" fmla="val 61431"/>
            </a:avLst>
          </a:prstGeom>
          <a:solidFill>
            <a:srgbClr val="B2BB1E"/>
          </a:solidFill>
          <a:ln>
            <a:noFill/>
          </a:ln>
          <a:effectLst>
            <a:outerShdw dist="35921" dir="2700000" algn="ctr" rotWithShape="0">
              <a:srgbClr val="DDDDDD"/>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anchor="ctr">
            <a:spAutoFit/>
          </a:bodyPr>
          <a:lstStyle/>
          <a:p>
            <a:endParaRPr lang="en-CA" dirty="0"/>
          </a:p>
        </p:txBody>
      </p:sp>
      <p:sp>
        <p:nvSpPr>
          <p:cNvPr id="53265" name="Rectangle 17"/>
          <p:cNvSpPr>
            <a:spLocks noChangeArrowheads="1"/>
          </p:cNvSpPr>
          <p:nvPr/>
        </p:nvSpPr>
        <p:spPr bwMode="gray">
          <a:xfrm>
            <a:off x="598488" y="2057400"/>
            <a:ext cx="1350962" cy="722313"/>
          </a:xfrm>
          <a:prstGeom prst="rect">
            <a:avLst/>
          </a:prstGeom>
          <a:solidFill>
            <a:schemeClr val="folHlink"/>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sz="1200" dirty="0">
                <a:solidFill>
                  <a:srgbClr val="EAEAEA"/>
                </a:solidFill>
                <a:latin typeface="Tahoma" pitchFamily="34" charset="0"/>
              </a:rPr>
              <a:t>Objectives</a:t>
            </a:r>
          </a:p>
        </p:txBody>
      </p:sp>
      <p:sp>
        <p:nvSpPr>
          <p:cNvPr id="53266" name="Rectangle 18"/>
          <p:cNvSpPr>
            <a:spLocks noChangeArrowheads="1"/>
          </p:cNvSpPr>
          <p:nvPr/>
        </p:nvSpPr>
        <p:spPr bwMode="gray">
          <a:xfrm>
            <a:off x="2108200" y="2057400"/>
            <a:ext cx="1350963" cy="722313"/>
          </a:xfrm>
          <a:prstGeom prst="rect">
            <a:avLst/>
          </a:prstGeom>
          <a:solidFill>
            <a:srgbClr val="B2BB1E"/>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sz="1200" dirty="0">
                <a:solidFill>
                  <a:srgbClr val="EAEAEA"/>
                </a:solidFill>
                <a:latin typeface="Tahoma" pitchFamily="34" charset="0"/>
              </a:rPr>
              <a:t>Info</a:t>
            </a:r>
          </a:p>
        </p:txBody>
      </p:sp>
    </p:spTree>
    <p:extLst>
      <p:ext uri="{BB962C8B-B14F-4D97-AF65-F5344CB8AC3E}">
        <p14:creationId xmlns:p14="http://schemas.microsoft.com/office/powerpoint/2010/main" xmlns="" val="10073065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flipH="1">
            <a:off x="3668964" y="2312954"/>
            <a:ext cx="28575" cy="1447800"/>
          </a:xfrm>
          <a:prstGeom prst="line">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06939" y="2312954"/>
            <a:ext cx="0" cy="1473200"/>
          </a:xfrm>
          <a:prstGeom prst="line">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593139" y="2389154"/>
            <a:ext cx="0" cy="1397000"/>
          </a:xfrm>
          <a:prstGeom prst="line">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02539" y="2312954"/>
            <a:ext cx="0" cy="1473200"/>
          </a:xfrm>
          <a:prstGeom prst="line">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45277" y="2389154"/>
            <a:ext cx="0" cy="1397000"/>
          </a:xfrm>
          <a:prstGeom prst="line">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2" name="Diagram 21"/>
          <p:cNvGraphicFramePr/>
          <p:nvPr>
            <p:extLst>
              <p:ext uri="{D42A27DB-BD31-4B8C-83A1-F6EECF244321}">
                <p14:modId xmlns:p14="http://schemas.microsoft.com/office/powerpoint/2010/main" xmlns="" val="3274828097"/>
              </p:ext>
            </p:extLst>
          </p:nvPr>
        </p:nvGraphicFramePr>
        <p:xfrm>
          <a:off x="1066800" y="1992774"/>
          <a:ext cx="7136780" cy="2983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3" name="Straight Arrow Connector 22"/>
          <p:cNvCxnSpPr/>
          <p:nvPr/>
        </p:nvCxnSpPr>
        <p:spPr>
          <a:xfrm>
            <a:off x="1307458" y="3359078"/>
            <a:ext cx="6969515" cy="22303"/>
          </a:xfrm>
          <a:prstGeom prst="straightConnector1">
            <a:avLst/>
          </a:prstGeom>
          <a:ln w="225425">
            <a:solidFill>
              <a:srgbClr val="0B1E59"/>
            </a:solidFill>
            <a:headEnd type="none" w="med" len="me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grpSp>
        <p:nvGrpSpPr>
          <p:cNvPr id="24" name="Group 59"/>
          <p:cNvGrpSpPr/>
          <p:nvPr/>
        </p:nvGrpSpPr>
        <p:grpSpPr>
          <a:xfrm>
            <a:off x="3510215" y="3208304"/>
            <a:ext cx="333374" cy="323850"/>
            <a:chOff x="2733675" y="5200650"/>
            <a:chExt cx="695325" cy="685800"/>
          </a:xfrm>
        </p:grpSpPr>
        <p:sp>
          <p:nvSpPr>
            <p:cNvPr id="25" name="Oval 24"/>
            <p:cNvSpPr/>
            <p:nvPr/>
          </p:nvSpPr>
          <p:spPr>
            <a:xfrm>
              <a:off x="2733675" y="5219700"/>
              <a:ext cx="676275" cy="638175"/>
            </a:xfrm>
            <a:prstGeom prst="ellipse">
              <a:avLst/>
            </a:prstGeom>
            <a:solidFill>
              <a:srgbClr val="D3D1AA"/>
            </a:solid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Frutiger LT 45 Light" pitchFamily="34" charset="0"/>
              </a:endParaRPr>
            </a:p>
          </p:txBody>
        </p:sp>
        <p:sp>
          <p:nvSpPr>
            <p:cNvPr id="26" name="Oval 25"/>
            <p:cNvSpPr/>
            <p:nvPr/>
          </p:nvSpPr>
          <p:spPr>
            <a:xfrm>
              <a:off x="2743200" y="5200650"/>
              <a:ext cx="685800" cy="685800"/>
            </a:xfrm>
            <a:prstGeom prst="ellipse">
              <a:avLst/>
            </a:prstGeom>
            <a:ln w="127000">
              <a:solidFill>
                <a:srgbClr val="0B1E59"/>
              </a:solidFill>
              <a:headEnd type="none" w="med" len="me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latin typeface="Frutiger LT 45 Light" pitchFamily="34" charset="0"/>
              </a:endParaRPr>
            </a:p>
          </p:txBody>
        </p:sp>
      </p:grpSp>
      <p:grpSp>
        <p:nvGrpSpPr>
          <p:cNvPr id="27" name="Group 62"/>
          <p:cNvGrpSpPr/>
          <p:nvPr/>
        </p:nvGrpSpPr>
        <p:grpSpPr>
          <a:xfrm>
            <a:off x="4478590" y="3208304"/>
            <a:ext cx="333374" cy="323850"/>
            <a:chOff x="2733675" y="5200650"/>
            <a:chExt cx="695325" cy="685800"/>
          </a:xfrm>
        </p:grpSpPr>
        <p:sp>
          <p:nvSpPr>
            <p:cNvPr id="28" name="Oval 27"/>
            <p:cNvSpPr/>
            <p:nvPr/>
          </p:nvSpPr>
          <p:spPr>
            <a:xfrm>
              <a:off x="2733675" y="5219700"/>
              <a:ext cx="676275" cy="638175"/>
            </a:xfrm>
            <a:prstGeom prst="ellipse">
              <a:avLst/>
            </a:prstGeom>
            <a:solidFill>
              <a:srgbClr val="D3D1AA"/>
            </a:solid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Frutiger LT 45 Light" pitchFamily="34" charset="0"/>
              </a:endParaRPr>
            </a:p>
          </p:txBody>
        </p:sp>
        <p:sp>
          <p:nvSpPr>
            <p:cNvPr id="29" name="Oval 28"/>
            <p:cNvSpPr/>
            <p:nvPr/>
          </p:nvSpPr>
          <p:spPr>
            <a:xfrm>
              <a:off x="2743200" y="5200650"/>
              <a:ext cx="685800" cy="685800"/>
            </a:xfrm>
            <a:prstGeom prst="ellipse">
              <a:avLst/>
            </a:prstGeom>
            <a:ln w="127000">
              <a:solidFill>
                <a:srgbClr val="0B1E59"/>
              </a:solidFill>
              <a:headEnd type="none" w="med" len="me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latin typeface="Frutiger LT 45 Light" pitchFamily="34" charset="0"/>
              </a:endParaRPr>
            </a:p>
          </p:txBody>
        </p:sp>
      </p:grpSp>
      <p:grpSp>
        <p:nvGrpSpPr>
          <p:cNvPr id="30" name="Group 65"/>
          <p:cNvGrpSpPr/>
          <p:nvPr/>
        </p:nvGrpSpPr>
        <p:grpSpPr>
          <a:xfrm>
            <a:off x="5431090" y="3208304"/>
            <a:ext cx="333374" cy="323850"/>
            <a:chOff x="2733675" y="5200650"/>
            <a:chExt cx="695325" cy="685800"/>
          </a:xfrm>
        </p:grpSpPr>
        <p:sp>
          <p:nvSpPr>
            <p:cNvPr id="31" name="Oval 30"/>
            <p:cNvSpPr/>
            <p:nvPr/>
          </p:nvSpPr>
          <p:spPr>
            <a:xfrm>
              <a:off x="2733675" y="5219700"/>
              <a:ext cx="676275" cy="638175"/>
            </a:xfrm>
            <a:prstGeom prst="ellipse">
              <a:avLst/>
            </a:prstGeom>
            <a:solidFill>
              <a:srgbClr val="D3D1AA"/>
            </a:solid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Frutiger LT 45 Light" pitchFamily="34" charset="0"/>
              </a:endParaRPr>
            </a:p>
          </p:txBody>
        </p:sp>
        <p:sp>
          <p:nvSpPr>
            <p:cNvPr id="32" name="Oval 31"/>
            <p:cNvSpPr/>
            <p:nvPr/>
          </p:nvSpPr>
          <p:spPr>
            <a:xfrm>
              <a:off x="2743200" y="5200650"/>
              <a:ext cx="685800" cy="685800"/>
            </a:xfrm>
            <a:prstGeom prst="ellipse">
              <a:avLst/>
            </a:prstGeom>
            <a:ln w="127000">
              <a:solidFill>
                <a:srgbClr val="0B1E59"/>
              </a:solidFill>
              <a:headEnd type="none" w="med" len="me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latin typeface="Frutiger LT 45 Light" pitchFamily="34" charset="0"/>
              </a:endParaRPr>
            </a:p>
          </p:txBody>
        </p:sp>
      </p:grpSp>
      <p:grpSp>
        <p:nvGrpSpPr>
          <p:cNvPr id="33" name="Group 68"/>
          <p:cNvGrpSpPr/>
          <p:nvPr/>
        </p:nvGrpSpPr>
        <p:grpSpPr>
          <a:xfrm>
            <a:off x="6421690" y="3208304"/>
            <a:ext cx="333374" cy="323850"/>
            <a:chOff x="2733675" y="5200650"/>
            <a:chExt cx="695325" cy="685800"/>
          </a:xfrm>
        </p:grpSpPr>
        <p:sp>
          <p:nvSpPr>
            <p:cNvPr id="34" name="Oval 33"/>
            <p:cNvSpPr/>
            <p:nvPr/>
          </p:nvSpPr>
          <p:spPr>
            <a:xfrm>
              <a:off x="2733675" y="5219700"/>
              <a:ext cx="676275" cy="638175"/>
            </a:xfrm>
            <a:prstGeom prst="ellipse">
              <a:avLst/>
            </a:prstGeom>
            <a:solidFill>
              <a:srgbClr val="D3D1AA"/>
            </a:solid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Frutiger LT 45 Light" pitchFamily="34" charset="0"/>
              </a:endParaRPr>
            </a:p>
          </p:txBody>
        </p:sp>
        <p:sp>
          <p:nvSpPr>
            <p:cNvPr id="35" name="Oval 34"/>
            <p:cNvSpPr/>
            <p:nvPr/>
          </p:nvSpPr>
          <p:spPr>
            <a:xfrm>
              <a:off x="2743200" y="5200650"/>
              <a:ext cx="685800" cy="685800"/>
            </a:xfrm>
            <a:prstGeom prst="ellipse">
              <a:avLst/>
            </a:prstGeom>
            <a:ln w="127000">
              <a:solidFill>
                <a:srgbClr val="0B1E59"/>
              </a:solidFill>
              <a:headEnd type="none" w="med" len="me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latin typeface="Frutiger LT 45 Light" pitchFamily="34" charset="0"/>
              </a:endParaRPr>
            </a:p>
          </p:txBody>
        </p:sp>
      </p:grpSp>
      <p:grpSp>
        <p:nvGrpSpPr>
          <p:cNvPr id="36" name="Group 56"/>
          <p:cNvGrpSpPr/>
          <p:nvPr/>
        </p:nvGrpSpPr>
        <p:grpSpPr>
          <a:xfrm>
            <a:off x="2545015" y="3208304"/>
            <a:ext cx="333374" cy="323850"/>
            <a:chOff x="2733675" y="5200650"/>
            <a:chExt cx="695325" cy="685800"/>
          </a:xfrm>
        </p:grpSpPr>
        <p:sp>
          <p:nvSpPr>
            <p:cNvPr id="37" name="Oval 36"/>
            <p:cNvSpPr/>
            <p:nvPr/>
          </p:nvSpPr>
          <p:spPr>
            <a:xfrm>
              <a:off x="2733675" y="5219700"/>
              <a:ext cx="676275" cy="638175"/>
            </a:xfrm>
            <a:prstGeom prst="ellipse">
              <a:avLst/>
            </a:prstGeom>
            <a:solidFill>
              <a:srgbClr val="D3D1AA"/>
            </a:solid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Frutiger LT 45 Light" pitchFamily="34" charset="0"/>
              </a:endParaRPr>
            </a:p>
          </p:txBody>
        </p:sp>
        <p:sp>
          <p:nvSpPr>
            <p:cNvPr id="38" name="Oval 37"/>
            <p:cNvSpPr/>
            <p:nvPr/>
          </p:nvSpPr>
          <p:spPr>
            <a:xfrm>
              <a:off x="2743200" y="5200650"/>
              <a:ext cx="685800" cy="685800"/>
            </a:xfrm>
            <a:prstGeom prst="ellipse">
              <a:avLst/>
            </a:prstGeom>
            <a:ln w="127000">
              <a:solidFill>
                <a:srgbClr val="0B1E59"/>
              </a:solidFill>
              <a:headEnd type="none" w="med" len="me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latin typeface="Frutiger LT 45 Light" pitchFamily="34" charset="0"/>
              </a:endParaRPr>
            </a:p>
          </p:txBody>
        </p:sp>
      </p:grpSp>
      <p:sp>
        <p:nvSpPr>
          <p:cNvPr id="39" name="TextBox 38"/>
          <p:cNvSpPr txBox="1"/>
          <p:nvPr/>
        </p:nvSpPr>
        <p:spPr>
          <a:xfrm>
            <a:off x="2698561" y="1175266"/>
            <a:ext cx="4056104" cy="369332"/>
          </a:xfrm>
          <a:prstGeom prst="rect">
            <a:avLst/>
          </a:prstGeom>
          <a:noFill/>
        </p:spPr>
        <p:txBody>
          <a:bodyPr wrap="square" rtlCol="0">
            <a:spAutoFit/>
          </a:bodyPr>
          <a:lstStyle/>
          <a:p>
            <a:pPr algn="ctr"/>
            <a:r>
              <a:rPr lang="en-CA" b="1" dirty="0" smtClean="0">
                <a:solidFill>
                  <a:schemeClr val="accent1"/>
                </a:solidFill>
                <a:latin typeface="Frutiger LT 45 Light" pitchFamily="34" charset="0"/>
              </a:rPr>
              <a:t>Company Development Phase</a:t>
            </a:r>
            <a:endParaRPr lang="en-CA" b="1" dirty="0">
              <a:solidFill>
                <a:schemeClr val="accent1"/>
              </a:solidFill>
              <a:latin typeface="Frutiger LT 45 Light" pitchFamily="34" charset="0"/>
            </a:endParaRPr>
          </a:p>
        </p:txBody>
      </p:sp>
      <p:sp>
        <p:nvSpPr>
          <p:cNvPr id="40" name="TextBox 39"/>
          <p:cNvSpPr txBox="1"/>
          <p:nvPr/>
        </p:nvSpPr>
        <p:spPr>
          <a:xfrm>
            <a:off x="3155761" y="5574268"/>
            <a:ext cx="2819400" cy="369332"/>
          </a:xfrm>
          <a:prstGeom prst="rect">
            <a:avLst/>
          </a:prstGeom>
          <a:noFill/>
        </p:spPr>
        <p:txBody>
          <a:bodyPr wrap="square" rtlCol="0">
            <a:spAutoFit/>
          </a:bodyPr>
          <a:lstStyle/>
          <a:p>
            <a:pPr algn="ctr"/>
            <a:r>
              <a:rPr lang="en-CA" b="1" dirty="0" smtClean="0">
                <a:solidFill>
                  <a:schemeClr val="accent1"/>
                </a:solidFill>
                <a:latin typeface="Frutiger LT 45 Light" pitchFamily="34" charset="0"/>
              </a:rPr>
              <a:t>Investor Base</a:t>
            </a:r>
          </a:p>
        </p:txBody>
      </p:sp>
      <p:sp>
        <p:nvSpPr>
          <p:cNvPr id="41" name="Rectangle 40"/>
          <p:cNvSpPr/>
          <p:nvPr/>
        </p:nvSpPr>
        <p:spPr>
          <a:xfrm>
            <a:off x="3087562" y="1779554"/>
            <a:ext cx="3116199" cy="3249646"/>
          </a:xfrm>
          <a:prstGeom prst="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Frutiger LT 45 Light" pitchFamily="34" charset="0"/>
            </a:endParaRPr>
          </a:p>
        </p:txBody>
      </p:sp>
      <p:sp>
        <p:nvSpPr>
          <p:cNvPr id="2" name="TextBox 1"/>
          <p:cNvSpPr txBox="1"/>
          <p:nvPr/>
        </p:nvSpPr>
        <p:spPr>
          <a:xfrm>
            <a:off x="3765361" y="4876800"/>
            <a:ext cx="1674372" cy="276999"/>
          </a:xfrm>
          <a:prstGeom prst="rect">
            <a:avLst/>
          </a:prstGeom>
          <a:solidFill>
            <a:schemeClr val="bg2"/>
          </a:solidFill>
          <a:ln w="9525">
            <a:solidFill>
              <a:schemeClr val="tx2"/>
            </a:solidFill>
            <a:prstDash val="dash"/>
          </a:ln>
        </p:spPr>
        <p:txBody>
          <a:bodyPr wrap="square" rtlCol="0">
            <a:spAutoFit/>
          </a:bodyPr>
          <a:lstStyle/>
          <a:p>
            <a:r>
              <a:rPr lang="en-US" sz="1200" dirty="0" smtClean="0">
                <a:solidFill>
                  <a:schemeClr val="tx2"/>
                </a:solidFill>
              </a:rPr>
              <a:t>Focus of This course</a:t>
            </a:r>
            <a:endParaRPr lang="en-US" sz="1200" dirty="0">
              <a:solidFill>
                <a:schemeClr val="tx2"/>
              </a:solidFill>
            </a:endParaRPr>
          </a:p>
        </p:txBody>
      </p:sp>
      <p:sp>
        <p:nvSpPr>
          <p:cNvPr id="3" name="Title 2"/>
          <p:cNvSpPr>
            <a:spLocks noGrp="1"/>
          </p:cNvSpPr>
          <p:nvPr>
            <p:ph type="title"/>
          </p:nvPr>
        </p:nvSpPr>
        <p:spPr/>
        <p:txBody>
          <a:bodyPr/>
          <a:lstStyle/>
          <a:p>
            <a:r>
              <a:rPr lang="en-US" dirty="0" smtClean="0"/>
              <a:t>Financial Lifecycle of a Company</a:t>
            </a:r>
            <a:endParaRPr lang="en-US" dirty="0"/>
          </a:p>
        </p:txBody>
      </p:sp>
    </p:spTree>
    <p:extLst>
      <p:ext uri="{BB962C8B-B14F-4D97-AF65-F5344CB8AC3E}">
        <p14:creationId xmlns:p14="http://schemas.microsoft.com/office/powerpoint/2010/main" xmlns="" val="16280575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33350" y="914400"/>
            <a:ext cx="4341813" cy="5416550"/>
          </a:xfrm>
          <a:prstGeom prst="rect">
            <a:avLst/>
          </a:prstGeom>
          <a:solidFill>
            <a:srgbClr val="EAEAEA"/>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CA" dirty="0"/>
          </a:p>
        </p:txBody>
      </p:sp>
      <p:sp>
        <p:nvSpPr>
          <p:cNvPr id="54275" name="Rectangle 3"/>
          <p:cNvSpPr>
            <a:spLocks noGrp="1" noChangeArrowheads="1"/>
          </p:cNvSpPr>
          <p:nvPr>
            <p:ph type="title"/>
          </p:nvPr>
        </p:nvSpPr>
        <p:spPr/>
        <p:txBody>
          <a:bodyPr/>
          <a:lstStyle/>
          <a:p>
            <a:pPr eaLnBrk="1" hangingPunct="1"/>
            <a:r>
              <a:rPr lang="en-US" dirty="0" smtClean="0"/>
              <a:t>Approach Stage</a:t>
            </a:r>
          </a:p>
        </p:txBody>
      </p:sp>
      <p:sp>
        <p:nvSpPr>
          <p:cNvPr id="54276" name="Rectangle 4"/>
          <p:cNvSpPr>
            <a:spLocks noGrp="1" noChangeArrowheads="1"/>
          </p:cNvSpPr>
          <p:nvPr>
            <p:ph type="body" sz="half" idx="1"/>
          </p:nvPr>
        </p:nvSpPr>
        <p:spPr>
          <a:xfrm>
            <a:off x="138113" y="874713"/>
            <a:ext cx="4318000" cy="701675"/>
          </a:xfrm>
        </p:spPr>
        <p:txBody>
          <a:bodyPr/>
          <a:lstStyle/>
          <a:p>
            <a:pPr eaLnBrk="1" hangingPunct="1"/>
            <a:r>
              <a:rPr lang="en-US" sz="1200" dirty="0" smtClean="0">
                <a:latin typeface="Franklin Gothic Demi" pitchFamily="34" charset="0"/>
              </a:rPr>
              <a:t>The approach will be made once the planning stage is complete, and solicitation will be done in a manner to facilitate a process consistent with tactical objectives</a:t>
            </a:r>
          </a:p>
        </p:txBody>
      </p:sp>
      <p:sp>
        <p:nvSpPr>
          <p:cNvPr id="54277" name="Rectangle 5"/>
          <p:cNvSpPr>
            <a:spLocks noGrp="1" noChangeArrowheads="1"/>
          </p:cNvSpPr>
          <p:nvPr>
            <p:ph type="body" sz="half" idx="2"/>
          </p:nvPr>
        </p:nvSpPr>
        <p:spPr>
          <a:xfrm>
            <a:off x="4608513" y="874713"/>
            <a:ext cx="4319587" cy="4375150"/>
          </a:xfrm>
        </p:spPr>
        <p:txBody>
          <a:bodyPr/>
          <a:lstStyle/>
          <a:p>
            <a:pPr eaLnBrk="1" hangingPunct="1"/>
            <a:r>
              <a:rPr lang="en-US" sz="1200" dirty="0" smtClean="0">
                <a:latin typeface="Franklin Gothic Demi" pitchFamily="34" charset="0"/>
              </a:rPr>
              <a:t>Initial Contact – Canaccord Genuity will initiate</a:t>
            </a:r>
          </a:p>
          <a:p>
            <a:pPr lvl="1" eaLnBrk="1" hangingPunct="1"/>
            <a:r>
              <a:rPr lang="en-US" sz="1000" dirty="0" smtClean="0"/>
              <a:t>Approach approved buyers at senior level, as appropriate</a:t>
            </a:r>
          </a:p>
          <a:p>
            <a:pPr lvl="1" eaLnBrk="1" hangingPunct="1"/>
            <a:r>
              <a:rPr lang="en-US" sz="1000" dirty="0" smtClean="0"/>
              <a:t>Focus attention on opportunities presented by the Company</a:t>
            </a:r>
          </a:p>
          <a:p>
            <a:pPr eaLnBrk="1" hangingPunct="1"/>
            <a:r>
              <a:rPr lang="en-US" sz="1200" dirty="0" smtClean="0">
                <a:latin typeface="Franklin Gothic Demi" pitchFamily="34" charset="0"/>
              </a:rPr>
              <a:t>Process Tools</a:t>
            </a:r>
          </a:p>
          <a:p>
            <a:pPr lvl="1" eaLnBrk="1" hangingPunct="1"/>
            <a:r>
              <a:rPr lang="en-US" sz="1000" dirty="0" smtClean="0"/>
              <a:t>If a prospective buyer's level of interest is sufficiently high, the initial call from Canaccord Genuity will be followed by a selling packet containing:</a:t>
            </a:r>
          </a:p>
          <a:p>
            <a:pPr lvl="2" eaLnBrk="1" hangingPunct="1"/>
            <a:r>
              <a:rPr lang="en-US" sz="1000" dirty="0" smtClean="0"/>
              <a:t>Broadcast Letter/“Teaser”;</a:t>
            </a:r>
          </a:p>
          <a:p>
            <a:pPr lvl="2" eaLnBrk="1" hangingPunct="1"/>
            <a:r>
              <a:rPr lang="en-US" sz="1000" dirty="0" smtClean="0"/>
              <a:t>Confidentiality Agreement; and</a:t>
            </a:r>
          </a:p>
          <a:p>
            <a:pPr lvl="2" eaLnBrk="1" hangingPunct="1"/>
            <a:r>
              <a:rPr lang="en-US" sz="1000" dirty="0" smtClean="0"/>
              <a:t>Procedures Memo</a:t>
            </a:r>
          </a:p>
          <a:p>
            <a:pPr eaLnBrk="1" hangingPunct="1"/>
            <a:r>
              <a:rPr lang="en-US" sz="1200" dirty="0" smtClean="0">
                <a:latin typeface="Franklin Gothic Demi" pitchFamily="34" charset="0"/>
              </a:rPr>
              <a:t>Bid Tension</a:t>
            </a:r>
          </a:p>
          <a:p>
            <a:pPr lvl="1" eaLnBrk="1" hangingPunct="1"/>
            <a:r>
              <a:rPr lang="en-US" sz="1000" dirty="0" smtClean="0"/>
              <a:t>Competition is a critical ingredient to developing full value for an asset</a:t>
            </a:r>
          </a:p>
          <a:p>
            <a:pPr eaLnBrk="1" hangingPunct="1"/>
            <a:r>
              <a:rPr lang="en-US" sz="1200" dirty="0" smtClean="0">
                <a:latin typeface="Franklin Gothic Demi" pitchFamily="34" charset="0"/>
              </a:rPr>
              <a:t>Bid Rounds</a:t>
            </a:r>
            <a:r>
              <a:rPr lang="en-US" sz="1200" dirty="0" smtClean="0"/>
              <a:t> </a:t>
            </a:r>
          </a:p>
          <a:p>
            <a:pPr lvl="1" eaLnBrk="1" hangingPunct="1"/>
            <a:r>
              <a:rPr lang="en-US" sz="1000" dirty="0" smtClean="0"/>
              <a:t>A multi-phased process generates more aggressive bids</a:t>
            </a:r>
          </a:p>
          <a:p>
            <a:pPr lvl="1" eaLnBrk="1" hangingPunct="1"/>
            <a:r>
              <a:rPr lang="en-US" sz="1000" dirty="0" smtClean="0"/>
              <a:t>A process which requires multiple indications of interest coupled with greater selectivity can generate incremental levels of aggressiveness with each phase (need to weigh against perception of a “never ending” auction)</a:t>
            </a:r>
          </a:p>
          <a:p>
            <a:pPr lvl="1" eaLnBrk="1" hangingPunct="1"/>
            <a:r>
              <a:rPr lang="en-US" sz="1000" dirty="0" smtClean="0"/>
              <a:t>Clearly the appropriateness and extent of employing this approach is function of the level of interest</a:t>
            </a:r>
          </a:p>
        </p:txBody>
      </p:sp>
      <p:sp>
        <p:nvSpPr>
          <p:cNvPr id="54278" name="Rectangle 6"/>
          <p:cNvSpPr>
            <a:spLocks noChangeArrowheads="1"/>
          </p:cNvSpPr>
          <p:nvPr/>
        </p:nvSpPr>
        <p:spPr bwMode="gray">
          <a:xfrm>
            <a:off x="1155700" y="5072063"/>
            <a:ext cx="2857500" cy="701675"/>
          </a:xfrm>
          <a:prstGeom prst="rect">
            <a:avLst/>
          </a:prstGeom>
          <a:solidFill>
            <a:srgbClr val="B2BB1E"/>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CA" dirty="0"/>
          </a:p>
        </p:txBody>
      </p:sp>
      <p:sp>
        <p:nvSpPr>
          <p:cNvPr id="54279" name="AutoShape 7"/>
          <p:cNvSpPr>
            <a:spLocks noChangeArrowheads="1"/>
          </p:cNvSpPr>
          <p:nvPr/>
        </p:nvSpPr>
        <p:spPr bwMode="gray">
          <a:xfrm>
            <a:off x="3008313" y="4767263"/>
            <a:ext cx="533400" cy="409575"/>
          </a:xfrm>
          <a:prstGeom prst="downArrow">
            <a:avLst>
              <a:gd name="adj1" fmla="val 50000"/>
              <a:gd name="adj2" fmla="val 61431"/>
            </a:avLst>
          </a:prstGeom>
          <a:solidFill>
            <a:schemeClr val="folHlink"/>
          </a:solidFill>
          <a:ln>
            <a:noFill/>
          </a:ln>
          <a:effectLst>
            <a:outerShdw dist="28398" dir="3806097"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anchor="ctr">
            <a:spAutoFit/>
          </a:bodyPr>
          <a:lstStyle/>
          <a:p>
            <a:endParaRPr lang="en-CA" dirty="0"/>
          </a:p>
        </p:txBody>
      </p:sp>
      <p:sp>
        <p:nvSpPr>
          <p:cNvPr id="54280" name="Text Box 8"/>
          <p:cNvSpPr txBox="1">
            <a:spLocks noChangeArrowheads="1"/>
          </p:cNvSpPr>
          <p:nvPr/>
        </p:nvSpPr>
        <p:spPr bwMode="gray">
          <a:xfrm>
            <a:off x="1444625" y="5202238"/>
            <a:ext cx="806450" cy="4572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rgbClr val="000000"/>
                </a:solidFill>
                <a:latin typeface="Franklin Gothic Book" pitchFamily="34" charset="0"/>
                <a:ea typeface="ＭＳ Ｐゴシック" pitchFamily="34" charset="-128"/>
              </a:defRPr>
            </a:lvl1pPr>
            <a:lvl2pPr marL="742950" indent="-285750" eaLnBrk="0" hangingPunct="0">
              <a:defRPr b="1">
                <a:solidFill>
                  <a:srgbClr val="000000"/>
                </a:solidFill>
                <a:latin typeface="Franklin Gothic Book" pitchFamily="34" charset="0"/>
                <a:ea typeface="ＭＳ Ｐゴシック" pitchFamily="34" charset="-128"/>
              </a:defRPr>
            </a:lvl2pPr>
            <a:lvl3pPr marL="1143000" indent="-228600" eaLnBrk="0" hangingPunct="0">
              <a:defRPr b="1">
                <a:solidFill>
                  <a:srgbClr val="000000"/>
                </a:solidFill>
                <a:latin typeface="Franklin Gothic Book" pitchFamily="34" charset="0"/>
                <a:ea typeface="ＭＳ Ｐゴシック" pitchFamily="34" charset="-128"/>
              </a:defRPr>
            </a:lvl3pPr>
            <a:lvl4pPr marL="1600200" indent="-228600" eaLnBrk="0" hangingPunct="0">
              <a:defRPr b="1">
                <a:solidFill>
                  <a:srgbClr val="000000"/>
                </a:solidFill>
                <a:latin typeface="Franklin Gothic Book" pitchFamily="34" charset="0"/>
                <a:ea typeface="ＭＳ Ｐゴシック" pitchFamily="34" charset="-128"/>
              </a:defRPr>
            </a:lvl4pPr>
            <a:lvl5pPr marL="2057400" indent="-228600" eaLnBrk="0" hangingPunct="0">
              <a:defRPr b="1">
                <a:solidFill>
                  <a:srgbClr val="000000"/>
                </a:solidFill>
                <a:latin typeface="Franklin Gothic Book" pitchFamily="34" charset="0"/>
                <a:ea typeface="ＭＳ Ｐゴシック" pitchFamily="34" charset="-128"/>
              </a:defRPr>
            </a:lvl5pPr>
            <a:lvl6pPr marL="25146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9718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4290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8862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a:spcBef>
                <a:spcPct val="50000"/>
              </a:spcBef>
              <a:buClrTx/>
            </a:pPr>
            <a:r>
              <a:rPr lang="en-US" sz="1200" dirty="0">
                <a:solidFill>
                  <a:schemeClr val="tx1"/>
                </a:solidFill>
                <a:latin typeface="Tahoma" pitchFamily="34" charset="0"/>
              </a:rPr>
              <a:t>Bid Tension</a:t>
            </a:r>
          </a:p>
        </p:txBody>
      </p:sp>
      <p:sp>
        <p:nvSpPr>
          <p:cNvPr id="54281" name="Text Box 9"/>
          <p:cNvSpPr txBox="1">
            <a:spLocks noChangeArrowheads="1"/>
          </p:cNvSpPr>
          <p:nvPr/>
        </p:nvSpPr>
        <p:spPr bwMode="gray">
          <a:xfrm>
            <a:off x="2860675" y="5202238"/>
            <a:ext cx="806450" cy="4572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rgbClr val="000000"/>
                </a:solidFill>
                <a:latin typeface="Franklin Gothic Book" pitchFamily="34" charset="0"/>
                <a:ea typeface="ＭＳ Ｐゴシック" pitchFamily="34" charset="-128"/>
              </a:defRPr>
            </a:lvl1pPr>
            <a:lvl2pPr marL="742950" indent="-285750" eaLnBrk="0" hangingPunct="0">
              <a:defRPr b="1">
                <a:solidFill>
                  <a:srgbClr val="000000"/>
                </a:solidFill>
                <a:latin typeface="Franklin Gothic Book" pitchFamily="34" charset="0"/>
                <a:ea typeface="ＭＳ Ｐゴシック" pitchFamily="34" charset="-128"/>
              </a:defRPr>
            </a:lvl2pPr>
            <a:lvl3pPr marL="1143000" indent="-228600" eaLnBrk="0" hangingPunct="0">
              <a:defRPr b="1">
                <a:solidFill>
                  <a:srgbClr val="000000"/>
                </a:solidFill>
                <a:latin typeface="Franklin Gothic Book" pitchFamily="34" charset="0"/>
                <a:ea typeface="ＭＳ Ｐゴシック" pitchFamily="34" charset="-128"/>
              </a:defRPr>
            </a:lvl3pPr>
            <a:lvl4pPr marL="1600200" indent="-228600" eaLnBrk="0" hangingPunct="0">
              <a:defRPr b="1">
                <a:solidFill>
                  <a:srgbClr val="000000"/>
                </a:solidFill>
                <a:latin typeface="Franklin Gothic Book" pitchFamily="34" charset="0"/>
                <a:ea typeface="ＭＳ Ｐゴシック" pitchFamily="34" charset="-128"/>
              </a:defRPr>
            </a:lvl4pPr>
            <a:lvl5pPr marL="2057400" indent="-228600" eaLnBrk="0" hangingPunct="0">
              <a:defRPr b="1">
                <a:solidFill>
                  <a:srgbClr val="000000"/>
                </a:solidFill>
                <a:latin typeface="Franklin Gothic Book" pitchFamily="34" charset="0"/>
                <a:ea typeface="ＭＳ Ｐゴシック" pitchFamily="34" charset="-128"/>
              </a:defRPr>
            </a:lvl5pPr>
            <a:lvl6pPr marL="25146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9718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4290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8862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a:spcBef>
                <a:spcPct val="50000"/>
              </a:spcBef>
              <a:buClrTx/>
            </a:pPr>
            <a:r>
              <a:rPr lang="en-US" sz="1200" dirty="0">
                <a:solidFill>
                  <a:schemeClr val="tx1"/>
                </a:solidFill>
                <a:latin typeface="Tahoma" pitchFamily="34" charset="0"/>
              </a:rPr>
              <a:t>Bid Rounds</a:t>
            </a:r>
          </a:p>
        </p:txBody>
      </p:sp>
      <p:sp>
        <p:nvSpPr>
          <p:cNvPr id="54282" name="Rectangle 10"/>
          <p:cNvSpPr>
            <a:spLocks noChangeArrowheads="1"/>
          </p:cNvSpPr>
          <p:nvPr/>
        </p:nvSpPr>
        <p:spPr bwMode="gray">
          <a:xfrm>
            <a:off x="674688" y="4143375"/>
            <a:ext cx="2857500" cy="701675"/>
          </a:xfrm>
          <a:prstGeom prst="rect">
            <a:avLst/>
          </a:prstGeom>
          <a:solidFill>
            <a:schemeClr val="folHlink"/>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endParaRPr lang="en-CA" sz="1000" b="0" dirty="0">
              <a:solidFill>
                <a:schemeClr val="tx1"/>
              </a:solidFill>
              <a:latin typeface="Tahoma" pitchFamily="34" charset="0"/>
            </a:endParaRPr>
          </a:p>
        </p:txBody>
      </p:sp>
      <p:sp>
        <p:nvSpPr>
          <p:cNvPr id="54283" name="AutoShape 11"/>
          <p:cNvSpPr>
            <a:spLocks noChangeArrowheads="1"/>
          </p:cNvSpPr>
          <p:nvPr/>
        </p:nvSpPr>
        <p:spPr bwMode="gray">
          <a:xfrm>
            <a:off x="2541588" y="3868738"/>
            <a:ext cx="533400" cy="381000"/>
          </a:xfrm>
          <a:prstGeom prst="downArrow">
            <a:avLst>
              <a:gd name="adj1" fmla="val 50000"/>
              <a:gd name="adj2" fmla="val 61431"/>
            </a:avLst>
          </a:prstGeom>
          <a:solidFill>
            <a:srgbClr val="31598A"/>
          </a:solidFill>
          <a:ln>
            <a:noFill/>
          </a:ln>
          <a:effectLst>
            <a:outerShdw dist="45791" dir="2021404" algn="ctr" rotWithShape="0">
              <a:srgbClr val="C0C0C0"/>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anchor="ctr">
            <a:spAutoFit/>
          </a:bodyPr>
          <a:lstStyle/>
          <a:p>
            <a:endParaRPr lang="en-CA" dirty="0"/>
          </a:p>
        </p:txBody>
      </p:sp>
      <p:sp>
        <p:nvSpPr>
          <p:cNvPr id="54284" name="Text Box 12"/>
          <p:cNvSpPr txBox="1">
            <a:spLocks noChangeArrowheads="1"/>
          </p:cNvSpPr>
          <p:nvPr/>
        </p:nvSpPr>
        <p:spPr bwMode="gray">
          <a:xfrm>
            <a:off x="1060450" y="4275138"/>
            <a:ext cx="806450" cy="4572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rgbClr val="000000"/>
                </a:solidFill>
                <a:latin typeface="Franklin Gothic Book" pitchFamily="34" charset="0"/>
                <a:ea typeface="ＭＳ Ｐゴシック" pitchFamily="34" charset="-128"/>
              </a:defRPr>
            </a:lvl1pPr>
            <a:lvl2pPr marL="742950" indent="-285750" eaLnBrk="0" hangingPunct="0">
              <a:defRPr b="1">
                <a:solidFill>
                  <a:srgbClr val="000000"/>
                </a:solidFill>
                <a:latin typeface="Franklin Gothic Book" pitchFamily="34" charset="0"/>
                <a:ea typeface="ＭＳ Ｐゴシック" pitchFamily="34" charset="-128"/>
              </a:defRPr>
            </a:lvl2pPr>
            <a:lvl3pPr marL="1143000" indent="-228600" eaLnBrk="0" hangingPunct="0">
              <a:defRPr b="1">
                <a:solidFill>
                  <a:srgbClr val="000000"/>
                </a:solidFill>
                <a:latin typeface="Franklin Gothic Book" pitchFamily="34" charset="0"/>
                <a:ea typeface="ＭＳ Ｐゴシック" pitchFamily="34" charset="-128"/>
              </a:defRPr>
            </a:lvl3pPr>
            <a:lvl4pPr marL="1600200" indent="-228600" eaLnBrk="0" hangingPunct="0">
              <a:defRPr b="1">
                <a:solidFill>
                  <a:srgbClr val="000000"/>
                </a:solidFill>
                <a:latin typeface="Franklin Gothic Book" pitchFamily="34" charset="0"/>
                <a:ea typeface="ＭＳ Ｐゴシック" pitchFamily="34" charset="-128"/>
              </a:defRPr>
            </a:lvl4pPr>
            <a:lvl5pPr marL="2057400" indent="-228600" eaLnBrk="0" hangingPunct="0">
              <a:defRPr b="1">
                <a:solidFill>
                  <a:srgbClr val="000000"/>
                </a:solidFill>
                <a:latin typeface="Franklin Gothic Book" pitchFamily="34" charset="0"/>
                <a:ea typeface="ＭＳ Ｐゴシック" pitchFamily="34" charset="-128"/>
              </a:defRPr>
            </a:lvl5pPr>
            <a:lvl6pPr marL="25146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9718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4290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8862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a:spcBef>
                <a:spcPct val="50000"/>
              </a:spcBef>
              <a:buClrTx/>
            </a:pPr>
            <a:r>
              <a:rPr lang="en-US" sz="1200" dirty="0">
                <a:solidFill>
                  <a:schemeClr val="tx1"/>
                </a:solidFill>
                <a:latin typeface="Tahoma" pitchFamily="34" charset="0"/>
              </a:rPr>
              <a:t>Initial Contact</a:t>
            </a:r>
          </a:p>
        </p:txBody>
      </p:sp>
      <p:sp>
        <p:nvSpPr>
          <p:cNvPr id="54285" name="Text Box 13"/>
          <p:cNvSpPr txBox="1">
            <a:spLocks noChangeArrowheads="1"/>
          </p:cNvSpPr>
          <p:nvPr/>
        </p:nvSpPr>
        <p:spPr bwMode="gray">
          <a:xfrm>
            <a:off x="2476500" y="4275138"/>
            <a:ext cx="806450" cy="4572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rgbClr val="000000"/>
                </a:solidFill>
                <a:latin typeface="Franklin Gothic Book" pitchFamily="34" charset="0"/>
                <a:ea typeface="ＭＳ Ｐゴシック" pitchFamily="34" charset="-128"/>
              </a:defRPr>
            </a:lvl1pPr>
            <a:lvl2pPr marL="742950" indent="-285750" eaLnBrk="0" hangingPunct="0">
              <a:defRPr b="1">
                <a:solidFill>
                  <a:srgbClr val="000000"/>
                </a:solidFill>
                <a:latin typeface="Franklin Gothic Book" pitchFamily="34" charset="0"/>
                <a:ea typeface="ＭＳ Ｐゴシック" pitchFamily="34" charset="-128"/>
              </a:defRPr>
            </a:lvl2pPr>
            <a:lvl3pPr marL="1143000" indent="-228600" eaLnBrk="0" hangingPunct="0">
              <a:defRPr b="1">
                <a:solidFill>
                  <a:srgbClr val="000000"/>
                </a:solidFill>
                <a:latin typeface="Franklin Gothic Book" pitchFamily="34" charset="0"/>
                <a:ea typeface="ＭＳ Ｐゴシック" pitchFamily="34" charset="-128"/>
              </a:defRPr>
            </a:lvl3pPr>
            <a:lvl4pPr marL="1600200" indent="-228600" eaLnBrk="0" hangingPunct="0">
              <a:defRPr b="1">
                <a:solidFill>
                  <a:srgbClr val="000000"/>
                </a:solidFill>
                <a:latin typeface="Franklin Gothic Book" pitchFamily="34" charset="0"/>
                <a:ea typeface="ＭＳ Ｐゴシック" pitchFamily="34" charset="-128"/>
              </a:defRPr>
            </a:lvl4pPr>
            <a:lvl5pPr marL="2057400" indent="-228600" eaLnBrk="0" hangingPunct="0">
              <a:defRPr b="1">
                <a:solidFill>
                  <a:srgbClr val="000000"/>
                </a:solidFill>
                <a:latin typeface="Franklin Gothic Book" pitchFamily="34" charset="0"/>
                <a:ea typeface="ＭＳ Ｐゴシック" pitchFamily="34" charset="-128"/>
              </a:defRPr>
            </a:lvl5pPr>
            <a:lvl6pPr marL="25146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6pPr>
            <a:lvl7pPr marL="29718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7pPr>
            <a:lvl8pPr marL="34290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8pPr>
            <a:lvl9pPr marL="3886200" indent="-228600" algn="ctr" eaLnBrk="0" fontAlgn="base" hangingPunct="0">
              <a:spcBef>
                <a:spcPct val="20000"/>
              </a:spcBef>
              <a:spcAft>
                <a:spcPct val="0"/>
              </a:spcAft>
              <a:buClr>
                <a:srgbClr val="5C869E"/>
              </a:buClr>
              <a:defRPr b="1">
                <a:solidFill>
                  <a:srgbClr val="000000"/>
                </a:solidFill>
                <a:latin typeface="Franklin Gothic Book" pitchFamily="34" charset="0"/>
                <a:ea typeface="ＭＳ Ｐゴシック" pitchFamily="34" charset="-128"/>
              </a:defRPr>
            </a:lvl9pPr>
          </a:lstStyle>
          <a:p>
            <a:pPr>
              <a:spcBef>
                <a:spcPct val="50000"/>
              </a:spcBef>
              <a:buClrTx/>
            </a:pPr>
            <a:r>
              <a:rPr lang="en-US" sz="1200" dirty="0">
                <a:solidFill>
                  <a:schemeClr val="tx1"/>
                </a:solidFill>
                <a:latin typeface="Tahoma" pitchFamily="34" charset="0"/>
              </a:rPr>
              <a:t>Process Tools</a:t>
            </a:r>
          </a:p>
        </p:txBody>
      </p:sp>
      <p:sp>
        <p:nvSpPr>
          <p:cNvPr id="54286" name="Rectangle 14"/>
          <p:cNvSpPr>
            <a:spLocks noChangeArrowheads="1"/>
          </p:cNvSpPr>
          <p:nvPr/>
        </p:nvSpPr>
        <p:spPr bwMode="gray">
          <a:xfrm>
            <a:off x="593725" y="3005138"/>
            <a:ext cx="2481263" cy="911225"/>
          </a:xfrm>
          <a:prstGeom prst="rect">
            <a:avLst/>
          </a:prstGeom>
          <a:solidFill>
            <a:srgbClr val="31598A"/>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sz="1200" dirty="0">
                <a:solidFill>
                  <a:srgbClr val="EAEAEA"/>
                </a:solidFill>
                <a:latin typeface="Tahoma" pitchFamily="34" charset="0"/>
              </a:rPr>
              <a:t>Process</a:t>
            </a:r>
          </a:p>
        </p:txBody>
      </p:sp>
      <p:sp>
        <p:nvSpPr>
          <p:cNvPr id="54287" name="AutoShape 15"/>
          <p:cNvSpPr>
            <a:spLocks noChangeArrowheads="1"/>
          </p:cNvSpPr>
          <p:nvPr/>
        </p:nvSpPr>
        <p:spPr bwMode="gray">
          <a:xfrm>
            <a:off x="1422400" y="2719388"/>
            <a:ext cx="533400" cy="381000"/>
          </a:xfrm>
          <a:prstGeom prst="downArrow">
            <a:avLst>
              <a:gd name="adj1" fmla="val 50000"/>
              <a:gd name="adj2" fmla="val 61431"/>
            </a:avLst>
          </a:prstGeom>
          <a:solidFill>
            <a:srgbClr val="C0C0C0"/>
          </a:solidFill>
          <a:ln>
            <a:noFill/>
          </a:ln>
          <a:effectLst>
            <a:outerShdw dist="35921" dir="2700000" algn="ctr" rotWithShape="0">
              <a:srgbClr val="DDDDDD"/>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anchor="ctr">
            <a:spAutoFit/>
          </a:bodyPr>
          <a:lstStyle/>
          <a:p>
            <a:endParaRPr lang="en-CA" dirty="0"/>
          </a:p>
        </p:txBody>
      </p:sp>
      <p:sp>
        <p:nvSpPr>
          <p:cNvPr id="54288" name="AutoShape 16"/>
          <p:cNvSpPr>
            <a:spLocks noChangeArrowheads="1"/>
          </p:cNvSpPr>
          <p:nvPr/>
        </p:nvSpPr>
        <p:spPr bwMode="gray">
          <a:xfrm>
            <a:off x="2098675" y="2719388"/>
            <a:ext cx="533400" cy="381000"/>
          </a:xfrm>
          <a:prstGeom prst="downArrow">
            <a:avLst>
              <a:gd name="adj1" fmla="val 50000"/>
              <a:gd name="adj2" fmla="val 61431"/>
            </a:avLst>
          </a:prstGeom>
          <a:solidFill>
            <a:srgbClr val="C0C0C0"/>
          </a:solidFill>
          <a:ln>
            <a:noFill/>
          </a:ln>
          <a:effectLst>
            <a:outerShdw dist="35921" dir="2700000" algn="ctr" rotWithShape="0">
              <a:srgbClr val="DDDDDD"/>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anchor="ctr">
            <a:spAutoFit/>
          </a:bodyPr>
          <a:lstStyle/>
          <a:p>
            <a:endParaRPr lang="en-CA" dirty="0"/>
          </a:p>
        </p:txBody>
      </p:sp>
      <p:sp>
        <p:nvSpPr>
          <p:cNvPr id="54289" name="Rectangle 17"/>
          <p:cNvSpPr>
            <a:spLocks noChangeArrowheads="1"/>
          </p:cNvSpPr>
          <p:nvPr/>
        </p:nvSpPr>
        <p:spPr bwMode="gray">
          <a:xfrm>
            <a:off x="598488" y="2055813"/>
            <a:ext cx="1350962" cy="722312"/>
          </a:xfrm>
          <a:prstGeom prst="rect">
            <a:avLst/>
          </a:prstGeom>
          <a:solidFill>
            <a:srgbClr val="C0C0C0"/>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sz="1200" dirty="0">
                <a:solidFill>
                  <a:schemeClr val="tx1"/>
                </a:solidFill>
                <a:latin typeface="Tahoma" pitchFamily="34" charset="0"/>
              </a:rPr>
              <a:t>Objectives</a:t>
            </a:r>
          </a:p>
        </p:txBody>
      </p:sp>
      <p:sp>
        <p:nvSpPr>
          <p:cNvPr id="54290" name="Rectangle 18"/>
          <p:cNvSpPr>
            <a:spLocks noChangeArrowheads="1"/>
          </p:cNvSpPr>
          <p:nvPr/>
        </p:nvSpPr>
        <p:spPr bwMode="gray">
          <a:xfrm>
            <a:off x="2108200" y="2055813"/>
            <a:ext cx="1350963" cy="722312"/>
          </a:xfrm>
          <a:prstGeom prst="rect">
            <a:avLst/>
          </a:prstGeom>
          <a:solidFill>
            <a:srgbClr val="C0C0C0"/>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sz="1200" dirty="0">
                <a:solidFill>
                  <a:schemeClr val="tx1"/>
                </a:solidFill>
                <a:latin typeface="Tahoma" pitchFamily="34" charset="0"/>
              </a:rPr>
              <a:t>Info</a:t>
            </a:r>
          </a:p>
        </p:txBody>
      </p:sp>
    </p:spTree>
    <p:extLst>
      <p:ext uri="{BB962C8B-B14F-4D97-AF65-F5344CB8AC3E}">
        <p14:creationId xmlns:p14="http://schemas.microsoft.com/office/powerpoint/2010/main" xmlns="" val="16927910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4"/>
          <p:cNvSpPr>
            <a:spLocks noChangeArrowheads="1"/>
          </p:cNvSpPr>
          <p:nvPr/>
        </p:nvSpPr>
        <p:spPr bwMode="auto">
          <a:xfrm>
            <a:off x="2247900" y="2876550"/>
            <a:ext cx="2216150" cy="407988"/>
          </a:xfrm>
          <a:prstGeom prst="rect">
            <a:avLst/>
          </a:prstGeom>
          <a:solidFill>
            <a:srgbClr val="CFD4D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285750" algn="l">
              <a:spcBef>
                <a:spcPct val="0"/>
              </a:spcBef>
              <a:buClr>
                <a:srgbClr val="016AAC"/>
              </a:buClr>
              <a:buFont typeface="Wingdings" pitchFamily="2" charset="2"/>
              <a:buNone/>
            </a:pPr>
            <a:r>
              <a:rPr lang="en-US" sz="1200" b="0" dirty="0">
                <a:solidFill>
                  <a:schemeClr val="tx1"/>
                </a:solidFill>
                <a:latin typeface="Franklin Gothic Demi" pitchFamily="34" charset="0"/>
              </a:rPr>
              <a:t>Management</a:t>
            </a:r>
          </a:p>
          <a:p>
            <a:pPr marL="285750" algn="l">
              <a:spcBef>
                <a:spcPct val="0"/>
              </a:spcBef>
              <a:buClr>
                <a:srgbClr val="016AAC"/>
              </a:buClr>
              <a:buFont typeface="Wingdings" pitchFamily="2" charset="2"/>
              <a:buNone/>
            </a:pPr>
            <a:r>
              <a:rPr lang="en-US" sz="1200" b="0" dirty="0">
                <a:solidFill>
                  <a:schemeClr val="tx1"/>
                </a:solidFill>
                <a:latin typeface="Franklin Gothic Demi" pitchFamily="34" charset="0"/>
              </a:rPr>
              <a:t>Presentation/Data Room</a:t>
            </a:r>
          </a:p>
        </p:txBody>
      </p:sp>
      <p:sp>
        <p:nvSpPr>
          <p:cNvPr id="55298" name="Rectangle 2"/>
          <p:cNvSpPr>
            <a:spLocks noChangeArrowheads="1"/>
          </p:cNvSpPr>
          <p:nvPr/>
        </p:nvSpPr>
        <p:spPr bwMode="auto">
          <a:xfrm>
            <a:off x="4679950" y="2874963"/>
            <a:ext cx="2057400" cy="407987"/>
          </a:xfrm>
          <a:prstGeom prst="rect">
            <a:avLst/>
          </a:prstGeom>
          <a:solidFill>
            <a:srgbClr val="CFD4D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285750" algn="l">
              <a:spcBef>
                <a:spcPct val="0"/>
              </a:spcBef>
              <a:buClr>
                <a:srgbClr val="016AAC"/>
              </a:buClr>
              <a:buFont typeface="Wingdings" pitchFamily="2" charset="2"/>
              <a:buNone/>
            </a:pPr>
            <a:r>
              <a:rPr lang="en-US" sz="1200" b="0" dirty="0">
                <a:solidFill>
                  <a:schemeClr val="tx1"/>
                </a:solidFill>
                <a:latin typeface="Franklin Gothic Demi" pitchFamily="34" charset="0"/>
              </a:rPr>
              <a:t>Definitive Agreement</a:t>
            </a:r>
          </a:p>
        </p:txBody>
      </p:sp>
      <p:sp>
        <p:nvSpPr>
          <p:cNvPr id="55299" name="AutoShape 3"/>
          <p:cNvSpPr>
            <a:spLocks noChangeArrowheads="1"/>
          </p:cNvSpPr>
          <p:nvPr/>
        </p:nvSpPr>
        <p:spPr bwMode="auto">
          <a:xfrm>
            <a:off x="4672013" y="2874963"/>
            <a:ext cx="320675" cy="407987"/>
          </a:xfrm>
          <a:prstGeom prst="homePlate">
            <a:avLst>
              <a:gd name="adj" fmla="val 35148"/>
            </a:avLst>
          </a:prstGeom>
          <a:solidFill>
            <a:srgbClr val="695E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eaLnBrk="0" hangingPunct="0">
              <a:spcBef>
                <a:spcPct val="0"/>
              </a:spcBef>
              <a:buClrTx/>
            </a:pPr>
            <a:r>
              <a:rPr lang="en-US" sz="1200" b="0" dirty="0">
                <a:solidFill>
                  <a:schemeClr val="bg1"/>
                </a:solidFill>
                <a:latin typeface="Franklin Gothic Demi" pitchFamily="34" charset="0"/>
              </a:rPr>
              <a:t>6</a:t>
            </a:r>
          </a:p>
        </p:txBody>
      </p:sp>
      <p:sp>
        <p:nvSpPr>
          <p:cNvPr id="55301" name="AutoShape 5"/>
          <p:cNvSpPr>
            <a:spLocks noChangeArrowheads="1"/>
          </p:cNvSpPr>
          <p:nvPr/>
        </p:nvSpPr>
        <p:spPr bwMode="auto">
          <a:xfrm>
            <a:off x="2247900" y="2876550"/>
            <a:ext cx="320675" cy="407988"/>
          </a:xfrm>
          <a:prstGeom prst="homePlate">
            <a:avLst>
              <a:gd name="adj" fmla="val 35148"/>
            </a:avLst>
          </a:prstGeom>
          <a:solidFill>
            <a:srgbClr val="695E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eaLnBrk="0" hangingPunct="0">
              <a:spcBef>
                <a:spcPct val="0"/>
              </a:spcBef>
              <a:buClrTx/>
            </a:pPr>
            <a:r>
              <a:rPr lang="en-US" sz="1200" b="0" dirty="0">
                <a:solidFill>
                  <a:schemeClr val="bg1"/>
                </a:solidFill>
                <a:latin typeface="Franklin Gothic Demi" pitchFamily="34" charset="0"/>
              </a:rPr>
              <a:t>4</a:t>
            </a:r>
          </a:p>
        </p:txBody>
      </p:sp>
      <p:grpSp>
        <p:nvGrpSpPr>
          <p:cNvPr id="55302" name="Group 6"/>
          <p:cNvGrpSpPr>
            <a:grpSpLocks/>
          </p:cNvGrpSpPr>
          <p:nvPr/>
        </p:nvGrpSpPr>
        <p:grpSpPr bwMode="auto">
          <a:xfrm>
            <a:off x="6953250" y="1144588"/>
            <a:ext cx="2057400" cy="407987"/>
            <a:chOff x="4355" y="697"/>
            <a:chExt cx="1296" cy="257"/>
          </a:xfrm>
        </p:grpSpPr>
        <p:sp>
          <p:nvSpPr>
            <p:cNvPr id="55330" name="Rectangle 7"/>
            <p:cNvSpPr>
              <a:spLocks noChangeArrowheads="1"/>
            </p:cNvSpPr>
            <p:nvPr/>
          </p:nvSpPr>
          <p:spPr bwMode="auto">
            <a:xfrm>
              <a:off x="4355" y="697"/>
              <a:ext cx="1296" cy="257"/>
            </a:xfrm>
            <a:prstGeom prst="rect">
              <a:avLst/>
            </a:prstGeom>
            <a:solidFill>
              <a:srgbClr val="CFD4D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285750" algn="l">
                <a:spcBef>
                  <a:spcPct val="0"/>
                </a:spcBef>
                <a:buClr>
                  <a:srgbClr val="016AAC"/>
                </a:buClr>
                <a:buFont typeface="Wingdings" pitchFamily="2" charset="2"/>
                <a:buNone/>
              </a:pPr>
              <a:r>
                <a:rPr lang="en-US" sz="1200" b="0" dirty="0">
                  <a:solidFill>
                    <a:schemeClr val="tx1"/>
                  </a:solidFill>
                  <a:latin typeface="Franklin Gothic Demi" pitchFamily="34" charset="0"/>
                </a:rPr>
                <a:t>Shareholder Lock-up</a:t>
              </a:r>
            </a:p>
          </p:txBody>
        </p:sp>
        <p:sp>
          <p:nvSpPr>
            <p:cNvPr id="55331" name="AutoShape 8"/>
            <p:cNvSpPr>
              <a:spLocks noChangeArrowheads="1"/>
            </p:cNvSpPr>
            <p:nvPr/>
          </p:nvSpPr>
          <p:spPr bwMode="auto">
            <a:xfrm>
              <a:off x="4355" y="697"/>
              <a:ext cx="202" cy="257"/>
            </a:xfrm>
            <a:prstGeom prst="homePlate">
              <a:avLst>
                <a:gd name="adj" fmla="val 35148"/>
              </a:avLst>
            </a:prstGeom>
            <a:solidFill>
              <a:srgbClr val="695E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eaLnBrk="0" hangingPunct="0">
                <a:spcBef>
                  <a:spcPct val="0"/>
                </a:spcBef>
                <a:buClrTx/>
              </a:pPr>
              <a:r>
                <a:rPr lang="en-US" sz="1200" b="0" dirty="0">
                  <a:solidFill>
                    <a:schemeClr val="bg1"/>
                  </a:solidFill>
                  <a:latin typeface="Franklin Gothic Demi" pitchFamily="34" charset="0"/>
                </a:rPr>
                <a:t>7</a:t>
              </a:r>
            </a:p>
          </p:txBody>
        </p:sp>
      </p:grpSp>
      <p:grpSp>
        <p:nvGrpSpPr>
          <p:cNvPr id="55303" name="Group 9"/>
          <p:cNvGrpSpPr>
            <a:grpSpLocks/>
          </p:cNvGrpSpPr>
          <p:nvPr/>
        </p:nvGrpSpPr>
        <p:grpSpPr bwMode="auto">
          <a:xfrm>
            <a:off x="4679950" y="1144588"/>
            <a:ext cx="2057400" cy="407987"/>
            <a:chOff x="2945" y="697"/>
            <a:chExt cx="1296" cy="257"/>
          </a:xfrm>
        </p:grpSpPr>
        <p:sp>
          <p:nvSpPr>
            <p:cNvPr id="55328" name="Rectangle 10"/>
            <p:cNvSpPr>
              <a:spLocks noChangeArrowheads="1"/>
            </p:cNvSpPr>
            <p:nvPr/>
          </p:nvSpPr>
          <p:spPr bwMode="auto">
            <a:xfrm>
              <a:off x="2945" y="697"/>
              <a:ext cx="1296" cy="257"/>
            </a:xfrm>
            <a:prstGeom prst="rect">
              <a:avLst/>
            </a:prstGeom>
            <a:solidFill>
              <a:srgbClr val="CFD4D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285750" algn="l">
                <a:spcBef>
                  <a:spcPct val="0"/>
                </a:spcBef>
                <a:buClr>
                  <a:srgbClr val="016AAC"/>
                </a:buClr>
                <a:buFont typeface="Wingdings" pitchFamily="2" charset="2"/>
                <a:buNone/>
              </a:pPr>
              <a:r>
                <a:rPr lang="en-US" sz="1200" b="0" dirty="0">
                  <a:solidFill>
                    <a:schemeClr val="tx1"/>
                  </a:solidFill>
                  <a:latin typeface="Franklin Gothic Demi" pitchFamily="34" charset="0"/>
                </a:rPr>
                <a:t>Exclusivity</a:t>
              </a:r>
            </a:p>
          </p:txBody>
        </p:sp>
        <p:sp>
          <p:nvSpPr>
            <p:cNvPr id="55329" name="AutoShape 11"/>
            <p:cNvSpPr>
              <a:spLocks noChangeArrowheads="1"/>
            </p:cNvSpPr>
            <p:nvPr/>
          </p:nvSpPr>
          <p:spPr bwMode="auto">
            <a:xfrm>
              <a:off x="2945" y="697"/>
              <a:ext cx="202" cy="257"/>
            </a:xfrm>
            <a:prstGeom prst="homePlate">
              <a:avLst>
                <a:gd name="adj" fmla="val 35148"/>
              </a:avLst>
            </a:prstGeom>
            <a:solidFill>
              <a:srgbClr val="695E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eaLnBrk="0" hangingPunct="0">
                <a:spcBef>
                  <a:spcPct val="0"/>
                </a:spcBef>
                <a:buClrTx/>
              </a:pPr>
              <a:r>
                <a:rPr lang="en-US" sz="1200" b="0" dirty="0">
                  <a:solidFill>
                    <a:schemeClr val="bg1"/>
                  </a:solidFill>
                  <a:latin typeface="Franklin Gothic Demi" pitchFamily="34" charset="0"/>
                </a:rPr>
                <a:t>5</a:t>
              </a:r>
            </a:p>
          </p:txBody>
        </p:sp>
      </p:grpSp>
      <p:grpSp>
        <p:nvGrpSpPr>
          <p:cNvPr id="55304" name="Group 12"/>
          <p:cNvGrpSpPr>
            <a:grpSpLocks/>
          </p:cNvGrpSpPr>
          <p:nvPr/>
        </p:nvGrpSpPr>
        <p:grpSpPr bwMode="auto">
          <a:xfrm>
            <a:off x="128588" y="2870200"/>
            <a:ext cx="2062162" cy="412750"/>
            <a:chOff x="57" y="1808"/>
            <a:chExt cx="1299" cy="260"/>
          </a:xfrm>
        </p:grpSpPr>
        <p:sp>
          <p:nvSpPr>
            <p:cNvPr id="55326" name="Rectangle 13"/>
            <p:cNvSpPr>
              <a:spLocks noChangeArrowheads="1"/>
            </p:cNvSpPr>
            <p:nvPr/>
          </p:nvSpPr>
          <p:spPr bwMode="auto">
            <a:xfrm>
              <a:off x="60" y="1811"/>
              <a:ext cx="1296" cy="257"/>
            </a:xfrm>
            <a:prstGeom prst="rect">
              <a:avLst/>
            </a:prstGeom>
            <a:solidFill>
              <a:srgbClr val="CFD4D8"/>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285750" algn="l">
                <a:spcBef>
                  <a:spcPct val="0"/>
                </a:spcBef>
                <a:buClr>
                  <a:srgbClr val="016AAC"/>
                </a:buClr>
                <a:buFont typeface="Wingdings" pitchFamily="2" charset="2"/>
                <a:buNone/>
              </a:pPr>
              <a:r>
                <a:rPr lang="en-US" sz="1200" b="0" dirty="0">
                  <a:solidFill>
                    <a:schemeClr val="tx1"/>
                  </a:solidFill>
                  <a:latin typeface="Franklin Gothic Demi" pitchFamily="34" charset="0"/>
                </a:rPr>
                <a:t>Confidentiality</a:t>
              </a:r>
            </a:p>
            <a:p>
              <a:pPr marL="285750" algn="l">
                <a:spcBef>
                  <a:spcPct val="0"/>
                </a:spcBef>
                <a:buClr>
                  <a:srgbClr val="016AAC"/>
                </a:buClr>
                <a:buFont typeface="Wingdings" pitchFamily="2" charset="2"/>
                <a:buNone/>
              </a:pPr>
              <a:r>
                <a:rPr lang="en-US" sz="1200" b="0" dirty="0">
                  <a:solidFill>
                    <a:schemeClr val="tx1"/>
                  </a:solidFill>
                  <a:latin typeface="Franklin Gothic Demi" pitchFamily="34" charset="0"/>
                </a:rPr>
                <a:t>Agreement</a:t>
              </a:r>
            </a:p>
          </p:txBody>
        </p:sp>
        <p:sp>
          <p:nvSpPr>
            <p:cNvPr id="55327" name="AutoShape 14"/>
            <p:cNvSpPr>
              <a:spLocks noChangeArrowheads="1"/>
            </p:cNvSpPr>
            <p:nvPr/>
          </p:nvSpPr>
          <p:spPr bwMode="auto">
            <a:xfrm>
              <a:off x="57" y="1808"/>
              <a:ext cx="202" cy="257"/>
            </a:xfrm>
            <a:prstGeom prst="homePlate">
              <a:avLst>
                <a:gd name="adj" fmla="val 35148"/>
              </a:avLst>
            </a:prstGeom>
            <a:solidFill>
              <a:srgbClr val="695E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eaLnBrk="0" hangingPunct="0">
                <a:spcBef>
                  <a:spcPct val="0"/>
                </a:spcBef>
                <a:buClrTx/>
              </a:pPr>
              <a:r>
                <a:rPr lang="en-US" sz="1200" b="0" dirty="0">
                  <a:solidFill>
                    <a:schemeClr val="bg1"/>
                  </a:solidFill>
                  <a:latin typeface="Franklin Gothic Demi" pitchFamily="34" charset="0"/>
                </a:rPr>
                <a:t>2</a:t>
              </a:r>
            </a:p>
          </p:txBody>
        </p:sp>
      </p:grpSp>
      <p:sp>
        <p:nvSpPr>
          <p:cNvPr id="55305" name="Rectangle 15"/>
          <p:cNvSpPr>
            <a:spLocks noChangeArrowheads="1"/>
          </p:cNvSpPr>
          <p:nvPr/>
        </p:nvSpPr>
        <p:spPr bwMode="gray">
          <a:xfrm>
            <a:off x="4679950" y="1557338"/>
            <a:ext cx="2057400" cy="1022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171450" indent="-171450" algn="l">
              <a:spcBef>
                <a:spcPct val="10000"/>
              </a:spcBef>
              <a:buClr>
                <a:srgbClr val="31598A"/>
              </a:buClr>
              <a:buFont typeface="Wingdings" pitchFamily="2" charset="2"/>
              <a:buChar char="n"/>
              <a:tabLst>
                <a:tab pos="628650" algn="l"/>
              </a:tabLst>
            </a:pPr>
            <a:r>
              <a:rPr lang="en-US" sz="1000" b="0" dirty="0"/>
              <a:t>Buyer may pre-empt process and ask for period of exclusivity to negotiate a transaction</a:t>
            </a:r>
          </a:p>
          <a:p>
            <a:pPr marL="171450" indent="-171450" algn="l">
              <a:spcBef>
                <a:spcPct val="10000"/>
              </a:spcBef>
              <a:buClr>
                <a:srgbClr val="31598A"/>
              </a:buClr>
              <a:buFont typeface="Wingdings" pitchFamily="2" charset="2"/>
              <a:buChar char="n"/>
              <a:tabLst>
                <a:tab pos="628650" algn="l"/>
              </a:tabLst>
            </a:pPr>
            <a:r>
              <a:rPr lang="en-US" sz="1000" b="0" dirty="0"/>
              <a:t>May be provided at a late stage in the auction in return for an improved value or structure</a:t>
            </a:r>
          </a:p>
        </p:txBody>
      </p:sp>
      <p:sp>
        <p:nvSpPr>
          <p:cNvPr id="55306" name="Rectangle 16"/>
          <p:cNvSpPr>
            <a:spLocks noChangeArrowheads="1"/>
          </p:cNvSpPr>
          <p:nvPr/>
        </p:nvSpPr>
        <p:spPr bwMode="gray">
          <a:xfrm>
            <a:off x="4679950" y="3359150"/>
            <a:ext cx="2057400" cy="164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171450" indent="-171450" algn="l">
              <a:spcBef>
                <a:spcPct val="10000"/>
              </a:spcBef>
              <a:buClr>
                <a:srgbClr val="31598A"/>
              </a:buClr>
              <a:buFont typeface="Wingdings" pitchFamily="2" charset="2"/>
              <a:buChar char="n"/>
              <a:tabLst>
                <a:tab pos="628650" algn="l"/>
              </a:tabLst>
            </a:pPr>
            <a:r>
              <a:rPr lang="en-US" sz="1000" b="0" dirty="0"/>
              <a:t>Negotiations will ultimately result in finalizing terms in a Definitive Agreement</a:t>
            </a:r>
          </a:p>
          <a:p>
            <a:pPr marL="171450" indent="-171450" algn="l">
              <a:spcBef>
                <a:spcPct val="10000"/>
              </a:spcBef>
              <a:buClr>
                <a:srgbClr val="31598A"/>
              </a:buClr>
              <a:buFont typeface="Wingdings" pitchFamily="2" charset="2"/>
              <a:buChar char="n"/>
              <a:tabLst>
                <a:tab pos="628650" algn="l"/>
              </a:tabLst>
            </a:pPr>
            <a:r>
              <a:rPr lang="en-US" sz="1000" b="0" dirty="0"/>
              <a:t>It is important for management to remain open and uncommitted to all opportunities in order to help maximize value </a:t>
            </a:r>
          </a:p>
          <a:p>
            <a:pPr marL="171450" indent="-171450" algn="l">
              <a:spcBef>
                <a:spcPct val="10000"/>
              </a:spcBef>
              <a:buClr>
                <a:srgbClr val="31598A"/>
              </a:buClr>
              <a:buFont typeface="Wingdings" pitchFamily="2" charset="2"/>
              <a:buChar char="n"/>
              <a:tabLst>
                <a:tab pos="628650" algn="l"/>
              </a:tabLst>
            </a:pPr>
            <a:r>
              <a:rPr lang="en-US" sz="1000" b="0" dirty="0"/>
              <a:t>May help if there are regulatory issues</a:t>
            </a:r>
          </a:p>
        </p:txBody>
      </p:sp>
      <p:sp>
        <p:nvSpPr>
          <p:cNvPr id="55307" name="Rectangle 17"/>
          <p:cNvSpPr>
            <a:spLocks noChangeArrowheads="1"/>
          </p:cNvSpPr>
          <p:nvPr/>
        </p:nvSpPr>
        <p:spPr bwMode="gray">
          <a:xfrm>
            <a:off x="6953250" y="1557338"/>
            <a:ext cx="2057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171450" indent="-171450" algn="l">
              <a:spcBef>
                <a:spcPct val="10000"/>
              </a:spcBef>
              <a:buClr>
                <a:srgbClr val="31598A"/>
              </a:buClr>
              <a:buFont typeface="Wingdings" pitchFamily="2" charset="2"/>
              <a:buChar char="n"/>
              <a:tabLst>
                <a:tab pos="628650" algn="l"/>
              </a:tabLst>
            </a:pPr>
            <a:r>
              <a:rPr lang="en-US" sz="1000" b="0" dirty="0"/>
              <a:t>Potential buyers will want a commitment from the key shareholders to sell at a specified price</a:t>
            </a:r>
          </a:p>
        </p:txBody>
      </p:sp>
      <p:sp>
        <p:nvSpPr>
          <p:cNvPr id="55308" name="Rectangle 18"/>
          <p:cNvSpPr>
            <a:spLocks noChangeArrowheads="1"/>
          </p:cNvSpPr>
          <p:nvPr/>
        </p:nvSpPr>
        <p:spPr bwMode="gray">
          <a:xfrm>
            <a:off x="2406650" y="3363913"/>
            <a:ext cx="2057400" cy="1022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171450" indent="-171450" algn="l">
              <a:spcBef>
                <a:spcPct val="10000"/>
              </a:spcBef>
              <a:buClr>
                <a:srgbClr val="31598A"/>
              </a:buClr>
              <a:buFont typeface="Wingdings" pitchFamily="2" charset="2"/>
              <a:buChar char="n"/>
              <a:tabLst>
                <a:tab pos="628650" algn="l"/>
              </a:tabLst>
            </a:pPr>
            <a:r>
              <a:rPr lang="en-US" sz="1000" b="0" dirty="0"/>
              <a:t>Access to confidential materials/ management and employees</a:t>
            </a:r>
          </a:p>
          <a:p>
            <a:pPr marL="171450" indent="-171450" algn="l">
              <a:spcBef>
                <a:spcPct val="10000"/>
              </a:spcBef>
              <a:buClr>
                <a:srgbClr val="31598A"/>
              </a:buClr>
              <a:buFont typeface="Wingdings" pitchFamily="2" charset="2"/>
              <a:buChar char="n"/>
              <a:tabLst>
                <a:tab pos="628650" algn="l"/>
              </a:tabLst>
            </a:pPr>
            <a:r>
              <a:rPr lang="en-US" sz="1000" b="0" dirty="0"/>
              <a:t>Reduces transaction risk to buyer and allows better evaluation of synergies</a:t>
            </a:r>
          </a:p>
        </p:txBody>
      </p:sp>
      <p:sp>
        <p:nvSpPr>
          <p:cNvPr id="55309" name="Rectangle 19"/>
          <p:cNvSpPr>
            <a:spLocks noChangeArrowheads="1"/>
          </p:cNvSpPr>
          <p:nvPr/>
        </p:nvSpPr>
        <p:spPr bwMode="gray">
          <a:xfrm>
            <a:off x="2406650" y="1557338"/>
            <a:ext cx="2057400"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171450" indent="-171450" algn="l">
              <a:spcBef>
                <a:spcPct val="10000"/>
              </a:spcBef>
              <a:buClr>
                <a:srgbClr val="31598A"/>
              </a:buClr>
              <a:buFont typeface="Wingdings" pitchFamily="2" charset="2"/>
              <a:buChar char="n"/>
              <a:tabLst>
                <a:tab pos="628650" algn="l"/>
              </a:tabLst>
            </a:pPr>
            <a:r>
              <a:rPr lang="en-US" sz="1000" b="0" dirty="0"/>
              <a:t>Detailed document articulating and supporting key selling points, business plan, financial forecast to assist a purchaser in evaluating the opportunity and assessing value in light of public information available</a:t>
            </a:r>
          </a:p>
        </p:txBody>
      </p:sp>
      <p:sp>
        <p:nvSpPr>
          <p:cNvPr id="55310" name="Rectangle 20"/>
          <p:cNvSpPr>
            <a:spLocks noChangeArrowheads="1"/>
          </p:cNvSpPr>
          <p:nvPr/>
        </p:nvSpPr>
        <p:spPr bwMode="gray">
          <a:xfrm>
            <a:off x="133350" y="3363913"/>
            <a:ext cx="2057400" cy="1174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171450" indent="-171450" algn="l">
              <a:spcBef>
                <a:spcPct val="10000"/>
              </a:spcBef>
              <a:buClr>
                <a:srgbClr val="31598A"/>
              </a:buClr>
              <a:buFont typeface="Wingdings" pitchFamily="2" charset="2"/>
              <a:buChar char="n"/>
              <a:tabLst>
                <a:tab pos="628650" algn="l"/>
              </a:tabLst>
            </a:pPr>
            <a:r>
              <a:rPr lang="en-US" sz="1000" b="0" dirty="0"/>
              <a:t>Binds both parties to maintain confidentiality of the materials exchanged and nature of the process</a:t>
            </a:r>
          </a:p>
          <a:p>
            <a:pPr marL="171450" indent="-171450" algn="l">
              <a:spcBef>
                <a:spcPct val="10000"/>
              </a:spcBef>
              <a:buClr>
                <a:srgbClr val="31598A"/>
              </a:buClr>
              <a:buFont typeface="Wingdings" pitchFamily="2" charset="2"/>
              <a:buChar char="n"/>
              <a:tabLst>
                <a:tab pos="628650" algn="l"/>
              </a:tabLst>
            </a:pPr>
            <a:r>
              <a:rPr lang="en-US" sz="1000" b="0" dirty="0"/>
              <a:t>Controls public disclosure and restricts discussions among competing purchasers</a:t>
            </a:r>
          </a:p>
        </p:txBody>
      </p:sp>
      <p:sp>
        <p:nvSpPr>
          <p:cNvPr id="55311" name="Rectangle 21"/>
          <p:cNvSpPr>
            <a:spLocks noGrp="1" noChangeArrowheads="1"/>
          </p:cNvSpPr>
          <p:nvPr>
            <p:ph type="title"/>
          </p:nvPr>
        </p:nvSpPr>
        <p:spPr/>
        <p:txBody>
          <a:bodyPr/>
          <a:lstStyle/>
          <a:p>
            <a:pPr eaLnBrk="1" hangingPunct="1"/>
            <a:r>
              <a:rPr lang="en-US" dirty="0" smtClean="0"/>
              <a:t>Process Tools</a:t>
            </a:r>
          </a:p>
        </p:txBody>
      </p:sp>
      <p:sp>
        <p:nvSpPr>
          <p:cNvPr id="55312" name="Rectangle 22"/>
          <p:cNvSpPr>
            <a:spLocks noChangeArrowheads="1"/>
          </p:cNvSpPr>
          <p:nvPr/>
        </p:nvSpPr>
        <p:spPr bwMode="gray">
          <a:xfrm>
            <a:off x="133350" y="1557338"/>
            <a:ext cx="2057400" cy="1174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171450" indent="-171450" algn="l">
              <a:spcBef>
                <a:spcPct val="10000"/>
              </a:spcBef>
              <a:buClr>
                <a:srgbClr val="31598A"/>
              </a:buClr>
              <a:buFont typeface="Wingdings" pitchFamily="2" charset="2"/>
              <a:buChar char="n"/>
              <a:tabLst>
                <a:tab pos="628650" algn="l"/>
              </a:tabLst>
            </a:pPr>
            <a:r>
              <a:rPr lang="en-US" sz="1000" b="0" dirty="0"/>
              <a:t>A summary of the opportunity and key selling points sent immediately following initial contact with a potential purchaser</a:t>
            </a:r>
          </a:p>
          <a:p>
            <a:pPr marL="171450" indent="-171450" algn="l">
              <a:spcBef>
                <a:spcPct val="10000"/>
              </a:spcBef>
              <a:buClr>
                <a:srgbClr val="31598A"/>
              </a:buClr>
              <a:buFont typeface="Wingdings" pitchFamily="2" charset="2"/>
              <a:buChar char="n"/>
              <a:tabLst>
                <a:tab pos="628650" algn="l"/>
              </a:tabLst>
            </a:pPr>
            <a:r>
              <a:rPr lang="en-US" sz="1000" b="0" dirty="0"/>
              <a:t>Entices potential interested parties into the auction process</a:t>
            </a:r>
          </a:p>
        </p:txBody>
      </p:sp>
      <p:grpSp>
        <p:nvGrpSpPr>
          <p:cNvPr id="55313" name="Group 23"/>
          <p:cNvGrpSpPr>
            <a:grpSpLocks/>
          </p:cNvGrpSpPr>
          <p:nvPr/>
        </p:nvGrpSpPr>
        <p:grpSpPr bwMode="auto">
          <a:xfrm>
            <a:off x="133350" y="1144588"/>
            <a:ext cx="2057400" cy="407987"/>
            <a:chOff x="54" y="697"/>
            <a:chExt cx="1296" cy="257"/>
          </a:xfrm>
        </p:grpSpPr>
        <p:sp>
          <p:nvSpPr>
            <p:cNvPr id="55324" name="Rectangle 24"/>
            <p:cNvSpPr>
              <a:spLocks noChangeArrowheads="1"/>
            </p:cNvSpPr>
            <p:nvPr/>
          </p:nvSpPr>
          <p:spPr bwMode="auto">
            <a:xfrm>
              <a:off x="54" y="697"/>
              <a:ext cx="1296" cy="257"/>
            </a:xfrm>
            <a:prstGeom prst="rect">
              <a:avLst/>
            </a:prstGeom>
            <a:solidFill>
              <a:srgbClr val="CFD4D8"/>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285750" algn="l">
                <a:spcBef>
                  <a:spcPct val="0"/>
                </a:spcBef>
                <a:buClr>
                  <a:srgbClr val="016AAC"/>
                </a:buClr>
                <a:buFont typeface="Wingdings" pitchFamily="2" charset="2"/>
                <a:buNone/>
              </a:pPr>
              <a:r>
                <a:rPr lang="en-US" sz="1200" b="0" dirty="0">
                  <a:solidFill>
                    <a:schemeClr val="tx1"/>
                  </a:solidFill>
                  <a:latin typeface="Franklin Gothic Demi" pitchFamily="34" charset="0"/>
                </a:rPr>
                <a:t>Broadcast Letter/</a:t>
              </a:r>
            </a:p>
            <a:p>
              <a:pPr marL="285750" algn="l">
                <a:spcBef>
                  <a:spcPct val="0"/>
                </a:spcBef>
                <a:buClr>
                  <a:srgbClr val="016AAC"/>
                </a:buClr>
                <a:buFont typeface="Wingdings" pitchFamily="2" charset="2"/>
                <a:buNone/>
              </a:pPr>
              <a:r>
                <a:rPr lang="en-US" sz="1200" b="0" dirty="0">
                  <a:solidFill>
                    <a:schemeClr val="tx1"/>
                  </a:solidFill>
                  <a:latin typeface="Franklin Gothic Demi" pitchFamily="34" charset="0"/>
                </a:rPr>
                <a:t>Teaser</a:t>
              </a:r>
            </a:p>
          </p:txBody>
        </p:sp>
        <p:sp>
          <p:nvSpPr>
            <p:cNvPr id="55325" name="AutoShape 25"/>
            <p:cNvSpPr>
              <a:spLocks noChangeArrowheads="1"/>
            </p:cNvSpPr>
            <p:nvPr/>
          </p:nvSpPr>
          <p:spPr bwMode="auto">
            <a:xfrm>
              <a:off x="54" y="697"/>
              <a:ext cx="202" cy="257"/>
            </a:xfrm>
            <a:prstGeom prst="homePlate">
              <a:avLst>
                <a:gd name="adj" fmla="val 35148"/>
              </a:avLst>
            </a:prstGeom>
            <a:solidFill>
              <a:srgbClr val="695E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eaLnBrk="0" hangingPunct="0">
                <a:spcBef>
                  <a:spcPct val="0"/>
                </a:spcBef>
                <a:buClrTx/>
              </a:pPr>
              <a:r>
                <a:rPr lang="en-US" sz="1200" b="0" dirty="0">
                  <a:solidFill>
                    <a:schemeClr val="bg1"/>
                  </a:solidFill>
                  <a:latin typeface="Franklin Gothic Demi" pitchFamily="34" charset="0"/>
                </a:rPr>
                <a:t>1</a:t>
              </a:r>
            </a:p>
          </p:txBody>
        </p:sp>
      </p:grpSp>
      <p:grpSp>
        <p:nvGrpSpPr>
          <p:cNvPr id="55314" name="Group 26"/>
          <p:cNvGrpSpPr>
            <a:grpSpLocks/>
          </p:cNvGrpSpPr>
          <p:nvPr/>
        </p:nvGrpSpPr>
        <p:grpSpPr bwMode="auto">
          <a:xfrm>
            <a:off x="2406650" y="1144588"/>
            <a:ext cx="2057400" cy="407987"/>
            <a:chOff x="1419" y="697"/>
            <a:chExt cx="1296" cy="257"/>
          </a:xfrm>
        </p:grpSpPr>
        <p:sp>
          <p:nvSpPr>
            <p:cNvPr id="55322" name="Rectangle 27"/>
            <p:cNvSpPr>
              <a:spLocks noChangeArrowheads="1"/>
            </p:cNvSpPr>
            <p:nvPr/>
          </p:nvSpPr>
          <p:spPr bwMode="auto">
            <a:xfrm>
              <a:off x="1419" y="697"/>
              <a:ext cx="1296" cy="257"/>
            </a:xfrm>
            <a:prstGeom prst="rect">
              <a:avLst/>
            </a:prstGeom>
            <a:solidFill>
              <a:srgbClr val="CFD4D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285750" algn="l">
                <a:spcBef>
                  <a:spcPct val="0"/>
                </a:spcBef>
                <a:buClr>
                  <a:srgbClr val="016AAC"/>
                </a:buClr>
                <a:buFont typeface="Wingdings" pitchFamily="2" charset="2"/>
                <a:buNone/>
              </a:pPr>
              <a:r>
                <a:rPr lang="en-US" sz="1200" b="0" dirty="0">
                  <a:solidFill>
                    <a:schemeClr val="tx1"/>
                  </a:solidFill>
                  <a:latin typeface="Franklin Gothic Demi" pitchFamily="34" charset="0"/>
                </a:rPr>
                <a:t>Confidential Information</a:t>
              </a:r>
            </a:p>
            <a:p>
              <a:pPr marL="285750" algn="l">
                <a:spcBef>
                  <a:spcPct val="0"/>
                </a:spcBef>
                <a:buClr>
                  <a:srgbClr val="016AAC"/>
                </a:buClr>
                <a:buFont typeface="Wingdings" pitchFamily="2" charset="2"/>
                <a:buNone/>
              </a:pPr>
              <a:r>
                <a:rPr lang="en-US" sz="1200" b="0" dirty="0">
                  <a:solidFill>
                    <a:schemeClr val="tx1"/>
                  </a:solidFill>
                  <a:latin typeface="Franklin Gothic Demi" pitchFamily="34" charset="0"/>
                </a:rPr>
                <a:t>Memorandum</a:t>
              </a:r>
            </a:p>
          </p:txBody>
        </p:sp>
        <p:sp>
          <p:nvSpPr>
            <p:cNvPr id="55323" name="AutoShape 28"/>
            <p:cNvSpPr>
              <a:spLocks noChangeArrowheads="1"/>
            </p:cNvSpPr>
            <p:nvPr/>
          </p:nvSpPr>
          <p:spPr bwMode="auto">
            <a:xfrm>
              <a:off x="1419" y="697"/>
              <a:ext cx="202" cy="257"/>
            </a:xfrm>
            <a:prstGeom prst="homePlate">
              <a:avLst>
                <a:gd name="adj" fmla="val 35148"/>
              </a:avLst>
            </a:prstGeom>
            <a:solidFill>
              <a:srgbClr val="695E4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eaLnBrk="0" hangingPunct="0">
                <a:spcBef>
                  <a:spcPct val="0"/>
                </a:spcBef>
                <a:buClrTx/>
              </a:pPr>
              <a:r>
                <a:rPr lang="en-US" sz="1200" b="0" dirty="0">
                  <a:solidFill>
                    <a:schemeClr val="bg1"/>
                  </a:solidFill>
                  <a:latin typeface="Franklin Gothic Demi" pitchFamily="34" charset="0"/>
                </a:rPr>
                <a:t>3</a:t>
              </a:r>
            </a:p>
          </p:txBody>
        </p:sp>
      </p:grpSp>
      <p:sp>
        <p:nvSpPr>
          <p:cNvPr id="55315" name="AutoShape 29"/>
          <p:cNvSpPr>
            <a:spLocks noChangeArrowheads="1"/>
          </p:cNvSpPr>
          <p:nvPr/>
        </p:nvSpPr>
        <p:spPr bwMode="gray">
          <a:xfrm>
            <a:off x="76200" y="5105400"/>
            <a:ext cx="1508125" cy="962025"/>
          </a:xfrm>
          <a:prstGeom prst="homePlate">
            <a:avLst>
              <a:gd name="adj" fmla="val 25249"/>
            </a:avLst>
          </a:prstGeom>
          <a:solidFill>
            <a:srgbClr val="31598A"/>
          </a:solidFill>
          <a:ln w="2857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b="0" dirty="0">
                <a:solidFill>
                  <a:schemeClr val="bg1"/>
                </a:solidFill>
                <a:latin typeface="Franklin Gothic Demi" pitchFamily="34" charset="0"/>
              </a:rPr>
              <a:t>1</a:t>
            </a:r>
            <a:r>
              <a:rPr lang="en-US" sz="1200" b="0" dirty="0">
                <a:solidFill>
                  <a:schemeClr val="bg1"/>
                </a:solidFill>
                <a:latin typeface="Franklin Gothic Demi" pitchFamily="34" charset="0"/>
              </a:rPr>
              <a:t> </a:t>
            </a:r>
          </a:p>
          <a:p>
            <a:pPr eaLnBrk="0" hangingPunct="0">
              <a:spcBef>
                <a:spcPct val="0"/>
              </a:spcBef>
              <a:buClrTx/>
            </a:pPr>
            <a:r>
              <a:rPr lang="en-US" sz="1000" b="0" dirty="0">
                <a:solidFill>
                  <a:schemeClr val="bg1"/>
                </a:solidFill>
                <a:latin typeface="Franklin Gothic Demi" pitchFamily="34" charset="0"/>
              </a:rPr>
              <a:t>Broadcast Letter/</a:t>
            </a:r>
          </a:p>
          <a:p>
            <a:pPr eaLnBrk="0" hangingPunct="0">
              <a:spcBef>
                <a:spcPct val="0"/>
              </a:spcBef>
              <a:buClrTx/>
            </a:pPr>
            <a:r>
              <a:rPr lang="en-US" sz="1000" b="0" dirty="0">
                <a:solidFill>
                  <a:schemeClr val="bg1"/>
                </a:solidFill>
                <a:latin typeface="Franklin Gothic Demi" pitchFamily="34" charset="0"/>
              </a:rPr>
              <a:t>Teaser</a:t>
            </a:r>
          </a:p>
          <a:p>
            <a:pPr eaLnBrk="0" hangingPunct="0">
              <a:spcBef>
                <a:spcPct val="0"/>
              </a:spcBef>
              <a:buClrTx/>
            </a:pPr>
            <a:endParaRPr lang="en-US" sz="1000" b="0" dirty="0">
              <a:solidFill>
                <a:schemeClr val="bg1"/>
              </a:solidFill>
              <a:latin typeface="Franklin Gothic Demi" pitchFamily="34" charset="0"/>
            </a:endParaRPr>
          </a:p>
        </p:txBody>
      </p:sp>
      <p:sp>
        <p:nvSpPr>
          <p:cNvPr id="55316" name="AutoShape 30"/>
          <p:cNvSpPr>
            <a:spLocks noChangeArrowheads="1"/>
          </p:cNvSpPr>
          <p:nvPr/>
        </p:nvSpPr>
        <p:spPr bwMode="gray">
          <a:xfrm>
            <a:off x="1330325" y="5105400"/>
            <a:ext cx="1508125" cy="962025"/>
          </a:xfrm>
          <a:prstGeom prst="chevron">
            <a:avLst>
              <a:gd name="adj" fmla="val 18195"/>
            </a:avLst>
          </a:prstGeom>
          <a:solidFill>
            <a:srgbClr val="31598A"/>
          </a:solidFill>
          <a:ln w="2857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b="0" dirty="0">
                <a:solidFill>
                  <a:schemeClr val="bg1"/>
                </a:solidFill>
                <a:latin typeface="Franklin Gothic Demi" pitchFamily="34" charset="0"/>
              </a:rPr>
              <a:t>2</a:t>
            </a:r>
          </a:p>
          <a:p>
            <a:pPr eaLnBrk="0" hangingPunct="0">
              <a:spcBef>
                <a:spcPct val="0"/>
              </a:spcBef>
              <a:buClrTx/>
            </a:pPr>
            <a:r>
              <a:rPr lang="en-US" sz="1000" b="0" dirty="0">
                <a:solidFill>
                  <a:schemeClr val="bg1"/>
                </a:solidFill>
                <a:latin typeface="Franklin Gothic Demi" pitchFamily="34" charset="0"/>
              </a:rPr>
              <a:t> Confidentiality Agreement</a:t>
            </a:r>
          </a:p>
          <a:p>
            <a:pPr eaLnBrk="0" hangingPunct="0">
              <a:spcBef>
                <a:spcPct val="0"/>
              </a:spcBef>
              <a:buClrTx/>
            </a:pPr>
            <a:endParaRPr lang="en-US" sz="1000" b="0" dirty="0">
              <a:solidFill>
                <a:schemeClr val="bg1"/>
              </a:solidFill>
              <a:latin typeface="Franklin Gothic Demi" pitchFamily="34" charset="0"/>
            </a:endParaRPr>
          </a:p>
        </p:txBody>
      </p:sp>
      <p:sp>
        <p:nvSpPr>
          <p:cNvPr id="55317" name="AutoShape 31"/>
          <p:cNvSpPr>
            <a:spLocks noChangeArrowheads="1"/>
          </p:cNvSpPr>
          <p:nvPr/>
        </p:nvSpPr>
        <p:spPr bwMode="gray">
          <a:xfrm>
            <a:off x="2584450" y="5105400"/>
            <a:ext cx="1508125" cy="962025"/>
          </a:xfrm>
          <a:prstGeom prst="chevron">
            <a:avLst>
              <a:gd name="adj" fmla="val 18195"/>
            </a:avLst>
          </a:prstGeom>
          <a:solidFill>
            <a:srgbClr val="31598A"/>
          </a:solidFill>
          <a:ln w="2857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b="0" dirty="0">
                <a:solidFill>
                  <a:schemeClr val="bg1"/>
                </a:solidFill>
                <a:latin typeface="Franklin Gothic Demi" pitchFamily="34" charset="0"/>
              </a:rPr>
              <a:t>3</a:t>
            </a:r>
          </a:p>
          <a:p>
            <a:pPr eaLnBrk="0" hangingPunct="0">
              <a:spcBef>
                <a:spcPct val="0"/>
              </a:spcBef>
              <a:buClrTx/>
            </a:pPr>
            <a:r>
              <a:rPr lang="en-US" sz="1000" b="0" dirty="0">
                <a:solidFill>
                  <a:schemeClr val="bg1"/>
                </a:solidFill>
                <a:latin typeface="Franklin Gothic Demi" pitchFamily="34" charset="0"/>
              </a:rPr>
              <a:t>   Confidential  Information Memorandum</a:t>
            </a:r>
            <a:endParaRPr lang="en-US" sz="1200" b="0" dirty="0">
              <a:solidFill>
                <a:schemeClr val="bg1"/>
              </a:solidFill>
              <a:latin typeface="Franklin Gothic Demi" pitchFamily="34" charset="0"/>
            </a:endParaRPr>
          </a:p>
        </p:txBody>
      </p:sp>
      <p:sp>
        <p:nvSpPr>
          <p:cNvPr id="55318" name="AutoShape 32"/>
          <p:cNvSpPr>
            <a:spLocks noChangeArrowheads="1"/>
          </p:cNvSpPr>
          <p:nvPr/>
        </p:nvSpPr>
        <p:spPr bwMode="gray">
          <a:xfrm>
            <a:off x="3836988" y="5105400"/>
            <a:ext cx="1508125" cy="962025"/>
          </a:xfrm>
          <a:prstGeom prst="chevron">
            <a:avLst>
              <a:gd name="adj" fmla="val 18195"/>
            </a:avLst>
          </a:prstGeom>
          <a:solidFill>
            <a:srgbClr val="31598A"/>
          </a:solidFill>
          <a:ln w="2857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b="0" dirty="0">
                <a:solidFill>
                  <a:schemeClr val="bg1"/>
                </a:solidFill>
                <a:latin typeface="Franklin Gothic Demi" pitchFamily="34" charset="0"/>
              </a:rPr>
              <a:t>4</a:t>
            </a:r>
          </a:p>
          <a:p>
            <a:pPr eaLnBrk="0" hangingPunct="0">
              <a:spcBef>
                <a:spcPct val="0"/>
              </a:spcBef>
              <a:buClrTx/>
            </a:pPr>
            <a:r>
              <a:rPr lang="en-US" sz="1000" b="0" dirty="0">
                <a:solidFill>
                  <a:schemeClr val="bg1"/>
                </a:solidFill>
                <a:latin typeface="Franklin Gothic Demi" pitchFamily="34" charset="0"/>
              </a:rPr>
              <a:t>    Management Presentation</a:t>
            </a:r>
          </a:p>
          <a:p>
            <a:pPr eaLnBrk="0" hangingPunct="0">
              <a:spcBef>
                <a:spcPct val="0"/>
              </a:spcBef>
              <a:buClrTx/>
            </a:pPr>
            <a:endParaRPr lang="en-US" sz="1000" b="0" dirty="0">
              <a:solidFill>
                <a:schemeClr val="bg1"/>
              </a:solidFill>
              <a:latin typeface="Franklin Gothic Demi" pitchFamily="34" charset="0"/>
            </a:endParaRPr>
          </a:p>
        </p:txBody>
      </p:sp>
      <p:sp>
        <p:nvSpPr>
          <p:cNvPr id="55319" name="AutoShape 33"/>
          <p:cNvSpPr>
            <a:spLocks noChangeArrowheads="1"/>
          </p:cNvSpPr>
          <p:nvPr/>
        </p:nvSpPr>
        <p:spPr bwMode="gray">
          <a:xfrm>
            <a:off x="5091113" y="5105400"/>
            <a:ext cx="1508125" cy="962025"/>
          </a:xfrm>
          <a:prstGeom prst="chevron">
            <a:avLst>
              <a:gd name="adj" fmla="val 18195"/>
            </a:avLst>
          </a:prstGeom>
          <a:solidFill>
            <a:srgbClr val="31598A"/>
          </a:solidFill>
          <a:ln w="2857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b="0" dirty="0">
                <a:solidFill>
                  <a:schemeClr val="bg1"/>
                </a:solidFill>
                <a:latin typeface="Franklin Gothic Demi" pitchFamily="34" charset="0"/>
              </a:rPr>
              <a:t>5</a:t>
            </a:r>
          </a:p>
          <a:p>
            <a:pPr eaLnBrk="0" hangingPunct="0">
              <a:spcBef>
                <a:spcPct val="0"/>
              </a:spcBef>
              <a:buClrTx/>
            </a:pPr>
            <a:r>
              <a:rPr lang="en-US" sz="1000" b="0" dirty="0">
                <a:solidFill>
                  <a:schemeClr val="bg1"/>
                </a:solidFill>
                <a:latin typeface="Franklin Gothic Demi" pitchFamily="34" charset="0"/>
              </a:rPr>
              <a:t>Exclusivity</a:t>
            </a:r>
          </a:p>
          <a:p>
            <a:pPr eaLnBrk="0" hangingPunct="0">
              <a:spcBef>
                <a:spcPct val="0"/>
              </a:spcBef>
              <a:buClrTx/>
            </a:pPr>
            <a:endParaRPr lang="en-US" sz="1000" b="0" dirty="0">
              <a:solidFill>
                <a:schemeClr val="bg1"/>
              </a:solidFill>
              <a:latin typeface="Franklin Gothic Demi" pitchFamily="34" charset="0"/>
            </a:endParaRPr>
          </a:p>
          <a:p>
            <a:pPr eaLnBrk="0" hangingPunct="0">
              <a:spcBef>
                <a:spcPct val="0"/>
              </a:spcBef>
              <a:buClrTx/>
            </a:pPr>
            <a:endParaRPr lang="en-US" sz="1000" b="0" dirty="0">
              <a:solidFill>
                <a:schemeClr val="bg1"/>
              </a:solidFill>
              <a:latin typeface="Franklin Gothic Demi" pitchFamily="34" charset="0"/>
            </a:endParaRPr>
          </a:p>
        </p:txBody>
      </p:sp>
      <p:sp>
        <p:nvSpPr>
          <p:cNvPr id="55320" name="AutoShape 34"/>
          <p:cNvSpPr>
            <a:spLocks noChangeArrowheads="1"/>
          </p:cNvSpPr>
          <p:nvPr/>
        </p:nvSpPr>
        <p:spPr bwMode="gray">
          <a:xfrm>
            <a:off x="6345238" y="5105400"/>
            <a:ext cx="1508125" cy="962025"/>
          </a:xfrm>
          <a:prstGeom prst="chevron">
            <a:avLst>
              <a:gd name="adj" fmla="val 18195"/>
            </a:avLst>
          </a:prstGeom>
          <a:solidFill>
            <a:srgbClr val="31598A"/>
          </a:solidFill>
          <a:ln w="2857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b="0" dirty="0">
                <a:solidFill>
                  <a:schemeClr val="bg1"/>
                </a:solidFill>
                <a:latin typeface="Franklin Gothic Demi" pitchFamily="34" charset="0"/>
              </a:rPr>
              <a:t>6</a:t>
            </a:r>
          </a:p>
          <a:p>
            <a:pPr>
              <a:spcBef>
                <a:spcPct val="0"/>
              </a:spcBef>
              <a:buClr>
                <a:srgbClr val="016AAC"/>
              </a:buClr>
              <a:buFont typeface="Wingdings" pitchFamily="2" charset="2"/>
              <a:buNone/>
            </a:pPr>
            <a:r>
              <a:rPr lang="en-US" sz="1000" b="0" dirty="0">
                <a:solidFill>
                  <a:schemeClr val="bg1"/>
                </a:solidFill>
                <a:latin typeface="Franklin Gothic Demi" pitchFamily="34" charset="0"/>
              </a:rPr>
              <a:t>   Definitive Agreement</a:t>
            </a:r>
          </a:p>
          <a:p>
            <a:pPr>
              <a:spcBef>
                <a:spcPct val="0"/>
              </a:spcBef>
              <a:buClr>
                <a:srgbClr val="016AAC"/>
              </a:buClr>
              <a:buFont typeface="Wingdings" pitchFamily="2" charset="2"/>
              <a:buNone/>
            </a:pPr>
            <a:endParaRPr lang="en-US" sz="1000" b="0" dirty="0">
              <a:solidFill>
                <a:schemeClr val="bg1"/>
              </a:solidFill>
              <a:latin typeface="Franklin Gothic Demi" pitchFamily="34" charset="0"/>
            </a:endParaRPr>
          </a:p>
        </p:txBody>
      </p:sp>
      <p:sp>
        <p:nvSpPr>
          <p:cNvPr id="55321" name="AutoShape 35"/>
          <p:cNvSpPr>
            <a:spLocks noChangeArrowheads="1"/>
          </p:cNvSpPr>
          <p:nvPr/>
        </p:nvSpPr>
        <p:spPr bwMode="gray">
          <a:xfrm>
            <a:off x="7597775" y="5105400"/>
            <a:ext cx="1508125" cy="962025"/>
          </a:xfrm>
          <a:prstGeom prst="chevron">
            <a:avLst>
              <a:gd name="adj" fmla="val 18195"/>
            </a:avLst>
          </a:prstGeom>
          <a:solidFill>
            <a:srgbClr val="31598A"/>
          </a:solidFill>
          <a:ln w="2857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spcBef>
                <a:spcPct val="0"/>
              </a:spcBef>
              <a:buClrTx/>
            </a:pPr>
            <a:r>
              <a:rPr lang="en-US" b="0" dirty="0">
                <a:solidFill>
                  <a:schemeClr val="bg1"/>
                </a:solidFill>
                <a:latin typeface="Franklin Gothic Demi" pitchFamily="34" charset="0"/>
              </a:rPr>
              <a:t>7</a:t>
            </a:r>
          </a:p>
          <a:p>
            <a:pPr eaLnBrk="0" hangingPunct="0">
              <a:spcBef>
                <a:spcPct val="0"/>
              </a:spcBef>
              <a:buClrTx/>
            </a:pPr>
            <a:r>
              <a:rPr lang="en-US" sz="1000" b="0" dirty="0">
                <a:solidFill>
                  <a:schemeClr val="bg1"/>
                </a:solidFill>
                <a:latin typeface="Franklin Gothic Demi" pitchFamily="34" charset="0"/>
              </a:rPr>
              <a:t>    Shareholder   </a:t>
            </a:r>
          </a:p>
          <a:p>
            <a:pPr eaLnBrk="0" hangingPunct="0">
              <a:spcBef>
                <a:spcPct val="0"/>
              </a:spcBef>
              <a:buClrTx/>
            </a:pPr>
            <a:r>
              <a:rPr lang="en-US" sz="1000" b="0" dirty="0">
                <a:solidFill>
                  <a:schemeClr val="bg1"/>
                </a:solidFill>
                <a:latin typeface="Franklin Gothic Demi" pitchFamily="34" charset="0"/>
              </a:rPr>
              <a:t>   Lock-up</a:t>
            </a:r>
          </a:p>
          <a:p>
            <a:pPr eaLnBrk="0" hangingPunct="0">
              <a:spcBef>
                <a:spcPct val="0"/>
              </a:spcBef>
              <a:buClrTx/>
            </a:pPr>
            <a:endParaRPr lang="en-US" sz="1000" b="0" dirty="0">
              <a:solidFill>
                <a:schemeClr val="bg1"/>
              </a:solidFill>
              <a:latin typeface="Franklin Gothic Demi" pitchFamily="34" charset="0"/>
            </a:endParaRPr>
          </a:p>
        </p:txBody>
      </p:sp>
    </p:spTree>
    <p:extLst>
      <p:ext uri="{BB962C8B-B14F-4D97-AF65-F5344CB8AC3E}">
        <p14:creationId xmlns:p14="http://schemas.microsoft.com/office/powerpoint/2010/main" xmlns="" val="6004153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latin typeface="Frutiger LT 45 Light" pitchFamily="34" charset="0"/>
              </a:rPr>
              <a:t>History of the Private Equity Industry</a:t>
            </a:r>
            <a:endParaRPr lang="en-US" dirty="0">
              <a:latin typeface="Frutiger LT 45 Light" pitchFamily="34" charset="0"/>
            </a:endParaRPr>
          </a:p>
        </p:txBody>
      </p:sp>
      <p:sp>
        <p:nvSpPr>
          <p:cNvPr id="11" name="Rectangle 10"/>
          <p:cNvSpPr/>
          <p:nvPr/>
        </p:nvSpPr>
        <p:spPr>
          <a:xfrm>
            <a:off x="579189" y="3217863"/>
            <a:ext cx="8097838" cy="5349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fr-CA" dirty="0">
              <a:solidFill>
                <a:prstClr val="white"/>
              </a:solidFill>
            </a:endParaRPr>
          </a:p>
        </p:txBody>
      </p:sp>
      <p:sp>
        <p:nvSpPr>
          <p:cNvPr id="13" name="TextBox 25"/>
          <p:cNvSpPr txBox="1">
            <a:spLocks noChangeArrowheads="1"/>
          </p:cNvSpPr>
          <p:nvPr/>
        </p:nvSpPr>
        <p:spPr bwMode="auto">
          <a:xfrm>
            <a:off x="2122095" y="1683821"/>
            <a:ext cx="1194427" cy="1154257"/>
          </a:xfrm>
          <a:prstGeom prst="rect">
            <a:avLst/>
          </a:prstGeom>
          <a:noFill/>
          <a:ln w="9525">
            <a:noFill/>
            <a:miter lim="800000"/>
            <a:headEnd/>
            <a:tailEnd/>
          </a:ln>
        </p:spPr>
        <p:txBody>
          <a:bodyPr lIns="35995" tIns="35995" rIns="35995" bIns="35995"/>
          <a:lstStyle/>
          <a:p>
            <a:pPr algn="ctr" fontAlgn="auto">
              <a:spcBef>
                <a:spcPts val="0"/>
              </a:spcBef>
              <a:spcAft>
                <a:spcPts val="0"/>
              </a:spcAft>
            </a:pPr>
            <a:r>
              <a:rPr lang="en-US" sz="1000" b="1" dirty="0" smtClean="0">
                <a:solidFill>
                  <a:srgbClr val="1F497D">
                    <a:lumMod val="75000"/>
                  </a:srgbClr>
                </a:solidFill>
                <a:latin typeface="Frutiger LT 45 Light" pitchFamily="34" charset="0"/>
                <a:cs typeface="+mn-cs"/>
              </a:rPr>
              <a:t>1955- </a:t>
            </a:r>
            <a:r>
              <a:rPr lang="en-US" sz="1000" dirty="0" smtClean="0">
                <a:solidFill>
                  <a:prstClr val="black"/>
                </a:solidFill>
                <a:latin typeface="Frutiger LT 45 Light" pitchFamily="34" charset="0"/>
                <a:cs typeface="+mn-cs"/>
              </a:rPr>
              <a:t>Malcolm McLean completes first leveraged buyout by acquiring </a:t>
            </a:r>
            <a:r>
              <a:rPr lang="en-US" sz="1000" dirty="0" smtClean="0">
                <a:latin typeface="Frutiger LT 45 Light" pitchFamily="34" charset="0"/>
              </a:rPr>
              <a:t>Pan-Atlantic Steamship Company</a:t>
            </a:r>
            <a:r>
              <a:rPr lang="en-US" sz="1000" dirty="0" smtClean="0">
                <a:solidFill>
                  <a:prstClr val="black"/>
                </a:solidFill>
                <a:latin typeface="Frutiger LT 45 Light" pitchFamily="34" charset="0"/>
                <a:cs typeface="+mn-cs"/>
              </a:rPr>
              <a:t> </a:t>
            </a:r>
            <a:endParaRPr lang="en-CA" sz="1000" b="1" dirty="0">
              <a:solidFill>
                <a:srgbClr val="1F497D">
                  <a:lumMod val="75000"/>
                </a:srgbClr>
              </a:solidFill>
              <a:latin typeface="Frutiger LT 45 Light" pitchFamily="34" charset="0"/>
              <a:cs typeface="+mn-cs"/>
            </a:endParaRPr>
          </a:p>
        </p:txBody>
      </p:sp>
      <p:cxnSp>
        <p:nvCxnSpPr>
          <p:cNvPr id="14" name="Straight Connector 13"/>
          <p:cNvCxnSpPr/>
          <p:nvPr/>
        </p:nvCxnSpPr>
        <p:spPr>
          <a:xfrm rot="16200000" flipH="1">
            <a:off x="3462777" y="4135438"/>
            <a:ext cx="79057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Box 30"/>
          <p:cNvSpPr txBox="1">
            <a:spLocks noChangeArrowheads="1"/>
          </p:cNvSpPr>
          <p:nvPr/>
        </p:nvSpPr>
        <p:spPr bwMode="auto">
          <a:xfrm>
            <a:off x="708755" y="4216133"/>
            <a:ext cx="1250950" cy="1209675"/>
          </a:xfrm>
          <a:prstGeom prst="rect">
            <a:avLst/>
          </a:prstGeom>
          <a:noFill/>
          <a:ln w="9525">
            <a:noFill/>
            <a:miter lim="800000"/>
            <a:headEnd/>
            <a:tailEnd/>
          </a:ln>
        </p:spPr>
        <p:txBody>
          <a:bodyPr lIns="35995" tIns="35995" rIns="35995" bIns="35995"/>
          <a:lstStyle/>
          <a:p>
            <a:pPr algn="ctr" fontAlgn="auto">
              <a:spcBef>
                <a:spcPts val="0"/>
              </a:spcBef>
              <a:spcAft>
                <a:spcPts val="0"/>
              </a:spcAft>
            </a:pPr>
            <a:r>
              <a:rPr lang="en-US" sz="1000" b="1" dirty="0" smtClean="0">
                <a:solidFill>
                  <a:srgbClr val="1F497D">
                    <a:lumMod val="75000"/>
                  </a:srgbClr>
                </a:solidFill>
                <a:latin typeface="Frutiger LT 45 Light" pitchFamily="34" charset="0"/>
                <a:cs typeface="+mn-cs"/>
              </a:rPr>
              <a:t>1946-</a:t>
            </a:r>
            <a:r>
              <a:rPr lang="en-US" sz="1000" dirty="0" smtClean="0">
                <a:solidFill>
                  <a:prstClr val="black"/>
                </a:solidFill>
                <a:latin typeface="Frutiger LT 45 Light" pitchFamily="34" charset="0"/>
                <a:cs typeface="+mn-cs"/>
              </a:rPr>
              <a:t> First two private equity funds are founded: J.H Whitney &amp; Company and American Research and Development Corporation</a:t>
            </a:r>
            <a:endParaRPr lang="en-CA" sz="1000" dirty="0">
              <a:solidFill>
                <a:prstClr val="black"/>
              </a:solidFill>
              <a:latin typeface="Frutiger LT 45 Light" pitchFamily="34" charset="0"/>
              <a:cs typeface="+mn-cs"/>
            </a:endParaRPr>
          </a:p>
        </p:txBody>
      </p:sp>
      <p:sp>
        <p:nvSpPr>
          <p:cNvPr id="16" name="TextBox 34"/>
          <p:cNvSpPr txBox="1">
            <a:spLocks noChangeArrowheads="1"/>
          </p:cNvSpPr>
          <p:nvPr/>
        </p:nvSpPr>
        <p:spPr bwMode="auto">
          <a:xfrm>
            <a:off x="3752827" y="1840655"/>
            <a:ext cx="1354009" cy="1042895"/>
          </a:xfrm>
          <a:prstGeom prst="rect">
            <a:avLst/>
          </a:prstGeom>
          <a:noFill/>
          <a:ln w="9525">
            <a:noFill/>
            <a:miter lim="800000"/>
            <a:headEnd/>
            <a:tailEnd/>
          </a:ln>
        </p:spPr>
        <p:txBody>
          <a:bodyPr lIns="35995" tIns="35995" rIns="35995" bIns="35995"/>
          <a:lstStyle/>
          <a:p>
            <a:pPr algn="ctr" fontAlgn="auto">
              <a:spcBef>
                <a:spcPts val="0"/>
              </a:spcBef>
              <a:spcAft>
                <a:spcPts val="0"/>
              </a:spcAft>
            </a:pPr>
            <a:r>
              <a:rPr lang="en-US" sz="1000" b="1" dirty="0" smtClean="0">
                <a:solidFill>
                  <a:srgbClr val="1F497D">
                    <a:lumMod val="75000"/>
                  </a:srgbClr>
                </a:solidFill>
                <a:latin typeface="Frutiger LT 45 Light" pitchFamily="34" charset="0"/>
                <a:cs typeface="+mn-cs"/>
              </a:rPr>
              <a:t>1989-</a:t>
            </a:r>
            <a:r>
              <a:rPr lang="en-US" sz="1000" dirty="0" smtClean="0">
                <a:solidFill>
                  <a:prstClr val="black"/>
                </a:solidFill>
                <a:latin typeface="Frutiger LT 45 Light" pitchFamily="34" charset="0"/>
                <a:cs typeface="+mn-cs"/>
              </a:rPr>
              <a:t> Boom culminates with largest LBO in history at the time of RJR Nabisco by KKR due to its poor outcome</a:t>
            </a:r>
            <a:endParaRPr lang="en-CA" sz="1000" dirty="0">
              <a:solidFill>
                <a:prstClr val="black"/>
              </a:solidFill>
              <a:latin typeface="Frutiger LT 45 Light" pitchFamily="34" charset="0"/>
              <a:cs typeface="+mn-cs"/>
            </a:endParaRPr>
          </a:p>
        </p:txBody>
      </p:sp>
      <p:cxnSp>
        <p:nvCxnSpPr>
          <p:cNvPr id="17" name="Straight Connector 16"/>
          <p:cNvCxnSpPr/>
          <p:nvPr/>
        </p:nvCxnSpPr>
        <p:spPr>
          <a:xfrm rot="16200000" flipH="1">
            <a:off x="512514" y="2995613"/>
            <a:ext cx="4318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60"/>
          <p:cNvSpPr txBox="1">
            <a:spLocks noChangeArrowheads="1"/>
          </p:cNvSpPr>
          <p:nvPr/>
        </p:nvSpPr>
        <p:spPr bwMode="auto">
          <a:xfrm>
            <a:off x="3476442" y="4506913"/>
            <a:ext cx="1079492" cy="1444625"/>
          </a:xfrm>
          <a:prstGeom prst="rect">
            <a:avLst/>
          </a:prstGeom>
          <a:noFill/>
          <a:ln w="9525">
            <a:noFill/>
            <a:miter lim="800000"/>
            <a:headEnd/>
            <a:tailEnd/>
          </a:ln>
        </p:spPr>
        <p:txBody>
          <a:bodyPr lIns="35995" tIns="35995" rIns="35995" bIns="35995"/>
          <a:lstStyle/>
          <a:p>
            <a:pPr algn="ctr" fontAlgn="auto">
              <a:spcBef>
                <a:spcPts val="0"/>
              </a:spcBef>
              <a:spcAft>
                <a:spcPts val="0"/>
              </a:spcAft>
            </a:pPr>
            <a:r>
              <a:rPr lang="en-US" sz="1000" b="1" dirty="0" smtClean="0">
                <a:solidFill>
                  <a:srgbClr val="1F497D">
                    <a:lumMod val="75000"/>
                  </a:srgbClr>
                </a:solidFill>
                <a:latin typeface="Frutiger LT 45 Light" pitchFamily="34" charset="0"/>
                <a:cs typeface="+mn-cs"/>
              </a:rPr>
              <a:t>1982- </a:t>
            </a:r>
            <a:r>
              <a:rPr lang="en-US" sz="1000" dirty="0" smtClean="0">
                <a:solidFill>
                  <a:prstClr val="black"/>
                </a:solidFill>
                <a:latin typeface="Frutiger LT 45 Light" pitchFamily="34" charset="0"/>
                <a:cs typeface="+mn-cs"/>
              </a:rPr>
              <a:t> Well-publicized and successful LBO of Gibson Greetings launches LBO boom</a:t>
            </a:r>
            <a:endParaRPr lang="en-CA" sz="1000" dirty="0">
              <a:solidFill>
                <a:prstClr val="black"/>
              </a:solidFill>
              <a:latin typeface="Frutiger LT 45 Light" pitchFamily="34" charset="0"/>
              <a:cs typeface="+mn-cs"/>
            </a:endParaRPr>
          </a:p>
        </p:txBody>
      </p:sp>
      <p:cxnSp>
        <p:nvCxnSpPr>
          <p:cNvPr id="19" name="Straight Connector 18"/>
          <p:cNvCxnSpPr/>
          <p:nvPr/>
        </p:nvCxnSpPr>
        <p:spPr>
          <a:xfrm>
            <a:off x="4821329" y="3741739"/>
            <a:ext cx="8126" cy="54617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TextBox 72"/>
          <p:cNvSpPr txBox="1">
            <a:spLocks noChangeArrowheads="1"/>
          </p:cNvSpPr>
          <p:nvPr/>
        </p:nvSpPr>
        <p:spPr bwMode="auto">
          <a:xfrm>
            <a:off x="4632060" y="4415269"/>
            <a:ext cx="1223963" cy="1019175"/>
          </a:xfrm>
          <a:prstGeom prst="rect">
            <a:avLst/>
          </a:prstGeom>
          <a:noFill/>
          <a:ln w="9525">
            <a:noFill/>
            <a:miter lim="800000"/>
            <a:headEnd/>
            <a:tailEnd/>
          </a:ln>
        </p:spPr>
        <p:txBody>
          <a:bodyPr lIns="35995" tIns="35995" rIns="35995" bIns="35995"/>
          <a:lstStyle/>
          <a:p>
            <a:pPr algn="ctr" fontAlgn="auto">
              <a:spcBef>
                <a:spcPts val="0"/>
              </a:spcBef>
              <a:spcAft>
                <a:spcPts val="0"/>
              </a:spcAft>
            </a:pPr>
            <a:r>
              <a:rPr lang="en-US" sz="1000" b="1" dirty="0" smtClean="0">
                <a:solidFill>
                  <a:srgbClr val="1F497D">
                    <a:lumMod val="75000"/>
                  </a:srgbClr>
                </a:solidFill>
                <a:latin typeface="Frutiger LT 45 Light" pitchFamily="34" charset="0"/>
                <a:cs typeface="+mn-cs"/>
              </a:rPr>
              <a:t>1990-</a:t>
            </a:r>
            <a:r>
              <a:rPr lang="en-US" sz="1000" dirty="0" smtClean="0">
                <a:solidFill>
                  <a:prstClr val="black"/>
                </a:solidFill>
                <a:latin typeface="Frutiger LT 45 Light" pitchFamily="34" charset="0"/>
                <a:cs typeface="+mn-cs"/>
              </a:rPr>
              <a:t>  Bankruptcy of Drexel Burnham Lambert leads to a collapse in the junk bond market </a:t>
            </a:r>
            <a:endParaRPr lang="en-CA" sz="1000" dirty="0">
              <a:solidFill>
                <a:prstClr val="black"/>
              </a:solidFill>
              <a:latin typeface="Frutiger LT 45 Light" pitchFamily="34" charset="0"/>
              <a:cs typeface="+mn-cs"/>
            </a:endParaRPr>
          </a:p>
        </p:txBody>
      </p:sp>
      <p:sp>
        <p:nvSpPr>
          <p:cNvPr id="25" name="TextBox 73"/>
          <p:cNvSpPr txBox="1">
            <a:spLocks noChangeArrowheads="1"/>
          </p:cNvSpPr>
          <p:nvPr/>
        </p:nvSpPr>
        <p:spPr bwMode="auto">
          <a:xfrm>
            <a:off x="6516209" y="4164537"/>
            <a:ext cx="1350422" cy="787400"/>
          </a:xfrm>
          <a:prstGeom prst="rect">
            <a:avLst/>
          </a:prstGeom>
          <a:noFill/>
          <a:ln w="9525">
            <a:noFill/>
            <a:miter lim="800000"/>
            <a:headEnd/>
            <a:tailEnd/>
          </a:ln>
        </p:spPr>
        <p:txBody>
          <a:bodyPr lIns="35995" tIns="35995" rIns="35995" bIns="35995"/>
          <a:lstStyle/>
          <a:p>
            <a:pPr algn="ctr" fontAlgn="auto">
              <a:spcBef>
                <a:spcPts val="0"/>
              </a:spcBef>
              <a:spcAft>
                <a:spcPts val="0"/>
              </a:spcAft>
            </a:pPr>
            <a:r>
              <a:rPr lang="en-US" sz="1000" b="1" dirty="0" smtClean="0">
                <a:solidFill>
                  <a:srgbClr val="1F497D">
                    <a:lumMod val="75000"/>
                  </a:srgbClr>
                </a:solidFill>
                <a:latin typeface="Frutiger LT 45 Light" pitchFamily="34" charset="0"/>
                <a:cs typeface="+mn-cs"/>
              </a:rPr>
              <a:t>“Golden Age” </a:t>
            </a:r>
          </a:p>
          <a:p>
            <a:pPr algn="ctr" fontAlgn="auto">
              <a:spcBef>
                <a:spcPts val="0"/>
              </a:spcBef>
              <a:spcAft>
                <a:spcPts val="0"/>
              </a:spcAft>
            </a:pPr>
            <a:r>
              <a:rPr lang="en-US" sz="1000" dirty="0" smtClean="0">
                <a:solidFill>
                  <a:prstClr val="black"/>
                </a:solidFill>
                <a:latin typeface="Frutiger LT 45 Light" pitchFamily="34" charset="0"/>
                <a:cs typeface="+mn-cs"/>
              </a:rPr>
              <a:t>Low interest rates and increasing regulation brings golden age for private equity as 13 of the largest 15 LBOs in history are realized</a:t>
            </a:r>
            <a:endParaRPr lang="en-CA" sz="1000" dirty="0">
              <a:solidFill>
                <a:prstClr val="black"/>
              </a:solidFill>
              <a:latin typeface="Frutiger LT 45 Light" pitchFamily="34" charset="0"/>
              <a:cs typeface="+mn-cs"/>
            </a:endParaRPr>
          </a:p>
        </p:txBody>
      </p:sp>
      <p:sp>
        <p:nvSpPr>
          <p:cNvPr id="26" name="TextBox 25"/>
          <p:cNvSpPr txBox="1">
            <a:spLocks noChangeArrowheads="1"/>
          </p:cNvSpPr>
          <p:nvPr/>
        </p:nvSpPr>
        <p:spPr bwMode="auto">
          <a:xfrm>
            <a:off x="558552" y="1496859"/>
            <a:ext cx="959530" cy="874712"/>
          </a:xfrm>
          <a:prstGeom prst="rect">
            <a:avLst/>
          </a:prstGeom>
          <a:noFill/>
          <a:ln w="9525">
            <a:noFill/>
            <a:miter lim="800000"/>
            <a:headEnd/>
            <a:tailEnd/>
          </a:ln>
        </p:spPr>
        <p:txBody>
          <a:bodyPr lIns="35995" tIns="35995" rIns="35995" bIns="35995"/>
          <a:lstStyle/>
          <a:p>
            <a:pPr algn="ctr" fontAlgn="auto">
              <a:spcBef>
                <a:spcPts val="0"/>
              </a:spcBef>
              <a:spcAft>
                <a:spcPts val="0"/>
              </a:spcAft>
            </a:pPr>
            <a:r>
              <a:rPr lang="en-US" sz="1000" b="1" dirty="0" smtClean="0">
                <a:solidFill>
                  <a:srgbClr val="1F497D">
                    <a:lumMod val="75000"/>
                  </a:srgbClr>
                </a:solidFill>
                <a:latin typeface="Frutiger LT 45 Light" pitchFamily="34" charset="0"/>
                <a:cs typeface="+mn-cs"/>
              </a:rPr>
              <a:t>1901- </a:t>
            </a:r>
            <a:r>
              <a:rPr lang="en-US" sz="1000" dirty="0" smtClean="0">
                <a:solidFill>
                  <a:prstClr val="black"/>
                </a:solidFill>
                <a:latin typeface="Frutiger LT 45 Light" pitchFamily="34" charset="0"/>
                <a:cs typeface="+mn-cs"/>
              </a:rPr>
              <a:t>J. Pierpont Morgan completes first buyout in history with the acquisition of Carnegie Steel</a:t>
            </a:r>
            <a:endParaRPr lang="en-CA" sz="1000" b="1" dirty="0">
              <a:solidFill>
                <a:srgbClr val="1F497D">
                  <a:lumMod val="75000"/>
                </a:srgbClr>
              </a:solidFill>
              <a:latin typeface="Frutiger LT 45 Light" pitchFamily="34" charset="0"/>
              <a:cs typeface="+mn-cs"/>
            </a:endParaRPr>
          </a:p>
        </p:txBody>
      </p:sp>
      <p:cxnSp>
        <p:nvCxnSpPr>
          <p:cNvPr id="27" name="Straight Connector 26"/>
          <p:cNvCxnSpPr/>
          <p:nvPr/>
        </p:nvCxnSpPr>
        <p:spPr>
          <a:xfrm rot="16200000" flipH="1">
            <a:off x="2491989" y="2981327"/>
            <a:ext cx="46672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73"/>
          <p:cNvSpPr txBox="1">
            <a:spLocks noChangeArrowheads="1"/>
          </p:cNvSpPr>
          <p:nvPr/>
        </p:nvSpPr>
        <p:spPr bwMode="auto">
          <a:xfrm>
            <a:off x="5175858" y="2154427"/>
            <a:ext cx="1630393" cy="675032"/>
          </a:xfrm>
          <a:prstGeom prst="rect">
            <a:avLst/>
          </a:prstGeom>
          <a:noFill/>
          <a:ln w="9525">
            <a:noFill/>
            <a:miter lim="800000"/>
            <a:headEnd/>
            <a:tailEnd/>
          </a:ln>
        </p:spPr>
        <p:txBody>
          <a:bodyPr lIns="35995" tIns="35995" rIns="35995" bIns="35995"/>
          <a:lstStyle/>
          <a:p>
            <a:pPr algn="ctr" fontAlgn="auto">
              <a:spcBef>
                <a:spcPts val="0"/>
              </a:spcBef>
              <a:spcAft>
                <a:spcPts val="0"/>
              </a:spcAft>
            </a:pPr>
            <a:r>
              <a:rPr lang="en-US" sz="1000" b="1" dirty="0" smtClean="0">
                <a:solidFill>
                  <a:srgbClr val="1F497D">
                    <a:lumMod val="75000"/>
                  </a:srgbClr>
                </a:solidFill>
                <a:latin typeface="Frutiger LT 45 Light" pitchFamily="34" charset="0"/>
                <a:cs typeface="+mn-cs"/>
              </a:rPr>
              <a:t>Venture capital boom and the Internet Bubble </a:t>
            </a:r>
            <a:r>
              <a:rPr lang="en-US" sz="1000" dirty="0" smtClean="0">
                <a:solidFill>
                  <a:prstClr val="black"/>
                </a:solidFill>
                <a:latin typeface="Frutiger LT 45 Light" pitchFamily="34" charset="0"/>
                <a:cs typeface="+mn-cs"/>
              </a:rPr>
              <a:t>Private equity takes off and crashes again with the bursting of the internet bubble</a:t>
            </a:r>
            <a:endParaRPr lang="en-CA" sz="1000" dirty="0">
              <a:solidFill>
                <a:prstClr val="black"/>
              </a:solidFill>
              <a:latin typeface="Frutiger LT 45 Light" pitchFamily="34" charset="0"/>
              <a:cs typeface="+mn-cs"/>
            </a:endParaRPr>
          </a:p>
        </p:txBody>
      </p:sp>
      <p:sp>
        <p:nvSpPr>
          <p:cNvPr id="29" name="TextBox 73"/>
          <p:cNvSpPr txBox="1">
            <a:spLocks noChangeArrowheads="1"/>
          </p:cNvSpPr>
          <p:nvPr/>
        </p:nvSpPr>
        <p:spPr bwMode="auto">
          <a:xfrm>
            <a:off x="7203062" y="1660286"/>
            <a:ext cx="1492370" cy="787400"/>
          </a:xfrm>
          <a:prstGeom prst="rect">
            <a:avLst/>
          </a:prstGeom>
          <a:noFill/>
          <a:ln w="9525">
            <a:noFill/>
            <a:miter lim="800000"/>
            <a:headEnd/>
            <a:tailEnd/>
          </a:ln>
        </p:spPr>
        <p:txBody>
          <a:bodyPr lIns="35995" tIns="35995" rIns="35995" bIns="35995"/>
          <a:lstStyle/>
          <a:p>
            <a:pPr algn="ctr" fontAlgn="auto">
              <a:spcBef>
                <a:spcPts val="0"/>
              </a:spcBef>
              <a:spcAft>
                <a:spcPts val="0"/>
              </a:spcAft>
            </a:pPr>
            <a:r>
              <a:rPr lang="en-US" sz="1000" b="1" dirty="0" smtClean="0">
                <a:solidFill>
                  <a:srgbClr val="1F497D">
                    <a:lumMod val="75000"/>
                  </a:srgbClr>
                </a:solidFill>
                <a:latin typeface="Frutiger LT 45 Light" pitchFamily="34" charset="0"/>
                <a:cs typeface="+mn-cs"/>
              </a:rPr>
              <a:t>The Credit Crunch </a:t>
            </a:r>
            <a:r>
              <a:rPr lang="en-US" sz="1000" dirty="0" smtClean="0">
                <a:solidFill>
                  <a:prstClr val="black"/>
                </a:solidFill>
                <a:latin typeface="Frutiger LT 45 Light" pitchFamily="34" charset="0"/>
                <a:cs typeface="+mn-cs"/>
              </a:rPr>
              <a:t>Financial crisis crushes PE firms that relied on heavy leverage and favored those that focus on adding operational value rather than solely through financial engineering </a:t>
            </a:r>
            <a:endParaRPr lang="en-CA" sz="1000" dirty="0">
              <a:solidFill>
                <a:prstClr val="black"/>
              </a:solidFill>
              <a:latin typeface="Frutiger LT 45 Light" pitchFamily="34" charset="0"/>
              <a:cs typeface="+mn-cs"/>
            </a:endParaRPr>
          </a:p>
        </p:txBody>
      </p:sp>
      <p:sp>
        <p:nvSpPr>
          <p:cNvPr id="31" name="Rectangle 30"/>
          <p:cNvSpPr/>
          <p:nvPr/>
        </p:nvSpPr>
        <p:spPr>
          <a:xfrm>
            <a:off x="587127" y="3433763"/>
            <a:ext cx="8062912" cy="103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fr-CA" dirty="0">
              <a:solidFill>
                <a:prstClr val="white"/>
              </a:solidFill>
            </a:endParaRPr>
          </a:p>
        </p:txBody>
      </p:sp>
      <p:sp>
        <p:nvSpPr>
          <p:cNvPr id="32" name="Oval 31"/>
          <p:cNvSpPr/>
          <p:nvPr/>
        </p:nvSpPr>
        <p:spPr>
          <a:xfrm>
            <a:off x="501402" y="3389313"/>
            <a:ext cx="179387" cy="180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fr-CA" dirty="0">
              <a:solidFill>
                <a:prstClr val="white"/>
              </a:solidFill>
            </a:endParaRPr>
          </a:p>
        </p:txBody>
      </p:sp>
      <p:sp>
        <p:nvSpPr>
          <p:cNvPr id="33" name="Oval 32"/>
          <p:cNvSpPr/>
          <p:nvPr/>
        </p:nvSpPr>
        <p:spPr>
          <a:xfrm>
            <a:off x="6548189" y="3394075"/>
            <a:ext cx="179388" cy="1793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fr-CA" dirty="0">
              <a:solidFill>
                <a:prstClr val="white"/>
              </a:solidFill>
            </a:endParaRPr>
          </a:p>
        </p:txBody>
      </p:sp>
      <p:sp>
        <p:nvSpPr>
          <p:cNvPr id="34" name="Oval 33"/>
          <p:cNvSpPr/>
          <p:nvPr/>
        </p:nvSpPr>
        <p:spPr>
          <a:xfrm>
            <a:off x="2506414" y="3398838"/>
            <a:ext cx="179388" cy="180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fr-CA" dirty="0">
              <a:solidFill>
                <a:prstClr val="white"/>
              </a:solidFill>
            </a:endParaRPr>
          </a:p>
        </p:txBody>
      </p:sp>
      <p:sp>
        <p:nvSpPr>
          <p:cNvPr id="35" name="Oval 34"/>
          <p:cNvSpPr/>
          <p:nvPr/>
        </p:nvSpPr>
        <p:spPr>
          <a:xfrm>
            <a:off x="1468189" y="3395663"/>
            <a:ext cx="179388" cy="1793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fr-CA" dirty="0">
              <a:solidFill>
                <a:prstClr val="white"/>
              </a:solidFill>
            </a:endParaRPr>
          </a:p>
        </p:txBody>
      </p:sp>
      <p:sp>
        <p:nvSpPr>
          <p:cNvPr id="36" name="Oval 35"/>
          <p:cNvSpPr/>
          <p:nvPr/>
        </p:nvSpPr>
        <p:spPr>
          <a:xfrm>
            <a:off x="5533777" y="3392488"/>
            <a:ext cx="180975" cy="180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fr-CA" dirty="0">
              <a:solidFill>
                <a:prstClr val="white"/>
              </a:solidFill>
            </a:endParaRPr>
          </a:p>
        </p:txBody>
      </p:sp>
      <p:sp>
        <p:nvSpPr>
          <p:cNvPr id="37" name="TextBox 11"/>
          <p:cNvSpPr txBox="1">
            <a:spLocks noChangeArrowheads="1"/>
          </p:cNvSpPr>
          <p:nvPr/>
        </p:nvSpPr>
        <p:spPr bwMode="auto">
          <a:xfrm>
            <a:off x="553789" y="3517900"/>
            <a:ext cx="1008063" cy="214313"/>
          </a:xfrm>
          <a:prstGeom prst="rect">
            <a:avLst/>
          </a:prstGeom>
          <a:noFill/>
          <a:ln w="9525">
            <a:noFill/>
            <a:miter lim="800000"/>
            <a:headEnd/>
            <a:tailEnd/>
          </a:ln>
        </p:spPr>
        <p:txBody>
          <a:bodyPr lIns="35995" tIns="35995" rIns="35995" bIns="35995"/>
          <a:lstStyle/>
          <a:p>
            <a:pPr algn="ctr" fontAlgn="auto">
              <a:spcBef>
                <a:spcPts val="0"/>
              </a:spcBef>
              <a:spcAft>
                <a:spcPts val="0"/>
              </a:spcAft>
            </a:pPr>
            <a:r>
              <a:rPr lang="fr-CA" sz="1100" dirty="0" smtClean="0">
                <a:solidFill>
                  <a:prstClr val="white"/>
                </a:solidFill>
                <a:latin typeface="Frutiger LT 45 Light" pitchFamily="34" charset="0"/>
                <a:cs typeface="+mn-cs"/>
              </a:rPr>
              <a:t>1901-1945</a:t>
            </a:r>
            <a:endParaRPr lang="fr-CA" sz="1100" dirty="0">
              <a:solidFill>
                <a:prstClr val="white"/>
              </a:solidFill>
              <a:latin typeface="Frutiger LT 45 Light" pitchFamily="34" charset="0"/>
              <a:cs typeface="+mn-cs"/>
            </a:endParaRPr>
          </a:p>
        </p:txBody>
      </p:sp>
      <p:sp>
        <p:nvSpPr>
          <p:cNvPr id="38" name="TextBox 12"/>
          <p:cNvSpPr txBox="1">
            <a:spLocks noChangeArrowheads="1"/>
          </p:cNvSpPr>
          <p:nvPr/>
        </p:nvSpPr>
        <p:spPr bwMode="auto">
          <a:xfrm>
            <a:off x="1571377" y="3522663"/>
            <a:ext cx="1008062" cy="215900"/>
          </a:xfrm>
          <a:prstGeom prst="rect">
            <a:avLst/>
          </a:prstGeom>
          <a:noFill/>
          <a:ln w="9525">
            <a:noFill/>
            <a:miter lim="800000"/>
            <a:headEnd/>
            <a:tailEnd/>
          </a:ln>
        </p:spPr>
        <p:txBody>
          <a:bodyPr lIns="35995" tIns="35995" rIns="35995" bIns="35995"/>
          <a:lstStyle/>
          <a:p>
            <a:pPr algn="ctr" fontAlgn="auto">
              <a:spcBef>
                <a:spcPts val="0"/>
              </a:spcBef>
              <a:spcAft>
                <a:spcPts val="0"/>
              </a:spcAft>
            </a:pPr>
            <a:r>
              <a:rPr lang="fr-CA" sz="1100" dirty="0" smtClean="0">
                <a:solidFill>
                  <a:prstClr val="white"/>
                </a:solidFill>
                <a:latin typeface="Frutiger LT 45 Light" pitchFamily="34" charset="0"/>
                <a:cs typeface="+mn-cs"/>
              </a:rPr>
              <a:t>1946-1954</a:t>
            </a:r>
            <a:endParaRPr lang="fr-CA" sz="1100" dirty="0">
              <a:solidFill>
                <a:prstClr val="white"/>
              </a:solidFill>
              <a:latin typeface="Frutiger LT 45 Light" pitchFamily="34" charset="0"/>
              <a:cs typeface="+mn-cs"/>
            </a:endParaRPr>
          </a:p>
        </p:txBody>
      </p:sp>
      <p:cxnSp>
        <p:nvCxnSpPr>
          <p:cNvPr id="39" name="Straight Connector 38"/>
          <p:cNvCxnSpPr/>
          <p:nvPr/>
        </p:nvCxnSpPr>
        <p:spPr>
          <a:xfrm rot="16200000" flipH="1">
            <a:off x="1534864" y="4000500"/>
            <a:ext cx="41275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8561139" y="3389313"/>
            <a:ext cx="180975" cy="1793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fr-CA" dirty="0">
              <a:solidFill>
                <a:prstClr val="white"/>
              </a:solidFill>
            </a:endParaRPr>
          </a:p>
        </p:txBody>
      </p:sp>
      <p:sp>
        <p:nvSpPr>
          <p:cNvPr id="41" name="TextBox 12"/>
          <p:cNvSpPr txBox="1">
            <a:spLocks noChangeArrowheads="1"/>
          </p:cNvSpPr>
          <p:nvPr/>
        </p:nvSpPr>
        <p:spPr bwMode="auto">
          <a:xfrm>
            <a:off x="2585789" y="3519488"/>
            <a:ext cx="1008063" cy="215900"/>
          </a:xfrm>
          <a:prstGeom prst="rect">
            <a:avLst/>
          </a:prstGeom>
          <a:noFill/>
          <a:ln w="9525">
            <a:noFill/>
            <a:miter lim="800000"/>
            <a:headEnd/>
            <a:tailEnd/>
          </a:ln>
        </p:spPr>
        <p:txBody>
          <a:bodyPr lIns="35995" tIns="35995" rIns="35995" bIns="35995"/>
          <a:lstStyle/>
          <a:p>
            <a:pPr algn="ctr" fontAlgn="auto">
              <a:spcBef>
                <a:spcPts val="0"/>
              </a:spcBef>
              <a:spcAft>
                <a:spcPts val="0"/>
              </a:spcAft>
            </a:pPr>
            <a:r>
              <a:rPr lang="fr-CA" sz="1100" dirty="0" smtClean="0">
                <a:solidFill>
                  <a:prstClr val="white"/>
                </a:solidFill>
                <a:latin typeface="Frutiger LT 45 Light" pitchFamily="34" charset="0"/>
                <a:cs typeface="+mn-cs"/>
              </a:rPr>
              <a:t>1955-1981</a:t>
            </a:r>
            <a:endParaRPr lang="fr-CA" sz="1100" dirty="0">
              <a:solidFill>
                <a:prstClr val="white"/>
              </a:solidFill>
              <a:latin typeface="Frutiger LT 45 Light" pitchFamily="34" charset="0"/>
              <a:cs typeface="+mn-cs"/>
            </a:endParaRPr>
          </a:p>
        </p:txBody>
      </p:sp>
      <p:sp>
        <p:nvSpPr>
          <p:cNvPr id="42" name="TextBox 12"/>
          <p:cNvSpPr txBox="1">
            <a:spLocks noChangeArrowheads="1"/>
          </p:cNvSpPr>
          <p:nvPr/>
        </p:nvSpPr>
        <p:spPr bwMode="auto">
          <a:xfrm>
            <a:off x="3609727" y="3517900"/>
            <a:ext cx="1008062" cy="215900"/>
          </a:xfrm>
          <a:prstGeom prst="rect">
            <a:avLst/>
          </a:prstGeom>
          <a:noFill/>
          <a:ln w="9525">
            <a:noFill/>
            <a:miter lim="800000"/>
            <a:headEnd/>
            <a:tailEnd/>
          </a:ln>
        </p:spPr>
        <p:txBody>
          <a:bodyPr lIns="35995" tIns="35995" rIns="35995" bIns="35995"/>
          <a:lstStyle/>
          <a:p>
            <a:pPr algn="ctr" fontAlgn="auto">
              <a:spcBef>
                <a:spcPts val="0"/>
              </a:spcBef>
              <a:spcAft>
                <a:spcPts val="0"/>
              </a:spcAft>
            </a:pPr>
            <a:endParaRPr lang="fr-CA" sz="1200" dirty="0">
              <a:solidFill>
                <a:prstClr val="white"/>
              </a:solidFill>
              <a:latin typeface="Frutiger LT 45 Light" pitchFamily="34" charset="0"/>
              <a:cs typeface="+mn-cs"/>
            </a:endParaRPr>
          </a:p>
        </p:txBody>
      </p:sp>
      <p:sp>
        <p:nvSpPr>
          <p:cNvPr id="43" name="TextBox 12"/>
          <p:cNvSpPr txBox="1">
            <a:spLocks noChangeArrowheads="1"/>
          </p:cNvSpPr>
          <p:nvPr/>
        </p:nvSpPr>
        <p:spPr bwMode="auto">
          <a:xfrm>
            <a:off x="4616202" y="3522663"/>
            <a:ext cx="1008062" cy="215900"/>
          </a:xfrm>
          <a:prstGeom prst="rect">
            <a:avLst/>
          </a:prstGeom>
          <a:noFill/>
          <a:ln w="9525">
            <a:noFill/>
            <a:miter lim="800000"/>
            <a:headEnd/>
            <a:tailEnd/>
          </a:ln>
        </p:spPr>
        <p:txBody>
          <a:bodyPr lIns="35995" tIns="35995" rIns="35995" bIns="35995"/>
          <a:lstStyle/>
          <a:p>
            <a:pPr algn="ctr" fontAlgn="auto">
              <a:spcBef>
                <a:spcPts val="0"/>
              </a:spcBef>
              <a:spcAft>
                <a:spcPts val="0"/>
              </a:spcAft>
            </a:pPr>
            <a:r>
              <a:rPr lang="fr-CA" sz="1100" dirty="0" smtClean="0">
                <a:solidFill>
                  <a:prstClr val="white"/>
                </a:solidFill>
                <a:latin typeface="Frutiger LT 45 Light" pitchFamily="34" charset="0"/>
                <a:cs typeface="+mn-cs"/>
              </a:rPr>
              <a:t>1990-1994</a:t>
            </a:r>
            <a:endParaRPr lang="fr-CA" sz="1100" dirty="0">
              <a:solidFill>
                <a:prstClr val="white"/>
              </a:solidFill>
              <a:latin typeface="Frutiger LT 45 Light" pitchFamily="34" charset="0"/>
              <a:cs typeface="+mn-cs"/>
            </a:endParaRPr>
          </a:p>
        </p:txBody>
      </p:sp>
      <p:sp>
        <p:nvSpPr>
          <p:cNvPr id="44" name="TextBox 12"/>
          <p:cNvSpPr txBox="1">
            <a:spLocks noChangeArrowheads="1"/>
          </p:cNvSpPr>
          <p:nvPr/>
        </p:nvSpPr>
        <p:spPr bwMode="auto">
          <a:xfrm>
            <a:off x="5630614" y="3519488"/>
            <a:ext cx="1008063" cy="215900"/>
          </a:xfrm>
          <a:prstGeom prst="rect">
            <a:avLst/>
          </a:prstGeom>
          <a:noFill/>
          <a:ln w="9525">
            <a:noFill/>
            <a:miter lim="800000"/>
            <a:headEnd/>
            <a:tailEnd/>
          </a:ln>
        </p:spPr>
        <p:txBody>
          <a:bodyPr lIns="35995" tIns="35995" rIns="35995" bIns="35995"/>
          <a:lstStyle/>
          <a:p>
            <a:pPr algn="ctr" fontAlgn="auto">
              <a:spcBef>
                <a:spcPts val="0"/>
              </a:spcBef>
              <a:spcAft>
                <a:spcPts val="0"/>
              </a:spcAft>
            </a:pPr>
            <a:r>
              <a:rPr lang="fr-CA" sz="1100" dirty="0" smtClean="0">
                <a:solidFill>
                  <a:prstClr val="white"/>
                </a:solidFill>
                <a:latin typeface="Frutiger LT 45 Light" pitchFamily="34" charset="0"/>
                <a:cs typeface="+mn-cs"/>
              </a:rPr>
              <a:t>1995-2003</a:t>
            </a:r>
            <a:endParaRPr lang="fr-CA" sz="1100" dirty="0">
              <a:solidFill>
                <a:prstClr val="white"/>
              </a:solidFill>
              <a:latin typeface="Frutiger LT 45 Light" pitchFamily="34" charset="0"/>
              <a:cs typeface="+mn-cs"/>
            </a:endParaRPr>
          </a:p>
        </p:txBody>
      </p:sp>
      <p:sp>
        <p:nvSpPr>
          <p:cNvPr id="45" name="TextBox 12"/>
          <p:cNvSpPr txBox="1">
            <a:spLocks noChangeArrowheads="1"/>
          </p:cNvSpPr>
          <p:nvPr/>
        </p:nvSpPr>
        <p:spPr bwMode="auto">
          <a:xfrm>
            <a:off x="6654552" y="3517900"/>
            <a:ext cx="1008062" cy="215900"/>
          </a:xfrm>
          <a:prstGeom prst="rect">
            <a:avLst/>
          </a:prstGeom>
          <a:noFill/>
          <a:ln w="9525">
            <a:noFill/>
            <a:miter lim="800000"/>
            <a:headEnd/>
            <a:tailEnd/>
          </a:ln>
        </p:spPr>
        <p:txBody>
          <a:bodyPr lIns="35995" tIns="35995" rIns="35995" bIns="35995"/>
          <a:lstStyle/>
          <a:p>
            <a:pPr algn="ctr" fontAlgn="auto">
              <a:spcBef>
                <a:spcPts val="0"/>
              </a:spcBef>
              <a:spcAft>
                <a:spcPts val="0"/>
              </a:spcAft>
            </a:pPr>
            <a:r>
              <a:rPr lang="fr-CA" sz="1100" dirty="0" smtClean="0">
                <a:solidFill>
                  <a:prstClr val="white"/>
                </a:solidFill>
                <a:latin typeface="Frutiger LT 45 Light" pitchFamily="34" charset="0"/>
                <a:cs typeface="+mn-cs"/>
              </a:rPr>
              <a:t>2004-2007</a:t>
            </a:r>
            <a:endParaRPr lang="fr-CA" sz="1100" dirty="0">
              <a:solidFill>
                <a:prstClr val="white"/>
              </a:solidFill>
              <a:latin typeface="Frutiger LT 45 Light" pitchFamily="34" charset="0"/>
              <a:cs typeface="+mn-cs"/>
            </a:endParaRPr>
          </a:p>
        </p:txBody>
      </p:sp>
      <p:sp>
        <p:nvSpPr>
          <p:cNvPr id="46" name="TextBox 12"/>
          <p:cNvSpPr txBox="1">
            <a:spLocks noChangeArrowheads="1"/>
          </p:cNvSpPr>
          <p:nvPr/>
        </p:nvSpPr>
        <p:spPr bwMode="auto">
          <a:xfrm>
            <a:off x="7668964" y="3522663"/>
            <a:ext cx="1008063" cy="215900"/>
          </a:xfrm>
          <a:prstGeom prst="rect">
            <a:avLst/>
          </a:prstGeom>
          <a:noFill/>
          <a:ln w="9525">
            <a:noFill/>
            <a:miter lim="800000"/>
            <a:headEnd/>
            <a:tailEnd/>
          </a:ln>
        </p:spPr>
        <p:txBody>
          <a:bodyPr lIns="35995" tIns="35995" rIns="35995" bIns="35995"/>
          <a:lstStyle/>
          <a:p>
            <a:pPr algn="ctr" fontAlgn="auto">
              <a:spcBef>
                <a:spcPts val="0"/>
              </a:spcBef>
              <a:spcAft>
                <a:spcPts val="0"/>
              </a:spcAft>
            </a:pPr>
            <a:r>
              <a:rPr lang="fr-CA" sz="1100" dirty="0" smtClean="0">
                <a:solidFill>
                  <a:prstClr val="white"/>
                </a:solidFill>
                <a:latin typeface="Frutiger LT 45 Light" pitchFamily="34" charset="0"/>
                <a:cs typeface="+mn-cs"/>
              </a:rPr>
              <a:t>2008-present</a:t>
            </a:r>
            <a:endParaRPr lang="fr-CA" sz="1100" dirty="0">
              <a:solidFill>
                <a:prstClr val="white"/>
              </a:solidFill>
              <a:latin typeface="Frutiger LT 45 Light" pitchFamily="34" charset="0"/>
              <a:cs typeface="+mn-cs"/>
            </a:endParaRPr>
          </a:p>
        </p:txBody>
      </p:sp>
      <p:sp>
        <p:nvSpPr>
          <p:cNvPr id="47" name="Oval 46"/>
          <p:cNvSpPr/>
          <p:nvPr/>
        </p:nvSpPr>
        <p:spPr>
          <a:xfrm>
            <a:off x="3504952" y="3395663"/>
            <a:ext cx="179387" cy="180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fr-CA" dirty="0">
              <a:solidFill>
                <a:prstClr val="white"/>
              </a:solidFill>
            </a:endParaRPr>
          </a:p>
        </p:txBody>
      </p:sp>
      <p:sp>
        <p:nvSpPr>
          <p:cNvPr id="48" name="Oval 47"/>
          <p:cNvSpPr/>
          <p:nvPr/>
        </p:nvSpPr>
        <p:spPr>
          <a:xfrm>
            <a:off x="4527302" y="3392488"/>
            <a:ext cx="179387" cy="180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fr-CA" dirty="0">
              <a:solidFill>
                <a:prstClr val="white"/>
              </a:solidFill>
            </a:endParaRPr>
          </a:p>
        </p:txBody>
      </p:sp>
      <p:sp>
        <p:nvSpPr>
          <p:cNvPr id="49" name="Oval 48"/>
          <p:cNvSpPr/>
          <p:nvPr/>
        </p:nvSpPr>
        <p:spPr>
          <a:xfrm>
            <a:off x="7564189" y="3390900"/>
            <a:ext cx="179388" cy="1793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fr-CA" dirty="0">
              <a:solidFill>
                <a:prstClr val="white"/>
              </a:solidFill>
            </a:endParaRPr>
          </a:p>
        </p:txBody>
      </p:sp>
      <p:sp>
        <p:nvSpPr>
          <p:cNvPr id="50" name="TextBox 12"/>
          <p:cNvSpPr txBox="1">
            <a:spLocks noChangeArrowheads="1"/>
          </p:cNvSpPr>
          <p:nvPr/>
        </p:nvSpPr>
        <p:spPr bwMode="auto">
          <a:xfrm>
            <a:off x="3606721" y="3519488"/>
            <a:ext cx="1008063" cy="215900"/>
          </a:xfrm>
          <a:prstGeom prst="rect">
            <a:avLst/>
          </a:prstGeom>
          <a:noFill/>
          <a:ln w="9525">
            <a:noFill/>
            <a:miter lim="800000"/>
            <a:headEnd/>
            <a:tailEnd/>
          </a:ln>
        </p:spPr>
        <p:txBody>
          <a:bodyPr lIns="35995" tIns="35995" rIns="35995" bIns="35995"/>
          <a:lstStyle/>
          <a:p>
            <a:pPr algn="ctr" fontAlgn="auto">
              <a:spcBef>
                <a:spcPts val="0"/>
              </a:spcBef>
              <a:spcAft>
                <a:spcPts val="0"/>
              </a:spcAft>
            </a:pPr>
            <a:r>
              <a:rPr lang="fr-CA" sz="1100" dirty="0" smtClean="0">
                <a:solidFill>
                  <a:prstClr val="white"/>
                </a:solidFill>
                <a:latin typeface="Frutiger LT 45 Light" pitchFamily="34" charset="0"/>
                <a:cs typeface="+mn-cs"/>
              </a:rPr>
              <a:t>1982-1989</a:t>
            </a:r>
            <a:endParaRPr lang="fr-CA" sz="1100" dirty="0">
              <a:solidFill>
                <a:prstClr val="white"/>
              </a:solidFill>
              <a:latin typeface="Frutiger LT 45 Light" pitchFamily="34" charset="0"/>
              <a:cs typeface="+mn-cs"/>
            </a:endParaRPr>
          </a:p>
        </p:txBody>
      </p:sp>
      <p:pic>
        <p:nvPicPr>
          <p:cNvPr id="51" name="Picture 2"/>
          <p:cNvPicPr>
            <a:picLocks noChangeAspect="1" noChangeArrowheads="1"/>
          </p:cNvPicPr>
          <p:nvPr/>
        </p:nvPicPr>
        <p:blipFill>
          <a:blip r:embed="rId3" cstate="print"/>
          <a:srcRect/>
          <a:stretch>
            <a:fillRect/>
          </a:stretch>
        </p:blipFill>
        <p:spPr bwMode="auto">
          <a:xfrm>
            <a:off x="836763" y="845349"/>
            <a:ext cx="465826" cy="582283"/>
          </a:xfrm>
          <a:prstGeom prst="rect">
            <a:avLst/>
          </a:prstGeom>
          <a:noFill/>
          <a:ln w="9525">
            <a:noFill/>
            <a:miter lim="800000"/>
            <a:headEnd/>
            <a:tailEnd/>
          </a:ln>
        </p:spPr>
      </p:pic>
      <p:pic>
        <p:nvPicPr>
          <p:cNvPr id="52" name="Picture 3"/>
          <p:cNvPicPr>
            <a:picLocks noChangeAspect="1" noChangeArrowheads="1"/>
          </p:cNvPicPr>
          <p:nvPr/>
        </p:nvPicPr>
        <p:blipFill>
          <a:blip r:embed="rId4" cstate="print"/>
          <a:srcRect/>
          <a:stretch>
            <a:fillRect/>
          </a:stretch>
        </p:blipFill>
        <p:spPr bwMode="auto">
          <a:xfrm>
            <a:off x="646139" y="5600109"/>
            <a:ext cx="1312053" cy="292030"/>
          </a:xfrm>
          <a:prstGeom prst="rect">
            <a:avLst/>
          </a:prstGeom>
          <a:noFill/>
          <a:ln w="9525">
            <a:noFill/>
            <a:miter lim="800000"/>
            <a:headEnd/>
            <a:tailEnd/>
          </a:ln>
        </p:spPr>
      </p:pic>
      <p:cxnSp>
        <p:nvCxnSpPr>
          <p:cNvPr id="53" name="Straight Connector 52"/>
          <p:cNvCxnSpPr/>
          <p:nvPr/>
        </p:nvCxnSpPr>
        <p:spPr>
          <a:xfrm>
            <a:off x="4421080" y="2817814"/>
            <a:ext cx="9770" cy="3600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4" name="Picture 5"/>
          <p:cNvPicPr>
            <a:picLocks noChangeAspect="1" noChangeArrowheads="1"/>
          </p:cNvPicPr>
          <p:nvPr/>
        </p:nvPicPr>
        <p:blipFill>
          <a:blip r:embed="rId5" cstate="print"/>
          <a:srcRect/>
          <a:stretch>
            <a:fillRect/>
          </a:stretch>
        </p:blipFill>
        <p:spPr bwMode="auto">
          <a:xfrm>
            <a:off x="4001778" y="1003970"/>
            <a:ext cx="811764" cy="232831"/>
          </a:xfrm>
          <a:prstGeom prst="rect">
            <a:avLst/>
          </a:prstGeom>
          <a:noFill/>
          <a:ln w="9525">
            <a:noFill/>
            <a:miter lim="800000"/>
            <a:headEnd/>
            <a:tailEnd/>
          </a:ln>
        </p:spPr>
      </p:pic>
      <p:pic>
        <p:nvPicPr>
          <p:cNvPr id="55" name="Picture 6"/>
          <p:cNvPicPr>
            <a:picLocks noChangeAspect="1" noChangeArrowheads="1"/>
          </p:cNvPicPr>
          <p:nvPr/>
        </p:nvPicPr>
        <p:blipFill>
          <a:blip r:embed="rId6" cstate="print"/>
          <a:srcRect/>
          <a:stretch>
            <a:fillRect/>
          </a:stretch>
        </p:blipFill>
        <p:spPr bwMode="auto">
          <a:xfrm>
            <a:off x="5224230" y="5334472"/>
            <a:ext cx="530046" cy="684000"/>
          </a:xfrm>
          <a:prstGeom prst="rect">
            <a:avLst/>
          </a:prstGeom>
          <a:noFill/>
          <a:ln w="9525">
            <a:noFill/>
            <a:miter lim="800000"/>
            <a:headEnd/>
            <a:tailEnd/>
          </a:ln>
        </p:spPr>
      </p:pic>
      <p:sp>
        <p:nvSpPr>
          <p:cNvPr id="56" name="Left Brace 55"/>
          <p:cNvSpPr/>
          <p:nvPr/>
        </p:nvSpPr>
        <p:spPr>
          <a:xfrm rot="5400000">
            <a:off x="5829792" y="2582735"/>
            <a:ext cx="254778" cy="1066800"/>
          </a:xfrm>
          <a:prstGeom prst="leftBrace">
            <a:avLst>
              <a:gd name="adj1" fmla="val 8333"/>
              <a:gd name="adj2" fmla="val 49351"/>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57" name="Left Brace 56"/>
          <p:cNvSpPr/>
          <p:nvPr/>
        </p:nvSpPr>
        <p:spPr>
          <a:xfrm rot="16200000">
            <a:off x="7000481" y="3500056"/>
            <a:ext cx="323850" cy="944780"/>
          </a:xfrm>
          <a:prstGeom prst="leftBrace">
            <a:avLst>
              <a:gd name="adj1" fmla="val 8333"/>
              <a:gd name="adj2" fmla="val 49351"/>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pic>
        <p:nvPicPr>
          <p:cNvPr id="58" name="Picture 8"/>
          <p:cNvPicPr>
            <a:picLocks noChangeAspect="1" noChangeArrowheads="1"/>
          </p:cNvPicPr>
          <p:nvPr/>
        </p:nvPicPr>
        <p:blipFill>
          <a:blip r:embed="rId7" cstate="print"/>
          <a:srcRect/>
          <a:stretch>
            <a:fillRect/>
          </a:stretch>
        </p:blipFill>
        <p:spPr bwMode="auto">
          <a:xfrm>
            <a:off x="6664689" y="5348805"/>
            <a:ext cx="1024734" cy="189353"/>
          </a:xfrm>
          <a:prstGeom prst="rect">
            <a:avLst/>
          </a:prstGeom>
          <a:noFill/>
          <a:ln w="9525">
            <a:noFill/>
            <a:miter lim="800000"/>
            <a:headEnd/>
            <a:tailEnd/>
          </a:ln>
        </p:spPr>
      </p:pic>
      <p:pic>
        <p:nvPicPr>
          <p:cNvPr id="59" name="Picture 9"/>
          <p:cNvPicPr>
            <a:picLocks noChangeAspect="1" noChangeArrowheads="1"/>
          </p:cNvPicPr>
          <p:nvPr/>
        </p:nvPicPr>
        <p:blipFill>
          <a:blip r:embed="rId8" cstate="print"/>
          <a:srcRect/>
          <a:stretch>
            <a:fillRect/>
          </a:stretch>
        </p:blipFill>
        <p:spPr bwMode="auto">
          <a:xfrm>
            <a:off x="6743975" y="5501309"/>
            <a:ext cx="925613" cy="226632"/>
          </a:xfrm>
          <a:prstGeom prst="rect">
            <a:avLst/>
          </a:prstGeom>
          <a:noFill/>
          <a:ln w="9525">
            <a:noFill/>
            <a:miter lim="800000"/>
            <a:headEnd/>
            <a:tailEnd/>
          </a:ln>
        </p:spPr>
      </p:pic>
      <p:pic>
        <p:nvPicPr>
          <p:cNvPr id="60" name="Picture 10"/>
          <p:cNvPicPr>
            <a:picLocks noChangeAspect="1" noChangeArrowheads="1"/>
          </p:cNvPicPr>
          <p:nvPr/>
        </p:nvPicPr>
        <p:blipFill>
          <a:blip r:embed="rId9" cstate="print"/>
          <a:srcRect t="24742" b="24306"/>
          <a:stretch>
            <a:fillRect/>
          </a:stretch>
        </p:blipFill>
        <p:spPr bwMode="auto">
          <a:xfrm>
            <a:off x="6596861" y="5727943"/>
            <a:ext cx="537180" cy="205278"/>
          </a:xfrm>
          <a:prstGeom prst="rect">
            <a:avLst/>
          </a:prstGeom>
          <a:noFill/>
          <a:ln w="9525">
            <a:noFill/>
            <a:miter lim="800000"/>
            <a:headEnd/>
            <a:tailEnd/>
          </a:ln>
        </p:spPr>
      </p:pic>
      <p:pic>
        <p:nvPicPr>
          <p:cNvPr id="61" name="Picture 11"/>
          <p:cNvPicPr>
            <a:picLocks noChangeAspect="1" noChangeArrowheads="1"/>
          </p:cNvPicPr>
          <p:nvPr/>
        </p:nvPicPr>
        <p:blipFill>
          <a:blip r:embed="rId10" cstate="print"/>
          <a:srcRect/>
          <a:stretch>
            <a:fillRect/>
          </a:stretch>
        </p:blipFill>
        <p:spPr bwMode="auto">
          <a:xfrm>
            <a:off x="7211685" y="5708286"/>
            <a:ext cx="655121" cy="226315"/>
          </a:xfrm>
          <a:prstGeom prst="rect">
            <a:avLst/>
          </a:prstGeom>
          <a:noFill/>
          <a:ln w="9525">
            <a:noFill/>
            <a:miter lim="800000"/>
            <a:headEnd/>
            <a:tailEnd/>
          </a:ln>
        </p:spPr>
      </p:pic>
      <p:pic>
        <p:nvPicPr>
          <p:cNvPr id="62" name="Picture 13"/>
          <p:cNvPicPr>
            <a:picLocks noChangeAspect="1" noChangeArrowheads="1"/>
          </p:cNvPicPr>
          <p:nvPr/>
        </p:nvPicPr>
        <p:blipFill>
          <a:blip r:embed="rId11" cstate="print"/>
          <a:srcRect/>
          <a:stretch>
            <a:fillRect/>
          </a:stretch>
        </p:blipFill>
        <p:spPr bwMode="auto">
          <a:xfrm>
            <a:off x="6539440" y="5932984"/>
            <a:ext cx="578624" cy="183143"/>
          </a:xfrm>
          <a:prstGeom prst="rect">
            <a:avLst/>
          </a:prstGeom>
          <a:noFill/>
          <a:ln w="9525">
            <a:noFill/>
            <a:miter lim="800000"/>
            <a:headEnd/>
            <a:tailEnd/>
          </a:ln>
        </p:spPr>
      </p:pic>
      <p:pic>
        <p:nvPicPr>
          <p:cNvPr id="173058" name="Picture 2" descr="http://img2.imagesbn.com/images/102690000/102699118.jpg"/>
          <p:cNvPicPr>
            <a:picLocks noChangeAspect="1" noChangeArrowheads="1"/>
          </p:cNvPicPr>
          <p:nvPr/>
        </p:nvPicPr>
        <p:blipFill>
          <a:blip r:embed="rId12" cstate="print"/>
          <a:srcRect/>
          <a:stretch>
            <a:fillRect/>
          </a:stretch>
        </p:blipFill>
        <p:spPr bwMode="auto">
          <a:xfrm>
            <a:off x="4000027" y="1337094"/>
            <a:ext cx="364937" cy="465824"/>
          </a:xfrm>
          <a:prstGeom prst="rect">
            <a:avLst/>
          </a:prstGeom>
          <a:noFill/>
        </p:spPr>
      </p:pic>
      <p:pic>
        <p:nvPicPr>
          <p:cNvPr id="173060" name="Picture 4" descr="http://0.tqn.com/d/inventors/1/G/w/6/1/nabisco.JPG"/>
          <p:cNvPicPr>
            <a:picLocks noChangeAspect="1" noChangeArrowheads="1"/>
          </p:cNvPicPr>
          <p:nvPr/>
        </p:nvPicPr>
        <p:blipFill>
          <a:blip r:embed="rId13" cstate="print"/>
          <a:srcRect/>
          <a:stretch>
            <a:fillRect/>
          </a:stretch>
        </p:blipFill>
        <p:spPr bwMode="auto">
          <a:xfrm>
            <a:off x="4434277" y="1340654"/>
            <a:ext cx="525914" cy="447028"/>
          </a:xfrm>
          <a:prstGeom prst="rect">
            <a:avLst/>
          </a:prstGeom>
          <a:noFill/>
        </p:spPr>
      </p:pic>
      <p:sp>
        <p:nvSpPr>
          <p:cNvPr id="64" name="Oval 63"/>
          <p:cNvSpPr/>
          <p:nvPr/>
        </p:nvSpPr>
        <p:spPr bwMode="auto">
          <a:xfrm>
            <a:off x="3347057" y="3424698"/>
            <a:ext cx="108000" cy="108000"/>
          </a:xfrm>
          <a:prstGeom prst="ellipse">
            <a:avLst/>
          </a:prstGeom>
          <a:solidFill>
            <a:srgbClr val="FF0000"/>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Frutiger LT 45 Light" pitchFamily="34" charset="0"/>
            </a:endParaRPr>
          </a:p>
        </p:txBody>
      </p:sp>
      <p:pic>
        <p:nvPicPr>
          <p:cNvPr id="173062" name="Picture 6" descr="http://upload.wikimedia.org/wikipedia/en/thumb/d/d3/Liarspoker-book.JPG/200px-Liarspoker-book.JPG"/>
          <p:cNvPicPr>
            <a:picLocks noChangeAspect="1" noChangeArrowheads="1"/>
          </p:cNvPicPr>
          <p:nvPr/>
        </p:nvPicPr>
        <p:blipFill>
          <a:blip r:embed="rId14" cstate="print"/>
          <a:srcRect/>
          <a:stretch>
            <a:fillRect/>
          </a:stretch>
        </p:blipFill>
        <p:spPr bwMode="auto">
          <a:xfrm>
            <a:off x="4710310" y="5334779"/>
            <a:ext cx="448524" cy="684000"/>
          </a:xfrm>
          <a:prstGeom prst="rect">
            <a:avLst/>
          </a:prstGeom>
          <a:noFill/>
        </p:spPr>
      </p:pic>
      <p:sp>
        <p:nvSpPr>
          <p:cNvPr id="69" name="TextBox 60"/>
          <p:cNvSpPr txBox="1">
            <a:spLocks noChangeArrowheads="1"/>
          </p:cNvSpPr>
          <p:nvPr/>
        </p:nvSpPr>
        <p:spPr bwMode="auto">
          <a:xfrm>
            <a:off x="2421144" y="4357379"/>
            <a:ext cx="969036" cy="378513"/>
          </a:xfrm>
          <a:prstGeom prst="rect">
            <a:avLst/>
          </a:prstGeom>
          <a:noFill/>
          <a:ln w="9525">
            <a:noFill/>
            <a:miter lim="800000"/>
            <a:headEnd/>
            <a:tailEnd/>
          </a:ln>
        </p:spPr>
        <p:txBody>
          <a:bodyPr lIns="35995" tIns="35995" rIns="35995" bIns="35995"/>
          <a:lstStyle/>
          <a:p>
            <a:pPr algn="ctr" fontAlgn="auto">
              <a:spcBef>
                <a:spcPts val="0"/>
              </a:spcBef>
              <a:spcAft>
                <a:spcPts val="0"/>
              </a:spcAft>
            </a:pPr>
            <a:r>
              <a:rPr lang="en-US" sz="1000" b="1" dirty="0" smtClean="0">
                <a:solidFill>
                  <a:srgbClr val="1F497D">
                    <a:lumMod val="75000"/>
                  </a:srgbClr>
                </a:solidFill>
                <a:latin typeface="Frutiger LT 45 Light" pitchFamily="34" charset="0"/>
                <a:cs typeface="+mn-cs"/>
              </a:rPr>
              <a:t>1981- </a:t>
            </a:r>
            <a:r>
              <a:rPr lang="en-US" sz="1000" dirty="0" smtClean="0">
                <a:solidFill>
                  <a:prstClr val="black"/>
                </a:solidFill>
                <a:latin typeface="Frutiger LT 45 Light" pitchFamily="34" charset="0"/>
                <a:cs typeface="+mn-cs"/>
              </a:rPr>
              <a:t> </a:t>
            </a:r>
            <a:r>
              <a:rPr lang="en-US" sz="1000" dirty="0" smtClean="0">
                <a:solidFill>
                  <a:schemeClr val="accent2">
                    <a:lumMod val="90000"/>
                    <a:lumOff val="10000"/>
                  </a:schemeClr>
                </a:solidFill>
                <a:latin typeface="Frutiger LT 45 Light" pitchFamily="34" charset="0"/>
                <a:cs typeface="+mn-cs"/>
              </a:rPr>
              <a:t>Foundation of Novacap</a:t>
            </a:r>
            <a:endParaRPr lang="en-CA" sz="1000" dirty="0">
              <a:solidFill>
                <a:schemeClr val="accent2">
                  <a:lumMod val="90000"/>
                  <a:lumOff val="10000"/>
                </a:schemeClr>
              </a:solidFill>
              <a:latin typeface="Frutiger LT 45 Light" pitchFamily="34" charset="0"/>
              <a:cs typeface="+mn-cs"/>
            </a:endParaRPr>
          </a:p>
        </p:txBody>
      </p:sp>
      <p:cxnSp>
        <p:nvCxnSpPr>
          <p:cNvPr id="70" name="Straight Connector 69"/>
          <p:cNvCxnSpPr/>
          <p:nvPr/>
        </p:nvCxnSpPr>
        <p:spPr>
          <a:xfrm rot="16200000" flipH="1">
            <a:off x="3127990" y="4076695"/>
            <a:ext cx="540000" cy="0"/>
          </a:xfrm>
          <a:prstGeom prst="line">
            <a:avLst/>
          </a:prstGeom>
          <a:ln>
            <a:solidFill>
              <a:schemeClr val="accent2">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71" name="Picture 3" descr="Novacap II_novacap seul"/>
          <p:cNvPicPr>
            <a:picLocks noChangeAspect="1" noChangeArrowheads="1"/>
          </p:cNvPicPr>
          <p:nvPr/>
        </p:nvPicPr>
        <p:blipFill>
          <a:blip r:embed="rId15" cstate="print"/>
          <a:srcRect t="29411"/>
          <a:stretch>
            <a:fillRect/>
          </a:stretch>
        </p:blipFill>
        <p:spPr bwMode="auto">
          <a:xfrm>
            <a:off x="2503065" y="4911395"/>
            <a:ext cx="785295" cy="186846"/>
          </a:xfrm>
          <a:prstGeom prst="rect">
            <a:avLst/>
          </a:prstGeom>
          <a:noFill/>
          <a:ln w="9525">
            <a:noFill/>
            <a:miter lim="800000"/>
            <a:headEnd/>
            <a:tailEnd/>
          </a:ln>
        </p:spPr>
      </p:pic>
      <p:pic>
        <p:nvPicPr>
          <p:cNvPr id="173064" name="Picture 8" descr="http://img03.mar.cx/_images/AT144480"/>
          <p:cNvPicPr>
            <a:picLocks noChangeAspect="1" noChangeArrowheads="1"/>
          </p:cNvPicPr>
          <p:nvPr/>
        </p:nvPicPr>
        <p:blipFill>
          <a:blip r:embed="rId16" cstate="print"/>
          <a:srcRect/>
          <a:stretch>
            <a:fillRect/>
          </a:stretch>
        </p:blipFill>
        <p:spPr bwMode="auto">
          <a:xfrm>
            <a:off x="3752492" y="5549690"/>
            <a:ext cx="497692" cy="247261"/>
          </a:xfrm>
          <a:prstGeom prst="rect">
            <a:avLst/>
          </a:prstGeom>
          <a:noFill/>
        </p:spPr>
      </p:pic>
      <p:pic>
        <p:nvPicPr>
          <p:cNvPr id="173066" name="Picture 10" descr="http://www.kipnotes.com/Histor1.gif"/>
          <p:cNvPicPr>
            <a:picLocks noChangeAspect="1" noChangeArrowheads="1"/>
          </p:cNvPicPr>
          <p:nvPr/>
        </p:nvPicPr>
        <p:blipFill>
          <a:blip r:embed="rId17" cstate="print"/>
          <a:srcRect l="2423" t="1736" r="1868" b="2590"/>
          <a:stretch>
            <a:fillRect/>
          </a:stretch>
        </p:blipFill>
        <p:spPr bwMode="auto">
          <a:xfrm>
            <a:off x="5155503" y="871266"/>
            <a:ext cx="1685251" cy="1224951"/>
          </a:xfrm>
          <a:prstGeom prst="rect">
            <a:avLst/>
          </a:prstGeom>
          <a:noFill/>
        </p:spPr>
      </p:pic>
      <p:pic>
        <p:nvPicPr>
          <p:cNvPr id="72" name="Picture 2" descr="http://bomf.wpengine.netdna-cdn.com/wp-content/uploads/2011/01/Logo_EquityOfficeProperties-590x190.jpg"/>
          <p:cNvPicPr>
            <a:picLocks noChangeAspect="1" noChangeArrowheads="1"/>
          </p:cNvPicPr>
          <p:nvPr/>
        </p:nvPicPr>
        <p:blipFill>
          <a:blip r:embed="rId18" cstate="print"/>
          <a:srcRect l="6903" t="18381" r="7632" b="23947"/>
          <a:stretch>
            <a:fillRect/>
          </a:stretch>
        </p:blipFill>
        <p:spPr bwMode="auto">
          <a:xfrm>
            <a:off x="7186673" y="5955884"/>
            <a:ext cx="737407" cy="160244"/>
          </a:xfrm>
          <a:prstGeom prst="rect">
            <a:avLst/>
          </a:prstGeom>
          <a:noFill/>
        </p:spPr>
      </p:pic>
      <p:pic>
        <p:nvPicPr>
          <p:cNvPr id="173068" name="Picture 12" descr="http://flagspot.net/images/u/us~panat.gif"/>
          <p:cNvPicPr>
            <a:picLocks noChangeAspect="1" noChangeArrowheads="1"/>
          </p:cNvPicPr>
          <p:nvPr/>
        </p:nvPicPr>
        <p:blipFill>
          <a:blip r:embed="rId19" cstate="print"/>
          <a:srcRect/>
          <a:stretch>
            <a:fillRect/>
          </a:stretch>
        </p:blipFill>
        <p:spPr bwMode="auto">
          <a:xfrm>
            <a:off x="2165527" y="1203298"/>
            <a:ext cx="448276" cy="396000"/>
          </a:xfrm>
          <a:prstGeom prst="rect">
            <a:avLst/>
          </a:prstGeom>
          <a:noFill/>
        </p:spPr>
      </p:pic>
      <p:pic>
        <p:nvPicPr>
          <p:cNvPr id="173070" name="Picture 14" descr="http://www.georgesharp.com/images/SSGatewayCity1.jpg"/>
          <p:cNvPicPr>
            <a:picLocks noChangeAspect="1" noChangeArrowheads="1"/>
          </p:cNvPicPr>
          <p:nvPr/>
        </p:nvPicPr>
        <p:blipFill>
          <a:blip r:embed="rId20" cstate="print"/>
          <a:srcRect/>
          <a:stretch>
            <a:fillRect/>
          </a:stretch>
        </p:blipFill>
        <p:spPr bwMode="auto">
          <a:xfrm>
            <a:off x="2665561" y="1196222"/>
            <a:ext cx="554404" cy="396000"/>
          </a:xfrm>
          <a:prstGeom prst="rect">
            <a:avLst/>
          </a:prstGeom>
          <a:noFill/>
        </p:spPr>
      </p:pic>
      <p:sp>
        <p:nvSpPr>
          <p:cNvPr id="75" name="Left Brace 74"/>
          <p:cNvSpPr/>
          <p:nvPr/>
        </p:nvSpPr>
        <p:spPr>
          <a:xfrm rot="5400000">
            <a:off x="7795909" y="2902002"/>
            <a:ext cx="255600" cy="337071"/>
          </a:xfrm>
          <a:prstGeom prst="leftBrace">
            <a:avLst>
              <a:gd name="adj1" fmla="val 8333"/>
              <a:gd name="adj2" fmla="val 49351"/>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pic>
        <p:nvPicPr>
          <p:cNvPr id="77" name="Picture 9"/>
          <p:cNvPicPr>
            <a:picLocks noChangeAspect="1" noChangeArrowheads="1"/>
          </p:cNvPicPr>
          <p:nvPr/>
        </p:nvPicPr>
        <p:blipFill>
          <a:blip r:embed="rId21" cstate="print"/>
          <a:srcRect/>
          <a:stretch>
            <a:fillRect/>
          </a:stretch>
        </p:blipFill>
        <p:spPr bwMode="auto">
          <a:xfrm>
            <a:off x="8027251" y="914390"/>
            <a:ext cx="454317" cy="333166"/>
          </a:xfrm>
          <a:prstGeom prst="rect">
            <a:avLst/>
          </a:prstGeom>
          <a:noFill/>
          <a:ln w="9525">
            <a:noFill/>
            <a:miter lim="800000"/>
            <a:headEnd/>
            <a:tailEnd/>
          </a:ln>
          <a:effectLst/>
        </p:spPr>
      </p:pic>
      <p:pic>
        <p:nvPicPr>
          <p:cNvPr id="78" name="Picture 10"/>
          <p:cNvPicPr>
            <a:picLocks noChangeAspect="1" noChangeArrowheads="1"/>
          </p:cNvPicPr>
          <p:nvPr/>
        </p:nvPicPr>
        <p:blipFill>
          <a:blip r:embed="rId22" cstate="print"/>
          <a:srcRect/>
          <a:stretch>
            <a:fillRect/>
          </a:stretch>
        </p:blipFill>
        <p:spPr bwMode="auto">
          <a:xfrm>
            <a:off x="7528383" y="912786"/>
            <a:ext cx="454317" cy="333166"/>
          </a:xfrm>
          <a:prstGeom prst="rect">
            <a:avLst/>
          </a:prstGeom>
          <a:noFill/>
          <a:ln w="9525">
            <a:noFill/>
            <a:miter lim="800000"/>
            <a:headEnd/>
            <a:tailEnd/>
          </a:ln>
          <a:effectLst/>
        </p:spPr>
      </p:pic>
      <p:pic>
        <p:nvPicPr>
          <p:cNvPr id="79" name="Picture 2"/>
          <p:cNvPicPr>
            <a:picLocks noChangeAspect="1" noChangeArrowheads="1"/>
          </p:cNvPicPr>
          <p:nvPr/>
        </p:nvPicPr>
        <p:blipFill>
          <a:blip r:embed="rId23" cstate="print"/>
          <a:srcRect/>
          <a:stretch>
            <a:fillRect/>
          </a:stretch>
        </p:blipFill>
        <p:spPr bwMode="auto">
          <a:xfrm>
            <a:off x="7530454" y="1288601"/>
            <a:ext cx="454317" cy="333166"/>
          </a:xfrm>
          <a:prstGeom prst="rect">
            <a:avLst/>
          </a:prstGeom>
          <a:noFill/>
          <a:ln w="9525">
            <a:noFill/>
            <a:miter lim="800000"/>
            <a:headEnd/>
            <a:tailEnd/>
          </a:ln>
          <a:effectLst/>
        </p:spPr>
      </p:pic>
      <p:pic>
        <p:nvPicPr>
          <p:cNvPr id="80" name="Picture 5"/>
          <p:cNvPicPr>
            <a:picLocks noChangeAspect="1" noChangeArrowheads="1"/>
          </p:cNvPicPr>
          <p:nvPr/>
        </p:nvPicPr>
        <p:blipFill>
          <a:blip r:embed="rId24" cstate="print"/>
          <a:srcRect/>
          <a:stretch>
            <a:fillRect/>
          </a:stretch>
        </p:blipFill>
        <p:spPr bwMode="auto">
          <a:xfrm>
            <a:off x="8030795" y="1288259"/>
            <a:ext cx="454317" cy="333166"/>
          </a:xfrm>
          <a:prstGeom prst="rect">
            <a:avLst/>
          </a:prstGeom>
          <a:noFill/>
          <a:ln w="9525">
            <a:noFill/>
            <a:miter lim="800000"/>
            <a:headEnd/>
            <a:tailEnd/>
          </a:ln>
          <a:effectLst/>
        </p:spPr>
      </p:pic>
    </p:spTree>
    <p:extLst>
      <p:ext uri="{BB962C8B-B14F-4D97-AF65-F5344CB8AC3E}">
        <p14:creationId xmlns:p14="http://schemas.microsoft.com/office/powerpoint/2010/main" xmlns="" val="2024954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latin typeface="Frutiger LT 45 Light" pitchFamily="34" charset="0"/>
              </a:rPr>
              <a:t>What is a Private Equity Fund?</a:t>
            </a:r>
            <a:endParaRPr lang="en-US" dirty="0">
              <a:latin typeface="Frutiger LT 45 Light" pitchFamily="34" charset="0"/>
            </a:endParaRPr>
          </a:p>
        </p:txBody>
      </p:sp>
      <p:sp>
        <p:nvSpPr>
          <p:cNvPr id="11" name="TextBox 10"/>
          <p:cNvSpPr txBox="1"/>
          <p:nvPr/>
        </p:nvSpPr>
        <p:spPr>
          <a:xfrm>
            <a:off x="155277" y="2312592"/>
            <a:ext cx="2399175" cy="360000"/>
          </a:xfrm>
          <a:prstGeom prst="rect">
            <a:avLst/>
          </a:prstGeom>
          <a:solidFill>
            <a:srgbClr val="07234B"/>
          </a:solidFill>
          <a:effectLst>
            <a:outerShdw blurRad="50800" dist="38100" dir="2700000" algn="tl" rotWithShape="0">
              <a:prstClr val="black">
                <a:alpha val="40000"/>
              </a:prstClr>
            </a:outerShdw>
          </a:effectLst>
        </p:spPr>
        <p:txBody>
          <a:bodyPr wrap="square" lIns="36000" tIns="36000" rIns="36000" bIns="36000" rtlCol="0" anchor="ctr" anchorCtr="0">
            <a:noAutofit/>
          </a:bodyPr>
          <a:lstStyle/>
          <a:p>
            <a:pPr marL="85725" marR="0" algn="ctr" defTabSz="914400" eaLnBrk="1" fontAlgn="auto" latinLnBrk="0" hangingPunct="1">
              <a:lnSpc>
                <a:spcPct val="100000"/>
              </a:lnSpc>
              <a:spcBef>
                <a:spcPts val="0"/>
              </a:spcBef>
              <a:spcAft>
                <a:spcPts val="1800"/>
              </a:spcAft>
              <a:buClrTx/>
              <a:buSzTx/>
              <a:defRPr/>
            </a:pPr>
            <a:r>
              <a:rPr lang="en-US" sz="1200" b="1" dirty="0" smtClean="0">
                <a:solidFill>
                  <a:schemeClr val="bg1"/>
                </a:solidFill>
                <a:latin typeface="Frutiger LT 45 Light"/>
                <a:cs typeface="Times New Roman" pitchFamily="18" charset="0"/>
              </a:rPr>
              <a:t>Limited Partnerships (LPs)</a:t>
            </a:r>
          </a:p>
        </p:txBody>
      </p:sp>
      <p:sp>
        <p:nvSpPr>
          <p:cNvPr id="13" name="TextBox 12"/>
          <p:cNvSpPr txBox="1"/>
          <p:nvPr/>
        </p:nvSpPr>
        <p:spPr>
          <a:xfrm>
            <a:off x="3013501" y="2312115"/>
            <a:ext cx="1471047" cy="360000"/>
          </a:xfrm>
          <a:prstGeom prst="rect">
            <a:avLst/>
          </a:prstGeom>
          <a:solidFill>
            <a:schemeClr val="bg1">
              <a:lumMod val="50000"/>
            </a:schemeClr>
          </a:solidFill>
          <a:effectLst>
            <a:outerShdw blurRad="50800" dist="38100" dir="2700000" algn="tl" rotWithShape="0">
              <a:prstClr val="black">
                <a:alpha val="40000"/>
              </a:prstClr>
            </a:outerShdw>
          </a:effectLst>
        </p:spPr>
        <p:txBody>
          <a:bodyPr wrap="square" lIns="36000" tIns="36000" rIns="36000" bIns="36000" rtlCol="0" anchor="ctr" anchorCtr="0">
            <a:noAutofit/>
          </a:bodyPr>
          <a:lstStyle/>
          <a:p>
            <a:pPr marL="85725" marR="0" algn="ctr" defTabSz="914400" eaLnBrk="1" fontAlgn="auto" latinLnBrk="0" hangingPunct="1">
              <a:lnSpc>
                <a:spcPct val="100000"/>
              </a:lnSpc>
              <a:spcBef>
                <a:spcPts val="0"/>
              </a:spcBef>
              <a:spcAft>
                <a:spcPts val="1800"/>
              </a:spcAft>
              <a:buClrTx/>
              <a:buSzTx/>
              <a:defRPr/>
            </a:pPr>
            <a:r>
              <a:rPr lang="en-US" sz="1200" b="1" dirty="0" smtClean="0">
                <a:solidFill>
                  <a:schemeClr val="bg1"/>
                </a:solidFill>
                <a:latin typeface="Frutiger LT 45 Light"/>
                <a:cs typeface="Times New Roman" pitchFamily="18" charset="0"/>
              </a:rPr>
              <a:t>Fund of Funds</a:t>
            </a:r>
          </a:p>
        </p:txBody>
      </p:sp>
      <p:sp>
        <p:nvSpPr>
          <p:cNvPr id="15" name="TextBox 14"/>
          <p:cNvSpPr txBox="1"/>
          <p:nvPr/>
        </p:nvSpPr>
        <p:spPr>
          <a:xfrm>
            <a:off x="4908435" y="2326504"/>
            <a:ext cx="1471047" cy="360000"/>
          </a:xfrm>
          <a:prstGeom prst="rect">
            <a:avLst/>
          </a:prstGeom>
          <a:solidFill>
            <a:schemeClr val="bg2">
              <a:lumMod val="85000"/>
            </a:schemeClr>
          </a:solidFill>
          <a:effectLst>
            <a:outerShdw blurRad="50800" dist="38100" dir="2700000" algn="tl" rotWithShape="0">
              <a:prstClr val="black">
                <a:alpha val="40000"/>
              </a:prstClr>
            </a:outerShdw>
          </a:effectLst>
        </p:spPr>
        <p:txBody>
          <a:bodyPr wrap="square" lIns="36000" tIns="36000" rIns="36000" bIns="36000" rtlCol="0" anchor="ctr" anchorCtr="0">
            <a:noAutofit/>
          </a:bodyPr>
          <a:lstStyle/>
          <a:p>
            <a:pPr marL="85725" marR="0" algn="ctr" defTabSz="914400" eaLnBrk="1" fontAlgn="auto" latinLnBrk="0" hangingPunct="1">
              <a:lnSpc>
                <a:spcPct val="100000"/>
              </a:lnSpc>
              <a:spcBef>
                <a:spcPts val="0"/>
              </a:spcBef>
              <a:spcAft>
                <a:spcPts val="1800"/>
              </a:spcAft>
              <a:buClrTx/>
              <a:buSzTx/>
              <a:defRPr/>
            </a:pPr>
            <a:r>
              <a:rPr lang="en-US" sz="1200" b="1" dirty="0" smtClean="0">
                <a:latin typeface="Frutiger LT 45 Light"/>
                <a:cs typeface="Times New Roman" pitchFamily="18" charset="0"/>
              </a:rPr>
              <a:t>GPs</a:t>
            </a:r>
          </a:p>
        </p:txBody>
      </p:sp>
      <p:sp>
        <p:nvSpPr>
          <p:cNvPr id="16" name="TextBox 15"/>
          <p:cNvSpPr txBox="1"/>
          <p:nvPr/>
        </p:nvSpPr>
        <p:spPr>
          <a:xfrm>
            <a:off x="6768858" y="2332207"/>
            <a:ext cx="2176736" cy="360000"/>
          </a:xfrm>
          <a:prstGeom prst="rect">
            <a:avLst/>
          </a:prstGeom>
          <a:solidFill>
            <a:srgbClr val="00B050"/>
          </a:solidFill>
          <a:effectLst>
            <a:outerShdw blurRad="50800" dist="38100" dir="2700000" algn="tl" rotWithShape="0">
              <a:prstClr val="black">
                <a:alpha val="40000"/>
              </a:prstClr>
            </a:outerShdw>
          </a:effectLst>
        </p:spPr>
        <p:txBody>
          <a:bodyPr wrap="square" lIns="36000" tIns="36000" rIns="36000" bIns="36000" rtlCol="0" anchor="ctr" anchorCtr="0">
            <a:noAutofit/>
          </a:bodyPr>
          <a:lstStyle/>
          <a:p>
            <a:pPr marL="85725" marR="0" algn="ctr" defTabSz="914400" eaLnBrk="1" fontAlgn="auto" latinLnBrk="0" hangingPunct="1">
              <a:lnSpc>
                <a:spcPct val="100000"/>
              </a:lnSpc>
              <a:spcBef>
                <a:spcPts val="0"/>
              </a:spcBef>
              <a:spcAft>
                <a:spcPts val="1800"/>
              </a:spcAft>
              <a:buClrTx/>
              <a:buSzTx/>
              <a:defRPr/>
            </a:pPr>
            <a:r>
              <a:rPr lang="en-US" sz="1100" dirty="0" smtClean="0">
                <a:solidFill>
                  <a:schemeClr val="bg1"/>
                </a:solidFill>
                <a:latin typeface="Frutiger LT 45 Light"/>
                <a:cs typeface="Times New Roman" pitchFamily="18" charset="0"/>
              </a:rPr>
              <a:t>Universe of Potential Targets for Private Equity Funding </a:t>
            </a:r>
          </a:p>
        </p:txBody>
      </p:sp>
      <p:sp>
        <p:nvSpPr>
          <p:cNvPr id="19" name="TextBox 18"/>
          <p:cNvSpPr txBox="1"/>
          <p:nvPr/>
        </p:nvSpPr>
        <p:spPr>
          <a:xfrm>
            <a:off x="4903161" y="1673754"/>
            <a:ext cx="1471047" cy="360000"/>
          </a:xfrm>
          <a:prstGeom prst="rect">
            <a:avLst/>
          </a:prstGeom>
          <a:solidFill>
            <a:schemeClr val="bg1"/>
          </a:solidFill>
          <a:effectLst>
            <a:outerShdw blurRad="50800" dist="38100" dir="2700000" algn="tl" rotWithShape="0">
              <a:prstClr val="black">
                <a:alpha val="40000"/>
              </a:prstClr>
            </a:outerShdw>
          </a:effectLst>
        </p:spPr>
        <p:txBody>
          <a:bodyPr wrap="square" lIns="36000" tIns="36000" rIns="36000" bIns="36000" rtlCol="0" anchor="ctr" anchorCtr="0">
            <a:noAutofit/>
          </a:bodyPr>
          <a:lstStyle/>
          <a:p>
            <a:pPr marL="85725" marR="0" algn="ctr" defTabSz="914400" eaLnBrk="1" fontAlgn="auto" latinLnBrk="0" hangingPunct="1">
              <a:lnSpc>
                <a:spcPct val="100000"/>
              </a:lnSpc>
              <a:spcBef>
                <a:spcPts val="0"/>
              </a:spcBef>
              <a:spcAft>
                <a:spcPts val="1800"/>
              </a:spcAft>
              <a:buClrTx/>
              <a:buSzTx/>
              <a:defRPr/>
            </a:pPr>
            <a:r>
              <a:rPr lang="en-US" sz="1200" b="1" dirty="0" smtClean="0">
                <a:latin typeface="Frutiger LT 45 Light"/>
                <a:cs typeface="Times New Roman" pitchFamily="18" charset="0"/>
              </a:rPr>
              <a:t>Co-invest</a:t>
            </a:r>
          </a:p>
        </p:txBody>
      </p:sp>
      <p:sp>
        <p:nvSpPr>
          <p:cNvPr id="24" name="TextBox 23"/>
          <p:cNvSpPr txBox="1"/>
          <p:nvPr/>
        </p:nvSpPr>
        <p:spPr>
          <a:xfrm>
            <a:off x="4912987" y="4414057"/>
            <a:ext cx="1471047" cy="360000"/>
          </a:xfrm>
          <a:prstGeom prst="rect">
            <a:avLst/>
          </a:prstGeom>
          <a:solidFill>
            <a:schemeClr val="bg1"/>
          </a:solidFill>
          <a:effectLst>
            <a:outerShdw blurRad="50800" dist="38100" dir="2700000" algn="tl" rotWithShape="0">
              <a:prstClr val="black">
                <a:alpha val="40000"/>
              </a:prstClr>
            </a:outerShdw>
          </a:effectLst>
        </p:spPr>
        <p:txBody>
          <a:bodyPr wrap="square" lIns="36000" tIns="36000" rIns="36000" bIns="36000" rtlCol="0" anchor="ctr" anchorCtr="0">
            <a:noAutofit/>
          </a:bodyPr>
          <a:lstStyle/>
          <a:p>
            <a:pPr marL="85725" marR="0" algn="ctr" defTabSz="914400" eaLnBrk="1" fontAlgn="auto" latinLnBrk="0" hangingPunct="1">
              <a:lnSpc>
                <a:spcPct val="100000"/>
              </a:lnSpc>
              <a:spcBef>
                <a:spcPts val="0"/>
              </a:spcBef>
              <a:spcAft>
                <a:spcPts val="1800"/>
              </a:spcAft>
              <a:buClrTx/>
              <a:buSzTx/>
              <a:defRPr/>
            </a:pPr>
            <a:r>
              <a:rPr lang="en-US" sz="1200" b="1" dirty="0" smtClean="0">
                <a:latin typeface="Frutiger LT 45 Light"/>
                <a:cs typeface="Times New Roman" pitchFamily="18" charset="0"/>
              </a:rPr>
              <a:t>Direct</a:t>
            </a:r>
          </a:p>
        </p:txBody>
      </p:sp>
      <p:cxnSp>
        <p:nvCxnSpPr>
          <p:cNvPr id="27" name="Straight Arrow Connector 26"/>
          <p:cNvCxnSpPr/>
          <p:nvPr/>
        </p:nvCxnSpPr>
        <p:spPr bwMode="auto">
          <a:xfrm flipV="1">
            <a:off x="3648974" y="1880571"/>
            <a:ext cx="1188000" cy="360000"/>
          </a:xfrm>
          <a:prstGeom prst="straightConnector1">
            <a:avLst/>
          </a:prstGeom>
          <a:noFill/>
          <a:ln w="12700" cap="flat" cmpd="sng" algn="ctr">
            <a:solidFill>
              <a:schemeClr val="tx1">
                <a:lumMod val="50000"/>
                <a:lumOff val="50000"/>
              </a:schemeClr>
            </a:solidFill>
            <a:prstDash val="solid"/>
            <a:round/>
            <a:headEnd type="none" w="med" len="med"/>
            <a:tailEnd type="arrow"/>
          </a:ln>
          <a:effectLst/>
        </p:spPr>
      </p:cxnSp>
      <p:cxnSp>
        <p:nvCxnSpPr>
          <p:cNvPr id="29" name="Straight Arrow Connector 28"/>
          <p:cNvCxnSpPr/>
          <p:nvPr/>
        </p:nvCxnSpPr>
        <p:spPr bwMode="auto">
          <a:xfrm>
            <a:off x="3611591" y="4206885"/>
            <a:ext cx="1188000" cy="360000"/>
          </a:xfrm>
          <a:prstGeom prst="straightConnector1">
            <a:avLst/>
          </a:prstGeom>
          <a:noFill/>
          <a:ln w="12700" cap="flat" cmpd="sng" algn="ctr">
            <a:solidFill>
              <a:schemeClr val="tx1">
                <a:lumMod val="50000"/>
                <a:lumOff val="50000"/>
              </a:schemeClr>
            </a:solidFill>
            <a:prstDash val="solid"/>
            <a:round/>
            <a:headEnd type="none" w="med" len="med"/>
            <a:tailEnd type="arrow"/>
          </a:ln>
          <a:effectLst/>
        </p:spPr>
      </p:cxnSp>
      <p:cxnSp>
        <p:nvCxnSpPr>
          <p:cNvPr id="32" name="Straight Arrow Connector 31"/>
          <p:cNvCxnSpPr/>
          <p:nvPr/>
        </p:nvCxnSpPr>
        <p:spPr bwMode="auto">
          <a:xfrm flipV="1">
            <a:off x="6469815" y="4244208"/>
            <a:ext cx="1188000" cy="360000"/>
          </a:xfrm>
          <a:prstGeom prst="straightConnector1">
            <a:avLst/>
          </a:prstGeom>
          <a:noFill/>
          <a:ln w="12700" cap="flat" cmpd="sng" algn="ctr">
            <a:solidFill>
              <a:schemeClr val="tx1">
                <a:lumMod val="50000"/>
                <a:lumOff val="50000"/>
              </a:schemeClr>
            </a:solidFill>
            <a:prstDash val="solid"/>
            <a:round/>
            <a:headEnd type="none" w="med" len="med"/>
            <a:tailEnd type="arrow"/>
          </a:ln>
          <a:effectLst/>
        </p:spPr>
      </p:cxnSp>
      <p:cxnSp>
        <p:nvCxnSpPr>
          <p:cNvPr id="34" name="Straight Arrow Connector 33"/>
          <p:cNvCxnSpPr/>
          <p:nvPr/>
        </p:nvCxnSpPr>
        <p:spPr bwMode="auto">
          <a:xfrm>
            <a:off x="6521570" y="1863320"/>
            <a:ext cx="1188000" cy="360000"/>
          </a:xfrm>
          <a:prstGeom prst="straightConnector1">
            <a:avLst/>
          </a:prstGeom>
          <a:noFill/>
          <a:ln w="12700" cap="flat" cmpd="sng" algn="ctr">
            <a:solidFill>
              <a:schemeClr val="tx1">
                <a:lumMod val="50000"/>
                <a:lumOff val="50000"/>
              </a:schemeClr>
            </a:solidFill>
            <a:prstDash val="solid"/>
            <a:round/>
            <a:headEnd type="none" w="med" len="med"/>
            <a:tailEnd type="arrow"/>
          </a:ln>
          <a:effectLst/>
        </p:spPr>
      </p:cxnSp>
      <p:sp>
        <p:nvSpPr>
          <p:cNvPr id="38" name="Isosceles Triangle 37"/>
          <p:cNvSpPr/>
          <p:nvPr/>
        </p:nvSpPr>
        <p:spPr bwMode="auto">
          <a:xfrm rot="5400000">
            <a:off x="4230455" y="3315556"/>
            <a:ext cx="972000" cy="189781"/>
          </a:xfrm>
          <a:prstGeom prst="triangle">
            <a:avLst/>
          </a:prstGeom>
          <a:solidFill>
            <a:schemeClr val="bg1">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40" name="Isosceles Triangle 39"/>
          <p:cNvSpPr/>
          <p:nvPr/>
        </p:nvSpPr>
        <p:spPr bwMode="auto">
          <a:xfrm rot="5400000">
            <a:off x="2312517" y="3317714"/>
            <a:ext cx="972000" cy="189781"/>
          </a:xfrm>
          <a:prstGeom prst="triangle">
            <a:avLst/>
          </a:prstGeom>
          <a:solidFill>
            <a:schemeClr val="bg1">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41" name="Isosceles Triangle 40"/>
          <p:cNvSpPr/>
          <p:nvPr/>
        </p:nvSpPr>
        <p:spPr bwMode="auto">
          <a:xfrm rot="5400000">
            <a:off x="6134018" y="3326586"/>
            <a:ext cx="972000" cy="189781"/>
          </a:xfrm>
          <a:prstGeom prst="triangle">
            <a:avLst/>
          </a:prstGeom>
          <a:solidFill>
            <a:schemeClr val="bg1">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p:txBody>
      </p:sp>
      <p:pic>
        <p:nvPicPr>
          <p:cNvPr id="144387" name="Picture 3"/>
          <p:cNvPicPr>
            <a:picLocks noChangeAspect="1" noChangeArrowheads="1"/>
          </p:cNvPicPr>
          <p:nvPr/>
        </p:nvPicPr>
        <p:blipFill>
          <a:blip r:embed="rId3" cstate="print"/>
          <a:srcRect/>
          <a:stretch>
            <a:fillRect/>
          </a:stretch>
        </p:blipFill>
        <p:spPr bwMode="auto">
          <a:xfrm>
            <a:off x="151142" y="2707437"/>
            <a:ext cx="2397600" cy="1431660"/>
          </a:xfrm>
          <a:prstGeom prst="rect">
            <a:avLst/>
          </a:prstGeom>
          <a:ln>
            <a:noFill/>
          </a:ln>
          <a:effectLst>
            <a:outerShdw blurRad="50800" dist="38100" dir="2700000" algn="tl" rotWithShape="0">
              <a:prstClr val="black">
                <a:alpha val="40000"/>
              </a:prstClr>
            </a:outerShdw>
          </a:effectLst>
        </p:spPr>
      </p:pic>
      <p:pic>
        <p:nvPicPr>
          <p:cNvPr id="144388" name="Picture 4"/>
          <p:cNvPicPr>
            <a:picLocks noChangeAspect="1" noChangeArrowheads="1"/>
          </p:cNvPicPr>
          <p:nvPr/>
        </p:nvPicPr>
        <p:blipFill>
          <a:blip r:embed="rId4" cstate="print"/>
          <a:srcRect/>
          <a:stretch>
            <a:fillRect/>
          </a:stretch>
        </p:blipFill>
        <p:spPr bwMode="auto">
          <a:xfrm>
            <a:off x="3013675" y="2706554"/>
            <a:ext cx="1472400" cy="1434135"/>
          </a:xfrm>
          <a:prstGeom prst="rect">
            <a:avLst/>
          </a:prstGeom>
          <a:ln>
            <a:noFill/>
          </a:ln>
          <a:effectLst>
            <a:outerShdw blurRad="50800" dist="38100" dir="2700000" algn="tl" rotWithShape="0">
              <a:prstClr val="black">
                <a:alpha val="40000"/>
              </a:prstClr>
            </a:outerShdw>
          </a:effectLst>
        </p:spPr>
      </p:pic>
      <p:pic>
        <p:nvPicPr>
          <p:cNvPr id="144389" name="Picture 5"/>
          <p:cNvPicPr>
            <a:picLocks noChangeAspect="1" noChangeArrowheads="1"/>
          </p:cNvPicPr>
          <p:nvPr/>
        </p:nvPicPr>
        <p:blipFill>
          <a:blip r:embed="rId5" cstate="print"/>
          <a:srcRect/>
          <a:stretch>
            <a:fillRect/>
          </a:stretch>
        </p:blipFill>
        <p:spPr bwMode="auto">
          <a:xfrm>
            <a:off x="4915614" y="2716088"/>
            <a:ext cx="1472400" cy="1407349"/>
          </a:xfrm>
          <a:prstGeom prst="rect">
            <a:avLst/>
          </a:prstGeom>
          <a:ln>
            <a:noFill/>
          </a:ln>
          <a:effectLst>
            <a:outerShdw blurRad="50800" dist="38100" dir="2700000" algn="tl" rotWithShape="0">
              <a:prstClr val="black">
                <a:alpha val="40000"/>
              </a:prstClr>
            </a:outerShdw>
          </a:effectLst>
        </p:spPr>
      </p:pic>
      <p:pic>
        <p:nvPicPr>
          <p:cNvPr id="144390" name="Picture 6"/>
          <p:cNvPicPr>
            <a:picLocks noChangeAspect="1" noChangeArrowheads="1"/>
          </p:cNvPicPr>
          <p:nvPr/>
        </p:nvPicPr>
        <p:blipFill>
          <a:blip r:embed="rId6" cstate="print"/>
          <a:srcRect/>
          <a:stretch>
            <a:fillRect/>
          </a:stretch>
        </p:blipFill>
        <p:spPr bwMode="auto">
          <a:xfrm>
            <a:off x="6757734" y="2727395"/>
            <a:ext cx="2178000" cy="1404667"/>
          </a:xfrm>
          <a:prstGeom prst="rect">
            <a:avLst/>
          </a:prstGeom>
          <a:ln>
            <a:noFill/>
          </a:ln>
          <a:effectLst>
            <a:outerShdw blurRad="50800" dist="38100" dir="2700000" algn="tl" rotWithShape="0">
              <a:prstClr val="black">
                <a:alpha val="40000"/>
              </a:prstClr>
            </a:outerShdw>
          </a:effectLst>
        </p:spPr>
      </p:pic>
      <p:sp>
        <p:nvSpPr>
          <p:cNvPr id="63" name="TextBox 62"/>
          <p:cNvSpPr txBox="1"/>
          <p:nvPr/>
        </p:nvSpPr>
        <p:spPr>
          <a:xfrm>
            <a:off x="236748" y="870315"/>
            <a:ext cx="8648700" cy="665192"/>
          </a:xfrm>
          <a:prstGeom prst="rect">
            <a:avLst/>
          </a:prstGeom>
          <a:solidFill>
            <a:schemeClr val="bg1">
              <a:lumMod val="85000"/>
            </a:schemeClr>
          </a:solidFill>
          <a:ln w="9525">
            <a:noFill/>
            <a:miter lim="800000"/>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en-US" sz="1600" b="1" dirty="0" smtClean="0">
                <a:latin typeface="Frutiger LT 45 Light" pitchFamily="34" charset="0"/>
                <a:cs typeface="Times New Roman" pitchFamily="18" charset="0"/>
              </a:rPr>
              <a:t>Private equity is capital invested in the direct ownership of businesses that are not traded on public stock exchanges. </a:t>
            </a:r>
          </a:p>
        </p:txBody>
      </p:sp>
      <p:sp>
        <p:nvSpPr>
          <p:cNvPr id="68" name="TextBox 67"/>
          <p:cNvSpPr txBox="1"/>
          <p:nvPr/>
        </p:nvSpPr>
        <p:spPr>
          <a:xfrm>
            <a:off x="260946" y="4994702"/>
            <a:ext cx="8641513" cy="992036"/>
          </a:xfrm>
          <a:prstGeom prst="rect">
            <a:avLst/>
          </a:prstGeom>
          <a:solidFill>
            <a:schemeClr val="accent3">
              <a:lumMod val="20000"/>
              <a:lumOff val="80000"/>
            </a:schemeClr>
          </a:solidFill>
          <a:ln>
            <a:noFill/>
          </a:ln>
          <a:effectLst/>
        </p:spPr>
        <p:txBody>
          <a:bodyPr wrap="square" lIns="36000" tIns="36000" rIns="36000" bIns="36000" rtlCol="0" anchor="ctr" anchorCtr="0">
            <a:noAutofit/>
          </a:bodyPr>
          <a:lstStyle/>
          <a:p>
            <a:pPr marL="233363" lvl="1" indent="-233363" fontAlgn="auto">
              <a:spcBef>
                <a:spcPts val="0"/>
              </a:spcBef>
              <a:spcAft>
                <a:spcPts val="600"/>
              </a:spcAft>
              <a:buFont typeface="Wingdings" pitchFamily="2" charset="2"/>
              <a:buChar char="§"/>
              <a:defRPr/>
            </a:pPr>
            <a:r>
              <a:rPr lang="en-US" sz="1200" dirty="0" smtClean="0">
                <a:solidFill>
                  <a:srgbClr val="002060"/>
                </a:solidFill>
                <a:latin typeface="Frutiger LT 45 Light"/>
                <a:cs typeface="Arial" pitchFamily="34" charset="0"/>
              </a:rPr>
              <a:t>Private equity investors are typically organized into a pool of funds as LPs. </a:t>
            </a:r>
          </a:p>
          <a:p>
            <a:pPr marL="233363" lvl="1" indent="-233363" fontAlgn="auto">
              <a:spcBef>
                <a:spcPts val="0"/>
              </a:spcBef>
              <a:spcAft>
                <a:spcPts val="600"/>
              </a:spcAft>
              <a:buFont typeface="Wingdings" pitchFamily="2" charset="2"/>
              <a:buChar char="§"/>
              <a:defRPr/>
            </a:pPr>
            <a:r>
              <a:rPr lang="en-US" sz="1200" dirty="0" smtClean="0">
                <a:solidFill>
                  <a:srgbClr val="002060"/>
                </a:solidFill>
                <a:latin typeface="Frutiger LT 45 Light"/>
                <a:cs typeface="Arial" pitchFamily="34" charset="0"/>
              </a:rPr>
              <a:t>The pool is operated by a general partner (GP) who charges management fees to the LPs. </a:t>
            </a:r>
          </a:p>
          <a:p>
            <a:pPr marL="233363" lvl="1" indent="-233363" fontAlgn="auto">
              <a:spcBef>
                <a:spcPts val="0"/>
              </a:spcBef>
              <a:spcAft>
                <a:spcPts val="600"/>
              </a:spcAft>
              <a:buFont typeface="Wingdings" pitchFamily="2" charset="2"/>
              <a:buChar char="§"/>
              <a:defRPr/>
            </a:pPr>
            <a:r>
              <a:rPr lang="en-US" sz="1200" dirty="0" smtClean="0">
                <a:solidFill>
                  <a:srgbClr val="002060"/>
                </a:solidFill>
                <a:latin typeface="Frutiger LT 45 Light"/>
                <a:cs typeface="Arial" pitchFamily="34" charset="0"/>
              </a:rPr>
              <a:t>The pool of funds has a finite life (10-12 years), during which the GP acquires businesses, increases their value, sells them at a profit and returns the capital to the LP of investors</a:t>
            </a:r>
          </a:p>
        </p:txBody>
      </p:sp>
      <p:sp>
        <p:nvSpPr>
          <p:cNvPr id="2" name="Rectangle 1"/>
          <p:cNvSpPr/>
          <p:nvPr/>
        </p:nvSpPr>
        <p:spPr bwMode="auto">
          <a:xfrm>
            <a:off x="4953000" y="3124200"/>
            <a:ext cx="1371600" cy="5334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FUND</a:t>
            </a:r>
            <a:endParaRPr kumimoji="0" lang="en-US" sz="11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xmlns="" val="3319370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t>How Private Equity Firms Work</a:t>
            </a:r>
            <a:endParaRPr lang="en-US" dirty="0"/>
          </a:p>
        </p:txBody>
      </p:sp>
      <p:sp>
        <p:nvSpPr>
          <p:cNvPr id="4" name="Content Placeholder 3"/>
          <p:cNvSpPr>
            <a:spLocks noGrp="1"/>
          </p:cNvSpPr>
          <p:nvPr>
            <p:ph idx="4294967295"/>
          </p:nvPr>
        </p:nvSpPr>
        <p:spPr>
          <a:xfrm>
            <a:off x="0" y="1800225"/>
            <a:ext cx="1655763" cy="1450975"/>
          </a:xfrm>
          <a:prstGeom prst="rect">
            <a:avLst/>
          </a:prstGeom>
        </p:spPr>
        <p:txBody>
          <a:bodyPr lIns="36000" rIns="36000"/>
          <a:lstStyle/>
          <a:p>
            <a:pPr marL="0" indent="0">
              <a:buNone/>
            </a:pPr>
            <a:r>
              <a:rPr lang="en-US" sz="1200" b="1" dirty="0" smtClean="0">
                <a:solidFill>
                  <a:schemeClr val="accent2">
                    <a:lumMod val="90000"/>
                    <a:lumOff val="10000"/>
                  </a:schemeClr>
                </a:solidFill>
                <a:latin typeface="Frutiger LT 45 Light" pitchFamily="34" charset="0"/>
              </a:rPr>
              <a:t>1. </a:t>
            </a:r>
            <a:r>
              <a:rPr lang="en-US" sz="1200" dirty="0" smtClean="0">
                <a:latin typeface="Frutiger LT 45 Light" pitchFamily="34" charset="0"/>
              </a:rPr>
              <a:t>PE firm creates buyout fund that gets commitments of capital  from investors (such as pension funds, endowments, foundations, banks, high net worth individuals</a:t>
            </a:r>
            <a:endParaRPr lang="en-US" sz="1200" dirty="0">
              <a:latin typeface="Frutiger LT 45 Light" pitchFamily="34" charset="0"/>
            </a:endParaRPr>
          </a:p>
        </p:txBody>
      </p:sp>
      <p:sp>
        <p:nvSpPr>
          <p:cNvPr id="8" name="Rectangle 7"/>
          <p:cNvSpPr/>
          <p:nvPr/>
        </p:nvSpPr>
        <p:spPr bwMode="auto">
          <a:xfrm>
            <a:off x="155276" y="1430551"/>
            <a:ext cx="1656000" cy="274320"/>
          </a:xfrm>
          <a:prstGeom prst="rect">
            <a:avLst/>
          </a:prstGeom>
          <a:solidFill>
            <a:srgbClr val="091C5A"/>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Frutiger LT 45 Light" pitchFamily="34" charset="0"/>
              </a:rPr>
              <a:t>Fundraising</a:t>
            </a:r>
          </a:p>
        </p:txBody>
      </p:sp>
      <p:sp>
        <p:nvSpPr>
          <p:cNvPr id="9" name="Rectangle 8"/>
          <p:cNvSpPr/>
          <p:nvPr/>
        </p:nvSpPr>
        <p:spPr bwMode="auto">
          <a:xfrm>
            <a:off x="1933276" y="1430551"/>
            <a:ext cx="1656000" cy="274320"/>
          </a:xfrm>
          <a:prstGeom prst="rect">
            <a:avLst/>
          </a:prstGeom>
          <a:solidFill>
            <a:srgbClr val="091C5A"/>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solidFill>
                  <a:schemeClr val="bg1"/>
                </a:solidFill>
                <a:latin typeface="Frutiger LT 45 Light" pitchFamily="34" charset="0"/>
              </a:rPr>
              <a:t>Deal Sourcing</a:t>
            </a:r>
            <a:endParaRPr kumimoji="0" lang="en-US" sz="1100" b="1" i="0" u="none" strike="noStrike" cap="none" normalizeH="0" baseline="0" dirty="0" smtClean="0">
              <a:ln>
                <a:noFill/>
              </a:ln>
              <a:solidFill>
                <a:schemeClr val="bg1"/>
              </a:solidFill>
              <a:effectLst/>
              <a:latin typeface="Frutiger LT 45 Light" pitchFamily="34" charset="0"/>
            </a:endParaRPr>
          </a:p>
        </p:txBody>
      </p:sp>
      <p:sp>
        <p:nvSpPr>
          <p:cNvPr id="10" name="Rectangle 9"/>
          <p:cNvSpPr/>
          <p:nvPr/>
        </p:nvSpPr>
        <p:spPr bwMode="auto">
          <a:xfrm>
            <a:off x="3711276" y="1430551"/>
            <a:ext cx="1656000" cy="274320"/>
          </a:xfrm>
          <a:prstGeom prst="rect">
            <a:avLst/>
          </a:prstGeom>
          <a:solidFill>
            <a:srgbClr val="091C5A"/>
          </a:solid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Frutiger LT 45 Light" pitchFamily="34" charset="0"/>
              </a:rPr>
              <a:t>Deal Structuring</a:t>
            </a:r>
          </a:p>
        </p:txBody>
      </p:sp>
      <p:sp>
        <p:nvSpPr>
          <p:cNvPr id="11" name="Rectangle 10"/>
          <p:cNvSpPr/>
          <p:nvPr/>
        </p:nvSpPr>
        <p:spPr bwMode="auto">
          <a:xfrm>
            <a:off x="5489276" y="1430551"/>
            <a:ext cx="1656000" cy="274320"/>
          </a:xfrm>
          <a:prstGeom prst="rect">
            <a:avLst/>
          </a:prstGeom>
          <a:solidFill>
            <a:srgbClr val="091C5A"/>
          </a:solidFill>
          <a:ln w="127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solidFill>
                  <a:schemeClr val="bg1"/>
                </a:solidFill>
                <a:latin typeface="Frutiger LT 45 Light" pitchFamily="34" charset="0"/>
              </a:rPr>
              <a:t>Company Management</a:t>
            </a:r>
            <a:endParaRPr kumimoji="0" lang="en-US" sz="1100" b="1" i="0" u="none" strike="noStrike" cap="none" normalizeH="0" baseline="0" dirty="0" smtClean="0">
              <a:ln>
                <a:noFill/>
              </a:ln>
              <a:solidFill>
                <a:schemeClr val="bg1"/>
              </a:solidFill>
              <a:effectLst/>
              <a:latin typeface="Frutiger LT 45 Light" pitchFamily="34" charset="0"/>
            </a:endParaRPr>
          </a:p>
        </p:txBody>
      </p:sp>
      <p:sp>
        <p:nvSpPr>
          <p:cNvPr id="12" name="Rectangle 11"/>
          <p:cNvSpPr/>
          <p:nvPr/>
        </p:nvSpPr>
        <p:spPr bwMode="auto">
          <a:xfrm>
            <a:off x="7265700" y="1430551"/>
            <a:ext cx="1656000" cy="274320"/>
          </a:xfrm>
          <a:prstGeom prst="rect">
            <a:avLst/>
          </a:prstGeom>
          <a:solidFill>
            <a:srgbClr val="091C5A"/>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Frutiger LT 45 Light" pitchFamily="34" charset="0"/>
              </a:rPr>
              <a:t>Exit</a:t>
            </a:r>
          </a:p>
        </p:txBody>
      </p:sp>
      <p:sp>
        <p:nvSpPr>
          <p:cNvPr id="13" name="Rectangle 2"/>
          <p:cNvSpPr>
            <a:spLocks noChangeArrowheads="1"/>
          </p:cNvSpPr>
          <p:nvPr/>
        </p:nvSpPr>
        <p:spPr bwMode="auto">
          <a:xfrm>
            <a:off x="143443" y="952500"/>
            <a:ext cx="8748000" cy="379648"/>
          </a:xfrm>
          <a:prstGeom prst="rect">
            <a:avLst/>
          </a:prstGeom>
          <a:solidFill>
            <a:schemeClr val="bg1">
              <a:lumMod val="85000"/>
            </a:schemeClr>
          </a:solidFill>
          <a:ln w="9525">
            <a:noFill/>
            <a:miter lim="800000"/>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en-CA" sz="1600" b="1" dirty="0" smtClean="0">
                <a:latin typeface="Frutiger LT 45 Light" pitchFamily="34" charset="0"/>
                <a:cs typeface="Times New Roman" pitchFamily="18" charset="0"/>
              </a:rPr>
              <a:t>Steps in a Typical PE firm’s leverage buyout of a company:</a:t>
            </a:r>
            <a:endParaRPr lang="en-CA" sz="1600" b="1" dirty="0">
              <a:latin typeface="Calibri" pitchFamily="34" charset="0"/>
              <a:cs typeface="Times New Roman" pitchFamily="18" charset="0"/>
            </a:endParaRPr>
          </a:p>
        </p:txBody>
      </p:sp>
      <p:pic>
        <p:nvPicPr>
          <p:cNvPr id="133123" name="Picture 3"/>
          <p:cNvPicPr>
            <a:picLocks noChangeAspect="1" noChangeArrowheads="1"/>
          </p:cNvPicPr>
          <p:nvPr/>
        </p:nvPicPr>
        <p:blipFill>
          <a:blip r:embed="rId3" cstate="print"/>
          <a:srcRect/>
          <a:stretch>
            <a:fillRect/>
          </a:stretch>
        </p:blipFill>
        <p:spPr bwMode="auto">
          <a:xfrm>
            <a:off x="38100" y="3504722"/>
            <a:ext cx="8890000" cy="2565400"/>
          </a:xfrm>
          <a:prstGeom prst="rect">
            <a:avLst/>
          </a:prstGeom>
          <a:noFill/>
          <a:ln w="9525">
            <a:noFill/>
            <a:miter lim="800000"/>
            <a:headEnd/>
            <a:tailEnd/>
          </a:ln>
        </p:spPr>
      </p:pic>
      <p:sp>
        <p:nvSpPr>
          <p:cNvPr id="16" name="Content Placeholder 3"/>
          <p:cNvSpPr txBox="1">
            <a:spLocks/>
          </p:cNvSpPr>
          <p:nvPr/>
        </p:nvSpPr>
        <p:spPr>
          <a:xfrm>
            <a:off x="1930401" y="1800225"/>
            <a:ext cx="1656000" cy="1450975"/>
          </a:xfrm>
          <a:prstGeom prst="rect">
            <a:avLst/>
          </a:prstGeom>
        </p:spPr>
        <p:txBody>
          <a:bodyPr lIns="36000" rIns="36000"/>
          <a:lstStyle/>
          <a:p>
            <a:pPr marL="0" marR="0" lvl="0" indent="0" algn="l" defTabSz="914180" rtl="0" eaLnBrk="1" fontAlgn="base" latinLnBrk="0" hangingPunct="1">
              <a:lnSpc>
                <a:spcPct val="100000"/>
              </a:lnSpc>
              <a:spcBef>
                <a:spcPct val="0"/>
              </a:spcBef>
              <a:spcAft>
                <a:spcPct val="50000"/>
              </a:spcAft>
              <a:buClrTx/>
              <a:buSzTx/>
              <a:buFont typeface="Wingdings" pitchFamily="2" charset="2"/>
              <a:buNone/>
              <a:tabLst/>
              <a:defRPr/>
            </a:pPr>
            <a:r>
              <a:rPr kumimoji="0" lang="en-US" sz="1200" b="1" i="0" u="none" strike="noStrike" kern="0" cap="none" spc="0" normalizeH="0" baseline="0" noProof="0" dirty="0" smtClean="0">
                <a:ln>
                  <a:noFill/>
                </a:ln>
                <a:solidFill>
                  <a:schemeClr val="accent2">
                    <a:lumMod val="90000"/>
                    <a:lumOff val="10000"/>
                  </a:schemeClr>
                </a:solidFill>
                <a:effectLst/>
                <a:uLnTx/>
                <a:uFillTx/>
                <a:latin typeface="Frutiger LT 45 Light" pitchFamily="34" charset="0"/>
                <a:ea typeface="+mn-ea"/>
                <a:cs typeface="+mn-cs"/>
              </a:rPr>
              <a:t>2. </a:t>
            </a:r>
            <a:r>
              <a:rPr kumimoji="0" lang="en-US" sz="1200" b="0" i="0" u="none" strike="noStrike" kern="0" cap="none" spc="0" normalizeH="0" baseline="0" noProof="0" dirty="0" smtClean="0">
                <a:ln>
                  <a:noFill/>
                </a:ln>
                <a:solidFill>
                  <a:schemeClr val="tx1"/>
                </a:solidFill>
                <a:effectLst/>
                <a:uLnTx/>
                <a:uFillTx/>
                <a:latin typeface="Frutiger LT 45 Light" pitchFamily="34" charset="0"/>
                <a:ea typeface="+mn-ea"/>
                <a:cs typeface="+mn-cs"/>
              </a:rPr>
              <a:t>Firm finds target company for its buyout fund to acquire</a:t>
            </a:r>
            <a:endParaRPr kumimoji="0" lang="en-US" sz="1200" b="0" i="0" u="none" strike="noStrike" kern="0" cap="none" spc="0" normalizeH="0" baseline="0" noProof="0" dirty="0">
              <a:ln>
                <a:noFill/>
              </a:ln>
              <a:solidFill>
                <a:schemeClr val="tx1"/>
              </a:solidFill>
              <a:effectLst/>
              <a:uLnTx/>
              <a:uFillTx/>
              <a:latin typeface="Frutiger LT 45 Light" pitchFamily="34" charset="0"/>
              <a:ea typeface="+mn-ea"/>
              <a:cs typeface="+mn-cs"/>
            </a:endParaRPr>
          </a:p>
        </p:txBody>
      </p:sp>
      <p:sp>
        <p:nvSpPr>
          <p:cNvPr id="17" name="Content Placeholder 3"/>
          <p:cNvSpPr txBox="1">
            <a:spLocks/>
          </p:cNvSpPr>
          <p:nvPr/>
        </p:nvSpPr>
        <p:spPr>
          <a:xfrm>
            <a:off x="3708401" y="1812925"/>
            <a:ext cx="1656000" cy="1450975"/>
          </a:xfrm>
          <a:prstGeom prst="rect">
            <a:avLst/>
          </a:prstGeom>
        </p:spPr>
        <p:txBody>
          <a:bodyPr lIns="36000" rIns="36000"/>
          <a:lstStyle/>
          <a:p>
            <a:pPr marL="0" marR="0" lvl="0" indent="0" algn="l" defTabSz="914180" rtl="0" eaLnBrk="1" fontAlgn="base" latinLnBrk="0" hangingPunct="1">
              <a:lnSpc>
                <a:spcPct val="100000"/>
              </a:lnSpc>
              <a:spcBef>
                <a:spcPct val="0"/>
              </a:spcBef>
              <a:spcAft>
                <a:spcPct val="50000"/>
              </a:spcAft>
              <a:buClrTx/>
              <a:buSzTx/>
              <a:buFont typeface="Wingdings" pitchFamily="2" charset="2"/>
              <a:buNone/>
              <a:tabLst/>
              <a:defRPr/>
            </a:pPr>
            <a:r>
              <a:rPr kumimoji="0" lang="en-US" sz="1200" b="1" i="0" u="none" strike="noStrike" kern="0" cap="none" spc="0" normalizeH="0" baseline="0" noProof="0" dirty="0" smtClean="0">
                <a:ln>
                  <a:noFill/>
                </a:ln>
                <a:solidFill>
                  <a:schemeClr val="accent2">
                    <a:lumMod val="90000"/>
                    <a:lumOff val="10000"/>
                  </a:schemeClr>
                </a:solidFill>
                <a:effectLst/>
                <a:uLnTx/>
                <a:uFillTx/>
                <a:latin typeface="Frutiger LT 45 Light" pitchFamily="34" charset="0"/>
                <a:ea typeface="+mn-ea"/>
                <a:cs typeface="+mn-cs"/>
              </a:rPr>
              <a:t>3. </a:t>
            </a:r>
            <a:r>
              <a:rPr kumimoji="0" lang="en-US" sz="1200" b="0" i="0" u="none" strike="noStrike" kern="0" cap="none" spc="0" normalizeH="0" baseline="0" noProof="0" dirty="0" smtClean="0">
                <a:ln>
                  <a:noFill/>
                </a:ln>
                <a:solidFill>
                  <a:schemeClr val="tx1"/>
                </a:solidFill>
                <a:effectLst/>
                <a:uLnTx/>
                <a:uFillTx/>
                <a:latin typeface="Frutiger LT 45 Light" pitchFamily="34" charset="0"/>
                <a:ea typeface="+mn-ea"/>
                <a:cs typeface="+mn-cs"/>
              </a:rPr>
              <a:t>Firm obtains loan from several commercial or investment banks</a:t>
            </a:r>
            <a:r>
              <a:rPr kumimoji="0" lang="en-US" sz="1200" b="0" i="0" u="none" strike="noStrike" kern="0" cap="none" spc="0" normalizeH="0" noProof="0" dirty="0" smtClean="0">
                <a:ln>
                  <a:noFill/>
                </a:ln>
                <a:solidFill>
                  <a:schemeClr val="tx1"/>
                </a:solidFill>
                <a:effectLst/>
                <a:uLnTx/>
                <a:uFillTx/>
                <a:latin typeface="Frutiger LT 45 Light" pitchFamily="34" charset="0"/>
                <a:ea typeface="+mn-ea"/>
                <a:cs typeface="+mn-cs"/>
              </a:rPr>
              <a:t> to finance purchase of company; fund typically puts in fraction of the money needed for deal (50% in Canada of equity and quasi-equity): company is responsible for loan.</a:t>
            </a:r>
            <a:endParaRPr kumimoji="0" lang="en-US" sz="1200" b="0" i="0" u="none" strike="noStrike" kern="0" cap="none" spc="0" normalizeH="0" baseline="0" noProof="0" dirty="0">
              <a:ln>
                <a:noFill/>
              </a:ln>
              <a:solidFill>
                <a:schemeClr val="tx1"/>
              </a:solidFill>
              <a:effectLst/>
              <a:uLnTx/>
              <a:uFillTx/>
              <a:latin typeface="Frutiger LT 45 Light" pitchFamily="34" charset="0"/>
              <a:ea typeface="+mn-ea"/>
              <a:cs typeface="+mn-cs"/>
            </a:endParaRPr>
          </a:p>
        </p:txBody>
      </p:sp>
      <p:sp>
        <p:nvSpPr>
          <p:cNvPr id="18" name="Content Placeholder 3"/>
          <p:cNvSpPr txBox="1">
            <a:spLocks/>
          </p:cNvSpPr>
          <p:nvPr/>
        </p:nvSpPr>
        <p:spPr>
          <a:xfrm>
            <a:off x="5473701" y="1800225"/>
            <a:ext cx="1656000" cy="1450975"/>
          </a:xfrm>
          <a:prstGeom prst="rect">
            <a:avLst/>
          </a:prstGeom>
        </p:spPr>
        <p:txBody>
          <a:bodyPr lIns="36000" rIns="36000"/>
          <a:lstStyle/>
          <a:p>
            <a:pPr marL="0" marR="0" lvl="0" indent="0" algn="l" defTabSz="914180" rtl="0" eaLnBrk="1" fontAlgn="base" latinLnBrk="0" hangingPunct="1">
              <a:lnSpc>
                <a:spcPct val="100000"/>
              </a:lnSpc>
              <a:spcBef>
                <a:spcPct val="0"/>
              </a:spcBef>
              <a:spcAft>
                <a:spcPct val="50000"/>
              </a:spcAft>
              <a:buClrTx/>
              <a:buSzTx/>
              <a:buFont typeface="Wingdings" pitchFamily="2" charset="2"/>
              <a:buNone/>
              <a:tabLst/>
              <a:defRPr/>
            </a:pPr>
            <a:r>
              <a:rPr kumimoji="0" lang="en-US" sz="1200" b="1" i="0" u="none" strike="noStrike" kern="0" cap="none" spc="0" normalizeH="0" baseline="0" noProof="0" dirty="0" smtClean="0">
                <a:ln>
                  <a:noFill/>
                </a:ln>
                <a:solidFill>
                  <a:schemeClr val="accent2">
                    <a:lumMod val="90000"/>
                    <a:lumOff val="10000"/>
                  </a:schemeClr>
                </a:solidFill>
                <a:effectLst/>
                <a:uLnTx/>
                <a:uFillTx/>
                <a:latin typeface="Frutiger LT 45 Light" pitchFamily="34" charset="0"/>
                <a:ea typeface="+mn-ea"/>
                <a:cs typeface="+mn-cs"/>
              </a:rPr>
              <a:t>4. </a:t>
            </a:r>
            <a:r>
              <a:rPr kumimoji="0" lang="en-US" sz="1200" b="0" i="0" u="none" strike="noStrike" kern="0" cap="none" spc="0" normalizeH="0" baseline="0" noProof="0" dirty="0" smtClean="0">
                <a:ln>
                  <a:noFill/>
                </a:ln>
                <a:solidFill>
                  <a:schemeClr val="tx1"/>
                </a:solidFill>
                <a:effectLst/>
                <a:uLnTx/>
                <a:uFillTx/>
                <a:latin typeface="Frutiger LT 45 Light" pitchFamily="34" charset="0"/>
                <a:ea typeface="+mn-ea"/>
                <a:cs typeface="+mn-cs"/>
              </a:rPr>
              <a:t>Buyout fund holds</a:t>
            </a:r>
            <a:r>
              <a:rPr kumimoji="0" lang="en-US" sz="1200" b="0" i="0" u="none" strike="noStrike" kern="0" cap="none" spc="0" normalizeH="0" noProof="0" dirty="0" smtClean="0">
                <a:ln>
                  <a:noFill/>
                </a:ln>
                <a:solidFill>
                  <a:schemeClr val="tx1"/>
                </a:solidFill>
                <a:effectLst/>
                <a:uLnTx/>
                <a:uFillTx/>
                <a:latin typeface="Frutiger LT 45 Light" pitchFamily="34" charset="0"/>
                <a:ea typeface="+mn-ea"/>
                <a:cs typeface="+mn-cs"/>
              </a:rPr>
              <a:t> company for 3-5 years (8-10 years for Novacap); tries to increase company’s value via operational or financial changes so fund can make a profit when company is sold</a:t>
            </a:r>
            <a:endParaRPr kumimoji="0" lang="en-US" sz="1200" b="0" i="0" u="none" strike="noStrike" kern="0" cap="none" spc="0" normalizeH="0" baseline="0" noProof="0" dirty="0">
              <a:ln>
                <a:noFill/>
              </a:ln>
              <a:solidFill>
                <a:schemeClr val="tx1"/>
              </a:solidFill>
              <a:effectLst/>
              <a:uLnTx/>
              <a:uFillTx/>
              <a:latin typeface="Frutiger LT 45 Light" pitchFamily="34" charset="0"/>
              <a:ea typeface="+mn-ea"/>
              <a:cs typeface="+mn-cs"/>
            </a:endParaRPr>
          </a:p>
        </p:txBody>
      </p:sp>
      <p:sp>
        <p:nvSpPr>
          <p:cNvPr id="19" name="Content Placeholder 3"/>
          <p:cNvSpPr txBox="1">
            <a:spLocks/>
          </p:cNvSpPr>
          <p:nvPr/>
        </p:nvSpPr>
        <p:spPr>
          <a:xfrm>
            <a:off x="7277101" y="1800225"/>
            <a:ext cx="1656000" cy="1450975"/>
          </a:xfrm>
          <a:prstGeom prst="rect">
            <a:avLst/>
          </a:prstGeom>
        </p:spPr>
        <p:txBody>
          <a:bodyPr lIns="36000" rIns="36000"/>
          <a:lstStyle/>
          <a:p>
            <a:pPr marL="0" marR="0" lvl="0" indent="0" algn="l" defTabSz="914180" rtl="0" eaLnBrk="1" fontAlgn="base" latinLnBrk="0" hangingPunct="1">
              <a:lnSpc>
                <a:spcPct val="100000"/>
              </a:lnSpc>
              <a:spcBef>
                <a:spcPct val="0"/>
              </a:spcBef>
              <a:spcAft>
                <a:spcPct val="50000"/>
              </a:spcAft>
              <a:buClrTx/>
              <a:buSzTx/>
              <a:buFont typeface="Wingdings" pitchFamily="2" charset="2"/>
              <a:buNone/>
              <a:tabLst/>
              <a:defRPr/>
            </a:pPr>
            <a:r>
              <a:rPr kumimoji="0" lang="en-US" sz="1200" b="1" i="0" u="none" strike="noStrike" kern="0" cap="none" spc="0" normalizeH="0" baseline="0" noProof="0" dirty="0" smtClean="0">
                <a:ln>
                  <a:noFill/>
                </a:ln>
                <a:solidFill>
                  <a:schemeClr val="accent2">
                    <a:lumMod val="90000"/>
                    <a:lumOff val="10000"/>
                  </a:schemeClr>
                </a:solidFill>
                <a:effectLst/>
                <a:uLnTx/>
                <a:uFillTx/>
                <a:latin typeface="Frutiger LT 45 Light" pitchFamily="34" charset="0"/>
                <a:ea typeface="+mn-ea"/>
                <a:cs typeface="+mn-cs"/>
              </a:rPr>
              <a:t>5. </a:t>
            </a:r>
            <a:r>
              <a:rPr kumimoji="0" lang="en-US" sz="1200" b="0" i="0" u="none" strike="noStrike" kern="0" cap="none" spc="0" normalizeH="0" baseline="0" noProof="0" dirty="0" smtClean="0">
                <a:ln>
                  <a:noFill/>
                </a:ln>
                <a:solidFill>
                  <a:schemeClr val="tx1"/>
                </a:solidFill>
                <a:effectLst/>
                <a:uLnTx/>
                <a:uFillTx/>
                <a:latin typeface="Frutiger LT 45 Light" pitchFamily="34" charset="0"/>
                <a:ea typeface="+mn-ea"/>
                <a:cs typeface="+mn-cs"/>
              </a:rPr>
              <a:t>Fund exits investment by an IPO stock offering or selling the company to another PE firm or to a strategic player; any profits are returned to fund, shared by investors and</a:t>
            </a:r>
            <a:r>
              <a:rPr kumimoji="0" lang="en-US" sz="1200" b="0" i="0" u="none" strike="noStrike" kern="0" cap="none" spc="0" normalizeH="0" noProof="0" dirty="0" smtClean="0">
                <a:ln>
                  <a:noFill/>
                </a:ln>
                <a:solidFill>
                  <a:schemeClr val="tx1"/>
                </a:solidFill>
                <a:effectLst/>
                <a:uLnTx/>
                <a:uFillTx/>
                <a:latin typeface="Frutiger LT 45 Light" pitchFamily="34" charset="0"/>
                <a:ea typeface="+mn-ea"/>
                <a:cs typeface="+mn-cs"/>
              </a:rPr>
              <a:t> the firm</a:t>
            </a:r>
            <a:endParaRPr kumimoji="0" lang="en-US" sz="1200" b="0" i="0" u="none" strike="noStrike" kern="0" cap="none" spc="0" normalizeH="0" baseline="0" noProof="0" dirty="0">
              <a:ln>
                <a:noFill/>
              </a:ln>
              <a:solidFill>
                <a:schemeClr val="tx1"/>
              </a:solidFill>
              <a:effectLst/>
              <a:uLnTx/>
              <a:uFillTx/>
              <a:latin typeface="Frutiger LT 45 Light" pitchFamily="34" charset="0"/>
              <a:ea typeface="+mn-ea"/>
              <a:cs typeface="+mn-cs"/>
            </a:endParaRPr>
          </a:p>
        </p:txBody>
      </p:sp>
      <p:pic>
        <p:nvPicPr>
          <p:cNvPr id="15" name="Picture 2" descr="http://media.mcclatchydc.com/smedia/2012/01/17/19/29/N0iC0.La.91.jpg"/>
          <p:cNvPicPr>
            <a:picLocks noChangeAspect="1" noChangeArrowheads="1"/>
          </p:cNvPicPr>
          <p:nvPr/>
        </p:nvPicPr>
        <p:blipFill>
          <a:blip r:embed="rId4" cstate="print"/>
          <a:srcRect t="95583"/>
          <a:stretch>
            <a:fillRect/>
          </a:stretch>
        </p:blipFill>
        <p:spPr bwMode="auto">
          <a:xfrm>
            <a:off x="4386772" y="6021237"/>
            <a:ext cx="4586455" cy="144000"/>
          </a:xfrm>
          <a:prstGeom prst="rect">
            <a:avLst/>
          </a:prstGeom>
          <a:noFill/>
        </p:spPr>
      </p:pic>
    </p:spTree>
    <p:extLst>
      <p:ext uri="{BB962C8B-B14F-4D97-AF65-F5344CB8AC3E}">
        <p14:creationId xmlns:p14="http://schemas.microsoft.com/office/powerpoint/2010/main" xmlns="" val="24515203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LEFT" val=" 59.5"/>
  <p:tag name="LTOP" val=" 565.875"/>
  <p:tag name="SLIDEELEMTYPE" val="30"/>
</p:tagLst>
</file>

<file path=ppt/tags/tag10.xml><?xml version="1.0" encoding="utf-8"?>
<p:tagLst xmlns:a="http://schemas.openxmlformats.org/drawingml/2006/main" xmlns:r="http://schemas.openxmlformats.org/officeDocument/2006/relationships" xmlns:p="http://schemas.openxmlformats.org/presentationml/2006/main">
  <p:tag name="CIQLINK" val="&lt;CIQLINK Version=&quot;1.1&quot; SourceType=&quot;1&quot; Path=&quot;P:\_DEALS\Equinix - scotch\Excel\Model&quot; FileName=&quot;Project Scotch Model v38.xlsx&quot; Address=&quot;$T$8:$Y$18&quot; Sheet=&quot;BS items&quot; Name=&quot;&quot; LastUpdate=&quot;6/28/2012 2:33:39 PM&quot; /&gt;"/>
  <p:tag name="CIQSHAPENAMETAG" val="0f4e14e6-696c-47d3-acf0-4222f753e313"/>
  <p:tag name="CIQID" val="23"/>
</p:tagLst>
</file>

<file path=ppt/tags/tag11.xml><?xml version="1.0" encoding="utf-8"?>
<p:tagLst xmlns:a="http://schemas.openxmlformats.org/drawingml/2006/main" xmlns:r="http://schemas.openxmlformats.org/officeDocument/2006/relationships" xmlns:p="http://schemas.openxmlformats.org/presentationml/2006/main">
  <p:tag name="CIQSHAPENAMETAG" val="36ed5734-ac57-4432-9622-88ea2414cefb"/>
  <p:tag name="CIQID" val="7"/>
  <p:tag name="CIQLI" val="&lt;CIQLI Version=&quot;1.2&quot; Path=&quot;C:\Users\nrenaud\Desktop\Cours Finance\Presentations\Sceance 1&quot; FileName=&quot;Book1.xlsx&quot; Address=&quot;$U$51:$AB$66&quot; Sheet=&quot;Sheet1&quot; Name=&quot;&quot; SourceType=&quot;1&quot; LastUpdate=&quot;9/14/2012 9:32:42 PM&quot; LinkedText=&quot;&quot; Position=&quot;0&quot; /&gt;"/>
</p:tagLst>
</file>

<file path=ppt/tags/tag12.xml><?xml version="1.0" encoding="utf-8"?>
<p:tagLst xmlns:a="http://schemas.openxmlformats.org/drawingml/2006/main" xmlns:r="http://schemas.openxmlformats.org/officeDocument/2006/relationships" xmlns:p="http://schemas.openxmlformats.org/presentationml/2006/main">
  <p:tag name="CIQSHAPENAMETAG" val="8f773a21-6b3a-43c4-ac09-3e4b82a2ce42"/>
  <p:tag name="CIQID" val="1"/>
  <p:tag name="CIQLI" val="&lt;CIQLI Version=&quot;1.2&quot; Path=&quot;C:\Users\nrenaud\Desktop\Cours Finance\Presentations\Sceance 2&quot; FileName=&quot;Tables.xlsx&quot; Address=&quot;$D$7:$I$10&quot; Sheet=&quot;Sheet1&quot; Name=&quot;&quot; SourceType=&quot;1&quot; LastUpdate=&quot;9/12/2012 10:33:19 PM&quot; LinkedText=&quot;&quot; Position=&quot;0&quot; /&gt;"/>
</p:tagLst>
</file>

<file path=ppt/tags/tag13.xml><?xml version="1.0" encoding="utf-8"?>
<p:tagLst xmlns:a="http://schemas.openxmlformats.org/drawingml/2006/main" xmlns:r="http://schemas.openxmlformats.org/officeDocument/2006/relationships" xmlns:p="http://schemas.openxmlformats.org/presentationml/2006/main">
  <p:tag name="CIQSHAPENAMETAG" val="dcca3610-d3a0-4f5f-8c37-db0879cf5349"/>
  <p:tag name="CIQID" val="2"/>
  <p:tag name="CIQLI" val="&lt;CIQLI Version=&quot;1.2&quot; Path=&quot;C:\Users\nrenaud\Desktop\Cours Finance\Presentations\Sceance 2&quot; FileName=&quot;Tables.xlsx&quot; Address=&quot;$D$14:$I$21&quot; Sheet=&quot;Sheet1&quot; Name=&quot;&quot; SourceType=&quot;1&quot; LastUpdate=&quot;9/12/2012 10:33:19 PM&quot; LinkedText=&quot;&quot; Position=&quot;0&quot; /&gt;"/>
</p:tagLst>
</file>

<file path=ppt/tags/tag14.xml><?xml version="1.0" encoding="utf-8"?>
<p:tagLst xmlns:a="http://schemas.openxmlformats.org/drawingml/2006/main" xmlns:r="http://schemas.openxmlformats.org/officeDocument/2006/relationships" xmlns:p="http://schemas.openxmlformats.org/presentationml/2006/main">
  <p:tag name="CIQSHAPENAMETAG" val="7000e2cc-7ab5-439a-a5d8-dbc3c6b02234"/>
  <p:tag name="CIQID" val="3"/>
  <p:tag name="CIQLI" val="&lt;CIQLI Version=&quot;1.2&quot; Path=&quot;C:\Users\nrenaud\Desktop\Cours Finance\Presentations\Sceance 2&quot; FileName=&quot;Tables.xlsx&quot; Address=&quot;$D$14:$I$23&quot; Sheet=&quot;Sheet1&quot; Name=&quot;&quot; SourceType=&quot;1&quot; LastUpdate=&quot;9/12/2012 10:49:24 PM&quot; LinkedText=&quot;&quot; Position=&quot;0&quot; /&gt;"/>
</p:tagLst>
</file>

<file path=ppt/tags/tag15.xml><?xml version="1.0" encoding="utf-8"?>
<p:tagLst xmlns:a="http://schemas.openxmlformats.org/drawingml/2006/main" xmlns:r="http://schemas.openxmlformats.org/officeDocument/2006/relationships" xmlns:p="http://schemas.openxmlformats.org/presentationml/2006/main">
  <p:tag name="CIQSHAPENAMETAG" val="4f731bfa-a859-49dd-b396-155f8a5b4f0f"/>
  <p:tag name="CIQID" val="4"/>
  <p:tag name="CIQLI" val="&lt;CIQLI Version=&quot;1.2&quot; Path=&quot;C:\Users\nrenaud\Desktop\Cours Finance\Presentations\Sceance 2&quot; FileName=&quot;Tables.xlsx&quot; Address=&quot;$L$14:$W$23&quot; Sheet=&quot;Sheet1&quot; Name=&quot;&quot; SourceType=&quot;1&quot; LastUpdate=&quot;9/12/2012 10:59:04 PM&quot; LinkedText=&quot;&quot; Position=&quot;0&quot; /&gt;"/>
</p:tagLst>
</file>

<file path=ppt/tags/tag2.xml><?xml version="1.0" encoding="utf-8"?>
<p:tagLst xmlns:a="http://schemas.openxmlformats.org/drawingml/2006/main" xmlns:r="http://schemas.openxmlformats.org/officeDocument/2006/relationships" xmlns:p="http://schemas.openxmlformats.org/presentationml/2006/main">
  <p:tag name="LLEFT" val=" 55.375"/>
  <p:tag name="LTOP" val=" 65.75"/>
</p:tagLst>
</file>

<file path=ppt/tags/tag3.xml><?xml version="1.0" encoding="utf-8"?>
<p:tagLst xmlns:a="http://schemas.openxmlformats.org/drawingml/2006/main" xmlns:r="http://schemas.openxmlformats.org/officeDocument/2006/relationships" xmlns:p="http://schemas.openxmlformats.org/presentationml/2006/main">
  <p:tag name="SLIDEELEMTYPE" val="52"/>
</p:tagLst>
</file>

<file path=ppt/tags/tag4.xml><?xml version="1.0" encoding="utf-8"?>
<p:tagLst xmlns:a="http://schemas.openxmlformats.org/drawingml/2006/main" xmlns:r="http://schemas.openxmlformats.org/officeDocument/2006/relationships" xmlns:p="http://schemas.openxmlformats.org/presentationml/2006/main">
  <p:tag name="LLEFT" val=" 55.375"/>
  <p:tag name="LTOP" val=" 65.75"/>
  <p:tag name="SLIDEELEMTYPE" val="36"/>
</p:tagLst>
</file>

<file path=ppt/tags/tag5.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FONTCOLOR" val="NO VALUE"/>
  <p:tag name="PLACEHOLDERSIZE" val="NO VALUE"/>
  <p:tag name="SOURCE" val="NO VALUE"/>
  <p:tag name="TYPE" val="PageVerticalRuleLong"/>
  <p:tag name="DEVICE" val="Canon Colorpass 1000"/>
  <p:tag name="LINECOLOR" val="Title Page Rule"/>
  <p:tag name="SUBOBJECTID" val="PageVerticalRuleLong"/>
  <p:tag name="OBJECTID" val="PageVerticalRuleLong"/>
  <p:tag name="LEFT" val="210.24"/>
  <p:tag name="TOP" val="57.6"/>
  <p:tag name="HEIGHT" val="527.0401"/>
  <p:tag name="LINEWEIGHT" val="0.75"/>
</p:tagLst>
</file>

<file path=ppt/tags/tag6.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FONTCOLOR" val="NO VALUE"/>
  <p:tag name="PLACEHOLDERSIZE" val="NO VALUE"/>
  <p:tag name="SOURCE" val="NO VALUE"/>
  <p:tag name="TYPE" val="PageVerticalRuleLong"/>
  <p:tag name="DEVICE" val="Canon Colorpass 1000"/>
  <p:tag name="LINECOLOR" val="Title Page Rule"/>
  <p:tag name="SUBOBJECTID" val="PageVerticalRuleLong"/>
  <p:tag name="OBJECTID" val="PageVerticalRuleLong"/>
  <p:tag name="LEFT" val="210.24"/>
  <p:tag name="TOP" val="57.6"/>
  <p:tag name="HEIGHT" val="527.0401"/>
  <p:tag name="LINEWEIGHT" val="0.75"/>
</p:tagLst>
</file>

<file path=ppt/tags/tag7.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FONTCOLOR" val="NO VALUE"/>
  <p:tag name="PLACEHOLDERSIZE" val="NO VALUE"/>
  <p:tag name="SOURCE" val="NO VALUE"/>
  <p:tag name="TYPE" val="PageVerticalRuleLong"/>
  <p:tag name="DEVICE" val="Canon Colorpass 1000"/>
  <p:tag name="LINECOLOR" val="Title Page Rule"/>
  <p:tag name="SUBOBJECTID" val="PageVerticalRuleLong"/>
  <p:tag name="OBJECTID" val="PageVerticalRuleLong"/>
  <p:tag name="LEFT" val="210.24"/>
  <p:tag name="TOP" val="57.6"/>
  <p:tag name="HEIGHT" val="527.0401"/>
  <p:tag name="LINEWEIGHT" val="0.75"/>
</p:tagLst>
</file>

<file path=ppt/tags/tag8.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FONTCOLOR" val="NO VALUE"/>
  <p:tag name="PLACEHOLDERSIZE" val="NO VALUE"/>
  <p:tag name="SOURCE" val="NO VALUE"/>
  <p:tag name="TYPE" val="PageVerticalRuleLong"/>
  <p:tag name="DEVICE" val="Canon Colorpass 1000"/>
  <p:tag name="LINECOLOR" val="Title Page Rule"/>
  <p:tag name="SUBOBJECTID" val="PageVerticalRuleLong"/>
  <p:tag name="OBJECTID" val="PageVerticalRuleLong"/>
  <p:tag name="LEFT" val="210.24"/>
  <p:tag name="TOP" val="57.6"/>
  <p:tag name="HEIGHT" val="527.0401"/>
  <p:tag name="LINEWEIGHT" val="0.75"/>
</p:tagLst>
</file>

<file path=ppt/tags/tag9.xml><?xml version="1.0" encoding="utf-8"?>
<p:tagLst xmlns:a="http://schemas.openxmlformats.org/drawingml/2006/main" xmlns:r="http://schemas.openxmlformats.org/officeDocument/2006/relationships" xmlns:p="http://schemas.openxmlformats.org/presentationml/2006/main">
  <p:tag name="CIQLINK" val="&lt;CIQLINK Version=&quot;1.1&quot; SourceType=&quot;1&quot; Path=&quot;P:\_DEALS\Equinix - scotch\Excel\Model&quot; FileName=&quot;Project Scotch Model v38.xlsx&quot; Address=&quot;$R$13:$AF$42&quot; Sheet=&quot;Outputs&quot; Name=&quot;&quot; LastUpdate=&quot;6/28/2012 4:07:11 PM&quot; /&gt;"/>
  <p:tag name="CIQSHAPENAMETAG" val="7d626142-9aff-4168-ae9f-b703535b33ac"/>
  <p:tag name="CIQID" val="2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OVACAP STANDARD">
  <a:themeElements>
    <a:clrScheme name="Novacap">
      <a:dk1>
        <a:sysClr val="windowText" lastClr="000000"/>
      </a:dk1>
      <a:lt1>
        <a:sysClr val="window" lastClr="FFFFFF"/>
      </a:lt1>
      <a:dk2>
        <a:srgbClr val="091C5A"/>
      </a:dk2>
      <a:lt2>
        <a:srgbClr val="FFFFFF"/>
      </a:lt2>
      <a:accent1>
        <a:srgbClr val="091C5A"/>
      </a:accent1>
      <a:accent2>
        <a:srgbClr val="C4BD97"/>
      </a:accent2>
      <a:accent3>
        <a:srgbClr val="0B72CF"/>
      </a:accent3>
      <a:accent4>
        <a:srgbClr val="808080"/>
      </a:accent4>
      <a:accent5>
        <a:srgbClr val="FFD357"/>
      </a:accent5>
      <a:accent6>
        <a:srgbClr val="D55147"/>
      </a:accent6>
      <a:hlink>
        <a:srgbClr val="0000FF"/>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CC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CC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100" b="0" i="0" u="none" strike="noStrike" cap="none" normalizeH="0" baseline="0" smtClean="0">
            <a:ln>
              <a:noFill/>
            </a:ln>
            <a:solidFill>
              <a:schemeClr val="tx1"/>
            </a:solidFill>
            <a:effectLst/>
            <a:latin typeface="Arial" charset="0"/>
          </a:defRPr>
        </a:defPPr>
      </a:lstStyle>
    </a:lnDef>
  </a:objectDefaults>
  <a:extraClrSchemeLst>
    <a:extraClrScheme>
      <a:clrScheme name="TS Report Template (C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S Report Template (C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S Report Template (C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S Report Template (C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S Report Template (C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S Report Template (C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S Report Template (C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NOVACAP STANDARD</Template>
  <TotalTime>4451</TotalTime>
  <Words>5314</Words>
  <Application>Microsoft Office PowerPoint</Application>
  <PresentationFormat>On-screen Show (4:3)</PresentationFormat>
  <Paragraphs>987</Paragraphs>
  <Slides>61</Slides>
  <Notes>61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NOVACAP STANDARD</vt:lpstr>
      <vt:lpstr>Document</vt:lpstr>
      <vt:lpstr>Slide 1</vt:lpstr>
      <vt:lpstr>Hello World!</vt:lpstr>
      <vt:lpstr>Admin</vt:lpstr>
      <vt:lpstr>Admin (cont’d)</vt:lpstr>
      <vt:lpstr>Slide 5</vt:lpstr>
      <vt:lpstr>Financial Lifecycle of a Company</vt:lpstr>
      <vt:lpstr>History of the Private Equity Industry</vt:lpstr>
      <vt:lpstr>What is a Private Equity Fund?</vt:lpstr>
      <vt:lpstr>How Private Equity Firms Work</vt:lpstr>
      <vt:lpstr>Slide 10</vt:lpstr>
      <vt:lpstr>Slide 11</vt:lpstr>
      <vt:lpstr>What is Private Equity?</vt:lpstr>
      <vt:lpstr>Why Invest in Private Equity?</vt:lpstr>
      <vt:lpstr>Investors’ Typical Allocation to Private Equity</vt:lpstr>
      <vt:lpstr>Buyout Principles</vt:lpstr>
      <vt:lpstr>The LBO – Seller Point of View</vt:lpstr>
      <vt:lpstr>Slide 17</vt:lpstr>
      <vt:lpstr>Slide 18</vt:lpstr>
      <vt:lpstr>Slide 19</vt:lpstr>
      <vt:lpstr>PE Investment Case Studies</vt:lpstr>
      <vt:lpstr>And Now for Something Completely Different…</vt:lpstr>
      <vt:lpstr>2 Axioms of finance</vt:lpstr>
      <vt:lpstr>Rapid Reminders:</vt:lpstr>
      <vt:lpstr>P&amp;L Overview</vt:lpstr>
      <vt:lpstr>Summary Balance Sheet</vt:lpstr>
      <vt:lpstr>Cash Flow Statement</vt:lpstr>
      <vt:lpstr>Consolidation</vt:lpstr>
      <vt:lpstr>Acquisition accounting</vt:lpstr>
      <vt:lpstr>Enterprise Value</vt:lpstr>
      <vt:lpstr>Exercise</vt:lpstr>
      <vt:lpstr>Exercise</vt:lpstr>
      <vt:lpstr>Exercise</vt:lpstr>
      <vt:lpstr>The Different Financing Sources Available </vt:lpstr>
      <vt:lpstr>The different Financing Sources Available </vt:lpstr>
      <vt:lpstr>What is Value</vt:lpstr>
      <vt:lpstr>Cash Flow? </vt:lpstr>
      <vt:lpstr>Cash Flow vs. ROIC</vt:lpstr>
      <vt:lpstr>Cash Flow vs. ROIC (Cont’d)</vt:lpstr>
      <vt:lpstr>Note: Returns favor higher reinvestment</vt:lpstr>
      <vt:lpstr>Free Cash Flow Formula</vt:lpstr>
      <vt:lpstr>Free Cash Flow Formula</vt:lpstr>
      <vt:lpstr>Discount Rate: WACC</vt:lpstr>
      <vt:lpstr>Discount Rate - Risk</vt:lpstr>
      <vt:lpstr>Variance</vt:lpstr>
      <vt:lpstr>Types of risk</vt:lpstr>
      <vt:lpstr>How to measure risk</vt:lpstr>
      <vt:lpstr>Continuing Value</vt:lpstr>
      <vt:lpstr>Exercises for next time</vt:lpstr>
      <vt:lpstr>V. Process Considerations</vt:lpstr>
      <vt:lpstr>Process Objectives</vt:lpstr>
      <vt:lpstr>Process Considerations</vt:lpstr>
      <vt:lpstr>Process Alternatives</vt:lpstr>
      <vt:lpstr>Overview of a 2-Stage Auction Process</vt:lpstr>
      <vt:lpstr>Appendix</vt:lpstr>
      <vt:lpstr>Unsolicited Considerations</vt:lpstr>
      <vt:lpstr>Defence Preparation</vt:lpstr>
      <vt:lpstr>Shareholder Value Team</vt:lpstr>
      <vt:lpstr>Defense Preparation</vt:lpstr>
      <vt:lpstr>Planning Stage</vt:lpstr>
      <vt:lpstr>Approach Stage</vt:lpstr>
      <vt:lpstr>Process Tools</vt:lpstr>
    </vt:vector>
  </TitlesOfParts>
  <Company>Novacap Management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Deal Alert Overview</dc:title>
  <dc:creator>ccostis</dc:creator>
  <cp:lastModifiedBy>Morgan Raphael</cp:lastModifiedBy>
  <cp:revision>38</cp:revision>
  <dcterms:created xsi:type="dcterms:W3CDTF">2011-12-05T20:39:25Z</dcterms:created>
  <dcterms:modified xsi:type="dcterms:W3CDTF">2014-09-20T13:23:02Z</dcterms:modified>
</cp:coreProperties>
</file>