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2" r:id="rId3"/>
    <p:sldId id="267" r:id="rId4"/>
    <p:sldId id="271" r:id="rId5"/>
    <p:sldId id="280" r:id="rId6"/>
    <p:sldId id="282" r:id="rId7"/>
    <p:sldId id="284" r:id="rId8"/>
    <p:sldId id="264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0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ben\Google%20Drive\_FINA695V%20-%20VC&amp;PE\FINA%20695%20-%20Project\Industry%20analysis\MArket%20sha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ben\Google%20Drive\_FINA695V%20-%20VC&amp;PE\FINA%20695%20-%20Project\Industry%20analysis\MArket%20sha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Women Retail Stores Market Share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Sheet1!$C$5:$C$10</c:f>
              <c:strCache>
                <c:ptCount val="6"/>
                <c:pt idx="0">
                  <c:v>YM Inc.</c:v>
                </c:pt>
                <c:pt idx="1">
                  <c:v>H&amp;M</c:v>
                </c:pt>
                <c:pt idx="2">
                  <c:v>Reitman</c:v>
                </c:pt>
                <c:pt idx="3">
                  <c:v>Inditex Group</c:v>
                </c:pt>
                <c:pt idx="4">
                  <c:v>Northern Reflections</c:v>
                </c:pt>
                <c:pt idx="5">
                  <c:v>Others</c:v>
                </c:pt>
              </c:strCache>
            </c:strRef>
          </c:cat>
          <c:val>
            <c:numRef>
              <c:f>Sheet1!$D$5:$D$10</c:f>
              <c:numCache>
                <c:formatCode>0%</c:formatCode>
                <c:ptCount val="6"/>
                <c:pt idx="0">
                  <c:v>6.9000000000000006E-2</c:v>
                </c:pt>
                <c:pt idx="1">
                  <c:v>8.6999999999999994E-2</c:v>
                </c:pt>
                <c:pt idx="2">
                  <c:v>0.15</c:v>
                </c:pt>
                <c:pt idx="3">
                  <c:v>3.7999999999999999E-2</c:v>
                </c:pt>
                <c:pt idx="4">
                  <c:v>0.02</c:v>
                </c:pt>
                <c:pt idx="5">
                  <c:v>0.69399999999999995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Sheet1!$C$38:$C$43</c:f>
              <c:strCache>
                <c:ptCount val="6"/>
                <c:pt idx="0">
                  <c:v>Generation Y</c:v>
                </c:pt>
                <c:pt idx="1">
                  <c:v>Baby Boomers</c:v>
                </c:pt>
                <c:pt idx="2">
                  <c:v>Generation X</c:v>
                </c:pt>
                <c:pt idx="3">
                  <c:v>&gt; 1946</c:v>
                </c:pt>
                <c:pt idx="4">
                  <c:v>Generation Z</c:v>
                </c:pt>
                <c:pt idx="5">
                  <c:v>Others</c:v>
                </c:pt>
              </c:strCache>
            </c:strRef>
          </c:cat>
          <c:val>
            <c:numRef>
              <c:f>Sheet1!$D$38:$D$43</c:f>
              <c:numCache>
                <c:formatCode>0%</c:formatCode>
                <c:ptCount val="6"/>
                <c:pt idx="0">
                  <c:v>0.32</c:v>
                </c:pt>
                <c:pt idx="1">
                  <c:v>0.3</c:v>
                </c:pt>
                <c:pt idx="2">
                  <c:v>0.24</c:v>
                </c:pt>
                <c:pt idx="3">
                  <c:v>0.09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Breakdown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Sheet1!$C$54:$C$60</c:f>
              <c:strCache>
                <c:ptCount val="7"/>
                <c:pt idx="0">
                  <c:v>Profits</c:v>
                </c:pt>
                <c:pt idx="1">
                  <c:v>COGS</c:v>
                </c:pt>
                <c:pt idx="2">
                  <c:v>Wages</c:v>
                </c:pt>
                <c:pt idx="3">
                  <c:v>Rent &amp; Utilities</c:v>
                </c:pt>
                <c:pt idx="4">
                  <c:v>Depreciation</c:v>
                </c:pt>
                <c:pt idx="5">
                  <c:v>Marketing</c:v>
                </c:pt>
                <c:pt idx="6">
                  <c:v>Other</c:v>
                </c:pt>
              </c:strCache>
            </c:strRef>
          </c:cat>
          <c:val>
            <c:numRef>
              <c:f>Sheet1!$D$54:$D$60</c:f>
              <c:numCache>
                <c:formatCode>0%</c:formatCode>
                <c:ptCount val="7"/>
                <c:pt idx="0">
                  <c:v>0.04</c:v>
                </c:pt>
                <c:pt idx="1">
                  <c:v>0.55000000000000004</c:v>
                </c:pt>
                <c:pt idx="2">
                  <c:v>0.2</c:v>
                </c:pt>
                <c:pt idx="3">
                  <c:v>0.124</c:v>
                </c:pt>
                <c:pt idx="4">
                  <c:v>0.01</c:v>
                </c:pt>
                <c:pt idx="5">
                  <c:v>0.04</c:v>
                </c:pt>
                <c:pt idx="6">
                  <c:v>0.04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9763136"/>
        <c:axId val="329762016"/>
      </c:barChart>
      <c:catAx>
        <c:axId val="3297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2016"/>
        <c:crosses val="autoZero"/>
        <c:auto val="1"/>
        <c:lblAlgn val="ctr"/>
        <c:lblOffset val="100"/>
        <c:noMultiLvlLbl val="0"/>
      </c:catAx>
      <c:valAx>
        <c:axId val="32976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3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1CA3A-B8AE-488F-AF61-CDCA3AAE2744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BB5CE-E364-45B8-A633-5C2A07DFB6EF}">
      <dgm:prSet phldrT="[Text]"/>
      <dgm:spPr/>
      <dgm:t>
        <a:bodyPr/>
        <a:lstStyle/>
        <a:p>
          <a:r>
            <a:rPr lang="en-US" b="1" dirty="0" smtClean="0"/>
            <a:t>Per Capita Disposable Income</a:t>
          </a:r>
        </a:p>
      </dgm:t>
    </dgm:pt>
    <dgm:pt modelId="{64CEFC3D-320D-4739-ACDE-6CDA36459D27}" type="parTrans" cxnId="{F447DC6F-31CF-43D1-A7E5-ADD1BEB88CD9}">
      <dgm:prSet/>
      <dgm:spPr/>
      <dgm:t>
        <a:bodyPr/>
        <a:lstStyle/>
        <a:p>
          <a:endParaRPr lang="en-US"/>
        </a:p>
      </dgm:t>
    </dgm:pt>
    <dgm:pt modelId="{000A20C3-5B14-4881-B9DC-CD088830BCB7}" type="sibTrans" cxnId="{F447DC6F-31CF-43D1-A7E5-ADD1BEB88CD9}">
      <dgm:prSet/>
      <dgm:spPr/>
      <dgm:t>
        <a:bodyPr/>
        <a:lstStyle/>
        <a:p>
          <a:endParaRPr lang="en-US"/>
        </a:p>
      </dgm:t>
    </dgm:pt>
    <dgm:pt modelId="{12EC7764-BC6B-4E29-A5DF-8A6CBA89B01C}">
      <dgm:prSet phldrT="[Text]"/>
      <dgm:spPr/>
      <dgm:t>
        <a:bodyPr/>
        <a:lstStyle/>
        <a:p>
          <a:r>
            <a:rPr lang="en-US" b="0" i="0" dirty="0" smtClean="0"/>
            <a:t>Slow growth in the past 5 years</a:t>
          </a:r>
          <a:endParaRPr lang="en-US" b="0" dirty="0"/>
        </a:p>
      </dgm:t>
    </dgm:pt>
    <dgm:pt modelId="{3130A6B7-3CC3-4966-9914-15944FACF7BA}" type="parTrans" cxnId="{CB2BA6CA-4E2B-4882-9FE9-61DD7CF0691E}">
      <dgm:prSet/>
      <dgm:spPr/>
      <dgm:t>
        <a:bodyPr/>
        <a:lstStyle/>
        <a:p>
          <a:endParaRPr lang="en-US"/>
        </a:p>
      </dgm:t>
    </dgm:pt>
    <dgm:pt modelId="{054E917C-0668-4864-B594-A4F75CA26685}" type="sibTrans" cxnId="{CB2BA6CA-4E2B-4882-9FE9-61DD7CF0691E}">
      <dgm:prSet/>
      <dgm:spPr/>
      <dgm:t>
        <a:bodyPr/>
        <a:lstStyle/>
        <a:p>
          <a:endParaRPr lang="en-US"/>
        </a:p>
      </dgm:t>
    </dgm:pt>
    <dgm:pt modelId="{9CCEE731-0827-428D-9560-991A4A4C41E5}">
      <dgm:prSet phldrT="[Text]"/>
      <dgm:spPr/>
      <dgm:t>
        <a:bodyPr/>
        <a:lstStyle/>
        <a:p>
          <a:r>
            <a:rPr lang="en-US" b="0" i="0" dirty="0" smtClean="0"/>
            <a:t>Expected to grow during 2015, creating a potential for </a:t>
          </a:r>
          <a:r>
            <a:rPr lang="en-US" b="0" i="0" smtClean="0"/>
            <a:t>discretionary spending</a:t>
          </a:r>
          <a:endParaRPr lang="en-US" b="0" dirty="0"/>
        </a:p>
      </dgm:t>
    </dgm:pt>
    <dgm:pt modelId="{86747B00-792F-4C3C-BE0F-652265E4651E}" type="parTrans" cxnId="{54826749-673F-438E-9F15-2CA0676FB22A}">
      <dgm:prSet/>
      <dgm:spPr/>
      <dgm:t>
        <a:bodyPr/>
        <a:lstStyle/>
        <a:p>
          <a:endParaRPr lang="en-US"/>
        </a:p>
      </dgm:t>
    </dgm:pt>
    <dgm:pt modelId="{0735B999-26E2-454A-A7B2-1327BD9B8E0F}" type="sibTrans" cxnId="{54826749-673F-438E-9F15-2CA0676FB22A}">
      <dgm:prSet/>
      <dgm:spPr/>
      <dgm:t>
        <a:bodyPr/>
        <a:lstStyle/>
        <a:p>
          <a:endParaRPr lang="en-US"/>
        </a:p>
      </dgm:t>
    </dgm:pt>
    <dgm:pt modelId="{67FE06B2-ED15-46C5-8598-42C679F54BD6}">
      <dgm:prSet phldrT="[Text]"/>
      <dgm:spPr/>
      <dgm:t>
        <a:bodyPr/>
        <a:lstStyle/>
        <a:p>
          <a:r>
            <a:rPr lang="en-US" b="1" dirty="0" smtClean="0"/>
            <a:t>External Competition</a:t>
          </a:r>
          <a:endParaRPr lang="en-US" b="1" dirty="0"/>
        </a:p>
      </dgm:t>
    </dgm:pt>
    <dgm:pt modelId="{2DA4DE25-BFEC-4709-89B4-0FADD02DF49A}" type="parTrans" cxnId="{99AF4D38-B476-44BB-903F-95E520F9CBE7}">
      <dgm:prSet/>
      <dgm:spPr/>
      <dgm:t>
        <a:bodyPr/>
        <a:lstStyle/>
        <a:p>
          <a:endParaRPr lang="en-US"/>
        </a:p>
      </dgm:t>
    </dgm:pt>
    <dgm:pt modelId="{D8658159-F68C-4C4F-8408-7CA60E969853}" type="sibTrans" cxnId="{99AF4D38-B476-44BB-903F-95E520F9CBE7}">
      <dgm:prSet/>
      <dgm:spPr/>
      <dgm:t>
        <a:bodyPr/>
        <a:lstStyle/>
        <a:p>
          <a:endParaRPr lang="en-US"/>
        </a:p>
      </dgm:t>
    </dgm:pt>
    <dgm:pt modelId="{F8A4ACE6-B848-4744-A978-1EF00A18467F}">
      <dgm:prSet phldrT="[Text]"/>
      <dgm:spPr/>
      <dgm:t>
        <a:bodyPr/>
        <a:lstStyle/>
        <a:p>
          <a:r>
            <a:rPr lang="en-US" b="0" i="0" dirty="0" smtClean="0"/>
            <a:t>Increase in discount department stores &amp; internet-based retailers</a:t>
          </a:r>
          <a:endParaRPr lang="en-US" dirty="0"/>
        </a:p>
      </dgm:t>
    </dgm:pt>
    <dgm:pt modelId="{DCD05E79-2D30-49E7-9365-4A2DEB0FC02B}" type="parTrans" cxnId="{6984F782-11E2-44AB-9530-6500F4821D44}">
      <dgm:prSet/>
      <dgm:spPr/>
      <dgm:t>
        <a:bodyPr/>
        <a:lstStyle/>
        <a:p>
          <a:endParaRPr lang="en-US"/>
        </a:p>
      </dgm:t>
    </dgm:pt>
    <dgm:pt modelId="{749F001D-8D20-4C79-863E-5AA76B862D60}" type="sibTrans" cxnId="{6984F782-11E2-44AB-9530-6500F4821D44}">
      <dgm:prSet/>
      <dgm:spPr/>
      <dgm:t>
        <a:bodyPr/>
        <a:lstStyle/>
        <a:p>
          <a:endParaRPr lang="en-US"/>
        </a:p>
      </dgm:t>
    </dgm:pt>
    <dgm:pt modelId="{AD3D1C61-DAA1-4317-81BE-C5FEB506C426}">
      <dgm:prSet phldrT="[Text]"/>
      <dgm:spPr/>
      <dgm:t>
        <a:bodyPr/>
        <a:lstStyle/>
        <a:p>
          <a:r>
            <a:rPr lang="en-US" b="1" i="0" dirty="0" smtClean="0"/>
            <a:t>Number of adults aged 20 to 64</a:t>
          </a:r>
          <a:endParaRPr lang="en-US" dirty="0"/>
        </a:p>
      </dgm:t>
    </dgm:pt>
    <dgm:pt modelId="{7F8C72DD-92A6-4C9A-A9A4-86DE49C3503E}" type="parTrans" cxnId="{4338E030-4F17-4E20-AA26-A81B49EF14CC}">
      <dgm:prSet/>
      <dgm:spPr/>
      <dgm:t>
        <a:bodyPr/>
        <a:lstStyle/>
        <a:p>
          <a:endParaRPr lang="en-US"/>
        </a:p>
      </dgm:t>
    </dgm:pt>
    <dgm:pt modelId="{AB50C051-EC9D-4782-88F0-F420BDAE9F0E}" type="sibTrans" cxnId="{4338E030-4F17-4E20-AA26-A81B49EF14CC}">
      <dgm:prSet/>
      <dgm:spPr/>
      <dgm:t>
        <a:bodyPr/>
        <a:lstStyle/>
        <a:p>
          <a:endParaRPr lang="en-US"/>
        </a:p>
      </dgm:t>
    </dgm:pt>
    <dgm:pt modelId="{BE9D962D-FAC0-416C-A48D-BB2380C199E5}">
      <dgm:prSet phldrT="[Text]"/>
      <dgm:spPr/>
      <dgm:t>
        <a:bodyPr/>
        <a:lstStyle/>
        <a:p>
          <a:r>
            <a:rPr lang="en-US" dirty="0" smtClean="0"/>
            <a:t>Expected to increase slowly</a:t>
          </a:r>
          <a:endParaRPr lang="en-US" dirty="0"/>
        </a:p>
      </dgm:t>
    </dgm:pt>
    <dgm:pt modelId="{88BDDC4E-CAEA-46EF-9B12-F9F85A382C24}" type="parTrans" cxnId="{BFFBD5EF-34CD-4387-97BB-806A31D0313A}">
      <dgm:prSet/>
      <dgm:spPr/>
      <dgm:t>
        <a:bodyPr/>
        <a:lstStyle/>
        <a:p>
          <a:endParaRPr lang="en-US"/>
        </a:p>
      </dgm:t>
    </dgm:pt>
    <dgm:pt modelId="{83D9D784-95F1-4B90-AB0E-E6711661E3D2}" type="sibTrans" cxnId="{BFFBD5EF-34CD-4387-97BB-806A31D0313A}">
      <dgm:prSet/>
      <dgm:spPr/>
      <dgm:t>
        <a:bodyPr/>
        <a:lstStyle/>
        <a:p>
          <a:endParaRPr lang="en-US"/>
        </a:p>
      </dgm:t>
    </dgm:pt>
    <dgm:pt modelId="{467BCA7D-F6D3-4A00-BF45-3B57854C4260}">
      <dgm:prSet phldrT="[Text]"/>
      <dgm:spPr/>
      <dgm:t>
        <a:bodyPr/>
        <a:lstStyle/>
        <a:p>
          <a:r>
            <a:rPr lang="en-US" b="1" i="0" dirty="0" smtClean="0"/>
            <a:t>World price of cotton</a:t>
          </a:r>
          <a:endParaRPr lang="en-US" dirty="0"/>
        </a:p>
      </dgm:t>
    </dgm:pt>
    <dgm:pt modelId="{6391DAB1-D74B-4255-B98C-660C2A58359B}" type="parTrans" cxnId="{3054F683-7CEB-4672-A06D-0C9F497F3D12}">
      <dgm:prSet/>
      <dgm:spPr/>
      <dgm:t>
        <a:bodyPr/>
        <a:lstStyle/>
        <a:p>
          <a:endParaRPr lang="en-US"/>
        </a:p>
      </dgm:t>
    </dgm:pt>
    <dgm:pt modelId="{5572126C-E9EE-4D6A-8D04-D974B0538D2A}" type="sibTrans" cxnId="{3054F683-7CEB-4672-A06D-0C9F497F3D12}">
      <dgm:prSet/>
      <dgm:spPr/>
      <dgm:t>
        <a:bodyPr/>
        <a:lstStyle/>
        <a:p>
          <a:endParaRPr lang="en-US"/>
        </a:p>
      </dgm:t>
    </dgm:pt>
    <dgm:pt modelId="{5CF0F620-EDF3-4273-AA0D-045643115728}">
      <dgm:prSet phldrT="[Text]"/>
      <dgm:spPr/>
      <dgm:t>
        <a:bodyPr/>
        <a:lstStyle/>
        <a:p>
          <a:r>
            <a:rPr lang="en-US" b="0" i="0" dirty="0" smtClean="0"/>
            <a:t>Expected to decrease</a:t>
          </a:r>
          <a:br>
            <a:rPr lang="en-US" b="0" i="0" dirty="0" smtClean="0"/>
          </a:br>
          <a:endParaRPr lang="en-US" dirty="0"/>
        </a:p>
      </dgm:t>
    </dgm:pt>
    <dgm:pt modelId="{233F8F11-6701-4F53-A1EA-772DAAAB85AC}" type="parTrans" cxnId="{52C83F03-6297-471C-9425-1EEC63821B6F}">
      <dgm:prSet/>
      <dgm:spPr/>
      <dgm:t>
        <a:bodyPr/>
        <a:lstStyle/>
        <a:p>
          <a:endParaRPr lang="en-US"/>
        </a:p>
      </dgm:t>
    </dgm:pt>
    <dgm:pt modelId="{223AEA84-6F86-41DD-93C4-0F73F345294E}" type="sibTrans" cxnId="{52C83F03-6297-471C-9425-1EEC63821B6F}">
      <dgm:prSet/>
      <dgm:spPr/>
      <dgm:t>
        <a:bodyPr/>
        <a:lstStyle/>
        <a:p>
          <a:endParaRPr lang="en-US"/>
        </a:p>
      </dgm:t>
    </dgm:pt>
    <dgm:pt modelId="{62714470-1AD9-4FF1-9BDD-AE1876AC726B}" type="pres">
      <dgm:prSet presAssocID="{C281CA3A-B8AE-488F-AF61-CDCA3AAE2744}" presName="linear" presStyleCnt="0">
        <dgm:presLayoutVars>
          <dgm:dir/>
          <dgm:animLvl val="lvl"/>
          <dgm:resizeHandles val="exact"/>
        </dgm:presLayoutVars>
      </dgm:prSet>
      <dgm:spPr/>
    </dgm:pt>
    <dgm:pt modelId="{EE5CF5E9-9D62-4DF6-8B59-92D63C81AA77}" type="pres">
      <dgm:prSet presAssocID="{702BB5CE-E364-45B8-A633-5C2A07DFB6EF}" presName="parentLin" presStyleCnt="0"/>
      <dgm:spPr/>
    </dgm:pt>
    <dgm:pt modelId="{C127E35B-6735-455A-9B5F-043FC278FD4E}" type="pres">
      <dgm:prSet presAssocID="{702BB5CE-E364-45B8-A633-5C2A07DFB6EF}" presName="parentLeftMargin" presStyleLbl="node1" presStyleIdx="0" presStyleCnt="4"/>
      <dgm:spPr/>
    </dgm:pt>
    <dgm:pt modelId="{EB3545B0-B782-45D1-9FF6-29848411B64F}" type="pres">
      <dgm:prSet presAssocID="{702BB5CE-E364-45B8-A633-5C2A07DFB6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423DA46-816C-4EC8-8FB4-F2E32E16767B}" type="pres">
      <dgm:prSet presAssocID="{702BB5CE-E364-45B8-A633-5C2A07DFB6EF}" presName="negativeSpace" presStyleCnt="0"/>
      <dgm:spPr/>
    </dgm:pt>
    <dgm:pt modelId="{985314AA-8218-45DE-AA6F-E3D4193B58E3}" type="pres">
      <dgm:prSet presAssocID="{702BB5CE-E364-45B8-A633-5C2A07DFB6EF}" presName="childText" presStyleLbl="conFgAcc1" presStyleIdx="0" presStyleCnt="4">
        <dgm:presLayoutVars>
          <dgm:bulletEnabled val="1"/>
        </dgm:presLayoutVars>
      </dgm:prSet>
      <dgm:spPr/>
    </dgm:pt>
    <dgm:pt modelId="{C7837E51-952E-4066-83BF-437A07A904E3}" type="pres">
      <dgm:prSet presAssocID="{000A20C3-5B14-4881-B9DC-CD088830BCB7}" presName="spaceBetweenRectangles" presStyleCnt="0"/>
      <dgm:spPr/>
    </dgm:pt>
    <dgm:pt modelId="{2074189B-F0D7-4B14-8BA3-1D5D2D2CA797}" type="pres">
      <dgm:prSet presAssocID="{67FE06B2-ED15-46C5-8598-42C679F54BD6}" presName="parentLin" presStyleCnt="0"/>
      <dgm:spPr/>
    </dgm:pt>
    <dgm:pt modelId="{90194FC0-4F54-437D-ACC6-AE473A8D3B55}" type="pres">
      <dgm:prSet presAssocID="{67FE06B2-ED15-46C5-8598-42C679F54BD6}" presName="parentLeftMargin" presStyleLbl="node1" presStyleIdx="0" presStyleCnt="4"/>
      <dgm:spPr/>
    </dgm:pt>
    <dgm:pt modelId="{AEF25644-305A-40DB-82DD-032AA93C0A0E}" type="pres">
      <dgm:prSet presAssocID="{67FE06B2-ED15-46C5-8598-42C679F54B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CEB47A-E01F-43A9-903F-13ED375FC82E}" type="pres">
      <dgm:prSet presAssocID="{67FE06B2-ED15-46C5-8598-42C679F54BD6}" presName="negativeSpace" presStyleCnt="0"/>
      <dgm:spPr/>
    </dgm:pt>
    <dgm:pt modelId="{408CCF29-B073-4F82-B528-E21FE9FE1F89}" type="pres">
      <dgm:prSet presAssocID="{67FE06B2-ED15-46C5-8598-42C679F54BD6}" presName="childText" presStyleLbl="conFgAcc1" presStyleIdx="1" presStyleCnt="4">
        <dgm:presLayoutVars>
          <dgm:bulletEnabled val="1"/>
        </dgm:presLayoutVars>
      </dgm:prSet>
      <dgm:spPr/>
    </dgm:pt>
    <dgm:pt modelId="{2634A170-A79D-4D1E-9442-54AA4937C855}" type="pres">
      <dgm:prSet presAssocID="{D8658159-F68C-4C4F-8408-7CA60E969853}" presName="spaceBetweenRectangles" presStyleCnt="0"/>
      <dgm:spPr/>
    </dgm:pt>
    <dgm:pt modelId="{C7646353-6CEE-43BA-9399-CCED9F0C673E}" type="pres">
      <dgm:prSet presAssocID="{AD3D1C61-DAA1-4317-81BE-C5FEB506C426}" presName="parentLin" presStyleCnt="0"/>
      <dgm:spPr/>
    </dgm:pt>
    <dgm:pt modelId="{118643A6-67F8-4C1F-AAD4-5BA33FE039CC}" type="pres">
      <dgm:prSet presAssocID="{AD3D1C61-DAA1-4317-81BE-C5FEB506C426}" presName="parentLeftMargin" presStyleLbl="node1" presStyleIdx="1" presStyleCnt="4"/>
      <dgm:spPr/>
    </dgm:pt>
    <dgm:pt modelId="{5D970482-2013-4A79-A5F4-326D1CD106EB}" type="pres">
      <dgm:prSet presAssocID="{AD3D1C61-DAA1-4317-81BE-C5FEB506C4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F01129-03B2-4243-98D3-E5196051248B}" type="pres">
      <dgm:prSet presAssocID="{AD3D1C61-DAA1-4317-81BE-C5FEB506C426}" presName="negativeSpace" presStyleCnt="0"/>
      <dgm:spPr/>
    </dgm:pt>
    <dgm:pt modelId="{D8D99829-6383-4007-AF34-9621C2E6B865}" type="pres">
      <dgm:prSet presAssocID="{AD3D1C61-DAA1-4317-81BE-C5FEB506C426}" presName="childText" presStyleLbl="conFgAcc1" presStyleIdx="2" presStyleCnt="4">
        <dgm:presLayoutVars>
          <dgm:bulletEnabled val="1"/>
        </dgm:presLayoutVars>
      </dgm:prSet>
      <dgm:spPr/>
    </dgm:pt>
    <dgm:pt modelId="{419E548C-2F52-4490-9C5E-A2DBEAFB98C8}" type="pres">
      <dgm:prSet presAssocID="{AB50C051-EC9D-4782-88F0-F420BDAE9F0E}" presName="spaceBetweenRectangles" presStyleCnt="0"/>
      <dgm:spPr/>
    </dgm:pt>
    <dgm:pt modelId="{E5D16236-4193-41C6-85E1-0B83A2C3F647}" type="pres">
      <dgm:prSet presAssocID="{467BCA7D-F6D3-4A00-BF45-3B57854C4260}" presName="parentLin" presStyleCnt="0"/>
      <dgm:spPr/>
    </dgm:pt>
    <dgm:pt modelId="{DC04ECC6-7818-47A4-9B0E-00FEA6BB9C0C}" type="pres">
      <dgm:prSet presAssocID="{467BCA7D-F6D3-4A00-BF45-3B57854C4260}" presName="parentLeftMargin" presStyleLbl="node1" presStyleIdx="2" presStyleCnt="4"/>
      <dgm:spPr/>
    </dgm:pt>
    <dgm:pt modelId="{4ED5AA07-2F17-47CA-A3C4-8EED8BC9A248}" type="pres">
      <dgm:prSet presAssocID="{467BCA7D-F6D3-4A00-BF45-3B57854C426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F14B793-BA5B-4569-B6CB-90DF3E60BB22}" type="pres">
      <dgm:prSet presAssocID="{467BCA7D-F6D3-4A00-BF45-3B57854C4260}" presName="negativeSpace" presStyleCnt="0"/>
      <dgm:spPr/>
    </dgm:pt>
    <dgm:pt modelId="{ED54C3E5-A564-410B-9405-2E163C4A6895}" type="pres">
      <dgm:prSet presAssocID="{467BCA7D-F6D3-4A00-BF45-3B57854C42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2BA6CA-4E2B-4882-9FE9-61DD7CF0691E}" srcId="{702BB5CE-E364-45B8-A633-5C2A07DFB6EF}" destId="{12EC7764-BC6B-4E29-A5DF-8A6CBA89B01C}" srcOrd="0" destOrd="0" parTransId="{3130A6B7-3CC3-4966-9914-15944FACF7BA}" sibTransId="{054E917C-0668-4864-B594-A4F75CA26685}"/>
    <dgm:cxn modelId="{F152C937-4680-467F-8881-F5B69BB5D83F}" type="presOf" srcId="{9CCEE731-0827-428D-9560-991A4A4C41E5}" destId="{985314AA-8218-45DE-AA6F-E3D4193B58E3}" srcOrd="0" destOrd="1" presId="urn:microsoft.com/office/officeart/2005/8/layout/list1"/>
    <dgm:cxn modelId="{BD0C9631-7DAB-4530-8ECD-FAA7A9485472}" type="presOf" srcId="{467BCA7D-F6D3-4A00-BF45-3B57854C4260}" destId="{DC04ECC6-7818-47A4-9B0E-00FEA6BB9C0C}" srcOrd="0" destOrd="0" presId="urn:microsoft.com/office/officeart/2005/8/layout/list1"/>
    <dgm:cxn modelId="{3054F683-7CEB-4672-A06D-0C9F497F3D12}" srcId="{C281CA3A-B8AE-488F-AF61-CDCA3AAE2744}" destId="{467BCA7D-F6D3-4A00-BF45-3B57854C4260}" srcOrd="3" destOrd="0" parTransId="{6391DAB1-D74B-4255-B98C-660C2A58359B}" sibTransId="{5572126C-E9EE-4D6A-8D04-D974B0538D2A}"/>
    <dgm:cxn modelId="{952BCDDD-0E14-44B4-A9C4-10B411E418C1}" type="presOf" srcId="{467BCA7D-F6D3-4A00-BF45-3B57854C4260}" destId="{4ED5AA07-2F17-47CA-A3C4-8EED8BC9A248}" srcOrd="1" destOrd="0" presId="urn:microsoft.com/office/officeart/2005/8/layout/list1"/>
    <dgm:cxn modelId="{14ECAF1B-2D85-4BCF-9F8F-ED0D953F9D9D}" type="presOf" srcId="{702BB5CE-E364-45B8-A633-5C2A07DFB6EF}" destId="{C127E35B-6735-455A-9B5F-043FC278FD4E}" srcOrd="0" destOrd="0" presId="urn:microsoft.com/office/officeart/2005/8/layout/list1"/>
    <dgm:cxn modelId="{BFFBD5EF-34CD-4387-97BB-806A31D0313A}" srcId="{AD3D1C61-DAA1-4317-81BE-C5FEB506C426}" destId="{BE9D962D-FAC0-416C-A48D-BB2380C199E5}" srcOrd="0" destOrd="0" parTransId="{88BDDC4E-CAEA-46EF-9B12-F9F85A382C24}" sibTransId="{83D9D784-95F1-4B90-AB0E-E6711661E3D2}"/>
    <dgm:cxn modelId="{972EF100-AAB4-418D-B5C6-606C1B7F5D66}" type="presOf" srcId="{F8A4ACE6-B848-4744-A978-1EF00A18467F}" destId="{408CCF29-B073-4F82-B528-E21FE9FE1F89}" srcOrd="0" destOrd="0" presId="urn:microsoft.com/office/officeart/2005/8/layout/list1"/>
    <dgm:cxn modelId="{0B239E21-88FA-46CD-B465-572D7AD2184D}" type="presOf" srcId="{5CF0F620-EDF3-4273-AA0D-045643115728}" destId="{ED54C3E5-A564-410B-9405-2E163C4A6895}" srcOrd="0" destOrd="0" presId="urn:microsoft.com/office/officeart/2005/8/layout/list1"/>
    <dgm:cxn modelId="{089E99A3-3D1E-4A8A-9EF8-DE516BB58D13}" type="presOf" srcId="{BE9D962D-FAC0-416C-A48D-BB2380C199E5}" destId="{D8D99829-6383-4007-AF34-9621C2E6B865}" srcOrd="0" destOrd="0" presId="urn:microsoft.com/office/officeart/2005/8/layout/list1"/>
    <dgm:cxn modelId="{7C5746A3-E599-4E1D-BE9F-7800BE04B4A0}" type="presOf" srcId="{12EC7764-BC6B-4E29-A5DF-8A6CBA89B01C}" destId="{985314AA-8218-45DE-AA6F-E3D4193B58E3}" srcOrd="0" destOrd="0" presId="urn:microsoft.com/office/officeart/2005/8/layout/list1"/>
    <dgm:cxn modelId="{4338E030-4F17-4E20-AA26-A81B49EF14CC}" srcId="{C281CA3A-B8AE-488F-AF61-CDCA3AAE2744}" destId="{AD3D1C61-DAA1-4317-81BE-C5FEB506C426}" srcOrd="2" destOrd="0" parTransId="{7F8C72DD-92A6-4C9A-A9A4-86DE49C3503E}" sibTransId="{AB50C051-EC9D-4782-88F0-F420BDAE9F0E}"/>
    <dgm:cxn modelId="{F447DC6F-31CF-43D1-A7E5-ADD1BEB88CD9}" srcId="{C281CA3A-B8AE-488F-AF61-CDCA3AAE2744}" destId="{702BB5CE-E364-45B8-A633-5C2A07DFB6EF}" srcOrd="0" destOrd="0" parTransId="{64CEFC3D-320D-4739-ACDE-6CDA36459D27}" sibTransId="{000A20C3-5B14-4881-B9DC-CD088830BCB7}"/>
    <dgm:cxn modelId="{52C83F03-6297-471C-9425-1EEC63821B6F}" srcId="{467BCA7D-F6D3-4A00-BF45-3B57854C4260}" destId="{5CF0F620-EDF3-4273-AA0D-045643115728}" srcOrd="0" destOrd="0" parTransId="{233F8F11-6701-4F53-A1EA-772DAAAB85AC}" sibTransId="{223AEA84-6F86-41DD-93C4-0F73F345294E}"/>
    <dgm:cxn modelId="{6984F782-11E2-44AB-9530-6500F4821D44}" srcId="{67FE06B2-ED15-46C5-8598-42C679F54BD6}" destId="{F8A4ACE6-B848-4744-A978-1EF00A18467F}" srcOrd="0" destOrd="0" parTransId="{DCD05E79-2D30-49E7-9365-4A2DEB0FC02B}" sibTransId="{749F001D-8D20-4C79-863E-5AA76B862D60}"/>
    <dgm:cxn modelId="{21CCD37F-85BA-437C-8976-8B1277226A32}" type="presOf" srcId="{AD3D1C61-DAA1-4317-81BE-C5FEB506C426}" destId="{5D970482-2013-4A79-A5F4-326D1CD106EB}" srcOrd="1" destOrd="0" presId="urn:microsoft.com/office/officeart/2005/8/layout/list1"/>
    <dgm:cxn modelId="{568F2A22-9ED4-41C1-AD03-311F15F71549}" type="presOf" srcId="{67FE06B2-ED15-46C5-8598-42C679F54BD6}" destId="{90194FC0-4F54-437D-ACC6-AE473A8D3B55}" srcOrd="0" destOrd="0" presId="urn:microsoft.com/office/officeart/2005/8/layout/list1"/>
    <dgm:cxn modelId="{99AF4D38-B476-44BB-903F-95E520F9CBE7}" srcId="{C281CA3A-B8AE-488F-AF61-CDCA3AAE2744}" destId="{67FE06B2-ED15-46C5-8598-42C679F54BD6}" srcOrd="1" destOrd="0" parTransId="{2DA4DE25-BFEC-4709-89B4-0FADD02DF49A}" sibTransId="{D8658159-F68C-4C4F-8408-7CA60E969853}"/>
    <dgm:cxn modelId="{CBF572E0-DC03-44AB-8CD2-26DA511905F7}" type="presOf" srcId="{AD3D1C61-DAA1-4317-81BE-C5FEB506C426}" destId="{118643A6-67F8-4C1F-AAD4-5BA33FE039CC}" srcOrd="0" destOrd="0" presId="urn:microsoft.com/office/officeart/2005/8/layout/list1"/>
    <dgm:cxn modelId="{54826749-673F-438E-9F15-2CA0676FB22A}" srcId="{702BB5CE-E364-45B8-A633-5C2A07DFB6EF}" destId="{9CCEE731-0827-428D-9560-991A4A4C41E5}" srcOrd="1" destOrd="0" parTransId="{86747B00-792F-4C3C-BE0F-652265E4651E}" sibTransId="{0735B999-26E2-454A-A7B2-1327BD9B8E0F}"/>
    <dgm:cxn modelId="{C8EFCCAC-368F-414C-8803-0E99F84340A3}" type="presOf" srcId="{702BB5CE-E364-45B8-A633-5C2A07DFB6EF}" destId="{EB3545B0-B782-45D1-9FF6-29848411B64F}" srcOrd="1" destOrd="0" presId="urn:microsoft.com/office/officeart/2005/8/layout/list1"/>
    <dgm:cxn modelId="{801D987B-1829-41DB-839E-F7E3CEB471B6}" type="presOf" srcId="{C281CA3A-B8AE-488F-AF61-CDCA3AAE2744}" destId="{62714470-1AD9-4FF1-9BDD-AE1876AC726B}" srcOrd="0" destOrd="0" presId="urn:microsoft.com/office/officeart/2005/8/layout/list1"/>
    <dgm:cxn modelId="{D902B803-E471-4452-95B8-4A4092CD18EF}" type="presOf" srcId="{67FE06B2-ED15-46C5-8598-42C679F54BD6}" destId="{AEF25644-305A-40DB-82DD-032AA93C0A0E}" srcOrd="1" destOrd="0" presId="urn:microsoft.com/office/officeart/2005/8/layout/list1"/>
    <dgm:cxn modelId="{D3F01C55-8A81-4640-8739-79EC372436D9}" type="presParOf" srcId="{62714470-1AD9-4FF1-9BDD-AE1876AC726B}" destId="{EE5CF5E9-9D62-4DF6-8B59-92D63C81AA77}" srcOrd="0" destOrd="0" presId="urn:microsoft.com/office/officeart/2005/8/layout/list1"/>
    <dgm:cxn modelId="{EF53C3D7-23D8-4FBB-8FE2-2B1274A462CF}" type="presParOf" srcId="{EE5CF5E9-9D62-4DF6-8B59-92D63C81AA77}" destId="{C127E35B-6735-455A-9B5F-043FC278FD4E}" srcOrd="0" destOrd="0" presId="urn:microsoft.com/office/officeart/2005/8/layout/list1"/>
    <dgm:cxn modelId="{7E30FE74-77F6-4FA2-B9F3-81DFADF57186}" type="presParOf" srcId="{EE5CF5E9-9D62-4DF6-8B59-92D63C81AA77}" destId="{EB3545B0-B782-45D1-9FF6-29848411B64F}" srcOrd="1" destOrd="0" presId="urn:microsoft.com/office/officeart/2005/8/layout/list1"/>
    <dgm:cxn modelId="{A943EDC3-776D-4BBE-8868-2BB17C060000}" type="presParOf" srcId="{62714470-1AD9-4FF1-9BDD-AE1876AC726B}" destId="{1423DA46-816C-4EC8-8FB4-F2E32E16767B}" srcOrd="1" destOrd="0" presId="urn:microsoft.com/office/officeart/2005/8/layout/list1"/>
    <dgm:cxn modelId="{318243CC-511D-4B26-A51E-EA39DD3638A1}" type="presParOf" srcId="{62714470-1AD9-4FF1-9BDD-AE1876AC726B}" destId="{985314AA-8218-45DE-AA6F-E3D4193B58E3}" srcOrd="2" destOrd="0" presId="urn:microsoft.com/office/officeart/2005/8/layout/list1"/>
    <dgm:cxn modelId="{A3242FAD-31FE-4F98-AFCE-5F9ACE4D413F}" type="presParOf" srcId="{62714470-1AD9-4FF1-9BDD-AE1876AC726B}" destId="{C7837E51-952E-4066-83BF-437A07A904E3}" srcOrd="3" destOrd="0" presId="urn:microsoft.com/office/officeart/2005/8/layout/list1"/>
    <dgm:cxn modelId="{265794F1-0867-4DDD-8A2A-9018367F1742}" type="presParOf" srcId="{62714470-1AD9-4FF1-9BDD-AE1876AC726B}" destId="{2074189B-F0D7-4B14-8BA3-1D5D2D2CA797}" srcOrd="4" destOrd="0" presId="urn:microsoft.com/office/officeart/2005/8/layout/list1"/>
    <dgm:cxn modelId="{64BA62B8-1219-4770-9F01-CD94B8B6A0FC}" type="presParOf" srcId="{2074189B-F0D7-4B14-8BA3-1D5D2D2CA797}" destId="{90194FC0-4F54-437D-ACC6-AE473A8D3B55}" srcOrd="0" destOrd="0" presId="urn:microsoft.com/office/officeart/2005/8/layout/list1"/>
    <dgm:cxn modelId="{5B1A5213-B192-48E4-B77D-BD8709693D1E}" type="presParOf" srcId="{2074189B-F0D7-4B14-8BA3-1D5D2D2CA797}" destId="{AEF25644-305A-40DB-82DD-032AA93C0A0E}" srcOrd="1" destOrd="0" presId="urn:microsoft.com/office/officeart/2005/8/layout/list1"/>
    <dgm:cxn modelId="{85F65FB8-39E1-454B-AEA2-034CF56BF9A9}" type="presParOf" srcId="{62714470-1AD9-4FF1-9BDD-AE1876AC726B}" destId="{EFCEB47A-E01F-43A9-903F-13ED375FC82E}" srcOrd="5" destOrd="0" presId="urn:microsoft.com/office/officeart/2005/8/layout/list1"/>
    <dgm:cxn modelId="{F3E5DDCF-E2DB-47B3-B15F-F52EF4565683}" type="presParOf" srcId="{62714470-1AD9-4FF1-9BDD-AE1876AC726B}" destId="{408CCF29-B073-4F82-B528-E21FE9FE1F89}" srcOrd="6" destOrd="0" presId="urn:microsoft.com/office/officeart/2005/8/layout/list1"/>
    <dgm:cxn modelId="{C9493395-97C6-423B-8A30-0A1CF0D202F5}" type="presParOf" srcId="{62714470-1AD9-4FF1-9BDD-AE1876AC726B}" destId="{2634A170-A79D-4D1E-9442-54AA4937C855}" srcOrd="7" destOrd="0" presId="urn:microsoft.com/office/officeart/2005/8/layout/list1"/>
    <dgm:cxn modelId="{D761CFD1-53A1-42CC-977C-15510464E1E9}" type="presParOf" srcId="{62714470-1AD9-4FF1-9BDD-AE1876AC726B}" destId="{C7646353-6CEE-43BA-9399-CCED9F0C673E}" srcOrd="8" destOrd="0" presId="urn:microsoft.com/office/officeart/2005/8/layout/list1"/>
    <dgm:cxn modelId="{E5E3994D-B0A8-4959-8C6F-65F63A342C8C}" type="presParOf" srcId="{C7646353-6CEE-43BA-9399-CCED9F0C673E}" destId="{118643A6-67F8-4C1F-AAD4-5BA33FE039CC}" srcOrd="0" destOrd="0" presId="urn:microsoft.com/office/officeart/2005/8/layout/list1"/>
    <dgm:cxn modelId="{F7DC866B-DFDA-405B-9457-40AD6ED3E959}" type="presParOf" srcId="{C7646353-6CEE-43BA-9399-CCED9F0C673E}" destId="{5D970482-2013-4A79-A5F4-326D1CD106EB}" srcOrd="1" destOrd="0" presId="urn:microsoft.com/office/officeart/2005/8/layout/list1"/>
    <dgm:cxn modelId="{F3C32A2D-8C44-4D68-B940-2108C2808C7D}" type="presParOf" srcId="{62714470-1AD9-4FF1-9BDD-AE1876AC726B}" destId="{B9F01129-03B2-4243-98D3-E5196051248B}" srcOrd="9" destOrd="0" presId="urn:microsoft.com/office/officeart/2005/8/layout/list1"/>
    <dgm:cxn modelId="{D2FEBB8E-830A-4B26-8FE4-DE8E5BDE1E69}" type="presParOf" srcId="{62714470-1AD9-4FF1-9BDD-AE1876AC726B}" destId="{D8D99829-6383-4007-AF34-9621C2E6B865}" srcOrd="10" destOrd="0" presId="urn:microsoft.com/office/officeart/2005/8/layout/list1"/>
    <dgm:cxn modelId="{6EAA2B77-8FBF-411F-9735-68AA900DD2FF}" type="presParOf" srcId="{62714470-1AD9-4FF1-9BDD-AE1876AC726B}" destId="{419E548C-2F52-4490-9C5E-A2DBEAFB98C8}" srcOrd="11" destOrd="0" presId="urn:microsoft.com/office/officeart/2005/8/layout/list1"/>
    <dgm:cxn modelId="{342F2678-C146-400D-B94E-9B66C494EB30}" type="presParOf" srcId="{62714470-1AD9-4FF1-9BDD-AE1876AC726B}" destId="{E5D16236-4193-41C6-85E1-0B83A2C3F647}" srcOrd="12" destOrd="0" presId="urn:microsoft.com/office/officeart/2005/8/layout/list1"/>
    <dgm:cxn modelId="{CD1F79BB-9F58-4BC9-BAD1-DC798F964595}" type="presParOf" srcId="{E5D16236-4193-41C6-85E1-0B83A2C3F647}" destId="{DC04ECC6-7818-47A4-9B0E-00FEA6BB9C0C}" srcOrd="0" destOrd="0" presId="urn:microsoft.com/office/officeart/2005/8/layout/list1"/>
    <dgm:cxn modelId="{2D9B1D92-139C-4510-AADA-B5A1479D861C}" type="presParOf" srcId="{E5D16236-4193-41C6-85E1-0B83A2C3F647}" destId="{4ED5AA07-2F17-47CA-A3C4-8EED8BC9A248}" srcOrd="1" destOrd="0" presId="urn:microsoft.com/office/officeart/2005/8/layout/list1"/>
    <dgm:cxn modelId="{7BFDEE3A-300E-45EB-B148-4B9E98F8E12B}" type="presParOf" srcId="{62714470-1AD9-4FF1-9BDD-AE1876AC726B}" destId="{7F14B793-BA5B-4569-B6CB-90DF3E60BB22}" srcOrd="13" destOrd="0" presId="urn:microsoft.com/office/officeart/2005/8/layout/list1"/>
    <dgm:cxn modelId="{2DEA285C-118D-4C42-9DDE-38DBDA3F3F55}" type="presParOf" srcId="{62714470-1AD9-4FF1-9BDD-AE1876AC726B}" destId="{ED54C3E5-A564-410B-9405-2E163C4A689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314AA-8218-45DE-AA6F-E3D4193B58E3}">
      <dsp:nvSpPr>
        <dsp:cNvPr id="0" name=""/>
        <dsp:cNvSpPr/>
      </dsp:nvSpPr>
      <dsp:spPr>
        <a:xfrm>
          <a:off x="0" y="363838"/>
          <a:ext cx="777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 smtClean="0"/>
            <a:t>Slow growth in the past 5 years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 smtClean="0"/>
            <a:t>Expected to grow during 2015, creating a potential for </a:t>
          </a:r>
          <a:r>
            <a:rPr lang="en-US" sz="1700" b="0" i="0" kern="1200" smtClean="0"/>
            <a:t>discretionary spending</a:t>
          </a:r>
          <a:endParaRPr lang="en-US" sz="1700" b="0" kern="1200" dirty="0"/>
        </a:p>
      </dsp:txBody>
      <dsp:txXfrm>
        <a:off x="0" y="363838"/>
        <a:ext cx="7772400" cy="1231650"/>
      </dsp:txXfrm>
    </dsp:sp>
    <dsp:sp modelId="{EB3545B0-B782-45D1-9FF6-29848411B64F}">
      <dsp:nvSpPr>
        <dsp:cNvPr id="0" name=""/>
        <dsp:cNvSpPr/>
      </dsp:nvSpPr>
      <dsp:spPr>
        <a:xfrm>
          <a:off x="388620" y="112918"/>
          <a:ext cx="544068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Per Capita Disposable Income</a:t>
          </a:r>
        </a:p>
      </dsp:txBody>
      <dsp:txXfrm>
        <a:off x="413118" y="137416"/>
        <a:ext cx="5391684" cy="452844"/>
      </dsp:txXfrm>
    </dsp:sp>
    <dsp:sp modelId="{408CCF29-B073-4F82-B528-E21FE9FE1F89}">
      <dsp:nvSpPr>
        <dsp:cNvPr id="0" name=""/>
        <dsp:cNvSpPr/>
      </dsp:nvSpPr>
      <dsp:spPr>
        <a:xfrm>
          <a:off x="0" y="1938208"/>
          <a:ext cx="77724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 smtClean="0"/>
            <a:t>Increase in discount department stores &amp; internet-based retailers</a:t>
          </a:r>
          <a:endParaRPr lang="en-US" sz="1700" kern="1200" dirty="0"/>
        </a:p>
      </dsp:txBody>
      <dsp:txXfrm>
        <a:off x="0" y="1938208"/>
        <a:ext cx="7772400" cy="722925"/>
      </dsp:txXfrm>
    </dsp:sp>
    <dsp:sp modelId="{AEF25644-305A-40DB-82DD-032AA93C0A0E}">
      <dsp:nvSpPr>
        <dsp:cNvPr id="0" name=""/>
        <dsp:cNvSpPr/>
      </dsp:nvSpPr>
      <dsp:spPr>
        <a:xfrm>
          <a:off x="388620" y="1687288"/>
          <a:ext cx="544068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External Competition</a:t>
          </a:r>
          <a:endParaRPr lang="en-US" sz="1700" b="1" kern="1200" dirty="0"/>
        </a:p>
      </dsp:txBody>
      <dsp:txXfrm>
        <a:off x="413118" y="1711786"/>
        <a:ext cx="5391684" cy="452844"/>
      </dsp:txXfrm>
    </dsp:sp>
    <dsp:sp modelId="{D8D99829-6383-4007-AF34-9621C2E6B865}">
      <dsp:nvSpPr>
        <dsp:cNvPr id="0" name=""/>
        <dsp:cNvSpPr/>
      </dsp:nvSpPr>
      <dsp:spPr>
        <a:xfrm>
          <a:off x="0" y="3003853"/>
          <a:ext cx="77724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Expected to increase slowly</a:t>
          </a:r>
          <a:endParaRPr lang="en-US" sz="1700" kern="1200" dirty="0"/>
        </a:p>
      </dsp:txBody>
      <dsp:txXfrm>
        <a:off x="0" y="3003853"/>
        <a:ext cx="7772400" cy="722925"/>
      </dsp:txXfrm>
    </dsp:sp>
    <dsp:sp modelId="{5D970482-2013-4A79-A5F4-326D1CD106EB}">
      <dsp:nvSpPr>
        <dsp:cNvPr id="0" name=""/>
        <dsp:cNvSpPr/>
      </dsp:nvSpPr>
      <dsp:spPr>
        <a:xfrm>
          <a:off x="388620" y="2752933"/>
          <a:ext cx="544068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Number of adults aged 20 to 64</a:t>
          </a:r>
          <a:endParaRPr lang="en-US" sz="1700" kern="1200" dirty="0"/>
        </a:p>
      </dsp:txBody>
      <dsp:txXfrm>
        <a:off x="413118" y="2777431"/>
        <a:ext cx="5391684" cy="452844"/>
      </dsp:txXfrm>
    </dsp:sp>
    <dsp:sp modelId="{ED54C3E5-A564-410B-9405-2E163C4A6895}">
      <dsp:nvSpPr>
        <dsp:cNvPr id="0" name=""/>
        <dsp:cNvSpPr/>
      </dsp:nvSpPr>
      <dsp:spPr>
        <a:xfrm>
          <a:off x="0" y="4069498"/>
          <a:ext cx="77724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354076" rIns="60322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 smtClean="0"/>
            <a:t>Expected to decrease</a:t>
          </a:r>
          <a:br>
            <a:rPr lang="en-US" sz="1700" b="0" i="0" kern="1200" dirty="0" smtClean="0"/>
          </a:br>
          <a:endParaRPr lang="en-US" sz="1700" kern="1200" dirty="0"/>
        </a:p>
      </dsp:txBody>
      <dsp:txXfrm>
        <a:off x="0" y="4069498"/>
        <a:ext cx="7772400" cy="963900"/>
      </dsp:txXfrm>
    </dsp:sp>
    <dsp:sp modelId="{4ED5AA07-2F17-47CA-A3C4-8EED8BC9A248}">
      <dsp:nvSpPr>
        <dsp:cNvPr id="0" name=""/>
        <dsp:cNvSpPr/>
      </dsp:nvSpPr>
      <dsp:spPr>
        <a:xfrm>
          <a:off x="388620" y="3818578"/>
          <a:ext cx="544068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/>
            <a:t>World price of cotton</a:t>
          </a:r>
          <a:endParaRPr lang="en-US" sz="1700" kern="1200" dirty="0"/>
        </a:p>
      </dsp:txBody>
      <dsp:txXfrm>
        <a:off x="413118" y="3843076"/>
        <a:ext cx="53916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6BE07-AF2B-416E-AEFD-6742B146A254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E687-1D57-40D4-BC9E-299C2B1B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IBIS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E687-1D57-40D4-BC9E-299C2B1BD7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IBIS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E687-1D57-40D4-BC9E-299C2B1BD7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IBIS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E687-1D57-40D4-BC9E-299C2B1BD7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IBIS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E687-1D57-40D4-BC9E-299C2B1BD7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IBIS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E687-1D57-40D4-BC9E-299C2B1BD7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4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IBIS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E687-1D57-40D4-BC9E-299C2B1BD7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IBIS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E687-1D57-40D4-BC9E-299C2B1BD7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1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5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5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1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3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0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8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32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22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5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1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ADD5-C50F-438E-B923-B2899A6F46D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E102-76D8-4CCA-B2FB-1814EBC2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9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ADD5-C50F-438E-B923-B2899A6F46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E102-76D8-4CCA-B2FB-1814EBC25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5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45122"/>
              </p:ext>
            </p:extLst>
          </p:nvPr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56"/>
                <a:gridCol w="2147931"/>
                <a:gridCol w="2292952"/>
                <a:gridCol w="243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Proposition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3124200" y="274638"/>
            <a:ext cx="319677" cy="258485"/>
          </a:xfrm>
          <a:prstGeom prst="triangle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33123"/>
            <a:ext cx="7772400" cy="914677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Competitive environment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514600"/>
            <a:ext cx="7772400" cy="4191000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Women Clothing Store Industry </a:t>
            </a:r>
            <a:r>
              <a:rPr lang="en-US" dirty="0" smtClean="0">
                <a:solidFill>
                  <a:schemeClr val="bg1"/>
                </a:solidFill>
              </a:rPr>
              <a:t>in Canada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53526"/>
              </p:ext>
            </p:extLst>
          </p:nvPr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56"/>
                <a:gridCol w="2147931"/>
                <a:gridCol w="2292952"/>
                <a:gridCol w="243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Proposition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3199154" y="274638"/>
            <a:ext cx="319677" cy="258485"/>
          </a:xfrm>
          <a:prstGeom prst="triangle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514600"/>
            <a:ext cx="7772400" cy="4191000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Revenue: $5.6B 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Profits: $253.2M 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Margins: </a:t>
            </a:r>
            <a:r>
              <a:rPr lang="en-US" dirty="0" smtClean="0">
                <a:solidFill>
                  <a:schemeClr val="bg1"/>
                </a:solidFill>
              </a:rPr>
              <a:t>4%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Annual </a:t>
            </a:r>
            <a:r>
              <a:rPr lang="en-US" dirty="0">
                <a:solidFill>
                  <a:schemeClr val="bg1"/>
                </a:solidFill>
              </a:rPr>
              <a:t>Growth: 1.5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33123"/>
            <a:ext cx="7772400" cy="914677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Key Statistics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10083"/>
            <a:ext cx="7772400" cy="5095517"/>
          </a:xfrm>
          <a:solidFill>
            <a:srgbClr val="0D0D0D">
              <a:alpha val="69804"/>
            </a:srgbClr>
          </a:solidFill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29951"/>
              </p:ext>
            </p:extLst>
          </p:nvPr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56"/>
                <a:gridCol w="2147931"/>
                <a:gridCol w="2292952"/>
                <a:gridCol w="243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Proposition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3200400" y="274638"/>
            <a:ext cx="319677" cy="258485"/>
          </a:xfrm>
          <a:prstGeom prst="triangle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33123"/>
            <a:ext cx="7772400" cy="914677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Economic Drivers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3078481"/>
              </p:ext>
            </p:extLst>
          </p:nvPr>
        </p:nvGraphicFramePr>
        <p:xfrm>
          <a:off x="609600" y="1610082"/>
          <a:ext cx="7772400" cy="514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0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51854"/>
              </p:ext>
            </p:extLst>
          </p:nvPr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56"/>
                <a:gridCol w="2147931"/>
                <a:gridCol w="2292952"/>
                <a:gridCol w="243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Proposition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3199154" y="274638"/>
            <a:ext cx="319677" cy="258485"/>
          </a:xfrm>
          <a:prstGeom prst="triangle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33123"/>
            <a:ext cx="7772400" cy="914677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Value Chain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5949" y="1428413"/>
            <a:ext cx="7022074" cy="5017172"/>
            <a:chOff x="1755949" y="1428413"/>
            <a:chExt cx="7022074" cy="5017172"/>
          </a:xfrm>
        </p:grpSpPr>
        <p:sp>
          <p:nvSpPr>
            <p:cNvPr id="8" name="Bent-Up Arrow 7"/>
            <p:cNvSpPr/>
            <p:nvPr/>
          </p:nvSpPr>
          <p:spPr>
            <a:xfrm rot="5400000">
              <a:off x="1961303" y="2287624"/>
              <a:ext cx="775096" cy="88242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755949" y="1428413"/>
              <a:ext cx="2694780" cy="913322"/>
            </a:xfrm>
            <a:custGeom>
              <a:avLst/>
              <a:gdLst>
                <a:gd name="connsiteX0" fmla="*/ 0 w 1304806"/>
                <a:gd name="connsiteY0" fmla="*/ 152251 h 913322"/>
                <a:gd name="connsiteX1" fmla="*/ 152251 w 1304806"/>
                <a:gd name="connsiteY1" fmla="*/ 0 h 913322"/>
                <a:gd name="connsiteX2" fmla="*/ 1152555 w 1304806"/>
                <a:gd name="connsiteY2" fmla="*/ 0 h 913322"/>
                <a:gd name="connsiteX3" fmla="*/ 1304806 w 1304806"/>
                <a:gd name="connsiteY3" fmla="*/ 152251 h 913322"/>
                <a:gd name="connsiteX4" fmla="*/ 1304806 w 1304806"/>
                <a:gd name="connsiteY4" fmla="*/ 761071 h 913322"/>
                <a:gd name="connsiteX5" fmla="*/ 1152555 w 1304806"/>
                <a:gd name="connsiteY5" fmla="*/ 913322 h 913322"/>
                <a:gd name="connsiteX6" fmla="*/ 152251 w 1304806"/>
                <a:gd name="connsiteY6" fmla="*/ 913322 h 913322"/>
                <a:gd name="connsiteX7" fmla="*/ 0 w 1304806"/>
                <a:gd name="connsiteY7" fmla="*/ 761071 h 913322"/>
                <a:gd name="connsiteX8" fmla="*/ 0 w 1304806"/>
                <a:gd name="connsiteY8" fmla="*/ 152251 h 9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806" h="913322">
                  <a:moveTo>
                    <a:pt x="0" y="152251"/>
                  </a:moveTo>
                  <a:cubicBezTo>
                    <a:pt x="0" y="68165"/>
                    <a:pt x="68165" y="0"/>
                    <a:pt x="152251" y="0"/>
                  </a:cubicBezTo>
                  <a:lnTo>
                    <a:pt x="1152555" y="0"/>
                  </a:lnTo>
                  <a:cubicBezTo>
                    <a:pt x="1236641" y="0"/>
                    <a:pt x="1304806" y="68165"/>
                    <a:pt x="1304806" y="152251"/>
                  </a:cubicBezTo>
                  <a:lnTo>
                    <a:pt x="1304806" y="761071"/>
                  </a:lnTo>
                  <a:cubicBezTo>
                    <a:pt x="1304806" y="845157"/>
                    <a:pt x="1236641" y="913322"/>
                    <a:pt x="1152555" y="913322"/>
                  </a:cubicBezTo>
                  <a:lnTo>
                    <a:pt x="152251" y="913322"/>
                  </a:lnTo>
                  <a:cubicBezTo>
                    <a:pt x="68165" y="913322"/>
                    <a:pt x="0" y="845157"/>
                    <a:pt x="0" y="761071"/>
                  </a:cubicBezTo>
                  <a:lnTo>
                    <a:pt x="0" y="1522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3" tIns="120793" rIns="120793" bIns="12079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Raw Material Producers</a:t>
              </a:r>
              <a:endParaRPr lang="en-US" sz="3200" kern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60756" y="1515519"/>
              <a:ext cx="948992" cy="738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Bent-Up Arrow 10"/>
            <p:cNvSpPr/>
            <p:nvPr/>
          </p:nvSpPr>
          <p:spPr>
            <a:xfrm rot="5400000">
              <a:off x="3043126" y="3313586"/>
              <a:ext cx="775096" cy="88242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837773" y="2454376"/>
              <a:ext cx="2694780" cy="913322"/>
            </a:xfrm>
            <a:custGeom>
              <a:avLst/>
              <a:gdLst>
                <a:gd name="connsiteX0" fmla="*/ 0 w 1304806"/>
                <a:gd name="connsiteY0" fmla="*/ 152251 h 913322"/>
                <a:gd name="connsiteX1" fmla="*/ 152251 w 1304806"/>
                <a:gd name="connsiteY1" fmla="*/ 0 h 913322"/>
                <a:gd name="connsiteX2" fmla="*/ 1152555 w 1304806"/>
                <a:gd name="connsiteY2" fmla="*/ 0 h 913322"/>
                <a:gd name="connsiteX3" fmla="*/ 1304806 w 1304806"/>
                <a:gd name="connsiteY3" fmla="*/ 152251 h 913322"/>
                <a:gd name="connsiteX4" fmla="*/ 1304806 w 1304806"/>
                <a:gd name="connsiteY4" fmla="*/ 761071 h 913322"/>
                <a:gd name="connsiteX5" fmla="*/ 1152555 w 1304806"/>
                <a:gd name="connsiteY5" fmla="*/ 913322 h 913322"/>
                <a:gd name="connsiteX6" fmla="*/ 152251 w 1304806"/>
                <a:gd name="connsiteY6" fmla="*/ 913322 h 913322"/>
                <a:gd name="connsiteX7" fmla="*/ 0 w 1304806"/>
                <a:gd name="connsiteY7" fmla="*/ 761071 h 913322"/>
                <a:gd name="connsiteX8" fmla="*/ 0 w 1304806"/>
                <a:gd name="connsiteY8" fmla="*/ 152251 h 9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806" h="913322">
                  <a:moveTo>
                    <a:pt x="0" y="152251"/>
                  </a:moveTo>
                  <a:cubicBezTo>
                    <a:pt x="0" y="68165"/>
                    <a:pt x="68165" y="0"/>
                    <a:pt x="152251" y="0"/>
                  </a:cubicBezTo>
                  <a:lnTo>
                    <a:pt x="1152555" y="0"/>
                  </a:lnTo>
                  <a:cubicBezTo>
                    <a:pt x="1236641" y="0"/>
                    <a:pt x="1304806" y="68165"/>
                    <a:pt x="1304806" y="152251"/>
                  </a:cubicBezTo>
                  <a:lnTo>
                    <a:pt x="1304806" y="761071"/>
                  </a:lnTo>
                  <a:cubicBezTo>
                    <a:pt x="1304806" y="845157"/>
                    <a:pt x="1236641" y="913322"/>
                    <a:pt x="1152555" y="913322"/>
                  </a:cubicBezTo>
                  <a:lnTo>
                    <a:pt x="152251" y="913322"/>
                  </a:lnTo>
                  <a:cubicBezTo>
                    <a:pt x="68165" y="913322"/>
                    <a:pt x="0" y="845157"/>
                    <a:pt x="0" y="761071"/>
                  </a:cubicBezTo>
                  <a:lnTo>
                    <a:pt x="0" y="1522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3" tIns="120793" rIns="120793" bIns="12079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Manufacturers</a:t>
              </a:r>
              <a:endParaRPr lang="en-US" sz="3200" kern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42579" y="2541482"/>
              <a:ext cx="948992" cy="738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Bent-Up Arrow 13"/>
            <p:cNvSpPr/>
            <p:nvPr/>
          </p:nvSpPr>
          <p:spPr>
            <a:xfrm rot="5400000">
              <a:off x="4124950" y="4339549"/>
              <a:ext cx="775096" cy="88242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919596" y="3480338"/>
              <a:ext cx="2694780" cy="913322"/>
            </a:xfrm>
            <a:custGeom>
              <a:avLst/>
              <a:gdLst>
                <a:gd name="connsiteX0" fmla="*/ 0 w 1304806"/>
                <a:gd name="connsiteY0" fmla="*/ 152251 h 913322"/>
                <a:gd name="connsiteX1" fmla="*/ 152251 w 1304806"/>
                <a:gd name="connsiteY1" fmla="*/ 0 h 913322"/>
                <a:gd name="connsiteX2" fmla="*/ 1152555 w 1304806"/>
                <a:gd name="connsiteY2" fmla="*/ 0 h 913322"/>
                <a:gd name="connsiteX3" fmla="*/ 1304806 w 1304806"/>
                <a:gd name="connsiteY3" fmla="*/ 152251 h 913322"/>
                <a:gd name="connsiteX4" fmla="*/ 1304806 w 1304806"/>
                <a:gd name="connsiteY4" fmla="*/ 761071 h 913322"/>
                <a:gd name="connsiteX5" fmla="*/ 1152555 w 1304806"/>
                <a:gd name="connsiteY5" fmla="*/ 913322 h 913322"/>
                <a:gd name="connsiteX6" fmla="*/ 152251 w 1304806"/>
                <a:gd name="connsiteY6" fmla="*/ 913322 h 913322"/>
                <a:gd name="connsiteX7" fmla="*/ 0 w 1304806"/>
                <a:gd name="connsiteY7" fmla="*/ 761071 h 913322"/>
                <a:gd name="connsiteX8" fmla="*/ 0 w 1304806"/>
                <a:gd name="connsiteY8" fmla="*/ 152251 h 9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806" h="913322">
                  <a:moveTo>
                    <a:pt x="0" y="152251"/>
                  </a:moveTo>
                  <a:cubicBezTo>
                    <a:pt x="0" y="68165"/>
                    <a:pt x="68165" y="0"/>
                    <a:pt x="152251" y="0"/>
                  </a:cubicBezTo>
                  <a:lnTo>
                    <a:pt x="1152555" y="0"/>
                  </a:lnTo>
                  <a:cubicBezTo>
                    <a:pt x="1236641" y="0"/>
                    <a:pt x="1304806" y="68165"/>
                    <a:pt x="1304806" y="152251"/>
                  </a:cubicBezTo>
                  <a:lnTo>
                    <a:pt x="1304806" y="761071"/>
                  </a:lnTo>
                  <a:cubicBezTo>
                    <a:pt x="1304806" y="845157"/>
                    <a:pt x="1236641" y="913322"/>
                    <a:pt x="1152555" y="913322"/>
                  </a:cubicBezTo>
                  <a:lnTo>
                    <a:pt x="152251" y="913322"/>
                  </a:lnTo>
                  <a:cubicBezTo>
                    <a:pt x="68165" y="913322"/>
                    <a:pt x="0" y="845157"/>
                    <a:pt x="0" y="761071"/>
                  </a:cubicBezTo>
                  <a:lnTo>
                    <a:pt x="0" y="1522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3" tIns="120793" rIns="120793" bIns="12079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Wholesalers</a:t>
              </a:r>
              <a:endParaRPr lang="en-US" sz="3200" kern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4403" y="3567444"/>
              <a:ext cx="948992" cy="738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Bent-Up Arrow 16"/>
            <p:cNvSpPr/>
            <p:nvPr/>
          </p:nvSpPr>
          <p:spPr>
            <a:xfrm rot="5400000">
              <a:off x="5206773" y="5365511"/>
              <a:ext cx="775096" cy="88242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001420" y="4506301"/>
              <a:ext cx="2694780" cy="913322"/>
            </a:xfrm>
            <a:custGeom>
              <a:avLst/>
              <a:gdLst>
                <a:gd name="connsiteX0" fmla="*/ 0 w 1304806"/>
                <a:gd name="connsiteY0" fmla="*/ 152251 h 913322"/>
                <a:gd name="connsiteX1" fmla="*/ 152251 w 1304806"/>
                <a:gd name="connsiteY1" fmla="*/ 0 h 913322"/>
                <a:gd name="connsiteX2" fmla="*/ 1152555 w 1304806"/>
                <a:gd name="connsiteY2" fmla="*/ 0 h 913322"/>
                <a:gd name="connsiteX3" fmla="*/ 1304806 w 1304806"/>
                <a:gd name="connsiteY3" fmla="*/ 152251 h 913322"/>
                <a:gd name="connsiteX4" fmla="*/ 1304806 w 1304806"/>
                <a:gd name="connsiteY4" fmla="*/ 761071 h 913322"/>
                <a:gd name="connsiteX5" fmla="*/ 1152555 w 1304806"/>
                <a:gd name="connsiteY5" fmla="*/ 913322 h 913322"/>
                <a:gd name="connsiteX6" fmla="*/ 152251 w 1304806"/>
                <a:gd name="connsiteY6" fmla="*/ 913322 h 913322"/>
                <a:gd name="connsiteX7" fmla="*/ 0 w 1304806"/>
                <a:gd name="connsiteY7" fmla="*/ 761071 h 913322"/>
                <a:gd name="connsiteX8" fmla="*/ 0 w 1304806"/>
                <a:gd name="connsiteY8" fmla="*/ 152251 h 9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806" h="913322">
                  <a:moveTo>
                    <a:pt x="0" y="152251"/>
                  </a:moveTo>
                  <a:cubicBezTo>
                    <a:pt x="0" y="68165"/>
                    <a:pt x="68165" y="0"/>
                    <a:pt x="152251" y="0"/>
                  </a:cubicBezTo>
                  <a:lnTo>
                    <a:pt x="1152555" y="0"/>
                  </a:lnTo>
                  <a:cubicBezTo>
                    <a:pt x="1236641" y="0"/>
                    <a:pt x="1304806" y="68165"/>
                    <a:pt x="1304806" y="152251"/>
                  </a:cubicBezTo>
                  <a:lnTo>
                    <a:pt x="1304806" y="761071"/>
                  </a:lnTo>
                  <a:cubicBezTo>
                    <a:pt x="1304806" y="845157"/>
                    <a:pt x="1236641" y="913322"/>
                    <a:pt x="1152555" y="913322"/>
                  </a:cubicBezTo>
                  <a:lnTo>
                    <a:pt x="152251" y="913322"/>
                  </a:lnTo>
                  <a:cubicBezTo>
                    <a:pt x="68165" y="913322"/>
                    <a:pt x="0" y="845157"/>
                    <a:pt x="0" y="761071"/>
                  </a:cubicBezTo>
                  <a:lnTo>
                    <a:pt x="0" y="152251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0793" tIns="120793" rIns="120793" bIns="12079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Retails Stores</a:t>
              </a:r>
              <a:endParaRPr lang="en-US" sz="3200" kern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6226" y="4593407"/>
              <a:ext cx="948992" cy="738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083243" y="5532263"/>
              <a:ext cx="2694780" cy="913322"/>
            </a:xfrm>
            <a:custGeom>
              <a:avLst/>
              <a:gdLst>
                <a:gd name="connsiteX0" fmla="*/ 0 w 1304806"/>
                <a:gd name="connsiteY0" fmla="*/ 152251 h 913322"/>
                <a:gd name="connsiteX1" fmla="*/ 152251 w 1304806"/>
                <a:gd name="connsiteY1" fmla="*/ 0 h 913322"/>
                <a:gd name="connsiteX2" fmla="*/ 1152555 w 1304806"/>
                <a:gd name="connsiteY2" fmla="*/ 0 h 913322"/>
                <a:gd name="connsiteX3" fmla="*/ 1304806 w 1304806"/>
                <a:gd name="connsiteY3" fmla="*/ 152251 h 913322"/>
                <a:gd name="connsiteX4" fmla="*/ 1304806 w 1304806"/>
                <a:gd name="connsiteY4" fmla="*/ 761071 h 913322"/>
                <a:gd name="connsiteX5" fmla="*/ 1152555 w 1304806"/>
                <a:gd name="connsiteY5" fmla="*/ 913322 h 913322"/>
                <a:gd name="connsiteX6" fmla="*/ 152251 w 1304806"/>
                <a:gd name="connsiteY6" fmla="*/ 913322 h 913322"/>
                <a:gd name="connsiteX7" fmla="*/ 0 w 1304806"/>
                <a:gd name="connsiteY7" fmla="*/ 761071 h 913322"/>
                <a:gd name="connsiteX8" fmla="*/ 0 w 1304806"/>
                <a:gd name="connsiteY8" fmla="*/ 152251 h 9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806" h="913322">
                  <a:moveTo>
                    <a:pt x="0" y="152251"/>
                  </a:moveTo>
                  <a:cubicBezTo>
                    <a:pt x="0" y="68165"/>
                    <a:pt x="68165" y="0"/>
                    <a:pt x="152251" y="0"/>
                  </a:cubicBezTo>
                  <a:lnTo>
                    <a:pt x="1152555" y="0"/>
                  </a:lnTo>
                  <a:cubicBezTo>
                    <a:pt x="1236641" y="0"/>
                    <a:pt x="1304806" y="68165"/>
                    <a:pt x="1304806" y="152251"/>
                  </a:cubicBezTo>
                  <a:lnTo>
                    <a:pt x="1304806" y="761071"/>
                  </a:lnTo>
                  <a:cubicBezTo>
                    <a:pt x="1304806" y="845157"/>
                    <a:pt x="1236641" y="913322"/>
                    <a:pt x="1152555" y="913322"/>
                  </a:cubicBezTo>
                  <a:lnTo>
                    <a:pt x="152251" y="913322"/>
                  </a:lnTo>
                  <a:cubicBezTo>
                    <a:pt x="68165" y="913322"/>
                    <a:pt x="0" y="845157"/>
                    <a:pt x="0" y="761071"/>
                  </a:cubicBezTo>
                  <a:lnTo>
                    <a:pt x="0" y="1522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3" tIns="120793" rIns="120793" bIns="12079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Consumers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4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85245"/>
              </p:ext>
            </p:extLst>
          </p:nvPr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56"/>
                <a:gridCol w="2147931"/>
                <a:gridCol w="2292952"/>
                <a:gridCol w="243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Proposition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3199154" y="274638"/>
            <a:ext cx="319677" cy="258485"/>
          </a:xfrm>
          <a:prstGeom prst="triangle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500" y="1610083"/>
            <a:ext cx="7772400" cy="4191000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33123"/>
            <a:ext cx="7772400" cy="914677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Extremely Fragmented Market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" y="6096000"/>
            <a:ext cx="7772400" cy="700804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Reitman being the largest player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14135"/>
              </p:ext>
            </p:extLst>
          </p:nvPr>
        </p:nvGraphicFramePr>
        <p:xfrm>
          <a:off x="571500" y="1610083"/>
          <a:ext cx="777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32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82861"/>
              </p:ext>
            </p:extLst>
          </p:nvPr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56"/>
                <a:gridCol w="2147931"/>
                <a:gridCol w="2292952"/>
                <a:gridCol w="243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Proposition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3199154" y="274638"/>
            <a:ext cx="319677" cy="258485"/>
          </a:xfrm>
          <a:prstGeom prst="triangle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610083"/>
            <a:ext cx="7772400" cy="5095517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33123"/>
            <a:ext cx="7772400" cy="914677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Market Segmentation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432010"/>
              </p:ext>
            </p:extLst>
          </p:nvPr>
        </p:nvGraphicFramePr>
        <p:xfrm>
          <a:off x="609600" y="1610083"/>
          <a:ext cx="7772400" cy="509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7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72814"/>
              </p:ext>
            </p:extLst>
          </p:nvPr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56"/>
                <a:gridCol w="2147931"/>
                <a:gridCol w="2292952"/>
                <a:gridCol w="243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Proposition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143000"/>
          </a:xfrm>
          <a:solidFill>
            <a:srgbClr val="0D0D0D">
              <a:alpha val="70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Success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85800" y="1981200"/>
            <a:ext cx="7772400" cy="4648200"/>
          </a:xfrm>
          <a:prstGeom prst="rect">
            <a:avLst/>
          </a:prstGeom>
          <a:solidFill>
            <a:srgbClr val="0D0D0D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696200" y="304800"/>
            <a:ext cx="319677" cy="258485"/>
          </a:xfrm>
          <a:prstGeom prst="triangle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2204087"/>
            <a:ext cx="5334000" cy="3943349"/>
            <a:chOff x="914400" y="2204087"/>
            <a:chExt cx="5334000" cy="3943349"/>
          </a:xfrm>
        </p:grpSpPr>
        <p:sp>
          <p:nvSpPr>
            <p:cNvPr id="9" name="Freeform 8"/>
            <p:cNvSpPr/>
            <p:nvPr/>
          </p:nvSpPr>
          <p:spPr>
            <a:xfrm>
              <a:off x="914400" y="2204087"/>
              <a:ext cx="5334000" cy="719549"/>
            </a:xfrm>
            <a:custGeom>
              <a:avLst/>
              <a:gdLst>
                <a:gd name="connsiteX0" fmla="*/ 0 w 5334000"/>
                <a:gd name="connsiteY0" fmla="*/ 119927 h 719549"/>
                <a:gd name="connsiteX1" fmla="*/ 119927 w 5334000"/>
                <a:gd name="connsiteY1" fmla="*/ 0 h 719549"/>
                <a:gd name="connsiteX2" fmla="*/ 5214073 w 5334000"/>
                <a:gd name="connsiteY2" fmla="*/ 0 h 719549"/>
                <a:gd name="connsiteX3" fmla="*/ 5334000 w 5334000"/>
                <a:gd name="connsiteY3" fmla="*/ 119927 h 719549"/>
                <a:gd name="connsiteX4" fmla="*/ 5334000 w 5334000"/>
                <a:gd name="connsiteY4" fmla="*/ 599622 h 719549"/>
                <a:gd name="connsiteX5" fmla="*/ 5214073 w 5334000"/>
                <a:gd name="connsiteY5" fmla="*/ 719549 h 719549"/>
                <a:gd name="connsiteX6" fmla="*/ 119927 w 5334000"/>
                <a:gd name="connsiteY6" fmla="*/ 719549 h 719549"/>
                <a:gd name="connsiteX7" fmla="*/ 0 w 5334000"/>
                <a:gd name="connsiteY7" fmla="*/ 599622 h 719549"/>
                <a:gd name="connsiteX8" fmla="*/ 0 w 5334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5214073" y="0"/>
                  </a:lnTo>
                  <a:cubicBezTo>
                    <a:pt x="5280307" y="0"/>
                    <a:pt x="5334000" y="53693"/>
                    <a:pt x="5334000" y="119927"/>
                  </a:cubicBezTo>
                  <a:lnTo>
                    <a:pt x="5334000" y="599622"/>
                  </a:lnTo>
                  <a:cubicBezTo>
                    <a:pt x="5334000" y="665856"/>
                    <a:pt x="5280307" y="719549"/>
                    <a:pt x="5214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425" tIns="149425" rIns="149425" bIns="149425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Attractive </a:t>
              </a:r>
              <a:r>
                <a:rPr lang="en-US" sz="3000" kern="1200" smtClean="0"/>
                <a:t>product presentation</a:t>
              </a:r>
              <a:endParaRPr lang="en-US" sz="30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14400" y="3010036"/>
              <a:ext cx="5334000" cy="719549"/>
            </a:xfrm>
            <a:custGeom>
              <a:avLst/>
              <a:gdLst>
                <a:gd name="connsiteX0" fmla="*/ 0 w 5334000"/>
                <a:gd name="connsiteY0" fmla="*/ 119927 h 719549"/>
                <a:gd name="connsiteX1" fmla="*/ 119927 w 5334000"/>
                <a:gd name="connsiteY1" fmla="*/ 0 h 719549"/>
                <a:gd name="connsiteX2" fmla="*/ 5214073 w 5334000"/>
                <a:gd name="connsiteY2" fmla="*/ 0 h 719549"/>
                <a:gd name="connsiteX3" fmla="*/ 5334000 w 5334000"/>
                <a:gd name="connsiteY3" fmla="*/ 119927 h 719549"/>
                <a:gd name="connsiteX4" fmla="*/ 5334000 w 5334000"/>
                <a:gd name="connsiteY4" fmla="*/ 599622 h 719549"/>
                <a:gd name="connsiteX5" fmla="*/ 5214073 w 5334000"/>
                <a:gd name="connsiteY5" fmla="*/ 719549 h 719549"/>
                <a:gd name="connsiteX6" fmla="*/ 119927 w 5334000"/>
                <a:gd name="connsiteY6" fmla="*/ 719549 h 719549"/>
                <a:gd name="connsiteX7" fmla="*/ 0 w 5334000"/>
                <a:gd name="connsiteY7" fmla="*/ 599622 h 719549"/>
                <a:gd name="connsiteX8" fmla="*/ 0 w 5334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5214073" y="0"/>
                  </a:lnTo>
                  <a:cubicBezTo>
                    <a:pt x="5280307" y="0"/>
                    <a:pt x="5334000" y="53693"/>
                    <a:pt x="5334000" y="119927"/>
                  </a:cubicBezTo>
                  <a:lnTo>
                    <a:pt x="5334000" y="599622"/>
                  </a:lnTo>
                  <a:cubicBezTo>
                    <a:pt x="5334000" y="665856"/>
                    <a:pt x="5280307" y="719549"/>
                    <a:pt x="5214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425" tIns="149425" rIns="149425" bIns="149425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Establishment of </a:t>
              </a:r>
              <a:r>
                <a:rPr lang="en-US" sz="3000" kern="1200" smtClean="0"/>
                <a:t>brand names</a:t>
              </a:r>
              <a:endParaRPr lang="en-US" sz="30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14400" y="3815986"/>
              <a:ext cx="5334000" cy="719549"/>
            </a:xfrm>
            <a:custGeom>
              <a:avLst/>
              <a:gdLst>
                <a:gd name="connsiteX0" fmla="*/ 0 w 5334000"/>
                <a:gd name="connsiteY0" fmla="*/ 119927 h 719549"/>
                <a:gd name="connsiteX1" fmla="*/ 119927 w 5334000"/>
                <a:gd name="connsiteY1" fmla="*/ 0 h 719549"/>
                <a:gd name="connsiteX2" fmla="*/ 5214073 w 5334000"/>
                <a:gd name="connsiteY2" fmla="*/ 0 h 719549"/>
                <a:gd name="connsiteX3" fmla="*/ 5334000 w 5334000"/>
                <a:gd name="connsiteY3" fmla="*/ 119927 h 719549"/>
                <a:gd name="connsiteX4" fmla="*/ 5334000 w 5334000"/>
                <a:gd name="connsiteY4" fmla="*/ 599622 h 719549"/>
                <a:gd name="connsiteX5" fmla="*/ 5214073 w 5334000"/>
                <a:gd name="connsiteY5" fmla="*/ 719549 h 719549"/>
                <a:gd name="connsiteX6" fmla="*/ 119927 w 5334000"/>
                <a:gd name="connsiteY6" fmla="*/ 719549 h 719549"/>
                <a:gd name="connsiteX7" fmla="*/ 0 w 5334000"/>
                <a:gd name="connsiteY7" fmla="*/ 599622 h 719549"/>
                <a:gd name="connsiteX8" fmla="*/ 0 w 5334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5214073" y="0"/>
                  </a:lnTo>
                  <a:cubicBezTo>
                    <a:pt x="5280307" y="0"/>
                    <a:pt x="5334000" y="53693"/>
                    <a:pt x="5334000" y="119927"/>
                  </a:cubicBezTo>
                  <a:lnTo>
                    <a:pt x="5334000" y="599622"/>
                  </a:lnTo>
                  <a:cubicBezTo>
                    <a:pt x="5334000" y="665856"/>
                    <a:pt x="5280307" y="719549"/>
                    <a:pt x="5214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9425" tIns="149425" rIns="149425" bIns="149425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Ability to control stock on hand</a:t>
              </a:r>
              <a:endParaRPr lang="en-US" sz="3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14400" y="4621937"/>
              <a:ext cx="5334000" cy="719549"/>
            </a:xfrm>
            <a:custGeom>
              <a:avLst/>
              <a:gdLst>
                <a:gd name="connsiteX0" fmla="*/ 0 w 5334000"/>
                <a:gd name="connsiteY0" fmla="*/ 119927 h 719549"/>
                <a:gd name="connsiteX1" fmla="*/ 119927 w 5334000"/>
                <a:gd name="connsiteY1" fmla="*/ 0 h 719549"/>
                <a:gd name="connsiteX2" fmla="*/ 5214073 w 5334000"/>
                <a:gd name="connsiteY2" fmla="*/ 0 h 719549"/>
                <a:gd name="connsiteX3" fmla="*/ 5334000 w 5334000"/>
                <a:gd name="connsiteY3" fmla="*/ 119927 h 719549"/>
                <a:gd name="connsiteX4" fmla="*/ 5334000 w 5334000"/>
                <a:gd name="connsiteY4" fmla="*/ 599622 h 719549"/>
                <a:gd name="connsiteX5" fmla="*/ 5214073 w 5334000"/>
                <a:gd name="connsiteY5" fmla="*/ 719549 h 719549"/>
                <a:gd name="connsiteX6" fmla="*/ 119927 w 5334000"/>
                <a:gd name="connsiteY6" fmla="*/ 719549 h 719549"/>
                <a:gd name="connsiteX7" fmla="*/ 0 w 5334000"/>
                <a:gd name="connsiteY7" fmla="*/ 599622 h 719549"/>
                <a:gd name="connsiteX8" fmla="*/ 0 w 5334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5214073" y="0"/>
                  </a:lnTo>
                  <a:cubicBezTo>
                    <a:pt x="5280307" y="0"/>
                    <a:pt x="5334000" y="53693"/>
                    <a:pt x="5334000" y="119927"/>
                  </a:cubicBezTo>
                  <a:lnTo>
                    <a:pt x="5334000" y="599622"/>
                  </a:lnTo>
                  <a:cubicBezTo>
                    <a:pt x="5334000" y="665856"/>
                    <a:pt x="5280307" y="719549"/>
                    <a:pt x="5214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425" tIns="149425" rIns="149425" bIns="149425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Proximity to </a:t>
              </a:r>
              <a:r>
                <a:rPr lang="en-US" sz="3000" kern="1200" smtClean="0"/>
                <a:t>key markets</a:t>
              </a:r>
              <a:endParaRPr lang="en-US" sz="30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14400" y="5427887"/>
              <a:ext cx="5334000" cy="719549"/>
            </a:xfrm>
            <a:custGeom>
              <a:avLst/>
              <a:gdLst>
                <a:gd name="connsiteX0" fmla="*/ 0 w 5334000"/>
                <a:gd name="connsiteY0" fmla="*/ 119927 h 719549"/>
                <a:gd name="connsiteX1" fmla="*/ 119927 w 5334000"/>
                <a:gd name="connsiteY1" fmla="*/ 0 h 719549"/>
                <a:gd name="connsiteX2" fmla="*/ 5214073 w 5334000"/>
                <a:gd name="connsiteY2" fmla="*/ 0 h 719549"/>
                <a:gd name="connsiteX3" fmla="*/ 5334000 w 5334000"/>
                <a:gd name="connsiteY3" fmla="*/ 119927 h 719549"/>
                <a:gd name="connsiteX4" fmla="*/ 5334000 w 5334000"/>
                <a:gd name="connsiteY4" fmla="*/ 599622 h 719549"/>
                <a:gd name="connsiteX5" fmla="*/ 5214073 w 5334000"/>
                <a:gd name="connsiteY5" fmla="*/ 719549 h 719549"/>
                <a:gd name="connsiteX6" fmla="*/ 119927 w 5334000"/>
                <a:gd name="connsiteY6" fmla="*/ 719549 h 719549"/>
                <a:gd name="connsiteX7" fmla="*/ 0 w 5334000"/>
                <a:gd name="connsiteY7" fmla="*/ 599622 h 719549"/>
                <a:gd name="connsiteX8" fmla="*/ 0 w 5334000"/>
                <a:gd name="connsiteY8" fmla="*/ 119927 h 71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4000" h="719549">
                  <a:moveTo>
                    <a:pt x="0" y="119927"/>
                  </a:moveTo>
                  <a:cubicBezTo>
                    <a:pt x="0" y="53693"/>
                    <a:pt x="53693" y="0"/>
                    <a:pt x="119927" y="0"/>
                  </a:cubicBezTo>
                  <a:lnTo>
                    <a:pt x="5214073" y="0"/>
                  </a:lnTo>
                  <a:cubicBezTo>
                    <a:pt x="5280307" y="0"/>
                    <a:pt x="5334000" y="53693"/>
                    <a:pt x="5334000" y="119927"/>
                  </a:cubicBezTo>
                  <a:lnTo>
                    <a:pt x="5334000" y="599622"/>
                  </a:lnTo>
                  <a:cubicBezTo>
                    <a:pt x="5334000" y="665856"/>
                    <a:pt x="5280307" y="719549"/>
                    <a:pt x="5214073" y="719549"/>
                  </a:cubicBezTo>
                  <a:lnTo>
                    <a:pt x="119927" y="719549"/>
                  </a:lnTo>
                  <a:cubicBezTo>
                    <a:pt x="53693" y="719549"/>
                    <a:pt x="0" y="665856"/>
                    <a:pt x="0" y="599622"/>
                  </a:cubicBezTo>
                  <a:lnTo>
                    <a:pt x="0" y="119927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9425" tIns="149425" rIns="149425" bIns="149425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Up-to-date with fashion trends</a:t>
              </a:r>
              <a:endParaRPr lang="en-US" sz="3000" kern="1200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438900" y="3261360"/>
            <a:ext cx="24384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Areas for improvement </a:t>
            </a:r>
          </a:p>
          <a:p>
            <a:pPr algn="ctr"/>
            <a:r>
              <a:rPr lang="en-US" sz="2400" dirty="0" smtClean="0"/>
              <a:t>At Reitman’s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9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2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54407"/>
              </p:ext>
            </p:extLst>
          </p:nvPr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56"/>
                <a:gridCol w="2147931"/>
                <a:gridCol w="2292952"/>
                <a:gridCol w="243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Proposition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7696200" y="304800"/>
            <a:ext cx="319677" cy="258485"/>
          </a:xfrm>
          <a:prstGeom prst="triangle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143000"/>
          </a:xfrm>
          <a:solidFill>
            <a:srgbClr val="0D0D0D">
              <a:alpha val="70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Industry Cost Structure Benchmark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47700" y="1951317"/>
            <a:ext cx="7772400" cy="4449483"/>
          </a:xfrm>
          <a:prstGeom prst="rect">
            <a:avLst/>
          </a:prstGeom>
          <a:solidFill>
            <a:srgbClr val="0D0D0D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3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095988"/>
              </p:ext>
            </p:extLst>
          </p:nvPr>
        </p:nvGraphicFramePr>
        <p:xfrm>
          <a:off x="685800" y="2057400"/>
          <a:ext cx="77343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18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198</Words>
  <Application>Microsoft Office PowerPoint</Application>
  <PresentationFormat>On-screen Show (4:3)</PresentationFormat>
  <Paragraphs>82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Success Factors</vt:lpstr>
      <vt:lpstr>Industry Cost Structure Benchmark</vt:lpstr>
    </vt:vector>
  </TitlesOfParts>
  <Company>Investissements PSP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Marchel</dc:creator>
  <cp:lastModifiedBy>Zeben</cp:lastModifiedBy>
  <cp:revision>31</cp:revision>
  <dcterms:created xsi:type="dcterms:W3CDTF">2015-12-07T01:31:16Z</dcterms:created>
  <dcterms:modified xsi:type="dcterms:W3CDTF">2015-12-11T01:07:39Z</dcterms:modified>
</cp:coreProperties>
</file>