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98" r:id="rId2"/>
    <p:sldId id="297" r:id="rId3"/>
    <p:sldId id="299" r:id="rId4"/>
    <p:sldId id="300" r:id="rId5"/>
    <p:sldId id="301" r:id="rId6"/>
    <p:sldId id="302"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52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B6BE07-AF2B-416E-AEFD-6742B146A254}" type="datetimeFigureOut">
              <a:rPr lang="en-US" smtClean="0"/>
              <a:t>12/11/2015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01E687-1D57-40D4-BC9E-299C2B1BD7F5}" type="slidenum">
              <a:rPr lang="en-US" smtClean="0"/>
              <a:t>‹#›</a:t>
            </a:fld>
            <a:endParaRPr lang="en-US"/>
          </a:p>
        </p:txBody>
      </p:sp>
    </p:spTree>
    <p:extLst>
      <p:ext uri="{BB962C8B-B14F-4D97-AF65-F5344CB8AC3E}">
        <p14:creationId xmlns:p14="http://schemas.microsoft.com/office/powerpoint/2010/main" val="814077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E0ADD5-C50F-438E-B923-B2899A6F46D5}" type="datetimeFigureOut">
              <a:rPr lang="en-US" smtClean="0"/>
              <a:t>12/11/2015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0E102-76D8-4CCA-B2FB-1814EBC25C12}" type="slidenum">
              <a:rPr lang="en-US" smtClean="0"/>
              <a:t>‹#›</a:t>
            </a:fld>
            <a:endParaRPr lang="en-US"/>
          </a:p>
        </p:txBody>
      </p:sp>
    </p:spTree>
    <p:extLst>
      <p:ext uri="{BB962C8B-B14F-4D97-AF65-F5344CB8AC3E}">
        <p14:creationId xmlns:p14="http://schemas.microsoft.com/office/powerpoint/2010/main" val="2215011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E0ADD5-C50F-438E-B923-B2899A6F46D5}" type="datetimeFigureOut">
              <a:rPr lang="en-US" smtClean="0"/>
              <a:t>12/11/2015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0E102-76D8-4CCA-B2FB-1814EBC25C12}" type="slidenum">
              <a:rPr lang="en-US" smtClean="0"/>
              <a:t>‹#›</a:t>
            </a:fld>
            <a:endParaRPr lang="en-US"/>
          </a:p>
        </p:txBody>
      </p:sp>
    </p:spTree>
    <p:extLst>
      <p:ext uri="{BB962C8B-B14F-4D97-AF65-F5344CB8AC3E}">
        <p14:creationId xmlns:p14="http://schemas.microsoft.com/office/powerpoint/2010/main" val="3377763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E0ADD5-C50F-438E-B923-B2899A6F46D5}" type="datetimeFigureOut">
              <a:rPr lang="en-US" smtClean="0"/>
              <a:t>12/11/2015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0E102-76D8-4CCA-B2FB-1814EBC25C12}" type="slidenum">
              <a:rPr lang="en-US" smtClean="0"/>
              <a:t>‹#›</a:t>
            </a:fld>
            <a:endParaRPr lang="en-US"/>
          </a:p>
        </p:txBody>
      </p:sp>
    </p:spTree>
    <p:extLst>
      <p:ext uri="{BB962C8B-B14F-4D97-AF65-F5344CB8AC3E}">
        <p14:creationId xmlns:p14="http://schemas.microsoft.com/office/powerpoint/2010/main" val="1518051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E0ADD5-C50F-438E-B923-B2899A6F46D5}" type="datetimeFigureOut">
              <a:rPr lang="en-US" smtClean="0"/>
              <a:t>12/11/2015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0E102-76D8-4CCA-B2FB-1814EBC25C12}" type="slidenum">
              <a:rPr lang="en-US" smtClean="0"/>
              <a:t>‹#›</a:t>
            </a:fld>
            <a:endParaRPr lang="en-US"/>
          </a:p>
        </p:txBody>
      </p:sp>
    </p:spTree>
    <p:extLst>
      <p:ext uri="{BB962C8B-B14F-4D97-AF65-F5344CB8AC3E}">
        <p14:creationId xmlns:p14="http://schemas.microsoft.com/office/powerpoint/2010/main" val="619978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E0ADD5-C50F-438E-B923-B2899A6F46D5}" type="datetimeFigureOut">
              <a:rPr lang="en-US" smtClean="0"/>
              <a:t>12/11/2015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0E102-76D8-4CCA-B2FB-1814EBC25C12}" type="slidenum">
              <a:rPr lang="en-US" smtClean="0"/>
              <a:t>‹#›</a:t>
            </a:fld>
            <a:endParaRPr lang="en-US"/>
          </a:p>
        </p:txBody>
      </p:sp>
    </p:spTree>
    <p:extLst>
      <p:ext uri="{BB962C8B-B14F-4D97-AF65-F5344CB8AC3E}">
        <p14:creationId xmlns:p14="http://schemas.microsoft.com/office/powerpoint/2010/main" val="3617266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E0ADD5-C50F-438E-B923-B2899A6F46D5}" type="datetimeFigureOut">
              <a:rPr lang="en-US" smtClean="0"/>
              <a:t>12/11/2015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A0E102-76D8-4CCA-B2FB-1814EBC25C12}" type="slidenum">
              <a:rPr lang="en-US" smtClean="0"/>
              <a:t>‹#›</a:t>
            </a:fld>
            <a:endParaRPr lang="en-US"/>
          </a:p>
        </p:txBody>
      </p:sp>
    </p:spTree>
    <p:extLst>
      <p:ext uri="{BB962C8B-B14F-4D97-AF65-F5344CB8AC3E}">
        <p14:creationId xmlns:p14="http://schemas.microsoft.com/office/powerpoint/2010/main" val="1148166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E0ADD5-C50F-438E-B923-B2899A6F46D5}" type="datetimeFigureOut">
              <a:rPr lang="en-US" smtClean="0"/>
              <a:t>12/11/2015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A0E102-76D8-4CCA-B2FB-1814EBC25C12}" type="slidenum">
              <a:rPr lang="en-US" smtClean="0"/>
              <a:t>‹#›</a:t>
            </a:fld>
            <a:endParaRPr lang="en-US"/>
          </a:p>
        </p:txBody>
      </p:sp>
    </p:spTree>
    <p:extLst>
      <p:ext uri="{BB962C8B-B14F-4D97-AF65-F5344CB8AC3E}">
        <p14:creationId xmlns:p14="http://schemas.microsoft.com/office/powerpoint/2010/main" val="401275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E0ADD5-C50F-438E-B923-B2899A6F46D5}" type="datetimeFigureOut">
              <a:rPr lang="en-US" smtClean="0"/>
              <a:t>12/11/2015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A0E102-76D8-4CCA-B2FB-1814EBC25C12}" type="slidenum">
              <a:rPr lang="en-US" smtClean="0"/>
              <a:t>‹#›</a:t>
            </a:fld>
            <a:endParaRPr lang="en-US"/>
          </a:p>
        </p:txBody>
      </p:sp>
    </p:spTree>
    <p:extLst>
      <p:ext uri="{BB962C8B-B14F-4D97-AF65-F5344CB8AC3E}">
        <p14:creationId xmlns:p14="http://schemas.microsoft.com/office/powerpoint/2010/main" val="3284814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E0ADD5-C50F-438E-B923-B2899A6F46D5}" type="datetimeFigureOut">
              <a:rPr lang="en-US" smtClean="0"/>
              <a:t>12/11/2015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A0E102-76D8-4CCA-B2FB-1814EBC25C12}" type="slidenum">
              <a:rPr lang="en-US" smtClean="0"/>
              <a:t>‹#›</a:t>
            </a:fld>
            <a:endParaRPr lang="en-US"/>
          </a:p>
        </p:txBody>
      </p:sp>
    </p:spTree>
    <p:extLst>
      <p:ext uri="{BB962C8B-B14F-4D97-AF65-F5344CB8AC3E}">
        <p14:creationId xmlns:p14="http://schemas.microsoft.com/office/powerpoint/2010/main" val="1140354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E0ADD5-C50F-438E-B923-B2899A6F46D5}" type="datetimeFigureOut">
              <a:rPr lang="en-US" smtClean="0"/>
              <a:t>12/11/2015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A0E102-76D8-4CCA-B2FB-1814EBC25C12}" type="slidenum">
              <a:rPr lang="en-US" smtClean="0"/>
              <a:t>‹#›</a:t>
            </a:fld>
            <a:endParaRPr lang="en-US"/>
          </a:p>
        </p:txBody>
      </p:sp>
    </p:spTree>
    <p:extLst>
      <p:ext uri="{BB962C8B-B14F-4D97-AF65-F5344CB8AC3E}">
        <p14:creationId xmlns:p14="http://schemas.microsoft.com/office/powerpoint/2010/main" val="1438114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E0ADD5-C50F-438E-B923-B2899A6F46D5}" type="datetimeFigureOut">
              <a:rPr lang="en-US" smtClean="0"/>
              <a:t>12/11/2015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A0E102-76D8-4CCA-B2FB-1814EBC25C12}" type="slidenum">
              <a:rPr lang="en-US" smtClean="0"/>
              <a:t>‹#›</a:t>
            </a:fld>
            <a:endParaRPr lang="en-US"/>
          </a:p>
        </p:txBody>
      </p:sp>
    </p:spTree>
    <p:extLst>
      <p:ext uri="{BB962C8B-B14F-4D97-AF65-F5344CB8AC3E}">
        <p14:creationId xmlns:p14="http://schemas.microsoft.com/office/powerpoint/2010/main" val="2753430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0ADD5-C50F-438E-B923-B2899A6F46D5}" type="datetimeFigureOut">
              <a:rPr lang="en-US" smtClean="0"/>
              <a:t>12/11/2015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A0E102-76D8-4CCA-B2FB-1814EBC25C12}" type="slidenum">
              <a:rPr lang="en-US" smtClean="0"/>
              <a:t>‹#›</a:t>
            </a:fld>
            <a:endParaRPr lang="en-US"/>
          </a:p>
        </p:txBody>
      </p:sp>
    </p:spTree>
    <p:extLst>
      <p:ext uri="{BB962C8B-B14F-4D97-AF65-F5344CB8AC3E}">
        <p14:creationId xmlns:p14="http://schemas.microsoft.com/office/powerpoint/2010/main" val="881790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53529951"/>
              </p:ext>
            </p:extLst>
          </p:nvPr>
        </p:nvGraphicFramePr>
        <p:xfrm>
          <a:off x="0" y="0"/>
          <a:ext cx="9144000" cy="370840"/>
        </p:xfrm>
        <a:graphic>
          <a:graphicData uri="http://schemas.openxmlformats.org/drawingml/2006/table">
            <a:tbl>
              <a:tblPr firstRow="1" bandRow="1">
                <a:tableStyleId>{5C22544A-7EE6-4342-B048-85BDC9FD1C3A}</a:tableStyleId>
              </a:tblPr>
              <a:tblGrid>
                <a:gridCol w="2266856">
                  <a:extLst>
                    <a:ext uri="{9D8B030D-6E8A-4147-A177-3AD203B41FA5}">
                      <a16:colId xmlns:a16="http://schemas.microsoft.com/office/drawing/2014/main" val="20000"/>
                    </a:ext>
                  </a:extLst>
                </a:gridCol>
                <a:gridCol w="2147931">
                  <a:extLst>
                    <a:ext uri="{9D8B030D-6E8A-4147-A177-3AD203B41FA5}">
                      <a16:colId xmlns:a16="http://schemas.microsoft.com/office/drawing/2014/main" val="20001"/>
                    </a:ext>
                  </a:extLst>
                </a:gridCol>
                <a:gridCol w="2292952">
                  <a:extLst>
                    <a:ext uri="{9D8B030D-6E8A-4147-A177-3AD203B41FA5}">
                      <a16:colId xmlns:a16="http://schemas.microsoft.com/office/drawing/2014/main" val="20002"/>
                    </a:ext>
                  </a:extLst>
                </a:gridCol>
                <a:gridCol w="2436261">
                  <a:extLst>
                    <a:ext uri="{9D8B030D-6E8A-4147-A177-3AD203B41FA5}">
                      <a16:colId xmlns:a16="http://schemas.microsoft.com/office/drawing/2014/main" val="20003"/>
                    </a:ext>
                  </a:extLst>
                </a:gridCol>
              </a:tblGrid>
              <a:tr h="370840">
                <a:tc>
                  <a:txBody>
                    <a:bodyPr/>
                    <a:lstStyle/>
                    <a:p>
                      <a:pPr algn="ctr"/>
                      <a:r>
                        <a:rPr lang="en-US" dirty="0" smtClean="0">
                          <a:solidFill>
                            <a:srgbClr val="000000"/>
                          </a:solidFill>
                        </a:rPr>
                        <a:t>Introduction</a:t>
                      </a:r>
                      <a:endParaRPr lang="en-US" dirty="0">
                        <a:solidFill>
                          <a:srgbClr val="000000"/>
                        </a:solidFill>
                      </a:endParaRPr>
                    </a:p>
                  </a:txBody>
                  <a:tcPr/>
                </a:tc>
                <a:tc>
                  <a:txBody>
                    <a:bodyPr/>
                    <a:lstStyle/>
                    <a:p>
                      <a:pPr algn="ctr"/>
                      <a:r>
                        <a:rPr lang="en-US" dirty="0" smtClean="0">
                          <a:solidFill>
                            <a:srgbClr val="000000"/>
                          </a:solidFill>
                        </a:rPr>
                        <a:t>Analysis</a:t>
                      </a:r>
                      <a:endParaRPr lang="en-US" dirty="0">
                        <a:solidFill>
                          <a:srgbClr val="000000"/>
                        </a:solidFill>
                      </a:endParaRPr>
                    </a:p>
                  </a:txBody>
                  <a:tcPr/>
                </a:tc>
                <a:tc>
                  <a:txBody>
                    <a:bodyPr/>
                    <a:lstStyle/>
                    <a:p>
                      <a:pPr algn="ctr"/>
                      <a:r>
                        <a:rPr lang="en-US" dirty="0" smtClean="0">
                          <a:solidFill>
                            <a:srgbClr val="000000"/>
                          </a:solidFill>
                        </a:rPr>
                        <a:t>Valuation</a:t>
                      </a:r>
                      <a:endParaRPr lang="en-US" dirty="0">
                        <a:solidFill>
                          <a:srgbClr val="000000"/>
                        </a:solidFill>
                      </a:endParaRPr>
                    </a:p>
                  </a:txBody>
                  <a:tcPr/>
                </a:tc>
                <a:tc>
                  <a:txBody>
                    <a:bodyPr/>
                    <a:lstStyle/>
                    <a:p>
                      <a:pPr algn="ctr"/>
                      <a:r>
                        <a:rPr lang="en-US" dirty="0" smtClean="0">
                          <a:solidFill>
                            <a:srgbClr val="000000"/>
                          </a:solidFill>
                        </a:rPr>
                        <a:t>Proposition</a:t>
                      </a:r>
                      <a:endParaRPr lang="en-US" dirty="0">
                        <a:solidFill>
                          <a:srgbClr val="000000"/>
                        </a:solidFill>
                      </a:endParaRPr>
                    </a:p>
                  </a:txBody>
                  <a:tcPr/>
                </a:tc>
                <a:extLst>
                  <a:ext uri="{0D108BD9-81ED-4DB2-BD59-A6C34878D82A}">
                    <a16:rowId xmlns:a16="http://schemas.microsoft.com/office/drawing/2014/main" val="10000"/>
                  </a:ext>
                </a:extLst>
              </a:tr>
            </a:tbl>
          </a:graphicData>
        </a:graphic>
      </p:graphicFrame>
      <p:sp>
        <p:nvSpPr>
          <p:cNvPr id="5" name="Isosceles Triangle 4"/>
          <p:cNvSpPr/>
          <p:nvPr/>
        </p:nvSpPr>
        <p:spPr>
          <a:xfrm>
            <a:off x="5395323" y="274638"/>
            <a:ext cx="319677" cy="258485"/>
          </a:xfrm>
          <a:prstGeom prst="triangle">
            <a:avLst/>
          </a:prstGeom>
          <a:solidFill>
            <a:srgbClr val="0000FF"/>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6" name="Title 1"/>
          <p:cNvSpPr txBox="1">
            <a:spLocks/>
          </p:cNvSpPr>
          <p:nvPr/>
        </p:nvSpPr>
        <p:spPr>
          <a:xfrm>
            <a:off x="609600" y="488537"/>
            <a:ext cx="7772400" cy="914677"/>
          </a:xfrm>
          <a:prstGeom prst="rect">
            <a:avLst/>
          </a:prstGeom>
          <a:solidFill>
            <a:srgbClr val="0D0D0D">
              <a:alpha val="69804"/>
            </a:srgb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dirty="0">
                <a:solidFill>
                  <a:schemeClr val="bg1"/>
                </a:solidFill>
              </a:rPr>
              <a:t>Financial Performance Forecast</a:t>
            </a:r>
            <a:endParaRPr lang="en-US" dirty="0">
              <a:solidFill>
                <a:schemeClr val="bg1"/>
              </a:solidFill>
            </a:endParaRPr>
          </a:p>
        </p:txBody>
      </p:sp>
      <p:sp>
        <p:nvSpPr>
          <p:cNvPr id="7" name="Rectangle 6"/>
          <p:cNvSpPr/>
          <p:nvPr/>
        </p:nvSpPr>
        <p:spPr>
          <a:xfrm>
            <a:off x="152400" y="1314731"/>
            <a:ext cx="8686800" cy="1752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278811" y="1288061"/>
            <a:ext cx="8456109" cy="1542339"/>
          </a:xfrm>
          <a:prstGeom prst="rect">
            <a:avLst/>
          </a:prstGeom>
        </p:spPr>
      </p:pic>
      <p:sp>
        <p:nvSpPr>
          <p:cNvPr id="9" name="Oval 8"/>
          <p:cNvSpPr/>
          <p:nvPr/>
        </p:nvSpPr>
        <p:spPr>
          <a:xfrm>
            <a:off x="2743200" y="1429884"/>
            <a:ext cx="1600200" cy="14601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755061" y="1520911"/>
            <a:ext cx="1600200" cy="14601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83995" y="3755412"/>
            <a:ext cx="3765655" cy="267765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CA" sz="1050" dirty="0" smtClean="0"/>
              <a:t>Scenario Considerations:</a:t>
            </a:r>
          </a:p>
          <a:p>
            <a:pPr marL="171450" indent="-171450">
              <a:buFontTx/>
              <a:buChar char="-"/>
            </a:pPr>
            <a:r>
              <a:rPr lang="en-CA" sz="1050" dirty="0" smtClean="0"/>
              <a:t>Better than expected 2016 4Q boosts sales in the year stub.</a:t>
            </a:r>
          </a:p>
          <a:p>
            <a:pPr marL="171450" indent="-171450">
              <a:buFontTx/>
              <a:buChar char="-"/>
            </a:pPr>
            <a:r>
              <a:rPr lang="en-CA" sz="1050" dirty="0" smtClean="0"/>
              <a:t> More Fashionable banners like Addition Elle, RW&amp;Co and Pennington take the leadership in Organic growth at more than 1% Rapidly offsetting Smartset store Conversion/Closing.</a:t>
            </a:r>
          </a:p>
          <a:p>
            <a:pPr marL="171450" indent="-171450">
              <a:buFontTx/>
              <a:buChar char="-"/>
            </a:pPr>
            <a:r>
              <a:rPr lang="en-CA" sz="1050" dirty="0" smtClean="0"/>
              <a:t>Faster CAD stabilization  and good performance of the Global Sourcing Initiative (Hong Kong office) produce COGS improvements.</a:t>
            </a:r>
          </a:p>
          <a:p>
            <a:pPr marL="171450" indent="-171450">
              <a:buFontTx/>
              <a:buChar char="-"/>
            </a:pPr>
            <a:r>
              <a:rPr lang="en-CA" sz="1050" dirty="0" smtClean="0"/>
              <a:t>Improvements in Opex begins only after fiscal 2017 when “SCORE” initiative is finished. No delays and total success is assumed.</a:t>
            </a:r>
          </a:p>
          <a:p>
            <a:pPr marL="171450" indent="-171450">
              <a:buFontTx/>
              <a:buChar char="-"/>
            </a:pPr>
            <a:r>
              <a:rPr lang="en-CA" sz="1050" dirty="0" smtClean="0"/>
              <a:t>Improvements in COGS come from “SCORE” initiative success and Global Sourcing unit causing a full integration of RET supply chain and a subsequent reduction in Inventory to historical efficient levels.</a:t>
            </a:r>
          </a:p>
          <a:p>
            <a:pPr marL="171450" indent="-171450">
              <a:buFontTx/>
              <a:buChar char="-"/>
            </a:pPr>
            <a:r>
              <a:rPr lang="en-CA" sz="1050" dirty="0" smtClean="0"/>
              <a:t>Mgmt. seizes growth opportunities through Capex increases.</a:t>
            </a:r>
          </a:p>
        </p:txBody>
      </p:sp>
      <p:sp>
        <p:nvSpPr>
          <p:cNvPr id="14" name="TextBox 13"/>
          <p:cNvSpPr txBox="1"/>
          <p:nvPr/>
        </p:nvSpPr>
        <p:spPr>
          <a:xfrm>
            <a:off x="4950976" y="3882289"/>
            <a:ext cx="3776510" cy="235449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CA" sz="1050" dirty="0" smtClean="0"/>
              <a:t>Scenario Considerations:</a:t>
            </a:r>
          </a:p>
          <a:p>
            <a:pPr marL="171450" indent="-171450" algn="just">
              <a:buFontTx/>
              <a:buChar char="-"/>
            </a:pPr>
            <a:r>
              <a:rPr lang="en-CA" sz="1050" dirty="0" smtClean="0"/>
              <a:t>Smartset restructuration continues until mid Fiscal 2018 causing a poor performance in revenues when shading other banners’ results.</a:t>
            </a:r>
          </a:p>
          <a:p>
            <a:pPr marL="171450" indent="-171450" algn="just">
              <a:buFontTx/>
              <a:buChar char="-"/>
            </a:pPr>
            <a:r>
              <a:rPr lang="en-CA" sz="1050" dirty="0" smtClean="0"/>
              <a:t>Only at the last portion of the Period, CAD currency could stabilize COGS plus some improvements in the Global Source Unit.</a:t>
            </a:r>
          </a:p>
          <a:p>
            <a:pPr marL="171450" indent="-171450" algn="just">
              <a:buFontTx/>
              <a:buChar char="-"/>
            </a:pPr>
            <a:r>
              <a:rPr lang="en-CA" sz="1050" dirty="0" smtClean="0"/>
              <a:t>Improvement in Opex only attributed to the cost reduction and efficiency programs. Results confirmed so far. “SCORE” initiative impact ignored.</a:t>
            </a:r>
          </a:p>
          <a:p>
            <a:pPr marL="171450" indent="-171450" algn="just">
              <a:buFontTx/>
              <a:buChar char="-"/>
            </a:pPr>
            <a:r>
              <a:rPr lang="en-CA" sz="1050" dirty="0" smtClean="0"/>
              <a:t>Days Inventory improve until common levels. Global Sourcing initiative impact only included in COGS. Wait and see.</a:t>
            </a:r>
          </a:p>
          <a:p>
            <a:pPr marL="171450" indent="-171450" algn="just">
              <a:buFontTx/>
              <a:buChar char="-"/>
            </a:pPr>
            <a:r>
              <a:rPr lang="en-CA" sz="1050" dirty="0" smtClean="0"/>
              <a:t>No major reasons to increase Capex since 2016 3Q current revised value over 2015 Mgmt. guidance</a:t>
            </a:r>
          </a:p>
        </p:txBody>
      </p:sp>
      <p:cxnSp>
        <p:nvCxnSpPr>
          <p:cNvPr id="16" name="Straight Arrow Connector 15"/>
          <p:cNvCxnSpPr/>
          <p:nvPr/>
        </p:nvCxnSpPr>
        <p:spPr>
          <a:xfrm flipV="1">
            <a:off x="2971800" y="2916687"/>
            <a:ext cx="557276" cy="965602"/>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5807929" y="2924339"/>
            <a:ext cx="929526" cy="1086883"/>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6636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53529951"/>
              </p:ext>
            </p:extLst>
          </p:nvPr>
        </p:nvGraphicFramePr>
        <p:xfrm>
          <a:off x="0" y="0"/>
          <a:ext cx="9144000" cy="370840"/>
        </p:xfrm>
        <a:graphic>
          <a:graphicData uri="http://schemas.openxmlformats.org/drawingml/2006/table">
            <a:tbl>
              <a:tblPr firstRow="1" bandRow="1">
                <a:tableStyleId>{5C22544A-7EE6-4342-B048-85BDC9FD1C3A}</a:tableStyleId>
              </a:tblPr>
              <a:tblGrid>
                <a:gridCol w="2266856">
                  <a:extLst>
                    <a:ext uri="{9D8B030D-6E8A-4147-A177-3AD203B41FA5}">
                      <a16:colId xmlns:a16="http://schemas.microsoft.com/office/drawing/2014/main" val="20000"/>
                    </a:ext>
                  </a:extLst>
                </a:gridCol>
                <a:gridCol w="2147931">
                  <a:extLst>
                    <a:ext uri="{9D8B030D-6E8A-4147-A177-3AD203B41FA5}">
                      <a16:colId xmlns:a16="http://schemas.microsoft.com/office/drawing/2014/main" val="20001"/>
                    </a:ext>
                  </a:extLst>
                </a:gridCol>
                <a:gridCol w="2292952">
                  <a:extLst>
                    <a:ext uri="{9D8B030D-6E8A-4147-A177-3AD203B41FA5}">
                      <a16:colId xmlns:a16="http://schemas.microsoft.com/office/drawing/2014/main" val="20002"/>
                    </a:ext>
                  </a:extLst>
                </a:gridCol>
                <a:gridCol w="2436261">
                  <a:extLst>
                    <a:ext uri="{9D8B030D-6E8A-4147-A177-3AD203B41FA5}">
                      <a16:colId xmlns:a16="http://schemas.microsoft.com/office/drawing/2014/main" val="20003"/>
                    </a:ext>
                  </a:extLst>
                </a:gridCol>
              </a:tblGrid>
              <a:tr h="370840">
                <a:tc>
                  <a:txBody>
                    <a:bodyPr/>
                    <a:lstStyle/>
                    <a:p>
                      <a:pPr algn="ctr"/>
                      <a:r>
                        <a:rPr lang="en-US" dirty="0" smtClean="0">
                          <a:solidFill>
                            <a:srgbClr val="000000"/>
                          </a:solidFill>
                        </a:rPr>
                        <a:t>Introduction</a:t>
                      </a:r>
                      <a:endParaRPr lang="en-US" dirty="0">
                        <a:solidFill>
                          <a:srgbClr val="000000"/>
                        </a:solidFill>
                      </a:endParaRPr>
                    </a:p>
                  </a:txBody>
                  <a:tcPr/>
                </a:tc>
                <a:tc>
                  <a:txBody>
                    <a:bodyPr/>
                    <a:lstStyle/>
                    <a:p>
                      <a:pPr algn="ctr"/>
                      <a:r>
                        <a:rPr lang="en-US" dirty="0" smtClean="0">
                          <a:solidFill>
                            <a:srgbClr val="000000"/>
                          </a:solidFill>
                        </a:rPr>
                        <a:t>Analysis</a:t>
                      </a:r>
                      <a:endParaRPr lang="en-US" dirty="0">
                        <a:solidFill>
                          <a:srgbClr val="000000"/>
                        </a:solidFill>
                      </a:endParaRPr>
                    </a:p>
                  </a:txBody>
                  <a:tcPr/>
                </a:tc>
                <a:tc>
                  <a:txBody>
                    <a:bodyPr/>
                    <a:lstStyle/>
                    <a:p>
                      <a:pPr algn="ctr"/>
                      <a:r>
                        <a:rPr lang="en-US" dirty="0" smtClean="0">
                          <a:solidFill>
                            <a:srgbClr val="000000"/>
                          </a:solidFill>
                        </a:rPr>
                        <a:t>Valuation</a:t>
                      </a:r>
                      <a:endParaRPr lang="en-US" dirty="0">
                        <a:solidFill>
                          <a:srgbClr val="000000"/>
                        </a:solidFill>
                      </a:endParaRPr>
                    </a:p>
                  </a:txBody>
                  <a:tcPr/>
                </a:tc>
                <a:tc>
                  <a:txBody>
                    <a:bodyPr/>
                    <a:lstStyle/>
                    <a:p>
                      <a:pPr algn="ctr"/>
                      <a:r>
                        <a:rPr lang="en-US" dirty="0" smtClean="0">
                          <a:solidFill>
                            <a:srgbClr val="000000"/>
                          </a:solidFill>
                        </a:rPr>
                        <a:t>Proposition</a:t>
                      </a:r>
                      <a:endParaRPr lang="en-US" dirty="0">
                        <a:solidFill>
                          <a:srgbClr val="000000"/>
                        </a:solidFill>
                      </a:endParaRPr>
                    </a:p>
                  </a:txBody>
                  <a:tcPr/>
                </a:tc>
                <a:extLst>
                  <a:ext uri="{0D108BD9-81ED-4DB2-BD59-A6C34878D82A}">
                    <a16:rowId xmlns:a16="http://schemas.microsoft.com/office/drawing/2014/main" val="10000"/>
                  </a:ext>
                </a:extLst>
              </a:tr>
            </a:tbl>
          </a:graphicData>
        </a:graphic>
      </p:graphicFrame>
      <p:sp>
        <p:nvSpPr>
          <p:cNvPr id="5" name="Isosceles Triangle 4"/>
          <p:cNvSpPr/>
          <p:nvPr/>
        </p:nvSpPr>
        <p:spPr>
          <a:xfrm>
            <a:off x="5395323" y="274638"/>
            <a:ext cx="319677" cy="258485"/>
          </a:xfrm>
          <a:prstGeom prst="triangle">
            <a:avLst/>
          </a:prstGeom>
          <a:solidFill>
            <a:srgbClr val="0000FF"/>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6" name="Title 1"/>
          <p:cNvSpPr txBox="1">
            <a:spLocks/>
          </p:cNvSpPr>
          <p:nvPr/>
        </p:nvSpPr>
        <p:spPr>
          <a:xfrm>
            <a:off x="609600" y="488537"/>
            <a:ext cx="7772400" cy="914677"/>
          </a:xfrm>
          <a:prstGeom prst="rect">
            <a:avLst/>
          </a:prstGeom>
          <a:solidFill>
            <a:srgbClr val="0D0D0D">
              <a:alpha val="69804"/>
            </a:srgb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dirty="0" smtClean="0">
                <a:solidFill>
                  <a:schemeClr val="bg1"/>
                </a:solidFill>
              </a:rPr>
              <a:t>Financial Performance Forecast</a:t>
            </a:r>
            <a:endParaRPr lang="en-US" dirty="0">
              <a:solidFill>
                <a:schemeClr val="bg1"/>
              </a:solidFill>
            </a:endParaRPr>
          </a:p>
        </p:txBody>
      </p:sp>
      <p:sp>
        <p:nvSpPr>
          <p:cNvPr id="7" name="Rectangle 6"/>
          <p:cNvSpPr/>
          <p:nvPr/>
        </p:nvSpPr>
        <p:spPr>
          <a:xfrm>
            <a:off x="152400" y="1314731"/>
            <a:ext cx="8686800" cy="1752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409079" y="1288061"/>
            <a:ext cx="8325841" cy="1518579"/>
          </a:xfrm>
          <a:prstGeom prst="rect">
            <a:avLst/>
          </a:prstGeom>
        </p:spPr>
      </p:pic>
      <p:sp>
        <p:nvSpPr>
          <p:cNvPr id="11" name="Oval 10"/>
          <p:cNvSpPr/>
          <p:nvPr/>
        </p:nvSpPr>
        <p:spPr>
          <a:xfrm>
            <a:off x="6850969" y="1361137"/>
            <a:ext cx="1800720" cy="18043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683744" y="3723702"/>
            <a:ext cx="4021856" cy="267765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CA" sz="1050" dirty="0" smtClean="0"/>
              <a:t>Scenario Considerations:</a:t>
            </a:r>
          </a:p>
          <a:p>
            <a:pPr marL="171450" indent="-171450">
              <a:buFontTx/>
              <a:buChar char="-"/>
            </a:pPr>
            <a:r>
              <a:rPr lang="en-CA" sz="1050" dirty="0" smtClean="0"/>
              <a:t>RET fails  to bring an attractive product offer and Fierce competition increase even more than expected. These effects cause additional reduction in number of stores.</a:t>
            </a:r>
          </a:p>
          <a:p>
            <a:pPr marL="171450" indent="-171450">
              <a:buFontTx/>
              <a:buChar char="-"/>
            </a:pPr>
            <a:r>
              <a:rPr lang="en-CA" sz="1050" dirty="0" smtClean="0"/>
              <a:t>Delay in CAD recovery continues affecting COGS</a:t>
            </a:r>
          </a:p>
          <a:p>
            <a:pPr marL="171450" indent="-171450">
              <a:buFontTx/>
              <a:buChar char="-"/>
            </a:pPr>
            <a:r>
              <a:rPr lang="en-CA" sz="1050" dirty="0" smtClean="0"/>
              <a:t>Global sourcing Unit fails to deliver results since China is currently out of TPP bloc and other members could be more attractive. Change in strategy and late entry to suppliers market affect COGS even further.</a:t>
            </a:r>
          </a:p>
          <a:p>
            <a:pPr marL="171450" indent="-171450">
              <a:buFontTx/>
              <a:buChar char="-"/>
            </a:pPr>
            <a:r>
              <a:rPr lang="en-CA" sz="1050" dirty="0" smtClean="0"/>
              <a:t>Opex performance worsened due to delay and failure of “SCORE” initiative. Likely to happen in this kind IT endeavours. Previous failure considered (Warehouse system 2013).  No major IT success in recently appointed CIO experience.</a:t>
            </a:r>
          </a:p>
          <a:p>
            <a:pPr marL="171450" indent="-171450">
              <a:buFontTx/>
              <a:buChar char="-"/>
            </a:pPr>
            <a:r>
              <a:rPr lang="en-CA" sz="1050" dirty="0" smtClean="0"/>
              <a:t>“SCORE” and Global Sourcing initiatives failure ultimately affect Inventory performance.</a:t>
            </a:r>
          </a:p>
          <a:p>
            <a:pPr marL="171450" indent="-171450">
              <a:buFontTx/>
              <a:buChar char="-"/>
            </a:pPr>
            <a:r>
              <a:rPr lang="en-CA" sz="1050" dirty="0" smtClean="0"/>
              <a:t>Coherently Capex must be revised</a:t>
            </a:r>
          </a:p>
        </p:txBody>
      </p:sp>
      <p:cxnSp>
        <p:nvCxnSpPr>
          <p:cNvPr id="16" name="Straight Arrow Connector 15"/>
          <p:cNvCxnSpPr/>
          <p:nvPr/>
        </p:nvCxnSpPr>
        <p:spPr>
          <a:xfrm flipV="1">
            <a:off x="5943600" y="2836878"/>
            <a:ext cx="1138209" cy="984979"/>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827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53529951"/>
              </p:ext>
            </p:extLst>
          </p:nvPr>
        </p:nvGraphicFramePr>
        <p:xfrm>
          <a:off x="0" y="0"/>
          <a:ext cx="9144000" cy="370840"/>
        </p:xfrm>
        <a:graphic>
          <a:graphicData uri="http://schemas.openxmlformats.org/drawingml/2006/table">
            <a:tbl>
              <a:tblPr firstRow="1" bandRow="1">
                <a:tableStyleId>{5C22544A-7EE6-4342-B048-85BDC9FD1C3A}</a:tableStyleId>
              </a:tblPr>
              <a:tblGrid>
                <a:gridCol w="2266856">
                  <a:extLst>
                    <a:ext uri="{9D8B030D-6E8A-4147-A177-3AD203B41FA5}">
                      <a16:colId xmlns:a16="http://schemas.microsoft.com/office/drawing/2014/main" val="20000"/>
                    </a:ext>
                  </a:extLst>
                </a:gridCol>
                <a:gridCol w="2147931">
                  <a:extLst>
                    <a:ext uri="{9D8B030D-6E8A-4147-A177-3AD203B41FA5}">
                      <a16:colId xmlns:a16="http://schemas.microsoft.com/office/drawing/2014/main" val="20001"/>
                    </a:ext>
                  </a:extLst>
                </a:gridCol>
                <a:gridCol w="2292952">
                  <a:extLst>
                    <a:ext uri="{9D8B030D-6E8A-4147-A177-3AD203B41FA5}">
                      <a16:colId xmlns:a16="http://schemas.microsoft.com/office/drawing/2014/main" val="20002"/>
                    </a:ext>
                  </a:extLst>
                </a:gridCol>
                <a:gridCol w="2436261">
                  <a:extLst>
                    <a:ext uri="{9D8B030D-6E8A-4147-A177-3AD203B41FA5}">
                      <a16:colId xmlns:a16="http://schemas.microsoft.com/office/drawing/2014/main" val="20003"/>
                    </a:ext>
                  </a:extLst>
                </a:gridCol>
              </a:tblGrid>
              <a:tr h="370840">
                <a:tc>
                  <a:txBody>
                    <a:bodyPr/>
                    <a:lstStyle/>
                    <a:p>
                      <a:pPr algn="ctr"/>
                      <a:r>
                        <a:rPr lang="en-US" dirty="0" smtClean="0">
                          <a:solidFill>
                            <a:srgbClr val="000000"/>
                          </a:solidFill>
                        </a:rPr>
                        <a:t>Introduction</a:t>
                      </a:r>
                      <a:endParaRPr lang="en-US" dirty="0">
                        <a:solidFill>
                          <a:srgbClr val="000000"/>
                        </a:solidFill>
                      </a:endParaRPr>
                    </a:p>
                  </a:txBody>
                  <a:tcPr/>
                </a:tc>
                <a:tc>
                  <a:txBody>
                    <a:bodyPr/>
                    <a:lstStyle/>
                    <a:p>
                      <a:pPr algn="ctr"/>
                      <a:r>
                        <a:rPr lang="en-US" dirty="0" smtClean="0">
                          <a:solidFill>
                            <a:srgbClr val="000000"/>
                          </a:solidFill>
                        </a:rPr>
                        <a:t>Analysis</a:t>
                      </a:r>
                      <a:endParaRPr lang="en-US" dirty="0">
                        <a:solidFill>
                          <a:srgbClr val="000000"/>
                        </a:solidFill>
                      </a:endParaRPr>
                    </a:p>
                  </a:txBody>
                  <a:tcPr/>
                </a:tc>
                <a:tc>
                  <a:txBody>
                    <a:bodyPr/>
                    <a:lstStyle/>
                    <a:p>
                      <a:pPr algn="ctr"/>
                      <a:r>
                        <a:rPr lang="en-US" dirty="0" smtClean="0">
                          <a:solidFill>
                            <a:srgbClr val="000000"/>
                          </a:solidFill>
                        </a:rPr>
                        <a:t>Valuation</a:t>
                      </a:r>
                      <a:endParaRPr lang="en-US" dirty="0">
                        <a:solidFill>
                          <a:srgbClr val="000000"/>
                        </a:solidFill>
                      </a:endParaRPr>
                    </a:p>
                  </a:txBody>
                  <a:tcPr/>
                </a:tc>
                <a:tc>
                  <a:txBody>
                    <a:bodyPr/>
                    <a:lstStyle/>
                    <a:p>
                      <a:pPr algn="ctr"/>
                      <a:r>
                        <a:rPr lang="en-US" dirty="0" smtClean="0">
                          <a:solidFill>
                            <a:srgbClr val="000000"/>
                          </a:solidFill>
                        </a:rPr>
                        <a:t>Proposition</a:t>
                      </a:r>
                      <a:endParaRPr lang="en-US" dirty="0">
                        <a:solidFill>
                          <a:srgbClr val="000000"/>
                        </a:solidFill>
                      </a:endParaRPr>
                    </a:p>
                  </a:txBody>
                  <a:tcPr/>
                </a:tc>
                <a:extLst>
                  <a:ext uri="{0D108BD9-81ED-4DB2-BD59-A6C34878D82A}">
                    <a16:rowId xmlns:a16="http://schemas.microsoft.com/office/drawing/2014/main" val="10000"/>
                  </a:ext>
                </a:extLst>
              </a:tr>
            </a:tbl>
          </a:graphicData>
        </a:graphic>
      </p:graphicFrame>
      <p:sp>
        <p:nvSpPr>
          <p:cNvPr id="5" name="Isosceles Triangle 4"/>
          <p:cNvSpPr/>
          <p:nvPr/>
        </p:nvSpPr>
        <p:spPr>
          <a:xfrm>
            <a:off x="5395323" y="274638"/>
            <a:ext cx="319677" cy="258485"/>
          </a:xfrm>
          <a:prstGeom prst="triangle">
            <a:avLst/>
          </a:prstGeom>
          <a:solidFill>
            <a:srgbClr val="0000FF"/>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6" name="Title 1"/>
          <p:cNvSpPr txBox="1">
            <a:spLocks/>
          </p:cNvSpPr>
          <p:nvPr/>
        </p:nvSpPr>
        <p:spPr>
          <a:xfrm>
            <a:off x="609599" y="467798"/>
            <a:ext cx="7543801" cy="665320"/>
          </a:xfrm>
          <a:prstGeom prst="rect">
            <a:avLst/>
          </a:prstGeom>
          <a:solidFill>
            <a:srgbClr val="0D0D0D">
              <a:alpha val="69804"/>
            </a:srgbClr>
          </a:solidFill>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dirty="0" smtClean="0">
                <a:solidFill>
                  <a:schemeClr val="bg1"/>
                </a:solidFill>
              </a:rPr>
              <a:t>Business Operation Overview</a:t>
            </a:r>
            <a:endParaRPr lang="en-US" dirty="0">
              <a:solidFill>
                <a:schemeClr val="bg1"/>
              </a:solidFill>
            </a:endParaRPr>
          </a:p>
        </p:txBody>
      </p:sp>
      <p:pic>
        <p:nvPicPr>
          <p:cNvPr id="3" name="Picture 2"/>
          <p:cNvPicPr>
            <a:picLocks noChangeAspect="1"/>
          </p:cNvPicPr>
          <p:nvPr/>
        </p:nvPicPr>
        <p:blipFill>
          <a:blip r:embed="rId3"/>
          <a:stretch>
            <a:fillRect/>
          </a:stretch>
        </p:blipFill>
        <p:spPr>
          <a:xfrm>
            <a:off x="76200" y="1600200"/>
            <a:ext cx="6019800" cy="4060613"/>
          </a:xfrm>
          <a:prstGeom prst="rect">
            <a:avLst/>
          </a:prstGeom>
        </p:spPr>
      </p:pic>
      <p:pic>
        <p:nvPicPr>
          <p:cNvPr id="9" name="Picture 8"/>
          <p:cNvPicPr>
            <a:picLocks noChangeAspect="1"/>
          </p:cNvPicPr>
          <p:nvPr/>
        </p:nvPicPr>
        <p:blipFill>
          <a:blip r:embed="rId4"/>
          <a:stretch>
            <a:fillRect/>
          </a:stretch>
        </p:blipFill>
        <p:spPr>
          <a:xfrm>
            <a:off x="6172200" y="1230076"/>
            <a:ext cx="2924175" cy="1758391"/>
          </a:xfrm>
          <a:prstGeom prst="rect">
            <a:avLst/>
          </a:prstGeom>
        </p:spPr>
      </p:pic>
      <p:pic>
        <p:nvPicPr>
          <p:cNvPr id="10" name="Picture 9"/>
          <p:cNvPicPr>
            <a:picLocks noChangeAspect="1"/>
          </p:cNvPicPr>
          <p:nvPr/>
        </p:nvPicPr>
        <p:blipFill>
          <a:blip r:embed="rId5"/>
          <a:stretch>
            <a:fillRect/>
          </a:stretch>
        </p:blipFill>
        <p:spPr>
          <a:xfrm>
            <a:off x="6191249" y="3085425"/>
            <a:ext cx="2905125" cy="1745008"/>
          </a:xfrm>
          <a:prstGeom prst="rect">
            <a:avLst/>
          </a:prstGeom>
        </p:spPr>
      </p:pic>
      <p:pic>
        <p:nvPicPr>
          <p:cNvPr id="12" name="Picture 11"/>
          <p:cNvPicPr>
            <a:picLocks noChangeAspect="1"/>
          </p:cNvPicPr>
          <p:nvPr/>
        </p:nvPicPr>
        <p:blipFill>
          <a:blip r:embed="rId6"/>
          <a:stretch>
            <a:fillRect/>
          </a:stretch>
        </p:blipFill>
        <p:spPr>
          <a:xfrm>
            <a:off x="6191248" y="4927391"/>
            <a:ext cx="2905125" cy="1742110"/>
          </a:xfrm>
          <a:prstGeom prst="rect">
            <a:avLst/>
          </a:prstGeom>
        </p:spPr>
      </p:pic>
    </p:spTree>
    <p:extLst>
      <p:ext uri="{BB962C8B-B14F-4D97-AF65-F5344CB8AC3E}">
        <p14:creationId xmlns:p14="http://schemas.microsoft.com/office/powerpoint/2010/main" val="88775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53529951"/>
              </p:ext>
            </p:extLst>
          </p:nvPr>
        </p:nvGraphicFramePr>
        <p:xfrm>
          <a:off x="0" y="0"/>
          <a:ext cx="9144000" cy="370840"/>
        </p:xfrm>
        <a:graphic>
          <a:graphicData uri="http://schemas.openxmlformats.org/drawingml/2006/table">
            <a:tbl>
              <a:tblPr firstRow="1" bandRow="1">
                <a:tableStyleId>{5C22544A-7EE6-4342-B048-85BDC9FD1C3A}</a:tableStyleId>
              </a:tblPr>
              <a:tblGrid>
                <a:gridCol w="2266856">
                  <a:extLst>
                    <a:ext uri="{9D8B030D-6E8A-4147-A177-3AD203B41FA5}">
                      <a16:colId xmlns:a16="http://schemas.microsoft.com/office/drawing/2014/main" val="20000"/>
                    </a:ext>
                  </a:extLst>
                </a:gridCol>
                <a:gridCol w="2147931">
                  <a:extLst>
                    <a:ext uri="{9D8B030D-6E8A-4147-A177-3AD203B41FA5}">
                      <a16:colId xmlns:a16="http://schemas.microsoft.com/office/drawing/2014/main" val="20001"/>
                    </a:ext>
                  </a:extLst>
                </a:gridCol>
                <a:gridCol w="2292952">
                  <a:extLst>
                    <a:ext uri="{9D8B030D-6E8A-4147-A177-3AD203B41FA5}">
                      <a16:colId xmlns:a16="http://schemas.microsoft.com/office/drawing/2014/main" val="20002"/>
                    </a:ext>
                  </a:extLst>
                </a:gridCol>
                <a:gridCol w="2436261">
                  <a:extLst>
                    <a:ext uri="{9D8B030D-6E8A-4147-A177-3AD203B41FA5}">
                      <a16:colId xmlns:a16="http://schemas.microsoft.com/office/drawing/2014/main" val="20003"/>
                    </a:ext>
                  </a:extLst>
                </a:gridCol>
              </a:tblGrid>
              <a:tr h="370840">
                <a:tc>
                  <a:txBody>
                    <a:bodyPr/>
                    <a:lstStyle/>
                    <a:p>
                      <a:pPr algn="ctr"/>
                      <a:r>
                        <a:rPr lang="en-US" dirty="0" smtClean="0">
                          <a:solidFill>
                            <a:srgbClr val="000000"/>
                          </a:solidFill>
                        </a:rPr>
                        <a:t>Introduction</a:t>
                      </a:r>
                      <a:endParaRPr lang="en-US" dirty="0">
                        <a:solidFill>
                          <a:srgbClr val="000000"/>
                        </a:solidFill>
                      </a:endParaRPr>
                    </a:p>
                  </a:txBody>
                  <a:tcPr/>
                </a:tc>
                <a:tc>
                  <a:txBody>
                    <a:bodyPr/>
                    <a:lstStyle/>
                    <a:p>
                      <a:pPr algn="ctr"/>
                      <a:r>
                        <a:rPr lang="en-US" dirty="0" smtClean="0">
                          <a:solidFill>
                            <a:srgbClr val="000000"/>
                          </a:solidFill>
                        </a:rPr>
                        <a:t>Analysis</a:t>
                      </a:r>
                      <a:endParaRPr lang="en-US" dirty="0">
                        <a:solidFill>
                          <a:srgbClr val="000000"/>
                        </a:solidFill>
                      </a:endParaRPr>
                    </a:p>
                  </a:txBody>
                  <a:tcPr/>
                </a:tc>
                <a:tc>
                  <a:txBody>
                    <a:bodyPr/>
                    <a:lstStyle/>
                    <a:p>
                      <a:pPr algn="ctr"/>
                      <a:r>
                        <a:rPr lang="en-US" dirty="0" smtClean="0">
                          <a:solidFill>
                            <a:srgbClr val="000000"/>
                          </a:solidFill>
                        </a:rPr>
                        <a:t>Valuation</a:t>
                      </a:r>
                      <a:endParaRPr lang="en-US" dirty="0">
                        <a:solidFill>
                          <a:srgbClr val="000000"/>
                        </a:solidFill>
                      </a:endParaRPr>
                    </a:p>
                  </a:txBody>
                  <a:tcPr/>
                </a:tc>
                <a:tc>
                  <a:txBody>
                    <a:bodyPr/>
                    <a:lstStyle/>
                    <a:p>
                      <a:pPr algn="ctr"/>
                      <a:r>
                        <a:rPr lang="en-US" dirty="0" smtClean="0">
                          <a:solidFill>
                            <a:srgbClr val="000000"/>
                          </a:solidFill>
                        </a:rPr>
                        <a:t>Proposition</a:t>
                      </a:r>
                      <a:endParaRPr lang="en-US" dirty="0">
                        <a:solidFill>
                          <a:srgbClr val="000000"/>
                        </a:solidFill>
                      </a:endParaRPr>
                    </a:p>
                  </a:txBody>
                  <a:tcPr/>
                </a:tc>
                <a:extLst>
                  <a:ext uri="{0D108BD9-81ED-4DB2-BD59-A6C34878D82A}">
                    <a16:rowId xmlns:a16="http://schemas.microsoft.com/office/drawing/2014/main" val="10000"/>
                  </a:ext>
                </a:extLst>
              </a:tr>
            </a:tbl>
          </a:graphicData>
        </a:graphic>
      </p:graphicFrame>
      <p:sp>
        <p:nvSpPr>
          <p:cNvPr id="5" name="Isosceles Triangle 4"/>
          <p:cNvSpPr/>
          <p:nvPr/>
        </p:nvSpPr>
        <p:spPr>
          <a:xfrm>
            <a:off x="5395323" y="274638"/>
            <a:ext cx="319677" cy="258485"/>
          </a:xfrm>
          <a:prstGeom prst="triangle">
            <a:avLst/>
          </a:prstGeom>
          <a:solidFill>
            <a:srgbClr val="0000FF"/>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6" name="Title 1"/>
          <p:cNvSpPr txBox="1">
            <a:spLocks/>
          </p:cNvSpPr>
          <p:nvPr/>
        </p:nvSpPr>
        <p:spPr>
          <a:xfrm>
            <a:off x="609599" y="467798"/>
            <a:ext cx="7543801" cy="665320"/>
          </a:xfrm>
          <a:prstGeom prst="rect">
            <a:avLst/>
          </a:prstGeom>
          <a:solidFill>
            <a:srgbClr val="0D0D0D">
              <a:alpha val="69804"/>
            </a:srgbClr>
          </a:solidFill>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dirty="0" smtClean="0">
                <a:solidFill>
                  <a:schemeClr val="bg1"/>
                </a:solidFill>
              </a:rPr>
              <a:t>Cash Flows Forecast </a:t>
            </a:r>
            <a:endParaRPr lang="en-US" dirty="0">
              <a:solidFill>
                <a:schemeClr val="bg1"/>
              </a:solidFill>
            </a:endParaRPr>
          </a:p>
        </p:txBody>
      </p:sp>
      <p:pic>
        <p:nvPicPr>
          <p:cNvPr id="2" name="Picture 1"/>
          <p:cNvPicPr>
            <a:picLocks noChangeAspect="1"/>
          </p:cNvPicPr>
          <p:nvPr/>
        </p:nvPicPr>
        <p:blipFill>
          <a:blip r:embed="rId3"/>
          <a:stretch>
            <a:fillRect/>
          </a:stretch>
        </p:blipFill>
        <p:spPr>
          <a:xfrm>
            <a:off x="76200" y="1295400"/>
            <a:ext cx="5869334" cy="3733800"/>
          </a:xfrm>
          <a:prstGeom prst="rect">
            <a:avLst/>
          </a:prstGeom>
        </p:spPr>
      </p:pic>
      <p:pic>
        <p:nvPicPr>
          <p:cNvPr id="7" name="Picture 6"/>
          <p:cNvPicPr>
            <a:picLocks noChangeAspect="1"/>
          </p:cNvPicPr>
          <p:nvPr/>
        </p:nvPicPr>
        <p:blipFill>
          <a:blip r:embed="rId4"/>
          <a:stretch>
            <a:fillRect/>
          </a:stretch>
        </p:blipFill>
        <p:spPr>
          <a:xfrm>
            <a:off x="6096000" y="1264920"/>
            <a:ext cx="2990796" cy="3820257"/>
          </a:xfrm>
          <a:prstGeom prst="rect">
            <a:avLst/>
          </a:prstGeom>
        </p:spPr>
      </p:pic>
      <p:sp>
        <p:nvSpPr>
          <p:cNvPr id="13" name="Oval 12"/>
          <p:cNvSpPr/>
          <p:nvPr/>
        </p:nvSpPr>
        <p:spPr>
          <a:xfrm>
            <a:off x="8636882" y="4191000"/>
            <a:ext cx="591671" cy="23666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8566003" y="4724400"/>
            <a:ext cx="591671" cy="23666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V="1">
            <a:off x="7525817" y="4416781"/>
            <a:ext cx="1255166" cy="988475"/>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7525817" y="4961067"/>
            <a:ext cx="1255166" cy="449147"/>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395323" y="5405256"/>
            <a:ext cx="2304948" cy="73866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n-CA" sz="1050" dirty="0" smtClean="0"/>
              <a:t>Due to RET revenue volatility is preferred to use a Ke closer to the one </a:t>
            </a:r>
            <a:r>
              <a:rPr lang="en-CA" sz="1050" dirty="0"/>
              <a:t> </a:t>
            </a:r>
            <a:r>
              <a:rPr lang="en-CA" sz="1050" dirty="0" smtClean="0"/>
              <a:t> commonly used in the whole market (TSX).</a:t>
            </a:r>
          </a:p>
        </p:txBody>
      </p:sp>
    </p:spTree>
    <p:extLst>
      <p:ext uri="{BB962C8B-B14F-4D97-AF65-F5344CB8AC3E}">
        <p14:creationId xmlns:p14="http://schemas.microsoft.com/office/powerpoint/2010/main" val="188019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53529951"/>
              </p:ext>
            </p:extLst>
          </p:nvPr>
        </p:nvGraphicFramePr>
        <p:xfrm>
          <a:off x="0" y="0"/>
          <a:ext cx="9144000" cy="370840"/>
        </p:xfrm>
        <a:graphic>
          <a:graphicData uri="http://schemas.openxmlformats.org/drawingml/2006/table">
            <a:tbl>
              <a:tblPr firstRow="1" bandRow="1">
                <a:tableStyleId>{5C22544A-7EE6-4342-B048-85BDC9FD1C3A}</a:tableStyleId>
              </a:tblPr>
              <a:tblGrid>
                <a:gridCol w="2266856">
                  <a:extLst>
                    <a:ext uri="{9D8B030D-6E8A-4147-A177-3AD203B41FA5}">
                      <a16:colId xmlns:a16="http://schemas.microsoft.com/office/drawing/2014/main" val="20000"/>
                    </a:ext>
                  </a:extLst>
                </a:gridCol>
                <a:gridCol w="2147931">
                  <a:extLst>
                    <a:ext uri="{9D8B030D-6E8A-4147-A177-3AD203B41FA5}">
                      <a16:colId xmlns:a16="http://schemas.microsoft.com/office/drawing/2014/main" val="20001"/>
                    </a:ext>
                  </a:extLst>
                </a:gridCol>
                <a:gridCol w="2292952">
                  <a:extLst>
                    <a:ext uri="{9D8B030D-6E8A-4147-A177-3AD203B41FA5}">
                      <a16:colId xmlns:a16="http://schemas.microsoft.com/office/drawing/2014/main" val="20002"/>
                    </a:ext>
                  </a:extLst>
                </a:gridCol>
                <a:gridCol w="2436261">
                  <a:extLst>
                    <a:ext uri="{9D8B030D-6E8A-4147-A177-3AD203B41FA5}">
                      <a16:colId xmlns:a16="http://schemas.microsoft.com/office/drawing/2014/main" val="20003"/>
                    </a:ext>
                  </a:extLst>
                </a:gridCol>
              </a:tblGrid>
              <a:tr h="370840">
                <a:tc>
                  <a:txBody>
                    <a:bodyPr/>
                    <a:lstStyle/>
                    <a:p>
                      <a:pPr algn="ctr"/>
                      <a:r>
                        <a:rPr lang="en-US" dirty="0" smtClean="0">
                          <a:solidFill>
                            <a:srgbClr val="000000"/>
                          </a:solidFill>
                        </a:rPr>
                        <a:t>Introduction</a:t>
                      </a:r>
                      <a:endParaRPr lang="en-US" dirty="0">
                        <a:solidFill>
                          <a:srgbClr val="000000"/>
                        </a:solidFill>
                      </a:endParaRPr>
                    </a:p>
                  </a:txBody>
                  <a:tcPr/>
                </a:tc>
                <a:tc>
                  <a:txBody>
                    <a:bodyPr/>
                    <a:lstStyle/>
                    <a:p>
                      <a:pPr algn="ctr"/>
                      <a:r>
                        <a:rPr lang="en-US" dirty="0" smtClean="0">
                          <a:solidFill>
                            <a:srgbClr val="000000"/>
                          </a:solidFill>
                        </a:rPr>
                        <a:t>Analysis</a:t>
                      </a:r>
                      <a:endParaRPr lang="en-US" dirty="0">
                        <a:solidFill>
                          <a:srgbClr val="000000"/>
                        </a:solidFill>
                      </a:endParaRPr>
                    </a:p>
                  </a:txBody>
                  <a:tcPr/>
                </a:tc>
                <a:tc>
                  <a:txBody>
                    <a:bodyPr/>
                    <a:lstStyle/>
                    <a:p>
                      <a:pPr algn="ctr"/>
                      <a:r>
                        <a:rPr lang="en-US" dirty="0" smtClean="0">
                          <a:solidFill>
                            <a:srgbClr val="000000"/>
                          </a:solidFill>
                        </a:rPr>
                        <a:t>Valuation</a:t>
                      </a:r>
                      <a:endParaRPr lang="en-US" dirty="0">
                        <a:solidFill>
                          <a:srgbClr val="000000"/>
                        </a:solidFill>
                      </a:endParaRPr>
                    </a:p>
                  </a:txBody>
                  <a:tcPr/>
                </a:tc>
                <a:tc>
                  <a:txBody>
                    <a:bodyPr/>
                    <a:lstStyle/>
                    <a:p>
                      <a:pPr algn="ctr"/>
                      <a:r>
                        <a:rPr lang="en-US" dirty="0" smtClean="0">
                          <a:solidFill>
                            <a:srgbClr val="000000"/>
                          </a:solidFill>
                        </a:rPr>
                        <a:t>Proposition</a:t>
                      </a:r>
                      <a:endParaRPr lang="en-US" dirty="0">
                        <a:solidFill>
                          <a:srgbClr val="000000"/>
                        </a:solidFill>
                      </a:endParaRPr>
                    </a:p>
                  </a:txBody>
                  <a:tcPr/>
                </a:tc>
                <a:extLst>
                  <a:ext uri="{0D108BD9-81ED-4DB2-BD59-A6C34878D82A}">
                    <a16:rowId xmlns:a16="http://schemas.microsoft.com/office/drawing/2014/main" val="10000"/>
                  </a:ext>
                </a:extLst>
              </a:tr>
            </a:tbl>
          </a:graphicData>
        </a:graphic>
      </p:graphicFrame>
      <p:sp>
        <p:nvSpPr>
          <p:cNvPr id="5" name="Isosceles Triangle 4"/>
          <p:cNvSpPr/>
          <p:nvPr/>
        </p:nvSpPr>
        <p:spPr>
          <a:xfrm>
            <a:off x="5395323" y="274638"/>
            <a:ext cx="319677" cy="258485"/>
          </a:xfrm>
          <a:prstGeom prst="triangle">
            <a:avLst/>
          </a:prstGeom>
          <a:solidFill>
            <a:srgbClr val="0000FF"/>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6" name="Title 1"/>
          <p:cNvSpPr txBox="1">
            <a:spLocks/>
          </p:cNvSpPr>
          <p:nvPr/>
        </p:nvSpPr>
        <p:spPr>
          <a:xfrm>
            <a:off x="609599" y="467798"/>
            <a:ext cx="7543801" cy="665320"/>
          </a:xfrm>
          <a:prstGeom prst="rect">
            <a:avLst/>
          </a:prstGeom>
          <a:solidFill>
            <a:srgbClr val="0D0D0D">
              <a:alpha val="69804"/>
            </a:srgbClr>
          </a:solidFill>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dirty="0" smtClean="0">
                <a:solidFill>
                  <a:schemeClr val="bg1"/>
                </a:solidFill>
              </a:rPr>
              <a:t>Enterprise and Equity Value</a:t>
            </a:r>
            <a:endParaRPr lang="en-US" dirty="0">
              <a:solidFill>
                <a:schemeClr val="bg1"/>
              </a:solidFill>
            </a:endParaRPr>
          </a:p>
        </p:txBody>
      </p:sp>
      <p:pic>
        <p:nvPicPr>
          <p:cNvPr id="3" name="Picture 2"/>
          <p:cNvPicPr>
            <a:picLocks noChangeAspect="1"/>
          </p:cNvPicPr>
          <p:nvPr/>
        </p:nvPicPr>
        <p:blipFill>
          <a:blip r:embed="rId3"/>
          <a:stretch>
            <a:fillRect/>
          </a:stretch>
        </p:blipFill>
        <p:spPr>
          <a:xfrm>
            <a:off x="91419" y="1478953"/>
            <a:ext cx="4018001" cy="3616667"/>
          </a:xfrm>
          <a:prstGeom prst="rect">
            <a:avLst/>
          </a:prstGeom>
        </p:spPr>
      </p:pic>
      <p:pic>
        <p:nvPicPr>
          <p:cNvPr id="8" name="Picture 7"/>
          <p:cNvPicPr>
            <a:picLocks noChangeAspect="1"/>
          </p:cNvPicPr>
          <p:nvPr/>
        </p:nvPicPr>
        <p:blipFill>
          <a:blip r:embed="rId4"/>
          <a:stretch>
            <a:fillRect/>
          </a:stretch>
        </p:blipFill>
        <p:spPr>
          <a:xfrm>
            <a:off x="4267200" y="1487793"/>
            <a:ext cx="4726890" cy="2073853"/>
          </a:xfrm>
          <a:prstGeom prst="rect">
            <a:avLst/>
          </a:prstGeom>
        </p:spPr>
      </p:pic>
      <p:sp>
        <p:nvSpPr>
          <p:cNvPr id="18" name="TextBox 17"/>
          <p:cNvSpPr txBox="1"/>
          <p:nvPr/>
        </p:nvSpPr>
        <p:spPr>
          <a:xfrm>
            <a:off x="5539962" y="1531030"/>
            <a:ext cx="2181366"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CA" dirty="0" smtClean="0"/>
              <a:t>Market price = $ 3.88</a:t>
            </a:r>
            <a:endParaRPr lang="en-US" dirty="0"/>
          </a:p>
        </p:txBody>
      </p:sp>
      <p:sp>
        <p:nvSpPr>
          <p:cNvPr id="19" name="TextBox 18"/>
          <p:cNvSpPr txBox="1"/>
          <p:nvPr/>
        </p:nvSpPr>
        <p:spPr>
          <a:xfrm>
            <a:off x="5029200" y="4144224"/>
            <a:ext cx="3776510" cy="73866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n-CA" sz="1050" dirty="0" smtClean="0"/>
              <a:t>Although RET has a strong Financial Health, Fierce competition in the market and poor performance on sales suggest the inclusion of Off-Balance Sheet items as a mandatory element in the Equity valuation.</a:t>
            </a:r>
          </a:p>
        </p:txBody>
      </p:sp>
      <p:sp>
        <p:nvSpPr>
          <p:cNvPr id="20" name="Oval 19"/>
          <p:cNvSpPr/>
          <p:nvPr/>
        </p:nvSpPr>
        <p:spPr>
          <a:xfrm>
            <a:off x="7721327" y="2555927"/>
            <a:ext cx="1301841" cy="39453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804473" y="6066330"/>
            <a:ext cx="2304948" cy="25391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n-CA" sz="1050" dirty="0" smtClean="0"/>
              <a:t>Follows Target consensus share price</a:t>
            </a:r>
          </a:p>
        </p:txBody>
      </p:sp>
      <p:cxnSp>
        <p:nvCxnSpPr>
          <p:cNvPr id="22" name="Straight Arrow Connector 21"/>
          <p:cNvCxnSpPr/>
          <p:nvPr/>
        </p:nvCxnSpPr>
        <p:spPr>
          <a:xfrm flipV="1">
            <a:off x="6781800" y="2965402"/>
            <a:ext cx="1371600" cy="1251809"/>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3580213" y="4076485"/>
            <a:ext cx="608298" cy="34311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p:cNvCxnSpPr/>
          <p:nvPr/>
        </p:nvCxnSpPr>
        <p:spPr>
          <a:xfrm flipH="1" flipV="1">
            <a:off x="3884362" y="4462410"/>
            <a:ext cx="78038" cy="1776190"/>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044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53529951"/>
              </p:ext>
            </p:extLst>
          </p:nvPr>
        </p:nvGraphicFramePr>
        <p:xfrm>
          <a:off x="0" y="0"/>
          <a:ext cx="9144000" cy="370840"/>
        </p:xfrm>
        <a:graphic>
          <a:graphicData uri="http://schemas.openxmlformats.org/drawingml/2006/table">
            <a:tbl>
              <a:tblPr firstRow="1" bandRow="1">
                <a:tableStyleId>{5C22544A-7EE6-4342-B048-85BDC9FD1C3A}</a:tableStyleId>
              </a:tblPr>
              <a:tblGrid>
                <a:gridCol w="2266856">
                  <a:extLst>
                    <a:ext uri="{9D8B030D-6E8A-4147-A177-3AD203B41FA5}">
                      <a16:colId xmlns:a16="http://schemas.microsoft.com/office/drawing/2014/main" val="20000"/>
                    </a:ext>
                  </a:extLst>
                </a:gridCol>
                <a:gridCol w="2147931">
                  <a:extLst>
                    <a:ext uri="{9D8B030D-6E8A-4147-A177-3AD203B41FA5}">
                      <a16:colId xmlns:a16="http://schemas.microsoft.com/office/drawing/2014/main" val="20001"/>
                    </a:ext>
                  </a:extLst>
                </a:gridCol>
                <a:gridCol w="2292952">
                  <a:extLst>
                    <a:ext uri="{9D8B030D-6E8A-4147-A177-3AD203B41FA5}">
                      <a16:colId xmlns:a16="http://schemas.microsoft.com/office/drawing/2014/main" val="20002"/>
                    </a:ext>
                  </a:extLst>
                </a:gridCol>
                <a:gridCol w="2436261">
                  <a:extLst>
                    <a:ext uri="{9D8B030D-6E8A-4147-A177-3AD203B41FA5}">
                      <a16:colId xmlns:a16="http://schemas.microsoft.com/office/drawing/2014/main" val="20003"/>
                    </a:ext>
                  </a:extLst>
                </a:gridCol>
              </a:tblGrid>
              <a:tr h="370840">
                <a:tc>
                  <a:txBody>
                    <a:bodyPr/>
                    <a:lstStyle/>
                    <a:p>
                      <a:pPr algn="ctr"/>
                      <a:r>
                        <a:rPr lang="en-US" dirty="0" smtClean="0">
                          <a:solidFill>
                            <a:srgbClr val="000000"/>
                          </a:solidFill>
                        </a:rPr>
                        <a:t>Introduction</a:t>
                      </a:r>
                      <a:endParaRPr lang="en-US" dirty="0">
                        <a:solidFill>
                          <a:srgbClr val="000000"/>
                        </a:solidFill>
                      </a:endParaRPr>
                    </a:p>
                  </a:txBody>
                  <a:tcPr/>
                </a:tc>
                <a:tc>
                  <a:txBody>
                    <a:bodyPr/>
                    <a:lstStyle/>
                    <a:p>
                      <a:pPr algn="ctr"/>
                      <a:r>
                        <a:rPr lang="en-US" dirty="0" smtClean="0">
                          <a:solidFill>
                            <a:srgbClr val="000000"/>
                          </a:solidFill>
                        </a:rPr>
                        <a:t>Analysis</a:t>
                      </a:r>
                      <a:endParaRPr lang="en-US" dirty="0">
                        <a:solidFill>
                          <a:srgbClr val="000000"/>
                        </a:solidFill>
                      </a:endParaRPr>
                    </a:p>
                  </a:txBody>
                  <a:tcPr/>
                </a:tc>
                <a:tc>
                  <a:txBody>
                    <a:bodyPr/>
                    <a:lstStyle/>
                    <a:p>
                      <a:pPr algn="ctr"/>
                      <a:r>
                        <a:rPr lang="en-US" dirty="0" smtClean="0">
                          <a:solidFill>
                            <a:srgbClr val="000000"/>
                          </a:solidFill>
                        </a:rPr>
                        <a:t>Valuation</a:t>
                      </a:r>
                      <a:endParaRPr lang="en-US" dirty="0">
                        <a:solidFill>
                          <a:srgbClr val="000000"/>
                        </a:solidFill>
                      </a:endParaRPr>
                    </a:p>
                  </a:txBody>
                  <a:tcPr/>
                </a:tc>
                <a:tc>
                  <a:txBody>
                    <a:bodyPr/>
                    <a:lstStyle/>
                    <a:p>
                      <a:pPr algn="ctr"/>
                      <a:r>
                        <a:rPr lang="en-US" dirty="0" smtClean="0">
                          <a:solidFill>
                            <a:srgbClr val="000000"/>
                          </a:solidFill>
                        </a:rPr>
                        <a:t>Proposition</a:t>
                      </a:r>
                      <a:endParaRPr lang="en-US" dirty="0">
                        <a:solidFill>
                          <a:srgbClr val="000000"/>
                        </a:solidFill>
                      </a:endParaRPr>
                    </a:p>
                  </a:txBody>
                  <a:tcPr/>
                </a:tc>
                <a:extLst>
                  <a:ext uri="{0D108BD9-81ED-4DB2-BD59-A6C34878D82A}">
                    <a16:rowId xmlns:a16="http://schemas.microsoft.com/office/drawing/2014/main" val="10000"/>
                  </a:ext>
                </a:extLst>
              </a:tr>
            </a:tbl>
          </a:graphicData>
        </a:graphic>
      </p:graphicFrame>
      <p:sp>
        <p:nvSpPr>
          <p:cNvPr id="5" name="Isosceles Triangle 4"/>
          <p:cNvSpPr/>
          <p:nvPr/>
        </p:nvSpPr>
        <p:spPr>
          <a:xfrm>
            <a:off x="5395323" y="274638"/>
            <a:ext cx="319677" cy="258485"/>
          </a:xfrm>
          <a:prstGeom prst="triangle">
            <a:avLst/>
          </a:prstGeom>
          <a:solidFill>
            <a:srgbClr val="0000FF"/>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6" name="Title 1"/>
          <p:cNvSpPr txBox="1">
            <a:spLocks/>
          </p:cNvSpPr>
          <p:nvPr/>
        </p:nvSpPr>
        <p:spPr>
          <a:xfrm>
            <a:off x="609599" y="467798"/>
            <a:ext cx="7543801" cy="665320"/>
          </a:xfrm>
          <a:prstGeom prst="rect">
            <a:avLst/>
          </a:prstGeom>
          <a:solidFill>
            <a:srgbClr val="0D0D0D">
              <a:alpha val="69804"/>
            </a:srgbClr>
          </a:solidFill>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dirty="0" smtClean="0">
                <a:solidFill>
                  <a:schemeClr val="bg1"/>
                </a:solidFill>
              </a:rPr>
              <a:t>The offer</a:t>
            </a:r>
            <a:endParaRPr lang="en-US" dirty="0">
              <a:solidFill>
                <a:schemeClr val="bg1"/>
              </a:solidFill>
            </a:endParaRPr>
          </a:p>
        </p:txBody>
      </p:sp>
      <p:pic>
        <p:nvPicPr>
          <p:cNvPr id="2" name="Picture 1"/>
          <p:cNvPicPr>
            <a:picLocks noChangeAspect="1"/>
          </p:cNvPicPr>
          <p:nvPr/>
        </p:nvPicPr>
        <p:blipFill>
          <a:blip r:embed="rId3"/>
          <a:stretch>
            <a:fillRect/>
          </a:stretch>
        </p:blipFill>
        <p:spPr>
          <a:xfrm>
            <a:off x="128684" y="1556222"/>
            <a:ext cx="4310246" cy="3517697"/>
          </a:xfrm>
          <a:prstGeom prst="rect">
            <a:avLst/>
          </a:prstGeom>
        </p:spPr>
      </p:pic>
      <p:sp>
        <p:nvSpPr>
          <p:cNvPr id="15" name="Oval 14"/>
          <p:cNvSpPr/>
          <p:nvPr/>
        </p:nvSpPr>
        <p:spPr>
          <a:xfrm>
            <a:off x="895070" y="2413400"/>
            <a:ext cx="3829330" cy="1320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 </a:t>
            </a:r>
            <a:endParaRPr lang="en-US" dirty="0"/>
          </a:p>
        </p:txBody>
      </p:sp>
      <p:sp>
        <p:nvSpPr>
          <p:cNvPr id="17" name="TextBox 16"/>
          <p:cNvSpPr txBox="1"/>
          <p:nvPr/>
        </p:nvSpPr>
        <p:spPr>
          <a:xfrm>
            <a:off x="895070" y="5798264"/>
            <a:ext cx="2304948" cy="57708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n-CA" sz="1050" dirty="0" smtClean="0"/>
              <a:t>Assumptions on the Terminal Growth rate cause higher variations than those caused by Exit Multiple</a:t>
            </a:r>
          </a:p>
        </p:txBody>
      </p:sp>
      <p:cxnSp>
        <p:nvCxnSpPr>
          <p:cNvPr id="16" name="Straight Arrow Connector 15"/>
          <p:cNvCxnSpPr/>
          <p:nvPr/>
        </p:nvCxnSpPr>
        <p:spPr>
          <a:xfrm flipV="1">
            <a:off x="1143000" y="3647457"/>
            <a:ext cx="732460" cy="2219943"/>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itle 1"/>
          <p:cNvSpPr txBox="1">
            <a:spLocks/>
          </p:cNvSpPr>
          <p:nvPr/>
        </p:nvSpPr>
        <p:spPr>
          <a:xfrm>
            <a:off x="4674326" y="1714870"/>
            <a:ext cx="4400270" cy="3200400"/>
          </a:xfrm>
          <a:prstGeom prst="rect">
            <a:avLst/>
          </a:prstGeom>
          <a:solidFill>
            <a:srgbClr val="0D0D0D">
              <a:alpha val="69804"/>
            </a:srgbClr>
          </a:solidFill>
        </p:spPr>
        <p:txBody>
          <a:bodyPr vert="horz" lIns="91440" tIns="45720" rIns="91440" bIns="45720" rtlCol="0" anchor="ct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7000" b="1" dirty="0" smtClean="0">
                <a:solidFill>
                  <a:schemeClr val="bg1"/>
                </a:solidFill>
              </a:rPr>
              <a:t> </a:t>
            </a:r>
            <a:r>
              <a:rPr lang="en-CA" sz="7000" b="1" dirty="0">
                <a:solidFill>
                  <a:schemeClr val="bg1"/>
                </a:solidFill>
              </a:rPr>
              <a:t>Considerations:</a:t>
            </a:r>
          </a:p>
          <a:p>
            <a:pPr algn="just"/>
            <a:endParaRPr lang="en-CA" dirty="0">
              <a:solidFill>
                <a:schemeClr val="bg1"/>
              </a:solidFill>
            </a:endParaRPr>
          </a:p>
          <a:p>
            <a:pPr marL="342900" indent="-342900" algn="just">
              <a:buFont typeface="+mj-lt"/>
              <a:buAutoNum type="arabicPeriod"/>
            </a:pPr>
            <a:r>
              <a:rPr lang="en-CA" dirty="0">
                <a:solidFill>
                  <a:schemeClr val="bg1"/>
                </a:solidFill>
              </a:rPr>
              <a:t>A price of </a:t>
            </a:r>
            <a:r>
              <a:rPr lang="en-CA" b="1" i="1" dirty="0">
                <a:solidFill>
                  <a:schemeClr val="bg1"/>
                </a:solidFill>
              </a:rPr>
              <a:t>$ 5 CAD </a:t>
            </a:r>
            <a:r>
              <a:rPr lang="en-CA" dirty="0">
                <a:solidFill>
                  <a:schemeClr val="bg1"/>
                </a:solidFill>
              </a:rPr>
              <a:t>per share would be reasonable to pay for a RET Non-Voting share.</a:t>
            </a:r>
          </a:p>
          <a:p>
            <a:pPr marL="342900" indent="-342900" algn="just">
              <a:buFont typeface="+mj-lt"/>
              <a:buAutoNum type="arabicPeriod"/>
            </a:pPr>
            <a:endParaRPr lang="en-CA" dirty="0">
              <a:solidFill>
                <a:schemeClr val="bg1"/>
              </a:solidFill>
            </a:endParaRPr>
          </a:p>
          <a:p>
            <a:pPr marL="342900" indent="-342900" algn="just">
              <a:buFont typeface="+mj-lt"/>
              <a:buAutoNum type="arabicPeriod"/>
            </a:pPr>
            <a:r>
              <a:rPr lang="en-CA" dirty="0">
                <a:solidFill>
                  <a:schemeClr val="bg1"/>
                </a:solidFill>
              </a:rPr>
              <a:t>This same price we consider includes already a Control  Premium, since the spread between the Exit and Perpetuity approach rises questions on the assumption that a perpetual revenue stream will exist for RET based on current performance.</a:t>
            </a:r>
            <a:endParaRPr lang="en-US" dirty="0">
              <a:solidFill>
                <a:schemeClr val="bg1"/>
              </a:solidFill>
            </a:endParaRPr>
          </a:p>
        </p:txBody>
      </p:sp>
    </p:spTree>
    <p:extLst>
      <p:ext uri="{BB962C8B-B14F-4D97-AF65-F5344CB8AC3E}">
        <p14:creationId xmlns:p14="http://schemas.microsoft.com/office/powerpoint/2010/main" val="285904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TotalTime>
  <Words>557</Words>
  <Application>Microsoft Office PowerPoint</Application>
  <PresentationFormat>On-screen Show (4:3)</PresentationFormat>
  <Paragraphs>61</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Investissements PSP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Gerald Marchel</dc:creator>
  <cp:lastModifiedBy>Oscar Galindo</cp:lastModifiedBy>
  <cp:revision>33</cp:revision>
  <dcterms:created xsi:type="dcterms:W3CDTF">2015-12-07T01:31:16Z</dcterms:created>
  <dcterms:modified xsi:type="dcterms:W3CDTF">2015-12-11T16:30:23Z</dcterms:modified>
</cp:coreProperties>
</file>