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Number of stores / year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stores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588</c:v>
                </c:pt>
                <c:pt idx="1">
                  <c:v>601</c:v>
                </c:pt>
                <c:pt idx="2">
                  <c:v>623</c:v>
                </c:pt>
                <c:pt idx="3">
                  <c:v>820</c:v>
                </c:pt>
                <c:pt idx="4">
                  <c:v>845</c:v>
                </c:pt>
                <c:pt idx="5">
                  <c:v>867</c:v>
                </c:pt>
                <c:pt idx="6">
                  <c:v>887</c:v>
                </c:pt>
                <c:pt idx="7">
                  <c:v>920</c:v>
                </c:pt>
                <c:pt idx="8">
                  <c:v>958</c:v>
                </c:pt>
                <c:pt idx="9">
                  <c:v>973</c:v>
                </c:pt>
                <c:pt idx="10">
                  <c:v>977</c:v>
                </c:pt>
                <c:pt idx="11">
                  <c:v>968</c:v>
                </c:pt>
                <c:pt idx="12">
                  <c:v>942</c:v>
                </c:pt>
                <c:pt idx="13">
                  <c:v>911</c:v>
                </c:pt>
                <c:pt idx="14">
                  <c:v>878</c:v>
                </c:pt>
                <c:pt idx="15">
                  <c:v>823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982464"/>
        <c:axId val="240982856"/>
      </c:lineChart>
      <c:catAx>
        <c:axId val="2409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982856"/>
        <c:crosses val="autoZero"/>
        <c:auto val="1"/>
        <c:lblAlgn val="ctr"/>
        <c:lblOffset val="100"/>
        <c:noMultiLvlLbl val="0"/>
      </c:catAx>
      <c:valAx>
        <c:axId val="240982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98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8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4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6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0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2807C-2CE9-4457-8A00-B5CD09194CA0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6ECD-B6BF-4BD6-B815-32EA034DC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0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709"/>
          </a:xfrm>
        </p:spPr>
        <p:txBody>
          <a:bodyPr/>
          <a:lstStyle/>
          <a:p>
            <a:r>
              <a:rPr lang="en-US" dirty="0" smtClean="0"/>
              <a:t>Reitmans Highlights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834"/>
            <a:ext cx="10907110" cy="5139559"/>
          </a:xfrm>
        </p:spPr>
        <p:txBody>
          <a:bodyPr>
            <a:normAutofit lnSpcReduction="10000"/>
          </a:bodyPr>
          <a:lstStyle/>
          <a:p>
            <a:r>
              <a:rPr lang="en-US" sz="1400" dirty="0" smtClean="0"/>
              <a:t>1926 – Company created – a single store on St-Laurent</a:t>
            </a:r>
          </a:p>
          <a:p>
            <a:r>
              <a:rPr lang="en-US" sz="1400" dirty="0" smtClean="0"/>
              <a:t>1926 – 2000 – Organic growth and acquisitions becoming the largest women’s fashion retailer in Canada (588 stores), still family controlled</a:t>
            </a:r>
          </a:p>
          <a:p>
            <a:r>
              <a:rPr lang="en-US" sz="1400" dirty="0" smtClean="0"/>
              <a:t>2000 – 2010 – Raised its dividends 10 times during this period</a:t>
            </a:r>
          </a:p>
          <a:p>
            <a:r>
              <a:rPr lang="en-US" sz="1400" dirty="0" smtClean="0"/>
              <a:t>2000 – Strategic alliance with </a:t>
            </a:r>
            <a:r>
              <a:rPr lang="en-US" sz="1400" dirty="0" err="1" smtClean="0"/>
              <a:t>Inditex</a:t>
            </a:r>
            <a:r>
              <a:rPr lang="en-US" sz="1400" dirty="0" smtClean="0"/>
              <a:t> Group of Spain – helped them to open Zara stores in Canada</a:t>
            </a:r>
          </a:p>
          <a:p>
            <a:r>
              <a:rPr lang="en-US" sz="1400" dirty="0" smtClean="0"/>
              <a:t>2002 – Largest acquisition in company’s history, </a:t>
            </a:r>
            <a:r>
              <a:rPr lang="en-US" sz="1400" dirty="0" err="1" smtClean="0"/>
              <a:t>Shirmax</a:t>
            </a:r>
            <a:r>
              <a:rPr lang="en-US" sz="1400" dirty="0" smtClean="0"/>
              <a:t> Fashions Ltd (175 stores - </a:t>
            </a:r>
            <a:r>
              <a:rPr lang="en-US" sz="1400" dirty="0" err="1" smtClean="0"/>
              <a:t>Adition</a:t>
            </a:r>
            <a:r>
              <a:rPr lang="en-US" sz="1400" dirty="0" smtClean="0"/>
              <a:t>-Elle, and Thyme Maternity)</a:t>
            </a:r>
          </a:p>
          <a:p>
            <a:r>
              <a:rPr lang="en-US" sz="1400" dirty="0" smtClean="0"/>
              <a:t>2003 - 2007 – Growth year over year, biggest player in the plus size market, completed its only distribution center in Montreal, repaid loans for acquisitions.</a:t>
            </a:r>
          </a:p>
          <a:p>
            <a:r>
              <a:rPr lang="en-US" sz="1400" dirty="0" smtClean="0"/>
              <a:t>2008 – 2015 – Recession, slowed growth and declining revenues, Reitmans never really recovered after the recession</a:t>
            </a:r>
          </a:p>
          <a:p>
            <a:r>
              <a:rPr lang="en-US" sz="1400" dirty="0" smtClean="0"/>
              <a:t>2010 – Announcing Reitmans.com the company’s online buying platform (the rest of the banners will be added from 2010 – 2014). Lagging behind its competitors which added online platforms in the late 2000s. </a:t>
            </a:r>
          </a:p>
          <a:p>
            <a:r>
              <a:rPr lang="en-US" sz="1400" dirty="0" smtClean="0"/>
              <a:t>2011 – Closes the Cassis brand and converts it to other banners, Jeremy Reitman becomes CEO and Chairman of </a:t>
            </a:r>
            <a:r>
              <a:rPr lang="en-US" sz="1400" smtClean="0"/>
              <a:t>the board </a:t>
            </a:r>
            <a:endParaRPr lang="en-US" sz="1400" dirty="0" smtClean="0"/>
          </a:p>
          <a:p>
            <a:r>
              <a:rPr lang="en-US" sz="1400" dirty="0" smtClean="0"/>
              <a:t>2012 – Partnership with Babies R Us to provide Thyme Maternity apparel in U.S., but closes most of them by the end of 2014 as they are not profitable</a:t>
            </a:r>
          </a:p>
          <a:p>
            <a:r>
              <a:rPr lang="en-US" sz="1400" dirty="0" smtClean="0"/>
              <a:t>2012 – Issues with the distribution centers’ newly installed warehouse management system -&gt; adversely impact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quarter sales</a:t>
            </a:r>
          </a:p>
          <a:p>
            <a:r>
              <a:rPr lang="en-US" sz="1400" dirty="0" smtClean="0"/>
              <a:t>2014 – Plans to close the Smart Set banner and/or convert it to other banners, RW&amp;CO and ELLE magazine launch exclusive holiday dress collection</a:t>
            </a:r>
          </a:p>
          <a:p>
            <a:r>
              <a:rPr lang="en-US" sz="1400" dirty="0" smtClean="0"/>
              <a:t>2015 – Drop in sales and reduced foot traffic continues, posted losses of $7.9M for the first 6 months while e-commerce revenues increasing by 81%, more focus on RW&amp;CO for men with Subban, new HYBA active wear banner, Addition Elle’s Ashley Graham opens the New York fashion week, marketing shift to digital by engaging bloggers and creating capsule collections</a:t>
            </a:r>
          </a:p>
        </p:txBody>
      </p:sp>
    </p:spTree>
    <p:extLst>
      <p:ext uri="{BB962C8B-B14F-4D97-AF65-F5344CB8AC3E}">
        <p14:creationId xmlns:p14="http://schemas.microsoft.com/office/powerpoint/2010/main" val="38977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Reitmans Stock history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2060"/>
            <a:ext cx="6384417" cy="5218468"/>
          </a:xfrm>
          <a:prstGeom prst="rect">
            <a:avLst/>
          </a:prstGeom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554979243"/>
              </p:ext>
            </p:extLst>
          </p:nvPr>
        </p:nvGraphicFramePr>
        <p:xfrm>
          <a:off x="6384417" y="1690688"/>
          <a:ext cx="5210048" cy="519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30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340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Reitmans Highlights</vt:lpstr>
      <vt:lpstr>Reitmans Stock history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H&amp;M</dc:title>
  <dc:creator>Oscar Galindo</dc:creator>
  <cp:lastModifiedBy>Hyperion</cp:lastModifiedBy>
  <cp:revision>27</cp:revision>
  <dcterms:created xsi:type="dcterms:W3CDTF">2015-11-28T19:11:17Z</dcterms:created>
  <dcterms:modified xsi:type="dcterms:W3CDTF">2015-12-02T17:10:45Z</dcterms:modified>
</cp:coreProperties>
</file>