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58" r:id="rId4"/>
    <p:sldId id="266" r:id="rId5"/>
    <p:sldId id="285" r:id="rId6"/>
    <p:sldId id="288" r:id="rId7"/>
    <p:sldId id="289" r:id="rId8"/>
    <p:sldId id="290" r:id="rId9"/>
    <p:sldId id="291" r:id="rId10"/>
    <p:sldId id="292" r:id="rId11"/>
    <p:sldId id="293" r:id="rId12"/>
    <p:sldId id="294" r:id="rId13"/>
    <p:sldId id="295" r:id="rId14"/>
    <p:sldId id="296" r:id="rId15"/>
    <p:sldId id="267" r:id="rId16"/>
    <p:sldId id="280" r:id="rId17"/>
    <p:sldId id="287" r:id="rId18"/>
    <p:sldId id="281" r:id="rId19"/>
    <p:sldId id="282" r:id="rId20"/>
    <p:sldId id="283" r:id="rId21"/>
    <p:sldId id="284" r:id="rId22"/>
    <p:sldId id="269" r:id="rId23"/>
    <p:sldId id="297" r:id="rId24"/>
    <p:sldId id="271" r:id="rId25"/>
    <p:sldId id="272" r:id="rId26"/>
    <p:sldId id="259" r:id="rId27"/>
    <p:sldId id="264" r:id="rId28"/>
    <p:sldId id="265" r:id="rId29"/>
    <p:sldId id="274" r:id="rId30"/>
    <p:sldId id="273" r:id="rId31"/>
    <p:sldId id="275" r:id="rId32"/>
    <p:sldId id="276" r:id="rId33"/>
    <p:sldId id="277" r:id="rId34"/>
    <p:sldId id="278" r:id="rId35"/>
    <p:sldId id="27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Zeben\Google%20Drive\_FINA695V%20-%20VC&amp;PE\FINA%20695%20-%20Project\Industry%20analysis\MArket%20sha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Zeben\Google%20Drive\_FINA695V%20-%20VC&amp;PE\FINA%20695%20-%20Project\Industry%20analysis\MArket%20shar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bg1"/>
                </a:solidFill>
                <a:latin typeface="+mn-lt"/>
                <a:ea typeface="+mn-ea"/>
                <a:cs typeface="+mn-cs"/>
              </a:defRPr>
            </a:pPr>
            <a:r>
              <a:rPr lang="en-US">
                <a:solidFill>
                  <a:schemeClr val="bg1"/>
                </a:solidFill>
              </a:rPr>
              <a:t>Women Retail Stores Market Share</a:t>
            </a:r>
          </a:p>
        </c:rich>
      </c:tx>
      <c:layout/>
      <c:overlay val="0"/>
      <c:spPr>
        <a:noFill/>
        <a:ln>
          <a:noFill/>
        </a:ln>
        <a:effectLst/>
      </c:spPr>
      <c:txPr>
        <a:bodyPr rot="0" spcFirstLastPara="1" vertOverflow="ellipsis" vert="horz" wrap="square" anchor="ctr" anchorCtr="1"/>
        <a:lstStyle/>
        <a:p>
          <a:pPr>
            <a:defRPr sz="2160"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Sheet1!$C$5:$C$10</c:f>
              <c:strCache>
                <c:ptCount val="6"/>
                <c:pt idx="0">
                  <c:v>YM Inc.</c:v>
                </c:pt>
                <c:pt idx="1">
                  <c:v>H&amp;M</c:v>
                </c:pt>
                <c:pt idx="2">
                  <c:v>Reitman</c:v>
                </c:pt>
                <c:pt idx="3">
                  <c:v>Inditex Group</c:v>
                </c:pt>
                <c:pt idx="4">
                  <c:v>Northern Reflections</c:v>
                </c:pt>
                <c:pt idx="5">
                  <c:v>Others</c:v>
                </c:pt>
              </c:strCache>
            </c:strRef>
          </c:cat>
          <c:val>
            <c:numRef>
              <c:f>Sheet1!$D$5:$D$10</c:f>
              <c:numCache>
                <c:formatCode>0%</c:formatCode>
                <c:ptCount val="6"/>
                <c:pt idx="0">
                  <c:v>6.9000000000000006E-2</c:v>
                </c:pt>
                <c:pt idx="1">
                  <c:v>8.6999999999999994E-2</c:v>
                </c:pt>
                <c:pt idx="2">
                  <c:v>0.15</c:v>
                </c:pt>
                <c:pt idx="3">
                  <c:v>3.7999999999999999E-2</c:v>
                </c:pt>
                <c:pt idx="4">
                  <c:v>0.02</c:v>
                </c:pt>
                <c:pt idx="5">
                  <c:v>0.69399999999999995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Sheet1!$C$38:$C$43</c:f>
              <c:strCache>
                <c:ptCount val="6"/>
                <c:pt idx="0">
                  <c:v>Generation Y</c:v>
                </c:pt>
                <c:pt idx="1">
                  <c:v>Baby Boomers</c:v>
                </c:pt>
                <c:pt idx="2">
                  <c:v>Generation X</c:v>
                </c:pt>
                <c:pt idx="3">
                  <c:v>&gt; 1946</c:v>
                </c:pt>
                <c:pt idx="4">
                  <c:v>Generation Z</c:v>
                </c:pt>
                <c:pt idx="5">
                  <c:v>Others</c:v>
                </c:pt>
              </c:strCache>
            </c:strRef>
          </c:cat>
          <c:val>
            <c:numRef>
              <c:f>Sheet1!$D$38:$D$43</c:f>
              <c:numCache>
                <c:formatCode>0%</c:formatCode>
                <c:ptCount val="6"/>
                <c:pt idx="0">
                  <c:v>0.32</c:v>
                </c:pt>
                <c:pt idx="1">
                  <c:v>0.3</c:v>
                </c:pt>
                <c:pt idx="2">
                  <c:v>0.24</c:v>
                </c:pt>
                <c:pt idx="3">
                  <c:v>0.09</c:v>
                </c:pt>
                <c:pt idx="4">
                  <c:v>0.04</c:v>
                </c:pt>
                <c:pt idx="5">
                  <c:v>0.01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Breakdown</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Sheet1!$C$54:$C$60</c:f>
              <c:strCache>
                <c:ptCount val="7"/>
                <c:pt idx="0">
                  <c:v>Profits</c:v>
                </c:pt>
                <c:pt idx="1">
                  <c:v>COGS</c:v>
                </c:pt>
                <c:pt idx="2">
                  <c:v>Wages</c:v>
                </c:pt>
                <c:pt idx="3">
                  <c:v>Rent &amp; Utilities</c:v>
                </c:pt>
                <c:pt idx="4">
                  <c:v>Depreciation</c:v>
                </c:pt>
                <c:pt idx="5">
                  <c:v>Marketing</c:v>
                </c:pt>
                <c:pt idx="6">
                  <c:v>Other</c:v>
                </c:pt>
              </c:strCache>
            </c:strRef>
          </c:cat>
          <c:val>
            <c:numRef>
              <c:f>Sheet1!$D$54:$D$60</c:f>
              <c:numCache>
                <c:formatCode>0%</c:formatCode>
                <c:ptCount val="7"/>
                <c:pt idx="0">
                  <c:v>0.04</c:v>
                </c:pt>
                <c:pt idx="1">
                  <c:v>0.55000000000000004</c:v>
                </c:pt>
                <c:pt idx="2">
                  <c:v>0.2</c:v>
                </c:pt>
                <c:pt idx="3">
                  <c:v>0.124</c:v>
                </c:pt>
                <c:pt idx="4">
                  <c:v>0.01</c:v>
                </c:pt>
                <c:pt idx="5">
                  <c:v>0.04</c:v>
                </c:pt>
                <c:pt idx="6">
                  <c:v>0.04</c:v>
                </c:pt>
              </c:numCache>
            </c:numRef>
          </c:val>
        </c:ser>
        <c:dLbls>
          <c:dLblPos val="outEnd"/>
          <c:showLegendKey val="0"/>
          <c:showVal val="1"/>
          <c:showCatName val="0"/>
          <c:showSerName val="0"/>
          <c:showPercent val="0"/>
          <c:showBubbleSize val="0"/>
        </c:dLbls>
        <c:gapWidth val="100"/>
        <c:overlap val="-24"/>
        <c:axId val="244946184"/>
        <c:axId val="244412776"/>
      </c:barChart>
      <c:catAx>
        <c:axId val="2449461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244412776"/>
        <c:crosses val="autoZero"/>
        <c:auto val="1"/>
        <c:lblAlgn val="ctr"/>
        <c:lblOffset val="100"/>
        <c:noMultiLvlLbl val="0"/>
      </c:catAx>
      <c:valAx>
        <c:axId val="244412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244946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bg1"/>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8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1CA3A-B8AE-488F-AF61-CDCA3AAE2744}"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702BB5CE-E364-45B8-A633-5C2A07DFB6EF}">
      <dgm:prSet phldrT="[Text]"/>
      <dgm:spPr/>
      <dgm:t>
        <a:bodyPr/>
        <a:lstStyle/>
        <a:p>
          <a:r>
            <a:rPr lang="en-US" b="1" dirty="0" smtClean="0"/>
            <a:t>Per Capita Disposable Income</a:t>
          </a:r>
        </a:p>
      </dgm:t>
    </dgm:pt>
    <dgm:pt modelId="{64CEFC3D-320D-4739-ACDE-6CDA36459D27}" type="parTrans" cxnId="{F447DC6F-31CF-43D1-A7E5-ADD1BEB88CD9}">
      <dgm:prSet/>
      <dgm:spPr/>
      <dgm:t>
        <a:bodyPr/>
        <a:lstStyle/>
        <a:p>
          <a:endParaRPr lang="en-US"/>
        </a:p>
      </dgm:t>
    </dgm:pt>
    <dgm:pt modelId="{000A20C3-5B14-4881-B9DC-CD088830BCB7}" type="sibTrans" cxnId="{F447DC6F-31CF-43D1-A7E5-ADD1BEB88CD9}">
      <dgm:prSet/>
      <dgm:spPr/>
      <dgm:t>
        <a:bodyPr/>
        <a:lstStyle/>
        <a:p>
          <a:endParaRPr lang="en-US"/>
        </a:p>
      </dgm:t>
    </dgm:pt>
    <dgm:pt modelId="{12EC7764-BC6B-4E29-A5DF-8A6CBA89B01C}">
      <dgm:prSet phldrT="[Text]"/>
      <dgm:spPr/>
      <dgm:t>
        <a:bodyPr/>
        <a:lstStyle/>
        <a:p>
          <a:r>
            <a:rPr lang="en-US" b="0" i="0" dirty="0" smtClean="0"/>
            <a:t>Slow growth in the past 5 years</a:t>
          </a:r>
          <a:endParaRPr lang="en-US" b="0" dirty="0"/>
        </a:p>
      </dgm:t>
    </dgm:pt>
    <dgm:pt modelId="{3130A6B7-3CC3-4966-9914-15944FACF7BA}" type="parTrans" cxnId="{CB2BA6CA-4E2B-4882-9FE9-61DD7CF0691E}">
      <dgm:prSet/>
      <dgm:spPr/>
      <dgm:t>
        <a:bodyPr/>
        <a:lstStyle/>
        <a:p>
          <a:endParaRPr lang="en-US"/>
        </a:p>
      </dgm:t>
    </dgm:pt>
    <dgm:pt modelId="{054E917C-0668-4864-B594-A4F75CA26685}" type="sibTrans" cxnId="{CB2BA6CA-4E2B-4882-9FE9-61DD7CF0691E}">
      <dgm:prSet/>
      <dgm:spPr/>
      <dgm:t>
        <a:bodyPr/>
        <a:lstStyle/>
        <a:p>
          <a:endParaRPr lang="en-US"/>
        </a:p>
      </dgm:t>
    </dgm:pt>
    <dgm:pt modelId="{9CCEE731-0827-428D-9560-991A4A4C41E5}">
      <dgm:prSet phldrT="[Text]"/>
      <dgm:spPr/>
      <dgm:t>
        <a:bodyPr/>
        <a:lstStyle/>
        <a:p>
          <a:r>
            <a:rPr lang="en-US" b="0" i="0" dirty="0" smtClean="0"/>
            <a:t>Expected to grow during 2015, creating a potential for </a:t>
          </a:r>
          <a:r>
            <a:rPr lang="en-US" b="0" i="0" smtClean="0"/>
            <a:t>discretionary spending</a:t>
          </a:r>
          <a:endParaRPr lang="en-US" b="0" dirty="0"/>
        </a:p>
      </dgm:t>
    </dgm:pt>
    <dgm:pt modelId="{86747B00-792F-4C3C-BE0F-652265E4651E}" type="parTrans" cxnId="{54826749-673F-438E-9F15-2CA0676FB22A}">
      <dgm:prSet/>
      <dgm:spPr/>
      <dgm:t>
        <a:bodyPr/>
        <a:lstStyle/>
        <a:p>
          <a:endParaRPr lang="en-US"/>
        </a:p>
      </dgm:t>
    </dgm:pt>
    <dgm:pt modelId="{0735B999-26E2-454A-A7B2-1327BD9B8E0F}" type="sibTrans" cxnId="{54826749-673F-438E-9F15-2CA0676FB22A}">
      <dgm:prSet/>
      <dgm:spPr/>
      <dgm:t>
        <a:bodyPr/>
        <a:lstStyle/>
        <a:p>
          <a:endParaRPr lang="en-US"/>
        </a:p>
      </dgm:t>
    </dgm:pt>
    <dgm:pt modelId="{67FE06B2-ED15-46C5-8598-42C679F54BD6}">
      <dgm:prSet phldrT="[Text]"/>
      <dgm:spPr/>
      <dgm:t>
        <a:bodyPr/>
        <a:lstStyle/>
        <a:p>
          <a:r>
            <a:rPr lang="en-US" b="1" dirty="0" smtClean="0"/>
            <a:t>External Competition</a:t>
          </a:r>
          <a:endParaRPr lang="en-US" b="1" dirty="0"/>
        </a:p>
      </dgm:t>
    </dgm:pt>
    <dgm:pt modelId="{2DA4DE25-BFEC-4709-89B4-0FADD02DF49A}" type="parTrans" cxnId="{99AF4D38-B476-44BB-903F-95E520F9CBE7}">
      <dgm:prSet/>
      <dgm:spPr/>
      <dgm:t>
        <a:bodyPr/>
        <a:lstStyle/>
        <a:p>
          <a:endParaRPr lang="en-US"/>
        </a:p>
      </dgm:t>
    </dgm:pt>
    <dgm:pt modelId="{D8658159-F68C-4C4F-8408-7CA60E969853}" type="sibTrans" cxnId="{99AF4D38-B476-44BB-903F-95E520F9CBE7}">
      <dgm:prSet/>
      <dgm:spPr/>
      <dgm:t>
        <a:bodyPr/>
        <a:lstStyle/>
        <a:p>
          <a:endParaRPr lang="en-US"/>
        </a:p>
      </dgm:t>
    </dgm:pt>
    <dgm:pt modelId="{F8A4ACE6-B848-4744-A978-1EF00A18467F}">
      <dgm:prSet phldrT="[Text]"/>
      <dgm:spPr/>
      <dgm:t>
        <a:bodyPr/>
        <a:lstStyle/>
        <a:p>
          <a:r>
            <a:rPr lang="en-US" b="0" i="0" dirty="0" smtClean="0"/>
            <a:t>Increase in discount department stores &amp; internet-based retailers</a:t>
          </a:r>
          <a:endParaRPr lang="en-US" dirty="0"/>
        </a:p>
      </dgm:t>
    </dgm:pt>
    <dgm:pt modelId="{DCD05E79-2D30-49E7-9365-4A2DEB0FC02B}" type="parTrans" cxnId="{6984F782-11E2-44AB-9530-6500F4821D44}">
      <dgm:prSet/>
      <dgm:spPr/>
      <dgm:t>
        <a:bodyPr/>
        <a:lstStyle/>
        <a:p>
          <a:endParaRPr lang="en-US"/>
        </a:p>
      </dgm:t>
    </dgm:pt>
    <dgm:pt modelId="{749F001D-8D20-4C79-863E-5AA76B862D60}" type="sibTrans" cxnId="{6984F782-11E2-44AB-9530-6500F4821D44}">
      <dgm:prSet/>
      <dgm:spPr/>
      <dgm:t>
        <a:bodyPr/>
        <a:lstStyle/>
        <a:p>
          <a:endParaRPr lang="en-US"/>
        </a:p>
      </dgm:t>
    </dgm:pt>
    <dgm:pt modelId="{AD3D1C61-DAA1-4317-81BE-C5FEB506C426}">
      <dgm:prSet phldrT="[Text]"/>
      <dgm:spPr/>
      <dgm:t>
        <a:bodyPr/>
        <a:lstStyle/>
        <a:p>
          <a:r>
            <a:rPr lang="en-US" b="1" i="0" dirty="0" smtClean="0"/>
            <a:t>Number of adults aged 20 to 64</a:t>
          </a:r>
          <a:endParaRPr lang="en-US" dirty="0"/>
        </a:p>
      </dgm:t>
    </dgm:pt>
    <dgm:pt modelId="{7F8C72DD-92A6-4C9A-A9A4-86DE49C3503E}" type="parTrans" cxnId="{4338E030-4F17-4E20-AA26-A81B49EF14CC}">
      <dgm:prSet/>
      <dgm:spPr/>
      <dgm:t>
        <a:bodyPr/>
        <a:lstStyle/>
        <a:p>
          <a:endParaRPr lang="en-US"/>
        </a:p>
      </dgm:t>
    </dgm:pt>
    <dgm:pt modelId="{AB50C051-EC9D-4782-88F0-F420BDAE9F0E}" type="sibTrans" cxnId="{4338E030-4F17-4E20-AA26-A81B49EF14CC}">
      <dgm:prSet/>
      <dgm:spPr/>
      <dgm:t>
        <a:bodyPr/>
        <a:lstStyle/>
        <a:p>
          <a:endParaRPr lang="en-US"/>
        </a:p>
      </dgm:t>
    </dgm:pt>
    <dgm:pt modelId="{BE9D962D-FAC0-416C-A48D-BB2380C199E5}">
      <dgm:prSet phldrT="[Text]"/>
      <dgm:spPr/>
      <dgm:t>
        <a:bodyPr/>
        <a:lstStyle/>
        <a:p>
          <a:r>
            <a:rPr lang="en-US" dirty="0" smtClean="0"/>
            <a:t>Expected to increase slowly</a:t>
          </a:r>
          <a:endParaRPr lang="en-US" dirty="0"/>
        </a:p>
      </dgm:t>
    </dgm:pt>
    <dgm:pt modelId="{88BDDC4E-CAEA-46EF-9B12-F9F85A382C24}" type="parTrans" cxnId="{BFFBD5EF-34CD-4387-97BB-806A31D0313A}">
      <dgm:prSet/>
      <dgm:spPr/>
      <dgm:t>
        <a:bodyPr/>
        <a:lstStyle/>
        <a:p>
          <a:endParaRPr lang="en-US"/>
        </a:p>
      </dgm:t>
    </dgm:pt>
    <dgm:pt modelId="{83D9D784-95F1-4B90-AB0E-E6711661E3D2}" type="sibTrans" cxnId="{BFFBD5EF-34CD-4387-97BB-806A31D0313A}">
      <dgm:prSet/>
      <dgm:spPr/>
      <dgm:t>
        <a:bodyPr/>
        <a:lstStyle/>
        <a:p>
          <a:endParaRPr lang="en-US"/>
        </a:p>
      </dgm:t>
    </dgm:pt>
    <dgm:pt modelId="{467BCA7D-F6D3-4A00-BF45-3B57854C4260}">
      <dgm:prSet phldrT="[Text]"/>
      <dgm:spPr/>
      <dgm:t>
        <a:bodyPr/>
        <a:lstStyle/>
        <a:p>
          <a:r>
            <a:rPr lang="en-US" b="1" i="0" dirty="0" smtClean="0"/>
            <a:t>World price of cotton</a:t>
          </a:r>
          <a:endParaRPr lang="en-US" dirty="0"/>
        </a:p>
      </dgm:t>
    </dgm:pt>
    <dgm:pt modelId="{6391DAB1-D74B-4255-B98C-660C2A58359B}" type="parTrans" cxnId="{3054F683-7CEB-4672-A06D-0C9F497F3D12}">
      <dgm:prSet/>
      <dgm:spPr/>
      <dgm:t>
        <a:bodyPr/>
        <a:lstStyle/>
        <a:p>
          <a:endParaRPr lang="en-US"/>
        </a:p>
      </dgm:t>
    </dgm:pt>
    <dgm:pt modelId="{5572126C-E9EE-4D6A-8D04-D974B0538D2A}" type="sibTrans" cxnId="{3054F683-7CEB-4672-A06D-0C9F497F3D12}">
      <dgm:prSet/>
      <dgm:spPr/>
      <dgm:t>
        <a:bodyPr/>
        <a:lstStyle/>
        <a:p>
          <a:endParaRPr lang="en-US"/>
        </a:p>
      </dgm:t>
    </dgm:pt>
    <dgm:pt modelId="{5CF0F620-EDF3-4273-AA0D-045643115728}">
      <dgm:prSet phldrT="[Text]"/>
      <dgm:spPr/>
      <dgm:t>
        <a:bodyPr/>
        <a:lstStyle/>
        <a:p>
          <a:r>
            <a:rPr lang="en-US" b="0" i="0" dirty="0" smtClean="0"/>
            <a:t>Expected to decrease</a:t>
          </a:r>
          <a:br>
            <a:rPr lang="en-US" b="0" i="0" dirty="0" smtClean="0"/>
          </a:br>
          <a:endParaRPr lang="en-US" dirty="0"/>
        </a:p>
      </dgm:t>
    </dgm:pt>
    <dgm:pt modelId="{233F8F11-6701-4F53-A1EA-772DAAAB85AC}" type="parTrans" cxnId="{52C83F03-6297-471C-9425-1EEC63821B6F}">
      <dgm:prSet/>
      <dgm:spPr/>
      <dgm:t>
        <a:bodyPr/>
        <a:lstStyle/>
        <a:p>
          <a:endParaRPr lang="en-US"/>
        </a:p>
      </dgm:t>
    </dgm:pt>
    <dgm:pt modelId="{223AEA84-6F86-41DD-93C4-0F73F345294E}" type="sibTrans" cxnId="{52C83F03-6297-471C-9425-1EEC63821B6F}">
      <dgm:prSet/>
      <dgm:spPr/>
      <dgm:t>
        <a:bodyPr/>
        <a:lstStyle/>
        <a:p>
          <a:endParaRPr lang="en-US"/>
        </a:p>
      </dgm:t>
    </dgm:pt>
    <dgm:pt modelId="{62714470-1AD9-4FF1-9BDD-AE1876AC726B}" type="pres">
      <dgm:prSet presAssocID="{C281CA3A-B8AE-488F-AF61-CDCA3AAE2744}" presName="linear" presStyleCnt="0">
        <dgm:presLayoutVars>
          <dgm:dir/>
          <dgm:animLvl val="lvl"/>
          <dgm:resizeHandles val="exact"/>
        </dgm:presLayoutVars>
      </dgm:prSet>
      <dgm:spPr/>
      <dgm:t>
        <a:bodyPr/>
        <a:lstStyle/>
        <a:p>
          <a:endParaRPr lang="en-US"/>
        </a:p>
      </dgm:t>
    </dgm:pt>
    <dgm:pt modelId="{EE5CF5E9-9D62-4DF6-8B59-92D63C81AA77}" type="pres">
      <dgm:prSet presAssocID="{702BB5CE-E364-45B8-A633-5C2A07DFB6EF}" presName="parentLin" presStyleCnt="0"/>
      <dgm:spPr/>
    </dgm:pt>
    <dgm:pt modelId="{C127E35B-6735-455A-9B5F-043FC278FD4E}" type="pres">
      <dgm:prSet presAssocID="{702BB5CE-E364-45B8-A633-5C2A07DFB6EF}" presName="parentLeftMargin" presStyleLbl="node1" presStyleIdx="0" presStyleCnt="4"/>
      <dgm:spPr/>
      <dgm:t>
        <a:bodyPr/>
        <a:lstStyle/>
        <a:p>
          <a:endParaRPr lang="en-US"/>
        </a:p>
      </dgm:t>
    </dgm:pt>
    <dgm:pt modelId="{EB3545B0-B782-45D1-9FF6-29848411B64F}" type="pres">
      <dgm:prSet presAssocID="{702BB5CE-E364-45B8-A633-5C2A07DFB6EF}" presName="parentText" presStyleLbl="node1" presStyleIdx="0" presStyleCnt="4">
        <dgm:presLayoutVars>
          <dgm:chMax val="0"/>
          <dgm:bulletEnabled val="1"/>
        </dgm:presLayoutVars>
      </dgm:prSet>
      <dgm:spPr/>
      <dgm:t>
        <a:bodyPr/>
        <a:lstStyle/>
        <a:p>
          <a:endParaRPr lang="en-US"/>
        </a:p>
      </dgm:t>
    </dgm:pt>
    <dgm:pt modelId="{1423DA46-816C-4EC8-8FB4-F2E32E16767B}" type="pres">
      <dgm:prSet presAssocID="{702BB5CE-E364-45B8-A633-5C2A07DFB6EF}" presName="negativeSpace" presStyleCnt="0"/>
      <dgm:spPr/>
    </dgm:pt>
    <dgm:pt modelId="{985314AA-8218-45DE-AA6F-E3D4193B58E3}" type="pres">
      <dgm:prSet presAssocID="{702BB5CE-E364-45B8-A633-5C2A07DFB6EF}" presName="childText" presStyleLbl="conFgAcc1" presStyleIdx="0" presStyleCnt="4">
        <dgm:presLayoutVars>
          <dgm:bulletEnabled val="1"/>
        </dgm:presLayoutVars>
      </dgm:prSet>
      <dgm:spPr/>
      <dgm:t>
        <a:bodyPr/>
        <a:lstStyle/>
        <a:p>
          <a:endParaRPr lang="en-US"/>
        </a:p>
      </dgm:t>
    </dgm:pt>
    <dgm:pt modelId="{C7837E51-952E-4066-83BF-437A07A904E3}" type="pres">
      <dgm:prSet presAssocID="{000A20C3-5B14-4881-B9DC-CD088830BCB7}" presName="spaceBetweenRectangles" presStyleCnt="0"/>
      <dgm:spPr/>
    </dgm:pt>
    <dgm:pt modelId="{2074189B-F0D7-4B14-8BA3-1D5D2D2CA797}" type="pres">
      <dgm:prSet presAssocID="{67FE06B2-ED15-46C5-8598-42C679F54BD6}" presName="parentLin" presStyleCnt="0"/>
      <dgm:spPr/>
    </dgm:pt>
    <dgm:pt modelId="{90194FC0-4F54-437D-ACC6-AE473A8D3B55}" type="pres">
      <dgm:prSet presAssocID="{67FE06B2-ED15-46C5-8598-42C679F54BD6}" presName="parentLeftMargin" presStyleLbl="node1" presStyleIdx="0" presStyleCnt="4"/>
      <dgm:spPr/>
      <dgm:t>
        <a:bodyPr/>
        <a:lstStyle/>
        <a:p>
          <a:endParaRPr lang="en-US"/>
        </a:p>
      </dgm:t>
    </dgm:pt>
    <dgm:pt modelId="{AEF25644-305A-40DB-82DD-032AA93C0A0E}" type="pres">
      <dgm:prSet presAssocID="{67FE06B2-ED15-46C5-8598-42C679F54BD6}" presName="parentText" presStyleLbl="node1" presStyleIdx="1" presStyleCnt="4">
        <dgm:presLayoutVars>
          <dgm:chMax val="0"/>
          <dgm:bulletEnabled val="1"/>
        </dgm:presLayoutVars>
      </dgm:prSet>
      <dgm:spPr/>
      <dgm:t>
        <a:bodyPr/>
        <a:lstStyle/>
        <a:p>
          <a:endParaRPr lang="en-US"/>
        </a:p>
      </dgm:t>
    </dgm:pt>
    <dgm:pt modelId="{EFCEB47A-E01F-43A9-903F-13ED375FC82E}" type="pres">
      <dgm:prSet presAssocID="{67FE06B2-ED15-46C5-8598-42C679F54BD6}" presName="negativeSpace" presStyleCnt="0"/>
      <dgm:spPr/>
    </dgm:pt>
    <dgm:pt modelId="{408CCF29-B073-4F82-B528-E21FE9FE1F89}" type="pres">
      <dgm:prSet presAssocID="{67FE06B2-ED15-46C5-8598-42C679F54BD6}" presName="childText" presStyleLbl="conFgAcc1" presStyleIdx="1" presStyleCnt="4">
        <dgm:presLayoutVars>
          <dgm:bulletEnabled val="1"/>
        </dgm:presLayoutVars>
      </dgm:prSet>
      <dgm:spPr/>
      <dgm:t>
        <a:bodyPr/>
        <a:lstStyle/>
        <a:p>
          <a:endParaRPr lang="en-US"/>
        </a:p>
      </dgm:t>
    </dgm:pt>
    <dgm:pt modelId="{2634A170-A79D-4D1E-9442-54AA4937C855}" type="pres">
      <dgm:prSet presAssocID="{D8658159-F68C-4C4F-8408-7CA60E969853}" presName="spaceBetweenRectangles" presStyleCnt="0"/>
      <dgm:spPr/>
    </dgm:pt>
    <dgm:pt modelId="{C7646353-6CEE-43BA-9399-CCED9F0C673E}" type="pres">
      <dgm:prSet presAssocID="{AD3D1C61-DAA1-4317-81BE-C5FEB506C426}" presName="parentLin" presStyleCnt="0"/>
      <dgm:spPr/>
    </dgm:pt>
    <dgm:pt modelId="{118643A6-67F8-4C1F-AAD4-5BA33FE039CC}" type="pres">
      <dgm:prSet presAssocID="{AD3D1C61-DAA1-4317-81BE-C5FEB506C426}" presName="parentLeftMargin" presStyleLbl="node1" presStyleIdx="1" presStyleCnt="4"/>
      <dgm:spPr/>
      <dgm:t>
        <a:bodyPr/>
        <a:lstStyle/>
        <a:p>
          <a:endParaRPr lang="en-US"/>
        </a:p>
      </dgm:t>
    </dgm:pt>
    <dgm:pt modelId="{5D970482-2013-4A79-A5F4-326D1CD106EB}" type="pres">
      <dgm:prSet presAssocID="{AD3D1C61-DAA1-4317-81BE-C5FEB506C426}" presName="parentText" presStyleLbl="node1" presStyleIdx="2" presStyleCnt="4">
        <dgm:presLayoutVars>
          <dgm:chMax val="0"/>
          <dgm:bulletEnabled val="1"/>
        </dgm:presLayoutVars>
      </dgm:prSet>
      <dgm:spPr/>
      <dgm:t>
        <a:bodyPr/>
        <a:lstStyle/>
        <a:p>
          <a:endParaRPr lang="en-US"/>
        </a:p>
      </dgm:t>
    </dgm:pt>
    <dgm:pt modelId="{B9F01129-03B2-4243-98D3-E5196051248B}" type="pres">
      <dgm:prSet presAssocID="{AD3D1C61-DAA1-4317-81BE-C5FEB506C426}" presName="negativeSpace" presStyleCnt="0"/>
      <dgm:spPr/>
    </dgm:pt>
    <dgm:pt modelId="{D8D99829-6383-4007-AF34-9621C2E6B865}" type="pres">
      <dgm:prSet presAssocID="{AD3D1C61-DAA1-4317-81BE-C5FEB506C426}" presName="childText" presStyleLbl="conFgAcc1" presStyleIdx="2" presStyleCnt="4">
        <dgm:presLayoutVars>
          <dgm:bulletEnabled val="1"/>
        </dgm:presLayoutVars>
      </dgm:prSet>
      <dgm:spPr/>
      <dgm:t>
        <a:bodyPr/>
        <a:lstStyle/>
        <a:p>
          <a:endParaRPr lang="en-US"/>
        </a:p>
      </dgm:t>
    </dgm:pt>
    <dgm:pt modelId="{419E548C-2F52-4490-9C5E-A2DBEAFB98C8}" type="pres">
      <dgm:prSet presAssocID="{AB50C051-EC9D-4782-88F0-F420BDAE9F0E}" presName="spaceBetweenRectangles" presStyleCnt="0"/>
      <dgm:spPr/>
    </dgm:pt>
    <dgm:pt modelId="{E5D16236-4193-41C6-85E1-0B83A2C3F647}" type="pres">
      <dgm:prSet presAssocID="{467BCA7D-F6D3-4A00-BF45-3B57854C4260}" presName="parentLin" presStyleCnt="0"/>
      <dgm:spPr/>
    </dgm:pt>
    <dgm:pt modelId="{DC04ECC6-7818-47A4-9B0E-00FEA6BB9C0C}" type="pres">
      <dgm:prSet presAssocID="{467BCA7D-F6D3-4A00-BF45-3B57854C4260}" presName="parentLeftMargin" presStyleLbl="node1" presStyleIdx="2" presStyleCnt="4"/>
      <dgm:spPr/>
      <dgm:t>
        <a:bodyPr/>
        <a:lstStyle/>
        <a:p>
          <a:endParaRPr lang="en-US"/>
        </a:p>
      </dgm:t>
    </dgm:pt>
    <dgm:pt modelId="{4ED5AA07-2F17-47CA-A3C4-8EED8BC9A248}" type="pres">
      <dgm:prSet presAssocID="{467BCA7D-F6D3-4A00-BF45-3B57854C4260}" presName="parentText" presStyleLbl="node1" presStyleIdx="3" presStyleCnt="4">
        <dgm:presLayoutVars>
          <dgm:chMax val="0"/>
          <dgm:bulletEnabled val="1"/>
        </dgm:presLayoutVars>
      </dgm:prSet>
      <dgm:spPr/>
      <dgm:t>
        <a:bodyPr/>
        <a:lstStyle/>
        <a:p>
          <a:endParaRPr lang="en-US"/>
        </a:p>
      </dgm:t>
    </dgm:pt>
    <dgm:pt modelId="{7F14B793-BA5B-4569-B6CB-90DF3E60BB22}" type="pres">
      <dgm:prSet presAssocID="{467BCA7D-F6D3-4A00-BF45-3B57854C4260}" presName="negativeSpace" presStyleCnt="0"/>
      <dgm:spPr/>
    </dgm:pt>
    <dgm:pt modelId="{ED54C3E5-A564-410B-9405-2E163C4A6895}" type="pres">
      <dgm:prSet presAssocID="{467BCA7D-F6D3-4A00-BF45-3B57854C4260}" presName="childText" presStyleLbl="conFgAcc1" presStyleIdx="3" presStyleCnt="4">
        <dgm:presLayoutVars>
          <dgm:bulletEnabled val="1"/>
        </dgm:presLayoutVars>
      </dgm:prSet>
      <dgm:spPr/>
      <dgm:t>
        <a:bodyPr/>
        <a:lstStyle/>
        <a:p>
          <a:endParaRPr lang="en-US"/>
        </a:p>
      </dgm:t>
    </dgm:pt>
  </dgm:ptLst>
  <dgm:cxnLst>
    <dgm:cxn modelId="{BFFBD5EF-34CD-4387-97BB-806A31D0313A}" srcId="{AD3D1C61-DAA1-4317-81BE-C5FEB506C426}" destId="{BE9D962D-FAC0-416C-A48D-BB2380C199E5}" srcOrd="0" destOrd="0" parTransId="{88BDDC4E-CAEA-46EF-9B12-F9F85A382C24}" sibTransId="{83D9D784-95F1-4B90-AB0E-E6711661E3D2}"/>
    <dgm:cxn modelId="{CB2BA6CA-4E2B-4882-9FE9-61DD7CF0691E}" srcId="{702BB5CE-E364-45B8-A633-5C2A07DFB6EF}" destId="{12EC7764-BC6B-4E29-A5DF-8A6CBA89B01C}" srcOrd="0" destOrd="0" parTransId="{3130A6B7-3CC3-4966-9914-15944FACF7BA}" sibTransId="{054E917C-0668-4864-B594-A4F75CA26685}"/>
    <dgm:cxn modelId="{D63F5E75-71DC-4D2C-A68C-70CB5A5F072A}" type="presOf" srcId="{AD3D1C61-DAA1-4317-81BE-C5FEB506C426}" destId="{5D970482-2013-4A79-A5F4-326D1CD106EB}" srcOrd="1" destOrd="0" presId="urn:microsoft.com/office/officeart/2005/8/layout/list1"/>
    <dgm:cxn modelId="{F447DC6F-31CF-43D1-A7E5-ADD1BEB88CD9}" srcId="{C281CA3A-B8AE-488F-AF61-CDCA3AAE2744}" destId="{702BB5CE-E364-45B8-A633-5C2A07DFB6EF}" srcOrd="0" destOrd="0" parTransId="{64CEFC3D-320D-4739-ACDE-6CDA36459D27}" sibTransId="{000A20C3-5B14-4881-B9DC-CD088830BCB7}"/>
    <dgm:cxn modelId="{3D5C2A4A-EBCE-4E62-A20F-E89F9B525DE6}" type="presOf" srcId="{467BCA7D-F6D3-4A00-BF45-3B57854C4260}" destId="{4ED5AA07-2F17-47CA-A3C4-8EED8BC9A248}" srcOrd="1" destOrd="0" presId="urn:microsoft.com/office/officeart/2005/8/layout/list1"/>
    <dgm:cxn modelId="{00B6EB11-9C07-473F-B222-C4FAEC57248F}" type="presOf" srcId="{9CCEE731-0827-428D-9560-991A4A4C41E5}" destId="{985314AA-8218-45DE-AA6F-E3D4193B58E3}" srcOrd="0" destOrd="1" presId="urn:microsoft.com/office/officeart/2005/8/layout/list1"/>
    <dgm:cxn modelId="{87E6EE0A-334F-44F4-9D33-120121971EE3}" type="presOf" srcId="{702BB5CE-E364-45B8-A633-5C2A07DFB6EF}" destId="{EB3545B0-B782-45D1-9FF6-29848411B64F}" srcOrd="1" destOrd="0" presId="urn:microsoft.com/office/officeart/2005/8/layout/list1"/>
    <dgm:cxn modelId="{A607AA6F-F582-429E-81B6-A2E28D464504}" type="presOf" srcId="{C281CA3A-B8AE-488F-AF61-CDCA3AAE2744}" destId="{62714470-1AD9-4FF1-9BDD-AE1876AC726B}" srcOrd="0" destOrd="0" presId="urn:microsoft.com/office/officeart/2005/8/layout/list1"/>
    <dgm:cxn modelId="{4338E030-4F17-4E20-AA26-A81B49EF14CC}" srcId="{C281CA3A-B8AE-488F-AF61-CDCA3AAE2744}" destId="{AD3D1C61-DAA1-4317-81BE-C5FEB506C426}" srcOrd="2" destOrd="0" parTransId="{7F8C72DD-92A6-4C9A-A9A4-86DE49C3503E}" sibTransId="{AB50C051-EC9D-4782-88F0-F420BDAE9F0E}"/>
    <dgm:cxn modelId="{8253C79F-376E-4FEB-B8D9-13327FAB68DA}" type="presOf" srcId="{5CF0F620-EDF3-4273-AA0D-045643115728}" destId="{ED54C3E5-A564-410B-9405-2E163C4A6895}" srcOrd="0" destOrd="0" presId="urn:microsoft.com/office/officeart/2005/8/layout/list1"/>
    <dgm:cxn modelId="{02F3E7BE-9AB6-4C27-ABEA-B919046DD3A9}" type="presOf" srcId="{67FE06B2-ED15-46C5-8598-42C679F54BD6}" destId="{90194FC0-4F54-437D-ACC6-AE473A8D3B55}" srcOrd="0" destOrd="0" presId="urn:microsoft.com/office/officeart/2005/8/layout/list1"/>
    <dgm:cxn modelId="{FEEBFD84-1E90-43D9-B185-D4D0C96FC7D9}" type="presOf" srcId="{12EC7764-BC6B-4E29-A5DF-8A6CBA89B01C}" destId="{985314AA-8218-45DE-AA6F-E3D4193B58E3}" srcOrd="0" destOrd="0" presId="urn:microsoft.com/office/officeart/2005/8/layout/list1"/>
    <dgm:cxn modelId="{54826749-673F-438E-9F15-2CA0676FB22A}" srcId="{702BB5CE-E364-45B8-A633-5C2A07DFB6EF}" destId="{9CCEE731-0827-428D-9560-991A4A4C41E5}" srcOrd="1" destOrd="0" parTransId="{86747B00-792F-4C3C-BE0F-652265E4651E}" sibTransId="{0735B999-26E2-454A-A7B2-1327BD9B8E0F}"/>
    <dgm:cxn modelId="{3054F683-7CEB-4672-A06D-0C9F497F3D12}" srcId="{C281CA3A-B8AE-488F-AF61-CDCA3AAE2744}" destId="{467BCA7D-F6D3-4A00-BF45-3B57854C4260}" srcOrd="3" destOrd="0" parTransId="{6391DAB1-D74B-4255-B98C-660C2A58359B}" sibTransId="{5572126C-E9EE-4D6A-8D04-D974B0538D2A}"/>
    <dgm:cxn modelId="{AC52F5E8-F763-4F96-9BC9-2334E84A9CCC}" type="presOf" srcId="{BE9D962D-FAC0-416C-A48D-BB2380C199E5}" destId="{D8D99829-6383-4007-AF34-9621C2E6B865}" srcOrd="0" destOrd="0" presId="urn:microsoft.com/office/officeart/2005/8/layout/list1"/>
    <dgm:cxn modelId="{30A5702C-4ABF-460D-A0AE-EB2F1BEB4F9D}" type="presOf" srcId="{467BCA7D-F6D3-4A00-BF45-3B57854C4260}" destId="{DC04ECC6-7818-47A4-9B0E-00FEA6BB9C0C}" srcOrd="0" destOrd="0" presId="urn:microsoft.com/office/officeart/2005/8/layout/list1"/>
    <dgm:cxn modelId="{52C83F03-6297-471C-9425-1EEC63821B6F}" srcId="{467BCA7D-F6D3-4A00-BF45-3B57854C4260}" destId="{5CF0F620-EDF3-4273-AA0D-045643115728}" srcOrd="0" destOrd="0" parTransId="{233F8F11-6701-4F53-A1EA-772DAAAB85AC}" sibTransId="{223AEA84-6F86-41DD-93C4-0F73F345294E}"/>
    <dgm:cxn modelId="{D5ACE699-CD84-4264-BAD1-02C6733E74C2}" type="presOf" srcId="{67FE06B2-ED15-46C5-8598-42C679F54BD6}" destId="{AEF25644-305A-40DB-82DD-032AA93C0A0E}" srcOrd="1" destOrd="0" presId="urn:microsoft.com/office/officeart/2005/8/layout/list1"/>
    <dgm:cxn modelId="{07FBA331-A9A1-4373-B519-053BC990309B}" type="presOf" srcId="{702BB5CE-E364-45B8-A633-5C2A07DFB6EF}" destId="{C127E35B-6735-455A-9B5F-043FC278FD4E}" srcOrd="0" destOrd="0" presId="urn:microsoft.com/office/officeart/2005/8/layout/list1"/>
    <dgm:cxn modelId="{6984F782-11E2-44AB-9530-6500F4821D44}" srcId="{67FE06B2-ED15-46C5-8598-42C679F54BD6}" destId="{F8A4ACE6-B848-4744-A978-1EF00A18467F}" srcOrd="0" destOrd="0" parTransId="{DCD05E79-2D30-49E7-9365-4A2DEB0FC02B}" sibTransId="{749F001D-8D20-4C79-863E-5AA76B862D60}"/>
    <dgm:cxn modelId="{99AF4D38-B476-44BB-903F-95E520F9CBE7}" srcId="{C281CA3A-B8AE-488F-AF61-CDCA3AAE2744}" destId="{67FE06B2-ED15-46C5-8598-42C679F54BD6}" srcOrd="1" destOrd="0" parTransId="{2DA4DE25-BFEC-4709-89B4-0FADD02DF49A}" sibTransId="{D8658159-F68C-4C4F-8408-7CA60E969853}"/>
    <dgm:cxn modelId="{AD263A84-9972-4B1A-B4E7-43271C24FC08}" type="presOf" srcId="{AD3D1C61-DAA1-4317-81BE-C5FEB506C426}" destId="{118643A6-67F8-4C1F-AAD4-5BA33FE039CC}" srcOrd="0" destOrd="0" presId="urn:microsoft.com/office/officeart/2005/8/layout/list1"/>
    <dgm:cxn modelId="{2FBE9706-1F99-4839-A0CD-E9EBA9D62D38}" type="presOf" srcId="{F8A4ACE6-B848-4744-A978-1EF00A18467F}" destId="{408CCF29-B073-4F82-B528-E21FE9FE1F89}" srcOrd="0" destOrd="0" presId="urn:microsoft.com/office/officeart/2005/8/layout/list1"/>
    <dgm:cxn modelId="{D8014325-BA3A-40C2-B8DE-D0379BDC64CD}" type="presParOf" srcId="{62714470-1AD9-4FF1-9BDD-AE1876AC726B}" destId="{EE5CF5E9-9D62-4DF6-8B59-92D63C81AA77}" srcOrd="0" destOrd="0" presId="urn:microsoft.com/office/officeart/2005/8/layout/list1"/>
    <dgm:cxn modelId="{26677FBB-9908-4BBF-AF26-59EFC531C505}" type="presParOf" srcId="{EE5CF5E9-9D62-4DF6-8B59-92D63C81AA77}" destId="{C127E35B-6735-455A-9B5F-043FC278FD4E}" srcOrd="0" destOrd="0" presId="urn:microsoft.com/office/officeart/2005/8/layout/list1"/>
    <dgm:cxn modelId="{8E1BBA36-A4E5-473C-AD4F-E9DA6F1E75E7}" type="presParOf" srcId="{EE5CF5E9-9D62-4DF6-8B59-92D63C81AA77}" destId="{EB3545B0-B782-45D1-9FF6-29848411B64F}" srcOrd="1" destOrd="0" presId="urn:microsoft.com/office/officeart/2005/8/layout/list1"/>
    <dgm:cxn modelId="{E5B447C8-71B3-42C4-AE18-C1CB8FCD0397}" type="presParOf" srcId="{62714470-1AD9-4FF1-9BDD-AE1876AC726B}" destId="{1423DA46-816C-4EC8-8FB4-F2E32E16767B}" srcOrd="1" destOrd="0" presId="urn:microsoft.com/office/officeart/2005/8/layout/list1"/>
    <dgm:cxn modelId="{0CC8F363-E0B8-4E9D-8A5E-8728A2168136}" type="presParOf" srcId="{62714470-1AD9-4FF1-9BDD-AE1876AC726B}" destId="{985314AA-8218-45DE-AA6F-E3D4193B58E3}" srcOrd="2" destOrd="0" presId="urn:microsoft.com/office/officeart/2005/8/layout/list1"/>
    <dgm:cxn modelId="{787CA4CD-5D33-43BC-B85F-02656FBCB053}" type="presParOf" srcId="{62714470-1AD9-4FF1-9BDD-AE1876AC726B}" destId="{C7837E51-952E-4066-83BF-437A07A904E3}" srcOrd="3" destOrd="0" presId="urn:microsoft.com/office/officeart/2005/8/layout/list1"/>
    <dgm:cxn modelId="{DE5DB75F-6215-4608-AFCC-666515AD846D}" type="presParOf" srcId="{62714470-1AD9-4FF1-9BDD-AE1876AC726B}" destId="{2074189B-F0D7-4B14-8BA3-1D5D2D2CA797}" srcOrd="4" destOrd="0" presId="urn:microsoft.com/office/officeart/2005/8/layout/list1"/>
    <dgm:cxn modelId="{17EB2936-8287-4832-9CAF-E6F1A68326C2}" type="presParOf" srcId="{2074189B-F0D7-4B14-8BA3-1D5D2D2CA797}" destId="{90194FC0-4F54-437D-ACC6-AE473A8D3B55}" srcOrd="0" destOrd="0" presId="urn:microsoft.com/office/officeart/2005/8/layout/list1"/>
    <dgm:cxn modelId="{629FE625-DC6D-438E-8645-8E1F2B98E0A9}" type="presParOf" srcId="{2074189B-F0D7-4B14-8BA3-1D5D2D2CA797}" destId="{AEF25644-305A-40DB-82DD-032AA93C0A0E}" srcOrd="1" destOrd="0" presId="urn:microsoft.com/office/officeart/2005/8/layout/list1"/>
    <dgm:cxn modelId="{4EBF41B7-918A-4363-A27A-56ADA98E389F}" type="presParOf" srcId="{62714470-1AD9-4FF1-9BDD-AE1876AC726B}" destId="{EFCEB47A-E01F-43A9-903F-13ED375FC82E}" srcOrd="5" destOrd="0" presId="urn:microsoft.com/office/officeart/2005/8/layout/list1"/>
    <dgm:cxn modelId="{4F9E8FC3-EABB-47D4-8CB8-6C0B484F2398}" type="presParOf" srcId="{62714470-1AD9-4FF1-9BDD-AE1876AC726B}" destId="{408CCF29-B073-4F82-B528-E21FE9FE1F89}" srcOrd="6" destOrd="0" presId="urn:microsoft.com/office/officeart/2005/8/layout/list1"/>
    <dgm:cxn modelId="{5AF6750B-EF48-4FEA-8188-4C2C296F663E}" type="presParOf" srcId="{62714470-1AD9-4FF1-9BDD-AE1876AC726B}" destId="{2634A170-A79D-4D1E-9442-54AA4937C855}" srcOrd="7" destOrd="0" presId="urn:microsoft.com/office/officeart/2005/8/layout/list1"/>
    <dgm:cxn modelId="{D235BC6D-A98F-455D-BB24-19A67A00059D}" type="presParOf" srcId="{62714470-1AD9-4FF1-9BDD-AE1876AC726B}" destId="{C7646353-6CEE-43BA-9399-CCED9F0C673E}" srcOrd="8" destOrd="0" presId="urn:microsoft.com/office/officeart/2005/8/layout/list1"/>
    <dgm:cxn modelId="{096672AF-CBC4-4ADA-8C77-2BEA1CC14967}" type="presParOf" srcId="{C7646353-6CEE-43BA-9399-CCED9F0C673E}" destId="{118643A6-67F8-4C1F-AAD4-5BA33FE039CC}" srcOrd="0" destOrd="0" presId="urn:microsoft.com/office/officeart/2005/8/layout/list1"/>
    <dgm:cxn modelId="{017B4518-9E0E-4421-B3D9-D932404BE51F}" type="presParOf" srcId="{C7646353-6CEE-43BA-9399-CCED9F0C673E}" destId="{5D970482-2013-4A79-A5F4-326D1CD106EB}" srcOrd="1" destOrd="0" presId="urn:microsoft.com/office/officeart/2005/8/layout/list1"/>
    <dgm:cxn modelId="{A7CBEAE5-14FD-471F-A73D-760618560D85}" type="presParOf" srcId="{62714470-1AD9-4FF1-9BDD-AE1876AC726B}" destId="{B9F01129-03B2-4243-98D3-E5196051248B}" srcOrd="9" destOrd="0" presId="urn:microsoft.com/office/officeart/2005/8/layout/list1"/>
    <dgm:cxn modelId="{925D9C51-6345-4E70-BDB4-7CD0DE02D055}" type="presParOf" srcId="{62714470-1AD9-4FF1-9BDD-AE1876AC726B}" destId="{D8D99829-6383-4007-AF34-9621C2E6B865}" srcOrd="10" destOrd="0" presId="urn:microsoft.com/office/officeart/2005/8/layout/list1"/>
    <dgm:cxn modelId="{9CB8C914-F30C-484E-872B-0DEAF88466BF}" type="presParOf" srcId="{62714470-1AD9-4FF1-9BDD-AE1876AC726B}" destId="{419E548C-2F52-4490-9C5E-A2DBEAFB98C8}" srcOrd="11" destOrd="0" presId="urn:microsoft.com/office/officeart/2005/8/layout/list1"/>
    <dgm:cxn modelId="{2C7BAE7D-142A-4685-BD36-494E2627F69F}" type="presParOf" srcId="{62714470-1AD9-4FF1-9BDD-AE1876AC726B}" destId="{E5D16236-4193-41C6-85E1-0B83A2C3F647}" srcOrd="12" destOrd="0" presId="urn:microsoft.com/office/officeart/2005/8/layout/list1"/>
    <dgm:cxn modelId="{A7E499FF-8EE3-49C6-B516-B54F68DC9975}" type="presParOf" srcId="{E5D16236-4193-41C6-85E1-0B83A2C3F647}" destId="{DC04ECC6-7818-47A4-9B0E-00FEA6BB9C0C}" srcOrd="0" destOrd="0" presId="urn:microsoft.com/office/officeart/2005/8/layout/list1"/>
    <dgm:cxn modelId="{00FC8CEF-5CC8-4F0C-A011-56A50A036DF3}" type="presParOf" srcId="{E5D16236-4193-41C6-85E1-0B83A2C3F647}" destId="{4ED5AA07-2F17-47CA-A3C4-8EED8BC9A248}" srcOrd="1" destOrd="0" presId="urn:microsoft.com/office/officeart/2005/8/layout/list1"/>
    <dgm:cxn modelId="{F2A557E1-E10E-4EC6-AC1D-4B9A7E7FE9B9}" type="presParOf" srcId="{62714470-1AD9-4FF1-9BDD-AE1876AC726B}" destId="{7F14B793-BA5B-4569-B6CB-90DF3E60BB22}" srcOrd="13" destOrd="0" presId="urn:microsoft.com/office/officeart/2005/8/layout/list1"/>
    <dgm:cxn modelId="{EB5F2DE1-B8A8-4DFA-B8E8-70FA42D6E0B4}" type="presParOf" srcId="{62714470-1AD9-4FF1-9BDD-AE1876AC726B}" destId="{ED54C3E5-A564-410B-9405-2E163C4A689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314AA-8218-45DE-AA6F-E3D4193B58E3}">
      <dsp:nvSpPr>
        <dsp:cNvPr id="0" name=""/>
        <dsp:cNvSpPr/>
      </dsp:nvSpPr>
      <dsp:spPr>
        <a:xfrm>
          <a:off x="0" y="363838"/>
          <a:ext cx="7772400" cy="1231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smtClean="0"/>
            <a:t>Slow growth in the past 5 years</a:t>
          </a:r>
          <a:endParaRPr lang="en-US" sz="1700" b="0" kern="1200" dirty="0"/>
        </a:p>
        <a:p>
          <a:pPr marL="171450" lvl="1" indent="-171450" algn="l" defTabSz="755650">
            <a:lnSpc>
              <a:spcPct val="90000"/>
            </a:lnSpc>
            <a:spcBef>
              <a:spcPct val="0"/>
            </a:spcBef>
            <a:spcAft>
              <a:spcPct val="15000"/>
            </a:spcAft>
            <a:buChar char="••"/>
          </a:pPr>
          <a:r>
            <a:rPr lang="en-US" sz="1700" b="0" i="0" kern="1200" dirty="0" smtClean="0"/>
            <a:t>Expected to grow during 2015, creating a potential for </a:t>
          </a:r>
          <a:r>
            <a:rPr lang="en-US" sz="1700" b="0" i="0" kern="1200" smtClean="0"/>
            <a:t>discretionary spending</a:t>
          </a:r>
          <a:endParaRPr lang="en-US" sz="1700" b="0" kern="1200" dirty="0"/>
        </a:p>
      </dsp:txBody>
      <dsp:txXfrm>
        <a:off x="0" y="363838"/>
        <a:ext cx="7772400" cy="1231650"/>
      </dsp:txXfrm>
    </dsp:sp>
    <dsp:sp modelId="{EB3545B0-B782-45D1-9FF6-29848411B64F}">
      <dsp:nvSpPr>
        <dsp:cNvPr id="0" name=""/>
        <dsp:cNvSpPr/>
      </dsp:nvSpPr>
      <dsp:spPr>
        <a:xfrm>
          <a:off x="388620" y="112918"/>
          <a:ext cx="544068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755650">
            <a:lnSpc>
              <a:spcPct val="90000"/>
            </a:lnSpc>
            <a:spcBef>
              <a:spcPct val="0"/>
            </a:spcBef>
            <a:spcAft>
              <a:spcPct val="35000"/>
            </a:spcAft>
          </a:pPr>
          <a:r>
            <a:rPr lang="en-US" sz="1700" b="1" kern="1200" dirty="0" smtClean="0"/>
            <a:t>Per Capita Disposable Income</a:t>
          </a:r>
        </a:p>
      </dsp:txBody>
      <dsp:txXfrm>
        <a:off x="413118" y="137416"/>
        <a:ext cx="5391684" cy="452844"/>
      </dsp:txXfrm>
    </dsp:sp>
    <dsp:sp modelId="{408CCF29-B073-4F82-B528-E21FE9FE1F89}">
      <dsp:nvSpPr>
        <dsp:cNvPr id="0" name=""/>
        <dsp:cNvSpPr/>
      </dsp:nvSpPr>
      <dsp:spPr>
        <a:xfrm>
          <a:off x="0" y="1938208"/>
          <a:ext cx="7772400" cy="7229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smtClean="0"/>
            <a:t>Increase in discount department stores &amp; internet-based retailers</a:t>
          </a:r>
          <a:endParaRPr lang="en-US" sz="1700" kern="1200" dirty="0"/>
        </a:p>
      </dsp:txBody>
      <dsp:txXfrm>
        <a:off x="0" y="1938208"/>
        <a:ext cx="7772400" cy="722925"/>
      </dsp:txXfrm>
    </dsp:sp>
    <dsp:sp modelId="{AEF25644-305A-40DB-82DD-032AA93C0A0E}">
      <dsp:nvSpPr>
        <dsp:cNvPr id="0" name=""/>
        <dsp:cNvSpPr/>
      </dsp:nvSpPr>
      <dsp:spPr>
        <a:xfrm>
          <a:off x="388620" y="1687288"/>
          <a:ext cx="544068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755650">
            <a:lnSpc>
              <a:spcPct val="90000"/>
            </a:lnSpc>
            <a:spcBef>
              <a:spcPct val="0"/>
            </a:spcBef>
            <a:spcAft>
              <a:spcPct val="35000"/>
            </a:spcAft>
          </a:pPr>
          <a:r>
            <a:rPr lang="en-US" sz="1700" b="1" kern="1200" dirty="0" smtClean="0"/>
            <a:t>External Competition</a:t>
          </a:r>
          <a:endParaRPr lang="en-US" sz="1700" b="1" kern="1200" dirty="0"/>
        </a:p>
      </dsp:txBody>
      <dsp:txXfrm>
        <a:off x="413118" y="1711786"/>
        <a:ext cx="5391684" cy="452844"/>
      </dsp:txXfrm>
    </dsp:sp>
    <dsp:sp modelId="{D8D99829-6383-4007-AF34-9621C2E6B865}">
      <dsp:nvSpPr>
        <dsp:cNvPr id="0" name=""/>
        <dsp:cNvSpPr/>
      </dsp:nvSpPr>
      <dsp:spPr>
        <a:xfrm>
          <a:off x="0" y="3003853"/>
          <a:ext cx="7772400" cy="7229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Expected to increase slowly</a:t>
          </a:r>
          <a:endParaRPr lang="en-US" sz="1700" kern="1200" dirty="0"/>
        </a:p>
      </dsp:txBody>
      <dsp:txXfrm>
        <a:off x="0" y="3003853"/>
        <a:ext cx="7772400" cy="722925"/>
      </dsp:txXfrm>
    </dsp:sp>
    <dsp:sp modelId="{5D970482-2013-4A79-A5F4-326D1CD106EB}">
      <dsp:nvSpPr>
        <dsp:cNvPr id="0" name=""/>
        <dsp:cNvSpPr/>
      </dsp:nvSpPr>
      <dsp:spPr>
        <a:xfrm>
          <a:off x="388620" y="2752933"/>
          <a:ext cx="544068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755650">
            <a:lnSpc>
              <a:spcPct val="90000"/>
            </a:lnSpc>
            <a:spcBef>
              <a:spcPct val="0"/>
            </a:spcBef>
            <a:spcAft>
              <a:spcPct val="35000"/>
            </a:spcAft>
          </a:pPr>
          <a:r>
            <a:rPr lang="en-US" sz="1700" b="1" i="0" kern="1200" dirty="0" smtClean="0"/>
            <a:t>Number of adults aged 20 to 64</a:t>
          </a:r>
          <a:endParaRPr lang="en-US" sz="1700" kern="1200" dirty="0"/>
        </a:p>
      </dsp:txBody>
      <dsp:txXfrm>
        <a:off x="413118" y="2777431"/>
        <a:ext cx="5391684" cy="452844"/>
      </dsp:txXfrm>
    </dsp:sp>
    <dsp:sp modelId="{ED54C3E5-A564-410B-9405-2E163C4A6895}">
      <dsp:nvSpPr>
        <dsp:cNvPr id="0" name=""/>
        <dsp:cNvSpPr/>
      </dsp:nvSpPr>
      <dsp:spPr>
        <a:xfrm>
          <a:off x="0" y="4069498"/>
          <a:ext cx="7772400" cy="963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smtClean="0"/>
            <a:t>Expected to decrease</a:t>
          </a:r>
          <a:br>
            <a:rPr lang="en-US" sz="1700" b="0" i="0" kern="1200" dirty="0" smtClean="0"/>
          </a:br>
          <a:endParaRPr lang="en-US" sz="1700" kern="1200" dirty="0"/>
        </a:p>
      </dsp:txBody>
      <dsp:txXfrm>
        <a:off x="0" y="4069498"/>
        <a:ext cx="7772400" cy="963900"/>
      </dsp:txXfrm>
    </dsp:sp>
    <dsp:sp modelId="{4ED5AA07-2F17-47CA-A3C4-8EED8BC9A248}">
      <dsp:nvSpPr>
        <dsp:cNvPr id="0" name=""/>
        <dsp:cNvSpPr/>
      </dsp:nvSpPr>
      <dsp:spPr>
        <a:xfrm>
          <a:off x="388620" y="3818578"/>
          <a:ext cx="544068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755650">
            <a:lnSpc>
              <a:spcPct val="90000"/>
            </a:lnSpc>
            <a:spcBef>
              <a:spcPct val="0"/>
            </a:spcBef>
            <a:spcAft>
              <a:spcPct val="35000"/>
            </a:spcAft>
          </a:pPr>
          <a:r>
            <a:rPr lang="en-US" sz="1700" b="1" i="0" kern="1200" dirty="0" smtClean="0"/>
            <a:t>World price of cotton</a:t>
          </a:r>
          <a:endParaRPr lang="en-US" sz="1700" kern="1200" dirty="0"/>
        </a:p>
      </dsp:txBody>
      <dsp:txXfrm>
        <a:off x="413118" y="3843076"/>
        <a:ext cx="539168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B6BE07-AF2B-416E-AEFD-6742B146A254}" type="datetimeFigureOut">
              <a:rPr lang="en-US" smtClean="0"/>
              <a:t>12/11/2015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1E687-1D57-40D4-BC9E-299C2B1BD7F5}" type="slidenum">
              <a:rPr lang="en-US" smtClean="0"/>
              <a:t>‹#›</a:t>
            </a:fld>
            <a:endParaRPr lang="en-US"/>
          </a:p>
        </p:txBody>
      </p:sp>
    </p:spTree>
    <p:extLst>
      <p:ext uri="{BB962C8B-B14F-4D97-AF65-F5344CB8AC3E}">
        <p14:creationId xmlns:p14="http://schemas.microsoft.com/office/powerpoint/2010/main" val="814077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Our objective is:</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3</a:t>
            </a:fld>
            <a:endParaRPr lang="en-US"/>
          </a:p>
        </p:txBody>
      </p:sp>
    </p:spTree>
    <p:extLst>
      <p:ext uri="{BB962C8B-B14F-4D97-AF65-F5344CB8AC3E}">
        <p14:creationId xmlns:p14="http://schemas.microsoft.com/office/powerpoint/2010/main" val="1076575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8450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15</a:t>
            </a:fld>
            <a:endParaRPr lang="en-US"/>
          </a:p>
        </p:txBody>
      </p:sp>
    </p:spTree>
    <p:extLst>
      <p:ext uri="{BB962C8B-B14F-4D97-AF65-F5344CB8AC3E}">
        <p14:creationId xmlns:p14="http://schemas.microsoft.com/office/powerpoint/2010/main" val="333372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we are trying to convey with</a:t>
            </a:r>
            <a:r>
              <a:rPr lang="en-CA" baseline="0" dirty="0" smtClean="0"/>
              <a:t> this slide is that the two Reitman brothers have complete control and could block any sale. However, they are getting older and there are no directly interested heirs for the Reitmans empire, maybe this would be a good opportunity to sell. </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16</a:t>
            </a:fld>
            <a:endParaRPr lang="en-US"/>
          </a:p>
        </p:txBody>
      </p:sp>
    </p:spTree>
    <p:extLst>
      <p:ext uri="{BB962C8B-B14F-4D97-AF65-F5344CB8AC3E}">
        <p14:creationId xmlns:p14="http://schemas.microsoft.com/office/powerpoint/2010/main" val="95106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Currency</a:t>
            </a:r>
            <a:r>
              <a:rPr lang="en-CA" baseline="0" dirty="0" smtClean="0"/>
              <a:t> hedging was only done recently and only partly helps with the issues arising from sourcing from China.</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18</a:t>
            </a:fld>
            <a:endParaRPr lang="en-US"/>
          </a:p>
        </p:txBody>
      </p:sp>
    </p:spTree>
    <p:extLst>
      <p:ext uri="{BB962C8B-B14F-4D97-AF65-F5344CB8AC3E}">
        <p14:creationId xmlns:p14="http://schemas.microsoft.com/office/powerpoint/2010/main" val="412550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Highlight</a:t>
            </a:r>
            <a:r>
              <a:rPr lang="en-CA" baseline="0" dirty="0" smtClean="0"/>
              <a:t> the interesting finds regarding organic growth, dividend raise, acquisitions.</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4</a:t>
            </a:fld>
            <a:endParaRPr lang="en-US"/>
          </a:p>
        </p:txBody>
      </p:sp>
    </p:spTree>
    <p:extLst>
      <p:ext uri="{BB962C8B-B14F-4D97-AF65-F5344CB8AC3E}">
        <p14:creationId xmlns:p14="http://schemas.microsoft.com/office/powerpoint/2010/main" val="50558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Highlight</a:t>
            </a:r>
            <a:r>
              <a:rPr lang="en-CA" baseline="0" dirty="0" smtClean="0"/>
              <a:t> </a:t>
            </a:r>
            <a:r>
              <a:rPr lang="en-CA" baseline="0" dirty="0" smtClean="0"/>
              <a:t>the slow decline that started in 2008 and never really stopped. Also talk about the good things that they are doing in 2015 to shake things up.</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5</a:t>
            </a:fld>
            <a:endParaRPr lang="en-US"/>
          </a:p>
        </p:txBody>
      </p:sp>
    </p:spTree>
    <p:extLst>
      <p:ext uri="{BB962C8B-B14F-4D97-AF65-F5344CB8AC3E}">
        <p14:creationId xmlns:p14="http://schemas.microsoft.com/office/powerpoint/2010/main" val="337356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8211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IBIS</a:t>
            </a:r>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3253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8598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205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27325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9716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221501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337776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1518051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48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95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259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14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892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533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700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619978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632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42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49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3617266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E0ADD5-C50F-438E-B923-B2899A6F46D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114816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E0ADD5-C50F-438E-B923-B2899A6F46D5}" type="datetimeFigureOut">
              <a:rPr lang="en-US" smtClean="0"/>
              <a:t>12/11/2015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4012757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E0ADD5-C50F-438E-B923-B2899A6F46D5}" type="datetimeFigureOut">
              <a:rPr lang="en-US" smtClean="0"/>
              <a:t>12/11/2015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328481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0ADD5-C50F-438E-B923-B2899A6F46D5}" type="datetimeFigureOut">
              <a:rPr lang="en-US" smtClean="0"/>
              <a:t>12/11/2015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114035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143811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275343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0ADD5-C50F-438E-B923-B2899A6F46D5}" type="datetimeFigureOut">
              <a:rPr lang="en-US" smtClean="0"/>
              <a:t>12/11/2015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0E102-76D8-4CCA-B2FB-1814EBC25C12}" type="slidenum">
              <a:rPr lang="en-US" smtClean="0"/>
              <a:t>‹#›</a:t>
            </a:fld>
            <a:endParaRPr lang="en-US"/>
          </a:p>
        </p:txBody>
      </p:sp>
    </p:spTree>
    <p:extLst>
      <p:ext uri="{BB962C8B-B14F-4D97-AF65-F5344CB8AC3E}">
        <p14:creationId xmlns:p14="http://schemas.microsoft.com/office/powerpoint/2010/main" val="881790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256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8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000" y="5105400"/>
            <a:ext cx="6400800" cy="1752600"/>
          </a:xfrm>
        </p:spPr>
        <p:txBody>
          <a:bodyPr>
            <a:normAutofit fontScale="55000" lnSpcReduction="20000"/>
          </a:bodyPr>
          <a:lstStyle/>
          <a:p>
            <a:r>
              <a:rPr lang="fr-CA" b="1" dirty="0" err="1" smtClean="0">
                <a:solidFill>
                  <a:schemeClr val="tx1"/>
                </a:solidFill>
              </a:rPr>
              <a:t>Prepared</a:t>
            </a:r>
            <a:r>
              <a:rPr lang="fr-CA" b="1" dirty="0" smtClean="0">
                <a:solidFill>
                  <a:schemeClr val="tx1"/>
                </a:solidFill>
              </a:rPr>
              <a:t> by:</a:t>
            </a:r>
          </a:p>
          <a:p>
            <a:r>
              <a:rPr lang="fr-CA" b="1" dirty="0" smtClean="0">
                <a:solidFill>
                  <a:schemeClr val="tx1"/>
                </a:solidFill>
              </a:rPr>
              <a:t>Alexandru </a:t>
            </a:r>
            <a:r>
              <a:rPr lang="fr-CA" b="1" dirty="0" err="1" smtClean="0">
                <a:solidFill>
                  <a:schemeClr val="tx1"/>
                </a:solidFill>
              </a:rPr>
              <a:t>Ionita</a:t>
            </a:r>
            <a:endParaRPr lang="fr-CA" b="1" dirty="0" smtClean="0">
              <a:solidFill>
                <a:schemeClr val="tx1"/>
              </a:solidFill>
            </a:endParaRPr>
          </a:p>
          <a:p>
            <a:r>
              <a:rPr lang="fr-CA" b="1" dirty="0" smtClean="0">
                <a:solidFill>
                  <a:schemeClr val="tx1"/>
                </a:solidFill>
              </a:rPr>
              <a:t>Gerald Marchel</a:t>
            </a:r>
          </a:p>
          <a:p>
            <a:r>
              <a:rPr lang="fr-CA" b="1" dirty="0" smtClean="0">
                <a:solidFill>
                  <a:schemeClr val="tx1"/>
                </a:solidFill>
              </a:rPr>
              <a:t>Oscar </a:t>
            </a:r>
            <a:r>
              <a:rPr lang="fr-CA" b="1" dirty="0" err="1" smtClean="0">
                <a:solidFill>
                  <a:schemeClr val="tx1"/>
                </a:solidFill>
              </a:rPr>
              <a:t>Galindo</a:t>
            </a:r>
            <a:endParaRPr lang="fr-CA" b="1" dirty="0" smtClean="0">
              <a:solidFill>
                <a:schemeClr val="tx1"/>
              </a:solidFill>
            </a:endParaRPr>
          </a:p>
          <a:p>
            <a:r>
              <a:rPr lang="fr-CA" b="1" dirty="0" smtClean="0">
                <a:solidFill>
                  <a:schemeClr val="tx1"/>
                </a:solidFill>
              </a:rPr>
              <a:t>Simon Faucher</a:t>
            </a:r>
          </a:p>
          <a:p>
            <a:r>
              <a:rPr lang="fr-CA" b="1" dirty="0" err="1" smtClean="0">
                <a:solidFill>
                  <a:schemeClr val="tx1"/>
                </a:solidFill>
              </a:rPr>
              <a:t>Stephanie</a:t>
            </a:r>
            <a:r>
              <a:rPr lang="fr-CA" b="1" dirty="0" smtClean="0">
                <a:solidFill>
                  <a:schemeClr val="tx1"/>
                </a:solidFill>
              </a:rPr>
              <a:t> Haddad</a:t>
            </a:r>
            <a:endParaRPr lang="en-US" b="1" dirty="0">
              <a:solidFill>
                <a:schemeClr val="tx1"/>
              </a:solidFill>
            </a:endParaRPr>
          </a:p>
        </p:txBody>
      </p:sp>
    </p:spTree>
    <p:extLst>
      <p:ext uri="{BB962C8B-B14F-4D97-AF65-F5344CB8AC3E}">
        <p14:creationId xmlns:p14="http://schemas.microsoft.com/office/powerpoint/2010/main" val="3438873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571500" y="1610083"/>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endParaRPr lang="en-US" sz="2400" dirty="0" smtClean="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Extremely Fragmented Market</a:t>
            </a:r>
            <a:endParaRPr lang="en-US" dirty="0">
              <a:solidFill>
                <a:prstClr val="white"/>
              </a:solidFill>
            </a:endParaRPr>
          </a:p>
        </p:txBody>
      </p:sp>
      <p:sp>
        <p:nvSpPr>
          <p:cNvPr id="9" name="Title 1"/>
          <p:cNvSpPr txBox="1">
            <a:spLocks/>
          </p:cNvSpPr>
          <p:nvPr/>
        </p:nvSpPr>
        <p:spPr>
          <a:xfrm>
            <a:off x="571500" y="6096000"/>
            <a:ext cx="7772400" cy="700804"/>
          </a:xfrm>
          <a:prstGeom prst="rect">
            <a:avLst/>
          </a:prstGeom>
          <a:solidFill>
            <a:srgbClr val="0D0D0D">
              <a:alpha val="69804"/>
            </a:srgb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Reitman being the largest player</a:t>
            </a:r>
            <a:endParaRPr lang="en-US" dirty="0">
              <a:solidFill>
                <a:prstClr val="white"/>
              </a:solidFill>
            </a:endParaRPr>
          </a:p>
        </p:txBody>
      </p:sp>
      <p:graphicFrame>
        <p:nvGraphicFramePr>
          <p:cNvPr id="11" name="Chart 10"/>
          <p:cNvGraphicFramePr>
            <a:graphicFrameLocks/>
          </p:cNvGraphicFramePr>
          <p:nvPr>
            <p:extLst/>
          </p:nvPr>
        </p:nvGraphicFramePr>
        <p:xfrm>
          <a:off x="571500" y="1610083"/>
          <a:ext cx="7772400" cy="419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8509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1610083"/>
            <a:ext cx="7772400" cy="509551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Market Segmentation</a:t>
            </a:r>
            <a:endParaRPr lang="en-US" dirty="0">
              <a:solidFill>
                <a:prstClr val="white"/>
              </a:solidFill>
            </a:endParaRPr>
          </a:p>
        </p:txBody>
      </p:sp>
      <p:graphicFrame>
        <p:nvGraphicFramePr>
          <p:cNvPr id="8" name="Chart 7"/>
          <p:cNvGraphicFramePr>
            <a:graphicFrameLocks/>
          </p:cNvGraphicFramePr>
          <p:nvPr>
            <p:extLst/>
          </p:nvPr>
        </p:nvGraphicFramePr>
        <p:xfrm>
          <a:off x="609600" y="1610083"/>
          <a:ext cx="7772400" cy="50955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7459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dirty="0" smtClean="0">
                <a:solidFill>
                  <a:schemeClr val="bg1"/>
                </a:solidFill>
              </a:rPr>
              <a:t>Key Success Factors</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prstClr val="white"/>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grpSp>
        <p:nvGrpSpPr>
          <p:cNvPr id="5" name="Group 4"/>
          <p:cNvGrpSpPr/>
          <p:nvPr/>
        </p:nvGrpSpPr>
        <p:grpSpPr>
          <a:xfrm>
            <a:off x="914400" y="2204087"/>
            <a:ext cx="5334000" cy="3943349"/>
            <a:chOff x="914400" y="2204087"/>
            <a:chExt cx="5334000" cy="3943349"/>
          </a:xfrm>
        </p:grpSpPr>
        <p:sp>
          <p:nvSpPr>
            <p:cNvPr id="9" name="Freeform 8"/>
            <p:cNvSpPr/>
            <p:nvPr/>
          </p:nvSpPr>
          <p:spPr>
            <a:xfrm>
              <a:off x="914400" y="2204087"/>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Attractive </a:t>
              </a:r>
              <a:r>
                <a:rPr lang="en-US" sz="3000" smtClean="0">
                  <a:solidFill>
                    <a:prstClr val="white"/>
                  </a:solidFill>
                </a:rPr>
                <a:t>product presentation</a:t>
              </a:r>
              <a:endParaRPr lang="en-US" sz="3000" dirty="0">
                <a:solidFill>
                  <a:prstClr val="white"/>
                </a:solidFill>
              </a:endParaRPr>
            </a:p>
          </p:txBody>
        </p:sp>
        <p:sp>
          <p:nvSpPr>
            <p:cNvPr id="10" name="Freeform 9"/>
            <p:cNvSpPr/>
            <p:nvPr/>
          </p:nvSpPr>
          <p:spPr>
            <a:xfrm>
              <a:off x="914400" y="3010036"/>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Establishment of </a:t>
              </a:r>
              <a:r>
                <a:rPr lang="en-US" sz="3000" smtClean="0">
                  <a:solidFill>
                    <a:prstClr val="white"/>
                  </a:solidFill>
                </a:rPr>
                <a:t>brand names</a:t>
              </a:r>
              <a:endParaRPr lang="en-US" sz="3000" dirty="0">
                <a:solidFill>
                  <a:prstClr val="white"/>
                </a:solidFill>
              </a:endParaRPr>
            </a:p>
          </p:txBody>
        </p:sp>
        <p:sp>
          <p:nvSpPr>
            <p:cNvPr id="11" name="Freeform 10"/>
            <p:cNvSpPr/>
            <p:nvPr/>
          </p:nvSpPr>
          <p:spPr>
            <a:xfrm>
              <a:off x="914400" y="3815986"/>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Ability to control stock on hand</a:t>
              </a:r>
              <a:endParaRPr lang="en-US" sz="3000" dirty="0">
                <a:solidFill>
                  <a:prstClr val="white"/>
                </a:solidFill>
              </a:endParaRPr>
            </a:p>
          </p:txBody>
        </p:sp>
        <p:sp>
          <p:nvSpPr>
            <p:cNvPr id="12" name="Freeform 11"/>
            <p:cNvSpPr/>
            <p:nvPr/>
          </p:nvSpPr>
          <p:spPr>
            <a:xfrm>
              <a:off x="914400" y="4621937"/>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Proximity to </a:t>
              </a:r>
              <a:r>
                <a:rPr lang="en-US" sz="3000" smtClean="0">
                  <a:solidFill>
                    <a:prstClr val="white"/>
                  </a:solidFill>
                </a:rPr>
                <a:t>key markets</a:t>
              </a:r>
              <a:endParaRPr lang="en-US" sz="3000" dirty="0">
                <a:solidFill>
                  <a:prstClr val="white"/>
                </a:solidFill>
              </a:endParaRPr>
            </a:p>
          </p:txBody>
        </p:sp>
        <p:sp>
          <p:nvSpPr>
            <p:cNvPr id="13" name="Freeform 12"/>
            <p:cNvSpPr/>
            <p:nvPr/>
          </p:nvSpPr>
          <p:spPr>
            <a:xfrm>
              <a:off x="914400" y="5427887"/>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Up-to-date with fashion trends</a:t>
              </a:r>
              <a:endParaRPr lang="en-US" sz="3000" dirty="0">
                <a:solidFill>
                  <a:prstClr val="white"/>
                </a:solidFill>
              </a:endParaRPr>
            </a:p>
          </p:txBody>
        </p:sp>
      </p:grpSp>
      <p:sp>
        <p:nvSpPr>
          <p:cNvPr id="3" name="Rounded Rectangle 2"/>
          <p:cNvSpPr/>
          <p:nvPr/>
        </p:nvSpPr>
        <p:spPr>
          <a:xfrm>
            <a:off x="6438900" y="3261360"/>
            <a:ext cx="2438400" cy="1828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solidFill>
                  <a:prstClr val="white"/>
                </a:solidFill>
              </a:rPr>
              <a:t>Areas for improvement </a:t>
            </a:r>
          </a:p>
          <a:p>
            <a:pPr algn="ctr"/>
            <a:r>
              <a:rPr lang="en-US" sz="2400" dirty="0" smtClean="0">
                <a:solidFill>
                  <a:prstClr val="white"/>
                </a:solidFill>
              </a:rPr>
              <a:t>At Reitman’s</a:t>
            </a:r>
            <a:endParaRPr lang="en-US" sz="2400" dirty="0">
              <a:solidFill>
                <a:prstClr val="white"/>
              </a:solidFill>
            </a:endParaRPr>
          </a:p>
        </p:txBody>
      </p:sp>
    </p:spTree>
    <p:extLst>
      <p:ext uri="{BB962C8B-B14F-4D97-AF65-F5344CB8AC3E}">
        <p14:creationId xmlns:p14="http://schemas.microsoft.com/office/powerpoint/2010/main" val="3263899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2000" r="-3000" b="-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5"/>
          <p:cNvSpPr>
            <a:spLocks noGrp="1"/>
          </p:cNvSpPr>
          <p:nvPr>
            <p:ph type="ctrTitle"/>
          </p:nvPr>
        </p:nvSpPr>
        <p:spPr>
          <a:xfrm>
            <a:off x="685800" y="685801"/>
            <a:ext cx="7772400" cy="1143000"/>
          </a:xfrm>
          <a:solidFill>
            <a:srgbClr val="0D0D0D">
              <a:alpha val="70000"/>
            </a:srgbClr>
          </a:solidFill>
        </p:spPr>
        <p:txBody>
          <a:bodyPr>
            <a:normAutofit fontScale="90000"/>
          </a:bodyPr>
          <a:lstStyle/>
          <a:p>
            <a:r>
              <a:rPr lang="en-US" b="1" dirty="0" smtClean="0">
                <a:solidFill>
                  <a:schemeClr val="bg1"/>
                </a:solidFill>
              </a:rPr>
              <a:t>Industry Cost Structure Benchmark</a:t>
            </a:r>
            <a:endParaRPr lang="en-US" b="1" dirty="0">
              <a:solidFill>
                <a:schemeClr val="bg1"/>
              </a:solidFill>
            </a:endParaRPr>
          </a:p>
        </p:txBody>
      </p:sp>
      <p:sp>
        <p:nvSpPr>
          <p:cNvPr id="7" name="Title 5"/>
          <p:cNvSpPr txBox="1">
            <a:spLocks/>
          </p:cNvSpPr>
          <p:nvPr/>
        </p:nvSpPr>
        <p:spPr>
          <a:xfrm>
            <a:off x="647700" y="1951317"/>
            <a:ext cx="7772400" cy="4449483"/>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3000" dirty="0" smtClean="0">
              <a:solidFill>
                <a:prstClr val="white"/>
              </a:solidFill>
            </a:endParaRPr>
          </a:p>
        </p:txBody>
      </p:sp>
      <p:graphicFrame>
        <p:nvGraphicFramePr>
          <p:cNvPr id="8" name="Chart 7"/>
          <p:cNvGraphicFramePr>
            <a:graphicFrameLocks/>
          </p:cNvGraphicFramePr>
          <p:nvPr>
            <p:extLst/>
          </p:nvPr>
        </p:nvGraphicFramePr>
        <p:xfrm>
          <a:off x="685800" y="2057400"/>
          <a:ext cx="7734300" cy="4343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63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91653526"/>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What is not working</a:t>
            </a:r>
            <a:endParaRPr lang="en-US" dirty="0">
              <a:solidFill>
                <a:schemeClr val="bg1"/>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Company’s performance</a:t>
            </a:r>
          </a:p>
        </p:txBody>
      </p:sp>
    </p:spTree>
    <p:extLst>
      <p:ext uri="{BB962C8B-B14F-4D97-AF65-F5344CB8AC3E}">
        <p14:creationId xmlns:p14="http://schemas.microsoft.com/office/powerpoint/2010/main" val="704838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0051854"/>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2400" dirty="0" smtClean="0">
                <a:solidFill>
                  <a:prstClr val="white"/>
                </a:solidFill>
              </a:rPr>
              <a:t>Steady decline in revenues and an 85% drop in net earnings since 2011</a:t>
            </a:r>
          </a:p>
          <a:p>
            <a:pPr marL="571500" indent="-571500" algn="l">
              <a:buFont typeface="Arial" panose="020B0604020202020204" pitchFamily="34" charset="0"/>
              <a:buChar char="•"/>
            </a:pPr>
            <a:r>
              <a:rPr lang="en-US" sz="2400" dirty="0" smtClean="0">
                <a:solidFill>
                  <a:prstClr val="white"/>
                </a:solidFill>
              </a:rPr>
              <a:t>Cost </a:t>
            </a:r>
            <a:r>
              <a:rPr lang="en-US" sz="2400" dirty="0">
                <a:solidFill>
                  <a:prstClr val="white"/>
                </a:solidFill>
              </a:rPr>
              <a:t>of </a:t>
            </a:r>
            <a:r>
              <a:rPr lang="en-US" sz="2400" dirty="0" smtClean="0">
                <a:solidFill>
                  <a:prstClr val="white"/>
                </a:solidFill>
              </a:rPr>
              <a:t>doing business is increasing since 80% of their products are outsourced from China and bought in US dollars. </a:t>
            </a:r>
            <a:endParaRPr lang="en-US" sz="2400" dirty="0">
              <a:solidFill>
                <a:prstClr val="white"/>
              </a:solidFill>
            </a:endParaRPr>
          </a:p>
          <a:p>
            <a:pPr marL="571500" indent="-571500" algn="l">
              <a:buFont typeface="Arial" panose="020B0604020202020204" pitchFamily="34" charset="0"/>
              <a:buChar char="•"/>
            </a:pPr>
            <a:r>
              <a:rPr lang="en-US" sz="2400" dirty="0" smtClean="0">
                <a:solidFill>
                  <a:prstClr val="white"/>
                </a:solidFill>
              </a:rPr>
              <a:t>Large cash outflows and unsustainable dividend payouts</a:t>
            </a:r>
          </a:p>
          <a:p>
            <a:pPr marL="571500" indent="-571500" algn="l">
              <a:buFont typeface="Arial" panose="020B0604020202020204" pitchFamily="34" charset="0"/>
              <a:buChar char="•"/>
            </a:pPr>
            <a:r>
              <a:rPr lang="en-US" sz="2400" dirty="0" smtClean="0">
                <a:solidFill>
                  <a:prstClr val="white"/>
                </a:solidFill>
              </a:rPr>
              <a:t>Inventory write-offs doubled in 2015 compared to the year before</a:t>
            </a:r>
          </a:p>
          <a:p>
            <a:pPr marL="571500" indent="-571500" algn="l">
              <a:buFont typeface="Arial" panose="020B0604020202020204" pitchFamily="34" charset="0"/>
              <a:buChar char="•"/>
            </a:pPr>
            <a:r>
              <a:rPr lang="en-US" sz="2400" dirty="0" err="1" smtClean="0">
                <a:solidFill>
                  <a:prstClr val="white"/>
                </a:solidFill>
              </a:rPr>
              <a:t>Reitmans</a:t>
            </a:r>
            <a:r>
              <a:rPr lang="en-US" sz="2400" dirty="0" smtClean="0">
                <a:solidFill>
                  <a:prstClr val="white"/>
                </a:solidFill>
              </a:rPr>
              <a:t>’ shares are currently around $3.85, a far cry from the $20 level it was trading in mid-2010</a:t>
            </a:r>
            <a:endParaRPr lang="en-US" sz="2400" dirty="0" smtClean="0">
              <a:solidFill>
                <a:prstClr val="black"/>
              </a:solidFill>
            </a:endParaRPr>
          </a:p>
          <a:p>
            <a:pPr marL="571500" indent="-571500" algn="l">
              <a:buFont typeface="Arial" panose="020B0604020202020204" pitchFamily="34" charset="0"/>
              <a:buChar char="•"/>
            </a:pPr>
            <a:endParaRPr lang="en-US" sz="2400" dirty="0" smtClean="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Bleeding Financials</a:t>
            </a:r>
            <a:endParaRPr lang="en-US" dirty="0">
              <a:solidFill>
                <a:prstClr val="white"/>
              </a:solidFill>
            </a:endParaRPr>
          </a:p>
        </p:txBody>
      </p:sp>
    </p:spTree>
    <p:extLst>
      <p:ext uri="{BB962C8B-B14F-4D97-AF65-F5344CB8AC3E}">
        <p14:creationId xmlns:p14="http://schemas.microsoft.com/office/powerpoint/2010/main" val="1458457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330698"/>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581247" y="2209800"/>
            <a:ext cx="7772400" cy="44958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2200" dirty="0" smtClean="0">
                <a:solidFill>
                  <a:prstClr val="white"/>
                </a:solidFill>
              </a:rPr>
              <a:t>Jeremy and Stephen Reitman own 49.9% of the voting through </a:t>
            </a:r>
            <a:r>
              <a:rPr lang="en-US" sz="2200" dirty="0" err="1" smtClean="0">
                <a:solidFill>
                  <a:prstClr val="white"/>
                </a:solidFill>
              </a:rPr>
              <a:t>Sherlex</a:t>
            </a:r>
            <a:r>
              <a:rPr lang="en-US" sz="2200" dirty="0" smtClean="0">
                <a:solidFill>
                  <a:prstClr val="white"/>
                </a:solidFill>
              </a:rPr>
              <a:t> Investments Inc. and another 6.7% with certain associates having complete control over the company</a:t>
            </a:r>
          </a:p>
          <a:p>
            <a:pPr marL="571500" indent="-571500" algn="l">
              <a:buFont typeface="Arial" panose="020B0604020202020204" pitchFamily="34" charset="0"/>
              <a:buChar char="•"/>
            </a:pPr>
            <a:endParaRPr lang="en-US" sz="2200" dirty="0" smtClean="0">
              <a:solidFill>
                <a:prstClr val="white"/>
              </a:solidFill>
            </a:endParaRPr>
          </a:p>
          <a:p>
            <a:pPr marL="571500" indent="-571500" algn="l">
              <a:buFont typeface="Arial" panose="020B0604020202020204" pitchFamily="34" charset="0"/>
              <a:buChar char="•"/>
            </a:pPr>
            <a:r>
              <a:rPr lang="en-US" sz="2200" dirty="0" smtClean="0">
                <a:solidFill>
                  <a:prstClr val="white"/>
                </a:solidFill>
              </a:rPr>
              <a:t>Jeremy </a:t>
            </a:r>
            <a:r>
              <a:rPr lang="en-US" sz="2200" dirty="0">
                <a:solidFill>
                  <a:prstClr val="white"/>
                </a:solidFill>
              </a:rPr>
              <a:t>is CEO and Chairman of the </a:t>
            </a:r>
            <a:r>
              <a:rPr lang="en-US" sz="2200" dirty="0" smtClean="0">
                <a:solidFill>
                  <a:prstClr val="white"/>
                </a:solidFill>
              </a:rPr>
              <a:t>board which is not a corporate governance best practice as Jeremy has control over the company and exercises influence over the board. </a:t>
            </a:r>
          </a:p>
          <a:p>
            <a:pPr marL="571500" indent="-571500" algn="l">
              <a:buFont typeface="Arial" panose="020B0604020202020204" pitchFamily="34" charset="0"/>
              <a:buChar char="•"/>
            </a:pPr>
            <a:endParaRPr lang="en-US" sz="2200" dirty="0">
              <a:solidFill>
                <a:prstClr val="white"/>
              </a:solidFill>
            </a:endParaRPr>
          </a:p>
          <a:p>
            <a:pPr marL="571500" indent="-571500" algn="l">
              <a:buFont typeface="Arial" panose="020B0604020202020204" pitchFamily="34" charset="0"/>
              <a:buChar char="•"/>
            </a:pPr>
            <a:r>
              <a:rPr lang="en-US" sz="2200" dirty="0" smtClean="0">
                <a:solidFill>
                  <a:prstClr val="white"/>
                </a:solidFill>
              </a:rPr>
              <a:t>Stephen is the company’s President</a:t>
            </a:r>
            <a:endParaRPr lang="en-US" sz="2200" dirty="0">
              <a:solidFill>
                <a:prstClr val="white"/>
              </a:solidFill>
            </a:endParaRPr>
          </a:p>
          <a:p>
            <a:pPr marL="571500" indent="-571500" algn="l">
              <a:buFont typeface="Arial" panose="020B0604020202020204" pitchFamily="34" charset="0"/>
              <a:buChar char="•"/>
            </a:pPr>
            <a:endParaRPr lang="en-US" sz="2200" dirty="0" smtClean="0">
              <a:solidFill>
                <a:prstClr val="white"/>
              </a:solidFill>
            </a:endParaRPr>
          </a:p>
          <a:p>
            <a:pPr marL="571500" indent="-571500" algn="l">
              <a:buFont typeface="Arial" panose="020B0604020202020204" pitchFamily="34" charset="0"/>
              <a:buChar char="•"/>
            </a:pPr>
            <a:r>
              <a:rPr lang="en-US" sz="2200" dirty="0" smtClean="0">
                <a:solidFill>
                  <a:prstClr val="white"/>
                </a:solidFill>
              </a:rPr>
              <a:t>Aging leaders with no succession plan in sight</a:t>
            </a:r>
          </a:p>
          <a:p>
            <a:pPr marL="571500" indent="-571500" algn="l">
              <a:buFont typeface="Arial" panose="020B0604020202020204" pitchFamily="34" charset="0"/>
              <a:buChar char="•"/>
            </a:pPr>
            <a:endParaRPr lang="en-US" sz="2000"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Organizational Concerns</a:t>
            </a:r>
            <a:endParaRPr lang="en-US" dirty="0">
              <a:solidFill>
                <a:prstClr val="white"/>
              </a:solidFill>
            </a:endParaRPr>
          </a:p>
        </p:txBody>
      </p:sp>
    </p:spTree>
    <p:extLst>
      <p:ext uri="{BB962C8B-B14F-4D97-AF65-F5344CB8AC3E}">
        <p14:creationId xmlns:p14="http://schemas.microsoft.com/office/powerpoint/2010/main" val="3097428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330698"/>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581247" y="2209800"/>
            <a:ext cx="7772400" cy="4495800"/>
          </a:xfrm>
          <a:prstGeom prst="rect">
            <a:avLst/>
          </a:prstGeom>
          <a:solidFill>
            <a:srgbClr val="0D0D0D">
              <a:alpha val="69804"/>
            </a:srgb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2000" dirty="0" smtClean="0">
                <a:solidFill>
                  <a:prstClr val="white"/>
                </a:solidFill>
              </a:rPr>
              <a:t>Every brand has its own management team run by a brand president. Is </a:t>
            </a:r>
            <a:r>
              <a:rPr lang="en-US" sz="2000" dirty="0" err="1" smtClean="0">
                <a:solidFill>
                  <a:prstClr val="white"/>
                </a:solidFill>
              </a:rPr>
              <a:t>Reitmans</a:t>
            </a:r>
            <a:r>
              <a:rPr lang="en-US" sz="2000" dirty="0" smtClean="0">
                <a:solidFill>
                  <a:prstClr val="white"/>
                </a:solidFill>
              </a:rPr>
              <a:t>’ business model too complex and fragmented? How efficient are their business operations?</a:t>
            </a:r>
          </a:p>
          <a:p>
            <a:pPr marL="571500" indent="-571500" algn="l">
              <a:buFont typeface="Arial" panose="020B0604020202020204" pitchFamily="34" charset="0"/>
              <a:buChar char="•"/>
            </a:pPr>
            <a:endParaRPr lang="en-US" sz="2000" dirty="0" smtClean="0">
              <a:solidFill>
                <a:prstClr val="white"/>
              </a:solidFill>
            </a:endParaRPr>
          </a:p>
          <a:p>
            <a:pPr marL="571500" indent="-571500" algn="l">
              <a:buFont typeface="Arial" panose="020B0604020202020204" pitchFamily="34" charset="0"/>
              <a:buChar char="•"/>
            </a:pPr>
            <a:r>
              <a:rPr lang="en-US" sz="2000" dirty="0" smtClean="0">
                <a:solidFill>
                  <a:prstClr val="white"/>
                </a:solidFill>
              </a:rPr>
              <a:t>Each management team has a VP Merchandising, VP marketing, VP Planning and Allocation, and VP Sales and Operations. Coincidentally, the two underperforming brands </a:t>
            </a:r>
            <a:r>
              <a:rPr lang="en-US" sz="2000" dirty="0" err="1" smtClean="0">
                <a:solidFill>
                  <a:prstClr val="white"/>
                </a:solidFill>
              </a:rPr>
              <a:t>Reitmans</a:t>
            </a:r>
            <a:r>
              <a:rPr lang="en-US" sz="2000" dirty="0" smtClean="0">
                <a:solidFill>
                  <a:prstClr val="white"/>
                </a:solidFill>
              </a:rPr>
              <a:t> and Thyme have gaps in their leadership team. </a:t>
            </a:r>
            <a:r>
              <a:rPr lang="en-US" sz="2000" dirty="0" err="1" smtClean="0">
                <a:solidFill>
                  <a:prstClr val="white"/>
                </a:solidFill>
              </a:rPr>
              <a:t>Reitmans</a:t>
            </a:r>
            <a:r>
              <a:rPr lang="en-US" sz="2000" dirty="0" smtClean="0">
                <a:solidFill>
                  <a:prstClr val="white"/>
                </a:solidFill>
              </a:rPr>
              <a:t> lacks a VP merchandising while Thyme lacks a VP Planning and Allocation. Coincidence? Not really. This could explain the inventory write offs.</a:t>
            </a:r>
          </a:p>
          <a:p>
            <a:pPr marL="571500" indent="-571500" algn="l">
              <a:buFont typeface="Arial" panose="020B0604020202020204" pitchFamily="34" charset="0"/>
              <a:buChar char="•"/>
            </a:pPr>
            <a:endParaRPr lang="en-US" sz="2000" dirty="0" smtClean="0">
              <a:solidFill>
                <a:prstClr val="white"/>
              </a:solidFill>
            </a:endParaRPr>
          </a:p>
          <a:p>
            <a:pPr marL="571500" indent="-571500" algn="l">
              <a:buFont typeface="Arial" panose="020B0604020202020204" pitchFamily="34" charset="0"/>
              <a:buChar char="•"/>
            </a:pPr>
            <a:r>
              <a:rPr lang="en-US" sz="2000" dirty="0" smtClean="0">
                <a:solidFill>
                  <a:prstClr val="white"/>
                </a:solidFill>
              </a:rPr>
              <a:t>Leadership lacks a design and purchasing team that would oversee the development of a range of products aimed at a specific type of customer and price bracket. That is crucial since every banner has a different target market.</a:t>
            </a: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Organizational Concerns</a:t>
            </a:r>
            <a:endParaRPr lang="en-US" dirty="0">
              <a:solidFill>
                <a:prstClr val="white"/>
              </a:solidFill>
            </a:endParaRPr>
          </a:p>
        </p:txBody>
      </p:sp>
    </p:spTree>
    <p:extLst>
      <p:ext uri="{BB962C8B-B14F-4D97-AF65-F5344CB8AC3E}">
        <p14:creationId xmlns:p14="http://schemas.microsoft.com/office/powerpoint/2010/main" val="2498478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798524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2400" dirty="0" smtClean="0">
                <a:solidFill>
                  <a:prstClr val="white"/>
                </a:solidFill>
              </a:rPr>
              <a:t>More than 80% of products are outsourced to China. Lead time is huge. Risks are high. Costs keep going up as US dollar gets stronger.</a:t>
            </a:r>
          </a:p>
          <a:p>
            <a:pPr marL="571500" indent="-571500" algn="l">
              <a:buFont typeface="Arial" panose="020B0604020202020204" pitchFamily="34" charset="0"/>
              <a:buChar char="•"/>
            </a:pPr>
            <a:r>
              <a:rPr lang="en-US" sz="2400" dirty="0" smtClean="0">
                <a:solidFill>
                  <a:prstClr val="white"/>
                </a:solidFill>
              </a:rPr>
              <a:t>One distribution center in Montreal to cater to all 823 stores across Canada. This puts Reitmans at a disadvantage when it comes to market responsiveness. Company has no fail over plan if distribution center is disrupted for any reason.</a:t>
            </a:r>
          </a:p>
          <a:p>
            <a:pPr marL="571500" indent="-571500" algn="l">
              <a:buFont typeface="Arial" panose="020B0604020202020204" pitchFamily="34" charset="0"/>
              <a:buChar char="•"/>
            </a:pPr>
            <a:r>
              <a:rPr lang="en-US" sz="2400" dirty="0" smtClean="0">
                <a:solidFill>
                  <a:prstClr val="white"/>
                </a:solidFill>
              </a:rPr>
              <a:t>Poor inventory management system resulting in high inventory costs.</a:t>
            </a:r>
          </a:p>
          <a:p>
            <a:pPr marL="571500" indent="-571500" algn="l">
              <a:buFont typeface="Arial" panose="020B0604020202020204" pitchFamily="34" charset="0"/>
              <a:buChar char="•"/>
            </a:pPr>
            <a:endParaRPr lang="en-US" sz="2400" dirty="0" smtClean="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Operational Inefficiencies</a:t>
            </a:r>
            <a:endParaRPr lang="en-US" dirty="0">
              <a:solidFill>
                <a:prstClr val="white"/>
              </a:solidFill>
            </a:endParaRPr>
          </a:p>
        </p:txBody>
      </p:sp>
    </p:spTree>
    <p:extLst>
      <p:ext uri="{BB962C8B-B14F-4D97-AF65-F5344CB8AC3E}">
        <p14:creationId xmlns:p14="http://schemas.microsoft.com/office/powerpoint/2010/main" val="2533235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9450301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smtClean="0">
              <a:solidFill>
                <a:prstClr val="white"/>
              </a:solidFill>
            </a:endParaRPr>
          </a:p>
          <a:p>
            <a:pPr marL="342900" indent="-342900" algn="l">
              <a:buFont typeface="Arial" panose="020B0604020202020204" pitchFamily="34" charset="0"/>
              <a:buChar char="•"/>
            </a:pPr>
            <a:r>
              <a:rPr lang="en-US" sz="2400" dirty="0" smtClean="0">
                <a:solidFill>
                  <a:prstClr val="white"/>
                </a:solidFill>
              </a:rPr>
              <a:t>Failed implementation of a new warehouse management system has led to delays in a major systems development project (“SCORE”) which is supposed to create vertical integration across </a:t>
            </a:r>
            <a:r>
              <a:rPr lang="en-US" sz="2400" dirty="0" err="1" smtClean="0">
                <a:solidFill>
                  <a:prstClr val="white"/>
                </a:solidFill>
              </a:rPr>
              <a:t>Reitmans</a:t>
            </a:r>
            <a:r>
              <a:rPr lang="en-US" sz="2400" dirty="0" smtClean="0">
                <a:solidFill>
                  <a:prstClr val="white"/>
                </a:solidFill>
              </a:rPr>
              <a:t>’ supply chain</a:t>
            </a:r>
          </a:p>
          <a:p>
            <a:pPr marL="342900" indent="-342900" algn="l">
              <a:buFont typeface="Arial" panose="020B0604020202020204" pitchFamily="34" charset="0"/>
              <a:buChar char="•"/>
            </a:pPr>
            <a:r>
              <a:rPr lang="en-US" sz="2400" dirty="0" smtClean="0">
                <a:solidFill>
                  <a:prstClr val="white"/>
                </a:solidFill>
              </a:rPr>
              <a:t>Lack of data analytics to determine demand and plan accordingly. As a result, hence markdown cost are higher than competition </a:t>
            </a:r>
          </a:p>
          <a:p>
            <a:pPr marL="342900" indent="-342900" algn="l">
              <a:buFont typeface="Arial" panose="020B0604020202020204" pitchFamily="34" charset="0"/>
              <a:buChar char="•"/>
            </a:pPr>
            <a:r>
              <a:rPr lang="en-US" sz="2400" dirty="0" smtClean="0">
                <a:solidFill>
                  <a:prstClr val="white"/>
                </a:solidFill>
              </a:rPr>
              <a:t>Reitmans entered the </a:t>
            </a:r>
            <a:r>
              <a:rPr lang="en-US" sz="2400" dirty="0" smtClean="0">
                <a:solidFill>
                  <a:prstClr val="white"/>
                </a:solidFill>
              </a:rPr>
              <a:t>e-commerce </a:t>
            </a:r>
            <a:r>
              <a:rPr lang="en-US" sz="2400" dirty="0" smtClean="0">
                <a:solidFill>
                  <a:prstClr val="white"/>
                </a:solidFill>
              </a:rPr>
              <a:t>world later than most </a:t>
            </a:r>
            <a:r>
              <a:rPr lang="en-US" sz="2400" dirty="0" smtClean="0">
                <a:solidFill>
                  <a:prstClr val="white"/>
                </a:solidFill>
              </a:rPr>
              <a:t>competitors</a:t>
            </a:r>
            <a:endParaRPr lang="en-US" sz="2400" dirty="0" smtClean="0">
              <a:solidFill>
                <a:prstClr val="white"/>
              </a:solidFill>
            </a:endParaRPr>
          </a:p>
          <a:p>
            <a:pPr algn="l"/>
            <a:endParaRPr lang="en-US" sz="2400" dirty="0" smtClean="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Technology</a:t>
            </a:r>
            <a:endParaRPr lang="en-US" dirty="0">
              <a:solidFill>
                <a:prstClr val="white"/>
              </a:solidFill>
            </a:endParaRPr>
          </a:p>
        </p:txBody>
      </p:sp>
    </p:spTree>
    <p:extLst>
      <p:ext uri="{BB962C8B-B14F-4D97-AF65-F5344CB8AC3E}">
        <p14:creationId xmlns:p14="http://schemas.microsoft.com/office/powerpoint/2010/main" val="1069753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8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4191000"/>
          </a:xfrm>
          <a:solidFill>
            <a:srgbClr val="0D0D0D">
              <a:alpha val="69804"/>
            </a:srgbClr>
          </a:solidFill>
        </p:spPr>
        <p:txBody>
          <a:bodyPr>
            <a:normAutofit/>
          </a:bodyPr>
          <a:lstStyle/>
          <a:p>
            <a:r>
              <a:rPr lang="en-US" dirty="0" smtClean="0">
                <a:solidFill>
                  <a:schemeClr val="bg1"/>
                </a:solidFill>
              </a:rPr>
              <a:t>How to grow in the fast evolving and heavily competitive clothing retail environment?</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059572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8995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178438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79682861"/>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err="1" smtClean="0">
                <a:solidFill>
                  <a:prstClr val="white"/>
                </a:solidFill>
              </a:rPr>
              <a:t>Reitmans</a:t>
            </a:r>
            <a:r>
              <a:rPr lang="en-US" sz="2400" dirty="0" smtClean="0">
                <a:solidFill>
                  <a:prstClr val="white"/>
                </a:solidFill>
              </a:rPr>
              <a:t> has a hybrid pricing strategy that is both competition and cost oriented. This is manifested in their mission statement and their various corporate initiatives aimed at reducing costs.</a:t>
            </a:r>
          </a:p>
          <a:p>
            <a:pPr algn="l"/>
            <a:endParaRPr lang="en-US" sz="2400" dirty="0">
              <a:solidFill>
                <a:prstClr val="white"/>
              </a:solidFill>
            </a:endParaRPr>
          </a:p>
          <a:p>
            <a:r>
              <a:rPr lang="en-US" sz="2000" dirty="0">
                <a:solidFill>
                  <a:prstClr val="white"/>
                </a:solidFill>
              </a:rPr>
              <a:t>“We are customer driven, value oriented</a:t>
            </a:r>
          </a:p>
          <a:p>
            <a:r>
              <a:rPr lang="en-US" sz="2000" dirty="0">
                <a:solidFill>
                  <a:prstClr val="white"/>
                </a:solidFill>
              </a:rPr>
              <a:t>and committed to excellence. By promoting</a:t>
            </a:r>
          </a:p>
          <a:p>
            <a:r>
              <a:rPr lang="en-US" sz="2000" dirty="0">
                <a:solidFill>
                  <a:prstClr val="white"/>
                </a:solidFill>
              </a:rPr>
              <a:t>innovation, growth, development and teamwork,</a:t>
            </a:r>
          </a:p>
          <a:p>
            <a:r>
              <a:rPr lang="en-US" sz="2000" dirty="0">
                <a:solidFill>
                  <a:prstClr val="white"/>
                </a:solidFill>
              </a:rPr>
              <a:t>we strive to serve our customers the best</a:t>
            </a:r>
          </a:p>
          <a:p>
            <a:r>
              <a:rPr lang="en-US" sz="2000" dirty="0">
                <a:solidFill>
                  <a:prstClr val="white"/>
                </a:solidFill>
              </a:rPr>
              <a:t>quality/value proposition in the marketplace</a:t>
            </a:r>
            <a:r>
              <a:rPr lang="en-US" sz="2000" dirty="0" smtClean="0">
                <a:solidFill>
                  <a:prstClr val="white"/>
                </a:solidFill>
              </a:rPr>
              <a:t>.”</a:t>
            </a:r>
          </a:p>
          <a:p>
            <a:endParaRPr lang="en-US" sz="2000" dirty="0">
              <a:solidFill>
                <a:prstClr val="white"/>
              </a:solidFill>
            </a:endParaRPr>
          </a:p>
          <a:p>
            <a:pPr algn="l"/>
            <a:r>
              <a:rPr lang="en-US" sz="2400" dirty="0">
                <a:solidFill>
                  <a:prstClr val="white"/>
                </a:solidFill>
              </a:rPr>
              <a:t>Their current pricing strategy overlooks customer demand and results in  </a:t>
            </a:r>
            <a:r>
              <a:rPr lang="en-US" sz="2400" dirty="0" smtClean="0">
                <a:solidFill>
                  <a:prstClr val="white"/>
                </a:solidFill>
              </a:rPr>
              <a:t>a mismatch between production, supply and demand.</a:t>
            </a:r>
            <a:endParaRPr lang="en-US" sz="2400"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Pricing Strategy</a:t>
            </a:r>
            <a:endParaRPr lang="en-US" dirty="0">
              <a:solidFill>
                <a:prstClr val="white"/>
              </a:solidFill>
            </a:endParaRPr>
          </a:p>
        </p:txBody>
      </p:sp>
    </p:spTree>
    <p:extLst>
      <p:ext uri="{BB962C8B-B14F-4D97-AF65-F5344CB8AC3E}">
        <p14:creationId xmlns:p14="http://schemas.microsoft.com/office/powerpoint/2010/main" val="314713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7772400" cy="4191000"/>
          </a:xfrm>
          <a:solidFill>
            <a:srgbClr val="0D0D0D">
              <a:alpha val="69804"/>
            </a:srgbClr>
          </a:solidFill>
        </p:spPr>
        <p:txBody>
          <a:bodyPr>
            <a:normAutofit/>
          </a:bodyPr>
          <a:lstStyle/>
          <a:p>
            <a:r>
              <a:rPr lang="en-US" dirty="0" smtClean="0">
                <a:solidFill>
                  <a:schemeClr val="bg1"/>
                </a:solidFill>
              </a:rPr>
              <a:t>What is working</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68336634"/>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Company’s performance</a:t>
            </a:r>
            <a:endParaRPr lang="en-US" dirty="0">
              <a:solidFill>
                <a:schemeClr val="bg1"/>
              </a:solidFill>
            </a:endParaRPr>
          </a:p>
        </p:txBody>
      </p:sp>
    </p:spTree>
    <p:extLst>
      <p:ext uri="{BB962C8B-B14F-4D97-AF65-F5344CB8AC3E}">
        <p14:creationId xmlns:p14="http://schemas.microsoft.com/office/powerpoint/2010/main" val="3188035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828800"/>
            <a:ext cx="7772400" cy="4876800"/>
          </a:xfrm>
          <a:solidFill>
            <a:srgbClr val="0D0D0D">
              <a:alpha val="69804"/>
            </a:srgbClr>
          </a:solidFill>
        </p:spPr>
        <p:txBody>
          <a:bodyPr>
            <a:normAutofit fontScale="90000"/>
          </a:bodyPr>
          <a:lstStyle/>
          <a:p>
            <a:pPr algn="l"/>
            <a:r>
              <a:rPr lang="en-US" sz="2200" dirty="0">
                <a:solidFill>
                  <a:schemeClr val="bg1"/>
                </a:solidFill>
              </a:rPr>
              <a:t/>
            </a:r>
            <a:br>
              <a:rPr lang="en-US" sz="2200" dirty="0">
                <a:solidFill>
                  <a:schemeClr val="bg1"/>
                </a:solidFill>
              </a:rPr>
            </a:br>
            <a:r>
              <a:rPr lang="en-US" sz="2200" dirty="0" smtClean="0">
                <a:solidFill>
                  <a:schemeClr val="bg1"/>
                </a:solidFill>
              </a:rPr>
              <a:t>RW&amp;CO is gaining visibility by signing Subban and his family to promote men’s products</a:t>
            </a:r>
            <a:br>
              <a:rPr lang="en-US" sz="2200" dirty="0" smtClean="0">
                <a:solidFill>
                  <a:schemeClr val="bg1"/>
                </a:solidFill>
              </a:rPr>
            </a:br>
            <a:r>
              <a:rPr lang="en-US" sz="2200" dirty="0" smtClean="0">
                <a:solidFill>
                  <a:schemeClr val="bg1"/>
                </a:solidFill>
              </a:rPr>
              <a:t/>
            </a:r>
            <a:br>
              <a:rPr lang="en-US" sz="2200" dirty="0" smtClean="0">
                <a:solidFill>
                  <a:schemeClr val="bg1"/>
                </a:solidFill>
              </a:rPr>
            </a:br>
            <a:r>
              <a:rPr lang="en-US" sz="2200" dirty="0" smtClean="0">
                <a:solidFill>
                  <a:schemeClr val="bg1"/>
                </a:solidFill>
              </a:rPr>
              <a:t>N</a:t>
            </a:r>
            <a:r>
              <a:rPr lang="en-CA" sz="2200" dirty="0" err="1" smtClean="0">
                <a:solidFill>
                  <a:schemeClr val="bg1"/>
                </a:solidFill>
              </a:rPr>
              <a:t>ew</a:t>
            </a:r>
            <a:r>
              <a:rPr lang="en-CA" sz="2200" dirty="0" smtClean="0">
                <a:solidFill>
                  <a:schemeClr val="bg1"/>
                </a:solidFill>
              </a:rPr>
              <a:t> </a:t>
            </a:r>
            <a:r>
              <a:rPr lang="en-CA" sz="2200" dirty="0">
                <a:solidFill>
                  <a:schemeClr val="bg1"/>
                </a:solidFill>
              </a:rPr>
              <a:t>HYBA active wear </a:t>
            </a:r>
            <a:r>
              <a:rPr lang="en-CA" sz="2200" dirty="0" smtClean="0">
                <a:solidFill>
                  <a:schemeClr val="bg1"/>
                </a:solidFill>
              </a:rPr>
              <a:t>banner’s successful introduction in key locations</a:t>
            </a:r>
            <a:br>
              <a:rPr lang="en-CA" sz="2200" dirty="0" smtClean="0">
                <a:solidFill>
                  <a:schemeClr val="bg1"/>
                </a:solidFill>
              </a:rPr>
            </a:br>
            <a:r>
              <a:rPr lang="en-CA" sz="2200" dirty="0">
                <a:solidFill>
                  <a:schemeClr val="bg1"/>
                </a:solidFill>
              </a:rPr>
              <a:t/>
            </a:r>
            <a:br>
              <a:rPr lang="en-CA" sz="2200" dirty="0">
                <a:solidFill>
                  <a:schemeClr val="bg1"/>
                </a:solidFill>
              </a:rPr>
            </a:br>
            <a:r>
              <a:rPr lang="en-CA" sz="2200" dirty="0" smtClean="0">
                <a:solidFill>
                  <a:schemeClr val="bg1"/>
                </a:solidFill>
              </a:rPr>
              <a:t>Addition </a:t>
            </a:r>
            <a:r>
              <a:rPr lang="en-CA" sz="2200" dirty="0">
                <a:solidFill>
                  <a:schemeClr val="bg1"/>
                </a:solidFill>
              </a:rPr>
              <a:t>Elle’s Ashley Graham opens the New York fashion </a:t>
            </a:r>
            <a:r>
              <a:rPr lang="en-CA" sz="2200" dirty="0" smtClean="0">
                <a:solidFill>
                  <a:schemeClr val="bg1"/>
                </a:solidFill>
              </a:rPr>
              <a:t>week</a:t>
            </a:r>
            <a:br>
              <a:rPr lang="en-CA" sz="2200" dirty="0" smtClean="0">
                <a:solidFill>
                  <a:schemeClr val="bg1"/>
                </a:solidFill>
              </a:rPr>
            </a:br>
            <a:r>
              <a:rPr lang="en-CA" sz="2200" dirty="0" smtClean="0">
                <a:solidFill>
                  <a:schemeClr val="bg1"/>
                </a:solidFill>
              </a:rPr>
              <a:t>Addition Elle’s sales are increasing in Canada as well as in New Zeeland and Europe via E-Commerce</a:t>
            </a:r>
            <a:br>
              <a:rPr lang="en-CA" sz="2200" dirty="0" smtClean="0">
                <a:solidFill>
                  <a:schemeClr val="bg1"/>
                </a:solidFill>
              </a:rPr>
            </a:br>
            <a:r>
              <a:rPr lang="en-CA" sz="2200" dirty="0">
                <a:solidFill>
                  <a:schemeClr val="bg1"/>
                </a:solidFill>
              </a:rPr>
              <a:t/>
            </a:r>
            <a:br>
              <a:rPr lang="en-CA" sz="2200" dirty="0">
                <a:solidFill>
                  <a:schemeClr val="bg1"/>
                </a:solidFill>
              </a:rPr>
            </a:br>
            <a:r>
              <a:rPr lang="en-CA" sz="2200" dirty="0" err="1" smtClean="0">
                <a:solidFill>
                  <a:schemeClr val="bg1"/>
                </a:solidFill>
              </a:rPr>
              <a:t>Penningtons</a:t>
            </a:r>
            <a:r>
              <a:rPr lang="en-CA" sz="2200" dirty="0" smtClean="0">
                <a:solidFill>
                  <a:schemeClr val="bg1"/>
                </a:solidFill>
              </a:rPr>
              <a:t> is selling well via Amazon.com</a:t>
            </a:r>
            <a:br>
              <a:rPr lang="en-CA" sz="2200" dirty="0" smtClean="0">
                <a:solidFill>
                  <a:schemeClr val="bg1"/>
                </a:solidFill>
              </a:rPr>
            </a:br>
            <a:r>
              <a:rPr lang="en-CA" sz="2200" dirty="0">
                <a:solidFill>
                  <a:schemeClr val="bg1"/>
                </a:solidFill>
              </a:rPr>
              <a:t/>
            </a:r>
            <a:br>
              <a:rPr lang="en-CA" sz="2200" dirty="0">
                <a:solidFill>
                  <a:schemeClr val="bg1"/>
                </a:solidFill>
              </a:rPr>
            </a:br>
            <a:r>
              <a:rPr lang="en-CA" sz="2200" dirty="0" smtClean="0">
                <a:solidFill>
                  <a:schemeClr val="bg1"/>
                </a:solidFill>
              </a:rPr>
              <a:t>Marketing </a:t>
            </a:r>
            <a:r>
              <a:rPr lang="en-CA" sz="2200" dirty="0">
                <a:solidFill>
                  <a:schemeClr val="bg1"/>
                </a:solidFill>
              </a:rPr>
              <a:t>shift to digital by engaging bloggers and creating capsule collections</a:t>
            </a:r>
            <a:r>
              <a:rPr lang="en-CA" sz="2800" dirty="0">
                <a:solidFill>
                  <a:schemeClr val="bg1"/>
                </a:solidFill>
              </a:rPr>
              <a:t/>
            </a:r>
            <a:br>
              <a:rPr lang="en-CA" sz="2800" dirty="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endParaRPr lang="en-US" sz="24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68336634"/>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Shake </a:t>
            </a:r>
            <a:r>
              <a:rPr lang="en-US" dirty="0" smtClean="0">
                <a:solidFill>
                  <a:schemeClr val="bg1"/>
                </a:solidFill>
              </a:rPr>
              <a:t>things up in 2015</a:t>
            </a:r>
            <a:endParaRPr lang="en-US" dirty="0">
              <a:solidFill>
                <a:schemeClr val="bg1"/>
              </a:solidFill>
            </a:endParaRPr>
          </a:p>
        </p:txBody>
      </p:sp>
    </p:spTree>
    <p:extLst>
      <p:ext uri="{BB962C8B-B14F-4D97-AF65-F5344CB8AC3E}">
        <p14:creationId xmlns:p14="http://schemas.microsoft.com/office/powerpoint/2010/main" val="1818652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7772400" cy="4191000"/>
          </a:xfrm>
          <a:solidFill>
            <a:srgbClr val="0D0D0D">
              <a:alpha val="69804"/>
            </a:srgbClr>
          </a:solidFill>
        </p:spPr>
        <p:txBody>
          <a:bodyPr>
            <a:normAutofit/>
          </a:bodyPr>
          <a:lstStyle/>
          <a:p>
            <a:r>
              <a:rPr lang="fr-CA" dirty="0" smtClean="0">
                <a:solidFill>
                  <a:schemeClr val="bg1"/>
                </a:solidFill>
              </a:rPr>
              <a:t>X</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53529951"/>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53953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Valuation</a:t>
            </a:r>
            <a:endParaRPr lang="en-US" dirty="0">
              <a:solidFill>
                <a:schemeClr val="bg1"/>
              </a:solidFill>
            </a:endParaRPr>
          </a:p>
        </p:txBody>
      </p:sp>
    </p:spTree>
    <p:extLst>
      <p:ext uri="{BB962C8B-B14F-4D97-AF65-F5344CB8AC3E}">
        <p14:creationId xmlns:p14="http://schemas.microsoft.com/office/powerpoint/2010/main" val="2711080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7772400" cy="4191000"/>
          </a:xfrm>
          <a:solidFill>
            <a:srgbClr val="0D0D0D">
              <a:alpha val="69804"/>
            </a:srgbClr>
          </a:solidFill>
        </p:spPr>
        <p:txBody>
          <a:bodyPr>
            <a:normAutofit/>
          </a:bodyPr>
          <a:lstStyle/>
          <a:p>
            <a:r>
              <a:rPr lang="en-US" dirty="0" smtClean="0">
                <a:solidFill>
                  <a:schemeClr val="bg1"/>
                </a:solidFill>
              </a:rPr>
              <a:t>Given our expertise and relationships, we will implement the following initiatives without the pressure of being a public firm…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02823509"/>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How will we create value?</a:t>
            </a:r>
            <a:endParaRPr lang="en-US" dirty="0">
              <a:solidFill>
                <a:schemeClr val="bg1"/>
              </a:solidFill>
            </a:endParaRPr>
          </a:p>
        </p:txBody>
      </p:sp>
      <p:sp>
        <p:nvSpPr>
          <p:cNvPr id="7" name="Isosceles Triangle 6"/>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058012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6302655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fr-CA" b="1" dirty="0" smtClean="0">
                <a:solidFill>
                  <a:schemeClr val="bg1"/>
                </a:solidFill>
              </a:rPr>
              <a:t>Near-</a:t>
            </a:r>
            <a:r>
              <a:rPr lang="fr-CA" b="1" dirty="0" err="1" smtClean="0">
                <a:solidFill>
                  <a:schemeClr val="bg1"/>
                </a:solidFill>
              </a:rPr>
              <a:t>sourcing</a:t>
            </a:r>
            <a:endParaRPr lang="en-US" b="1" dirty="0">
              <a:solidFill>
                <a:schemeClr val="bg1"/>
              </a:solidFill>
            </a:endParaRPr>
          </a:p>
        </p:txBody>
      </p:sp>
      <p:sp>
        <p:nvSpPr>
          <p:cNvPr id="7" name="Title 5"/>
          <p:cNvSpPr txBox="1">
            <a:spLocks/>
          </p:cNvSpPr>
          <p:nvPr/>
        </p:nvSpPr>
        <p:spPr>
          <a:xfrm>
            <a:off x="609600" y="2743200"/>
            <a:ext cx="7772400" cy="2362200"/>
          </a:xfrm>
          <a:prstGeom prst="rect">
            <a:avLst/>
          </a:prstGeom>
          <a:solidFill>
            <a:srgbClr val="0D0D0D">
              <a:alpha val="70000"/>
            </a:srgbClr>
          </a:solid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dirty="0" smtClean="0">
                <a:solidFill>
                  <a:schemeClr val="bg1"/>
                </a:solidFill>
              </a:rPr>
              <a:t>Most of production will be North American based, with Mexico being the main manufacturer. Why?</a:t>
            </a:r>
          </a:p>
          <a:p>
            <a:pPr algn="l"/>
            <a:endParaRPr lang="en-US" sz="3000" dirty="0" smtClean="0">
              <a:solidFill>
                <a:schemeClr val="bg1"/>
              </a:solidFill>
            </a:endParaRPr>
          </a:p>
          <a:p>
            <a:pPr marL="457200" indent="-457200" algn="l">
              <a:buFontTx/>
              <a:buChar char="-"/>
            </a:pPr>
            <a:r>
              <a:rPr lang="en-US" sz="3000" dirty="0" smtClean="0">
                <a:solidFill>
                  <a:schemeClr val="bg1"/>
                </a:solidFill>
              </a:rPr>
              <a:t>Wages are increasing much slower than other economies</a:t>
            </a:r>
          </a:p>
          <a:p>
            <a:pPr marL="457200" indent="-457200" algn="l">
              <a:buFontTx/>
              <a:buChar char="-"/>
            </a:pPr>
            <a:r>
              <a:rPr lang="en-US" sz="3000" dirty="0" smtClean="0">
                <a:solidFill>
                  <a:schemeClr val="bg1"/>
                </a:solidFill>
              </a:rPr>
              <a:t>Energy cost inflation has been subdued </a:t>
            </a:r>
          </a:p>
          <a:p>
            <a:pPr marL="457200" indent="-457200" algn="l">
              <a:buFontTx/>
              <a:buChar char="-"/>
            </a:pPr>
            <a:r>
              <a:rPr lang="en-US" sz="3000" dirty="0" smtClean="0">
                <a:solidFill>
                  <a:schemeClr val="bg1"/>
                </a:solidFill>
              </a:rPr>
              <a:t>Shipping to the US</a:t>
            </a:r>
            <a:r>
              <a:rPr lang="en-US" sz="3000" dirty="0">
                <a:solidFill>
                  <a:schemeClr val="bg1"/>
                </a:solidFill>
              </a:rPr>
              <a:t>/</a:t>
            </a:r>
            <a:r>
              <a:rPr lang="en-US" sz="3000" dirty="0" smtClean="0">
                <a:solidFill>
                  <a:schemeClr val="bg1"/>
                </a:solidFill>
              </a:rPr>
              <a:t>Canada is easier and cheaper from Mexico</a:t>
            </a:r>
          </a:p>
          <a:p>
            <a:pPr algn="l"/>
            <a:endParaRPr lang="en-US" sz="3000" dirty="0">
              <a:solidFill>
                <a:schemeClr val="bg1"/>
              </a:solidFill>
            </a:endParaRPr>
          </a:p>
        </p:txBody>
      </p:sp>
    </p:spTree>
    <p:extLst>
      <p:ext uri="{BB962C8B-B14F-4D97-AF65-F5344CB8AC3E}">
        <p14:creationId xmlns:p14="http://schemas.microsoft.com/office/powerpoint/2010/main" val="4034069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03872814"/>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dirty="0" smtClean="0">
                <a:solidFill>
                  <a:schemeClr val="bg1"/>
                </a:solidFill>
              </a:rPr>
              <a:t>Wages are lower than China…</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chemeClr val="bg1"/>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349" y="2133600"/>
            <a:ext cx="5761471"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904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64801868"/>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normAutofit fontScale="90000"/>
          </a:bodyPr>
          <a:lstStyle/>
          <a:p>
            <a:r>
              <a:rPr lang="en-US" dirty="0" smtClean="0">
                <a:solidFill>
                  <a:schemeClr val="bg1"/>
                </a:solidFill>
              </a:rPr>
              <a:t>Energy costs are much lower in Mexico…</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chemeClr val="bg1"/>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827" y="2098675"/>
            <a:ext cx="67500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362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2428366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normAutofit fontScale="90000"/>
          </a:bodyPr>
          <a:lstStyle/>
          <a:p>
            <a:r>
              <a:rPr lang="en-US" dirty="0" smtClean="0">
                <a:solidFill>
                  <a:schemeClr val="bg1"/>
                </a:solidFill>
              </a:rPr>
              <a:t>Shipping from Mexico is more efficient…</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chemeClr val="bg1"/>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083" y="2133600"/>
            <a:ext cx="5015833"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574" y="4674326"/>
            <a:ext cx="4058850" cy="1878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721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35533839"/>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normAutofit fontScale="90000"/>
          </a:bodyPr>
          <a:lstStyle/>
          <a:p>
            <a:r>
              <a:rPr lang="en-US" dirty="0" smtClean="0">
                <a:solidFill>
                  <a:schemeClr val="bg1"/>
                </a:solidFill>
              </a:rPr>
              <a:t>In sum, Mexico is better in most metrics…</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chemeClr val="bg1"/>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081598"/>
            <a:ext cx="5438775" cy="444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483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r="-8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4191000"/>
          </a:xfrm>
          <a:solidFill>
            <a:srgbClr val="0D0D0D">
              <a:alpha val="69804"/>
            </a:srgbClr>
          </a:solidFill>
        </p:spPr>
        <p:txBody>
          <a:bodyPr>
            <a:normAutofit/>
          </a:bodyPr>
          <a:lstStyle/>
          <a:p>
            <a:r>
              <a:rPr lang="en-US" dirty="0" smtClean="0">
                <a:solidFill>
                  <a:schemeClr val="bg1"/>
                </a:solidFill>
              </a:rPr>
              <a:t>Privatize the firm, enhance brands and optimize supply chain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67827819"/>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8995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4897563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12348669"/>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fr-CA" b="1" dirty="0" smtClean="0">
                <a:solidFill>
                  <a:schemeClr val="bg1"/>
                </a:solidFill>
              </a:rPr>
              <a:t>Near-</a:t>
            </a:r>
            <a:r>
              <a:rPr lang="fr-CA" b="1" dirty="0" err="1" smtClean="0">
                <a:solidFill>
                  <a:schemeClr val="bg1"/>
                </a:solidFill>
              </a:rPr>
              <a:t>sourcing</a:t>
            </a:r>
            <a:r>
              <a:rPr lang="fr-CA" b="1" dirty="0" smtClean="0">
                <a:solidFill>
                  <a:schemeClr val="bg1"/>
                </a:solidFill>
              </a:rPr>
              <a:t> </a:t>
            </a:r>
            <a:r>
              <a:rPr lang="fr-CA" b="1" dirty="0" err="1" smtClean="0">
                <a:solidFill>
                  <a:schemeClr val="bg1"/>
                </a:solidFill>
              </a:rPr>
              <a:t>benefits</a:t>
            </a:r>
            <a:endParaRPr lang="en-US" b="1" dirty="0">
              <a:solidFill>
                <a:schemeClr val="bg1"/>
              </a:solidFill>
            </a:endParaRPr>
          </a:p>
        </p:txBody>
      </p:sp>
      <p:sp>
        <p:nvSpPr>
          <p:cNvPr id="7" name="Title 5"/>
          <p:cNvSpPr txBox="1">
            <a:spLocks/>
          </p:cNvSpPr>
          <p:nvPr/>
        </p:nvSpPr>
        <p:spPr>
          <a:xfrm>
            <a:off x="609600" y="2971800"/>
            <a:ext cx="7772400" cy="21336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Tx/>
              <a:buChar char="-"/>
            </a:pPr>
            <a:r>
              <a:rPr lang="en-US" sz="3000" dirty="0" smtClean="0">
                <a:solidFill>
                  <a:schemeClr val="bg1"/>
                </a:solidFill>
              </a:rPr>
              <a:t>React better to consumer’s preferences</a:t>
            </a:r>
          </a:p>
          <a:p>
            <a:pPr marL="457200" indent="-457200" algn="l">
              <a:buFontTx/>
              <a:buChar char="-"/>
            </a:pPr>
            <a:r>
              <a:rPr lang="en-US" sz="3000" dirty="0" smtClean="0">
                <a:solidFill>
                  <a:schemeClr val="bg1"/>
                </a:solidFill>
              </a:rPr>
              <a:t>Reduce production costs</a:t>
            </a:r>
          </a:p>
          <a:p>
            <a:pPr marL="457200" indent="-457200" algn="l">
              <a:buFontTx/>
              <a:buChar char="-"/>
            </a:pPr>
            <a:r>
              <a:rPr lang="en-US" sz="3000" dirty="0" smtClean="0">
                <a:solidFill>
                  <a:schemeClr val="bg1"/>
                </a:solidFill>
              </a:rPr>
              <a:t>Reduce inventory levels and shrinkage</a:t>
            </a:r>
          </a:p>
          <a:p>
            <a:pPr marL="457200" indent="-457200" algn="l">
              <a:buFontTx/>
              <a:buChar char="-"/>
            </a:pPr>
            <a:r>
              <a:rPr lang="en-US" sz="3000" dirty="0" smtClean="0">
                <a:solidFill>
                  <a:schemeClr val="bg1"/>
                </a:solidFill>
              </a:rPr>
              <a:t>Improve product quality</a:t>
            </a:r>
          </a:p>
        </p:txBody>
      </p:sp>
    </p:spTree>
    <p:extLst>
      <p:ext uri="{BB962C8B-B14F-4D97-AF65-F5344CB8AC3E}">
        <p14:creationId xmlns:p14="http://schemas.microsoft.com/office/powerpoint/2010/main" val="11012497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 r="-3000" b="-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3850856"/>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b="1" dirty="0" smtClean="0">
                <a:solidFill>
                  <a:schemeClr val="bg1"/>
                </a:solidFill>
              </a:rPr>
              <a:t>Differentiate brands</a:t>
            </a:r>
            <a:endParaRPr lang="en-US" b="1" dirty="0">
              <a:solidFill>
                <a:schemeClr val="bg1"/>
              </a:solidFill>
            </a:endParaRPr>
          </a:p>
        </p:txBody>
      </p:sp>
      <p:sp>
        <p:nvSpPr>
          <p:cNvPr id="7" name="Title 5"/>
          <p:cNvSpPr txBox="1">
            <a:spLocks/>
          </p:cNvSpPr>
          <p:nvPr/>
        </p:nvSpPr>
        <p:spPr>
          <a:xfrm>
            <a:off x="609600" y="2971800"/>
            <a:ext cx="7772400" cy="3429000"/>
          </a:xfrm>
          <a:prstGeom prst="rect">
            <a:avLst/>
          </a:prstGeom>
          <a:solidFill>
            <a:srgbClr val="0D0D0D">
              <a:alpha val="70000"/>
            </a:srgbClr>
          </a:soli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chemeClr val="bg1"/>
                </a:solidFill>
              </a:rPr>
              <a:t>Focus on positioning brands in the portfolio to compete in a particular niche and limit cannibalization:</a:t>
            </a:r>
          </a:p>
          <a:p>
            <a:pPr algn="l"/>
            <a:endParaRPr lang="en-US" sz="3000" dirty="0" smtClean="0">
              <a:solidFill>
                <a:schemeClr val="bg1"/>
              </a:solidFill>
            </a:endParaRPr>
          </a:p>
          <a:p>
            <a:pPr marL="457200" indent="-457200" algn="l">
              <a:buFont typeface="Arial" panose="020B0604020202020204" pitchFamily="34" charset="0"/>
              <a:buChar char="•"/>
            </a:pPr>
            <a:r>
              <a:rPr lang="en-US" sz="3000" dirty="0" err="1" smtClean="0">
                <a:solidFill>
                  <a:schemeClr val="bg1"/>
                </a:solidFill>
              </a:rPr>
              <a:t>Reitmans</a:t>
            </a:r>
            <a:r>
              <a:rPr lang="en-US" sz="3000" dirty="0" smtClean="0">
                <a:solidFill>
                  <a:schemeClr val="bg1"/>
                </a:solidFill>
              </a:rPr>
              <a:t>: focus on clientele 40 years old+</a:t>
            </a:r>
          </a:p>
          <a:p>
            <a:pPr marL="457200" indent="-457200" algn="l">
              <a:buFont typeface="Arial" panose="020B0604020202020204" pitchFamily="34" charset="0"/>
              <a:buChar char="•"/>
            </a:pPr>
            <a:r>
              <a:rPr lang="en-US" sz="3000" dirty="0" err="1" smtClean="0">
                <a:solidFill>
                  <a:schemeClr val="bg1"/>
                </a:solidFill>
              </a:rPr>
              <a:t>RW&amp;Co</a:t>
            </a:r>
            <a:r>
              <a:rPr lang="en-US" sz="3000" dirty="0" smtClean="0">
                <a:solidFill>
                  <a:schemeClr val="bg1"/>
                </a:solidFill>
              </a:rPr>
              <a:t>: Continue push for younger market</a:t>
            </a:r>
          </a:p>
          <a:p>
            <a:pPr marL="457200" indent="-457200" algn="l">
              <a:buFont typeface="Arial" panose="020B0604020202020204" pitchFamily="34" charset="0"/>
              <a:buChar char="•"/>
            </a:pPr>
            <a:r>
              <a:rPr lang="en-US" sz="3000" dirty="0" err="1" smtClean="0">
                <a:solidFill>
                  <a:schemeClr val="bg1"/>
                </a:solidFill>
              </a:rPr>
              <a:t>Hyba</a:t>
            </a:r>
            <a:r>
              <a:rPr lang="en-US" sz="3000" dirty="0" smtClean="0">
                <a:solidFill>
                  <a:schemeClr val="bg1"/>
                </a:solidFill>
              </a:rPr>
              <a:t>: Stay course but differentiate design from </a:t>
            </a:r>
            <a:r>
              <a:rPr lang="en-US" sz="3000" dirty="0" err="1" smtClean="0">
                <a:solidFill>
                  <a:schemeClr val="bg1"/>
                </a:solidFill>
              </a:rPr>
              <a:t>Lululemon</a:t>
            </a:r>
            <a:r>
              <a:rPr lang="en-US" sz="3000" dirty="0" smtClean="0">
                <a:solidFill>
                  <a:schemeClr val="bg1"/>
                </a:solidFill>
              </a:rPr>
              <a:t> and </a:t>
            </a:r>
            <a:r>
              <a:rPr lang="en-US" sz="3000" dirty="0" err="1" smtClean="0">
                <a:solidFill>
                  <a:schemeClr val="bg1"/>
                </a:solidFill>
              </a:rPr>
              <a:t>Lolë</a:t>
            </a:r>
            <a:r>
              <a:rPr lang="en-US" sz="3000" dirty="0" smtClean="0">
                <a:solidFill>
                  <a:schemeClr val="bg1"/>
                </a:solidFill>
              </a:rPr>
              <a:t> – mid-range with more offering in + sizes</a:t>
            </a:r>
          </a:p>
          <a:p>
            <a:pPr marL="457200" indent="-457200" algn="l">
              <a:buFont typeface="Arial" panose="020B0604020202020204" pitchFamily="34" charset="0"/>
              <a:buChar char="•"/>
            </a:pPr>
            <a:r>
              <a:rPr lang="en-US" sz="3000" dirty="0" smtClean="0">
                <a:solidFill>
                  <a:schemeClr val="bg1"/>
                </a:solidFill>
              </a:rPr>
              <a:t>Other brands stay the course with focus on better adapting offering to consumer trends</a:t>
            </a:r>
          </a:p>
        </p:txBody>
      </p:sp>
    </p:spTree>
    <p:extLst>
      <p:ext uri="{BB962C8B-B14F-4D97-AF65-F5344CB8AC3E}">
        <p14:creationId xmlns:p14="http://schemas.microsoft.com/office/powerpoint/2010/main" val="665764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 r="-3000" b="-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3895440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b="1" dirty="0" smtClean="0">
                <a:solidFill>
                  <a:schemeClr val="bg1"/>
                </a:solidFill>
              </a:rPr>
              <a:t>Hybrid strategy</a:t>
            </a:r>
            <a:endParaRPr lang="en-US" b="1" dirty="0">
              <a:solidFill>
                <a:schemeClr val="bg1"/>
              </a:solidFill>
            </a:endParaRPr>
          </a:p>
        </p:txBody>
      </p:sp>
      <p:sp>
        <p:nvSpPr>
          <p:cNvPr id="7" name="Title 5"/>
          <p:cNvSpPr txBox="1">
            <a:spLocks/>
          </p:cNvSpPr>
          <p:nvPr/>
        </p:nvSpPr>
        <p:spPr>
          <a:xfrm>
            <a:off x="609600" y="2971800"/>
            <a:ext cx="7772400" cy="34290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chemeClr val="bg1"/>
                </a:solidFill>
              </a:rPr>
              <a:t>We will execute a hybrid strategy across our brands</a:t>
            </a:r>
            <a:r>
              <a:rPr lang="en-US" sz="3000" dirty="0">
                <a:solidFill>
                  <a:schemeClr val="bg1"/>
                </a:solidFill>
              </a:rPr>
              <a:t>:</a:t>
            </a:r>
            <a:r>
              <a:rPr lang="en-US" sz="3000" dirty="0" smtClean="0">
                <a:solidFill>
                  <a:schemeClr val="bg1"/>
                </a:solidFill>
              </a:rPr>
              <a:t> </a:t>
            </a:r>
          </a:p>
          <a:p>
            <a:pPr marL="457200" indent="-457200" algn="just">
              <a:buFont typeface="Arial" panose="020B0604020202020204" pitchFamily="34" charset="0"/>
              <a:buChar char="•"/>
            </a:pPr>
            <a:r>
              <a:rPr lang="en-US" sz="3000" dirty="0" smtClean="0">
                <a:solidFill>
                  <a:schemeClr val="bg1"/>
                </a:solidFill>
              </a:rPr>
              <a:t>Seasonal offerings lasting several months</a:t>
            </a:r>
          </a:p>
          <a:p>
            <a:pPr marL="457200" indent="-457200" algn="just">
              <a:buFont typeface="Arial" panose="020B0604020202020204" pitchFamily="34" charset="0"/>
              <a:buChar char="•"/>
            </a:pPr>
            <a:r>
              <a:rPr lang="en-US" sz="3000" dirty="0" smtClean="0">
                <a:solidFill>
                  <a:schemeClr val="bg1"/>
                </a:solidFill>
              </a:rPr>
              <a:t>But also introduce mid-season/fast-fashion items based on local trends</a:t>
            </a:r>
          </a:p>
        </p:txBody>
      </p:sp>
    </p:spTree>
    <p:extLst>
      <p:ext uri="{BB962C8B-B14F-4D97-AF65-F5344CB8AC3E}">
        <p14:creationId xmlns:p14="http://schemas.microsoft.com/office/powerpoint/2010/main" val="881866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 r="-3000" b="-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4155233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b="1" dirty="0" smtClean="0">
                <a:solidFill>
                  <a:schemeClr val="bg1"/>
                </a:solidFill>
              </a:rPr>
              <a:t>Enhance operational expertise</a:t>
            </a:r>
            <a:endParaRPr lang="en-US" b="1" dirty="0">
              <a:solidFill>
                <a:schemeClr val="bg1"/>
              </a:solidFill>
            </a:endParaRPr>
          </a:p>
        </p:txBody>
      </p:sp>
      <p:sp>
        <p:nvSpPr>
          <p:cNvPr id="7" name="Title 5"/>
          <p:cNvSpPr txBox="1">
            <a:spLocks/>
          </p:cNvSpPr>
          <p:nvPr/>
        </p:nvSpPr>
        <p:spPr>
          <a:xfrm>
            <a:off x="609600" y="2971800"/>
            <a:ext cx="7772400" cy="34290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chemeClr val="bg1"/>
                </a:solidFill>
              </a:rPr>
              <a:t>The firm needs to have dedicated design teams but also:</a:t>
            </a:r>
          </a:p>
          <a:p>
            <a:pPr marL="457200" indent="-457200" algn="just">
              <a:buFont typeface="Arial" panose="020B0604020202020204" pitchFamily="34" charset="0"/>
              <a:buChar char="•"/>
            </a:pPr>
            <a:r>
              <a:rPr lang="en-US" sz="3000" dirty="0" smtClean="0">
                <a:solidFill>
                  <a:schemeClr val="bg1"/>
                </a:solidFill>
              </a:rPr>
              <a:t>Global Head of Design to coordinate design efforts under common themes</a:t>
            </a:r>
          </a:p>
          <a:p>
            <a:pPr marL="457200" indent="-457200" algn="just">
              <a:buFont typeface="Arial" panose="020B0604020202020204" pitchFamily="34" charset="0"/>
              <a:buChar char="•"/>
            </a:pPr>
            <a:r>
              <a:rPr lang="en-US" sz="3000" dirty="0">
                <a:solidFill>
                  <a:schemeClr val="bg1"/>
                </a:solidFill>
              </a:rPr>
              <a:t>Global Head of </a:t>
            </a:r>
            <a:r>
              <a:rPr lang="en-US" sz="3000" dirty="0" smtClean="0">
                <a:solidFill>
                  <a:schemeClr val="bg1"/>
                </a:solidFill>
              </a:rPr>
              <a:t>Purchasing to improve sourcing efficiency and develop supply chain expertise aided by technological tools</a:t>
            </a:r>
          </a:p>
        </p:txBody>
      </p:sp>
    </p:spTree>
    <p:extLst>
      <p:ext uri="{BB962C8B-B14F-4D97-AF65-F5344CB8AC3E}">
        <p14:creationId xmlns:p14="http://schemas.microsoft.com/office/powerpoint/2010/main" val="330675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63314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b="1" dirty="0" smtClean="0">
                <a:solidFill>
                  <a:schemeClr val="bg1"/>
                </a:solidFill>
              </a:rPr>
              <a:t>Market the brands as Ethical</a:t>
            </a:r>
            <a:endParaRPr lang="en-US" b="1" dirty="0">
              <a:solidFill>
                <a:schemeClr val="bg1"/>
              </a:solidFill>
            </a:endParaRPr>
          </a:p>
        </p:txBody>
      </p:sp>
      <p:sp>
        <p:nvSpPr>
          <p:cNvPr id="7" name="Title 5"/>
          <p:cNvSpPr txBox="1">
            <a:spLocks/>
          </p:cNvSpPr>
          <p:nvPr/>
        </p:nvSpPr>
        <p:spPr>
          <a:xfrm>
            <a:off x="609600" y="2971800"/>
            <a:ext cx="7772400" cy="3429000"/>
          </a:xfrm>
          <a:prstGeom prst="rect">
            <a:avLst/>
          </a:prstGeom>
          <a:solidFill>
            <a:srgbClr val="0D0D0D">
              <a:alpha val="70000"/>
            </a:srgb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chemeClr val="bg1"/>
                </a:solidFill>
              </a:rPr>
              <a:t>Products and services that embrace higher ethical standards benefit from higher customer loyalty, higher brand recognition and less price sensitivity:</a:t>
            </a:r>
          </a:p>
          <a:p>
            <a:pPr marL="457200" indent="-457200" algn="just">
              <a:buFont typeface="Arial" panose="020B0604020202020204" pitchFamily="34" charset="0"/>
              <a:buChar char="•"/>
            </a:pPr>
            <a:r>
              <a:rPr lang="en-US" sz="3000" dirty="0" smtClean="0">
                <a:solidFill>
                  <a:schemeClr val="bg1"/>
                </a:solidFill>
              </a:rPr>
              <a:t>Products made in North America</a:t>
            </a:r>
          </a:p>
          <a:p>
            <a:pPr marL="457200" indent="-457200" algn="just">
              <a:buFont typeface="Arial" panose="020B0604020202020204" pitchFamily="34" charset="0"/>
              <a:buChar char="•"/>
            </a:pPr>
            <a:r>
              <a:rPr lang="en-US" sz="3000" dirty="0" smtClean="0">
                <a:solidFill>
                  <a:schemeClr val="bg1"/>
                </a:solidFill>
              </a:rPr>
              <a:t>“We are Canada” branding with </a:t>
            </a:r>
            <a:r>
              <a:rPr lang="en-US" sz="3000" dirty="0" err="1" smtClean="0">
                <a:solidFill>
                  <a:schemeClr val="bg1"/>
                </a:solidFill>
              </a:rPr>
              <a:t>Subban</a:t>
            </a:r>
            <a:endParaRPr lang="en-US" sz="3000" dirty="0">
              <a:solidFill>
                <a:schemeClr val="bg1"/>
              </a:solidFill>
            </a:endParaRPr>
          </a:p>
          <a:p>
            <a:pPr marL="457200" indent="-457200" algn="just">
              <a:buFont typeface="Arial" panose="020B0604020202020204" pitchFamily="34" charset="0"/>
              <a:buChar char="•"/>
            </a:pPr>
            <a:r>
              <a:rPr lang="en-US" sz="3000" dirty="0" smtClean="0">
                <a:solidFill>
                  <a:schemeClr val="bg1"/>
                </a:solidFill>
              </a:rPr>
              <a:t>Our suppliers will need to subscribe to high ethical standards </a:t>
            </a:r>
          </a:p>
        </p:txBody>
      </p:sp>
    </p:spTree>
    <p:extLst>
      <p:ext uri="{BB962C8B-B14F-4D97-AF65-F5344CB8AC3E}">
        <p14:creationId xmlns:p14="http://schemas.microsoft.com/office/powerpoint/2010/main" val="1278992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10083"/>
            <a:ext cx="8382000" cy="5095517"/>
          </a:xfrm>
          <a:solidFill>
            <a:srgbClr val="0D0D0D">
              <a:alpha val="85000"/>
            </a:srgbClr>
          </a:solidFill>
        </p:spPr>
        <p:txBody>
          <a:bodyPr>
            <a:noAutofit/>
          </a:bodyPr>
          <a:lstStyle/>
          <a:p>
            <a:pPr algn="l"/>
            <a:r>
              <a:rPr lang="en-CA" sz="1800" dirty="0" smtClean="0">
                <a:solidFill>
                  <a:prstClr val="white"/>
                </a:solidFill>
              </a:rPr>
              <a:t/>
            </a:r>
            <a:br>
              <a:rPr lang="en-CA" sz="1800" dirty="0" smtClean="0">
                <a:solidFill>
                  <a:prstClr val="white"/>
                </a:solidFill>
              </a:rPr>
            </a:br>
            <a:r>
              <a:rPr lang="en-CA" sz="1800" dirty="0">
                <a:solidFill>
                  <a:prstClr val="white"/>
                </a:solidFill>
              </a:rPr>
              <a:t/>
            </a:r>
            <a:br>
              <a:rPr lang="en-CA" sz="1800" dirty="0">
                <a:solidFill>
                  <a:prstClr val="white"/>
                </a:solidFill>
              </a:rPr>
            </a:br>
            <a:r>
              <a:rPr lang="en-CA" sz="1800" dirty="0" smtClean="0">
                <a:solidFill>
                  <a:prstClr val="white"/>
                </a:solidFill>
              </a:rPr>
              <a:t/>
            </a:r>
            <a:br>
              <a:rPr lang="en-CA" sz="1800" dirty="0" smtClean="0">
                <a:solidFill>
                  <a:prstClr val="white"/>
                </a:solidFill>
              </a:rPr>
            </a:br>
            <a:r>
              <a:rPr lang="en-CA" sz="1800" dirty="0" smtClean="0">
                <a:solidFill>
                  <a:prstClr val="white"/>
                </a:solidFill>
              </a:rPr>
              <a:t>1926 </a:t>
            </a:r>
            <a:r>
              <a:rPr lang="en-CA" sz="1800" dirty="0">
                <a:solidFill>
                  <a:prstClr val="white"/>
                </a:solidFill>
              </a:rPr>
              <a:t>– Company </a:t>
            </a:r>
            <a:r>
              <a:rPr lang="en-CA" sz="1800" dirty="0" smtClean="0">
                <a:solidFill>
                  <a:prstClr val="white"/>
                </a:solidFill>
              </a:rPr>
              <a:t>started with a </a:t>
            </a:r>
            <a:r>
              <a:rPr lang="en-CA" sz="1800" dirty="0">
                <a:solidFill>
                  <a:prstClr val="white"/>
                </a:solidFill>
              </a:rPr>
              <a:t>single store on St-Laurent</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1926 – 2000 – Organic growth and acquisitions becoming the largest women’s fashion retailer in Canada (588 stores)</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2000 – 2010 – Raised its dividends 10 times during this period</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2000 – Strategic alliance with </a:t>
            </a:r>
            <a:r>
              <a:rPr lang="en-CA" sz="1800" dirty="0" err="1">
                <a:solidFill>
                  <a:prstClr val="white"/>
                </a:solidFill>
              </a:rPr>
              <a:t>Inditex</a:t>
            </a:r>
            <a:r>
              <a:rPr lang="en-CA" sz="1800" dirty="0">
                <a:solidFill>
                  <a:prstClr val="white"/>
                </a:solidFill>
              </a:rPr>
              <a:t> Group of Spain – helped them to open Zara stores in Canada</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2002 – Largest acquisition in company’s history, </a:t>
            </a:r>
            <a:r>
              <a:rPr lang="en-CA" sz="1800" dirty="0" err="1">
                <a:solidFill>
                  <a:prstClr val="white"/>
                </a:solidFill>
              </a:rPr>
              <a:t>Shirmax</a:t>
            </a:r>
            <a:r>
              <a:rPr lang="en-CA" sz="1800" dirty="0">
                <a:solidFill>
                  <a:prstClr val="white"/>
                </a:solidFill>
              </a:rPr>
              <a:t> Fashions Ltd (175 stores - </a:t>
            </a:r>
            <a:r>
              <a:rPr lang="en-CA" sz="1800" dirty="0" err="1">
                <a:solidFill>
                  <a:prstClr val="white"/>
                </a:solidFill>
              </a:rPr>
              <a:t>Adition</a:t>
            </a:r>
            <a:r>
              <a:rPr lang="en-CA" sz="1800" dirty="0">
                <a:solidFill>
                  <a:prstClr val="white"/>
                </a:solidFill>
              </a:rPr>
              <a:t>-Elle, and Thyme Maternity)</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2003 - 2007 – Growth year over year, biggest player in the plus size market, completed its only distribution center in Montreal, repaid loans for acquisitions.</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2008 – 2015 – Recession, slowed growth and declining revenues, Reitmans never really recovered after the recession</a:t>
            </a:r>
            <a:r>
              <a:rPr lang="en-CA" sz="1800" dirty="0">
                <a:solidFill>
                  <a:schemeClr val="bg1"/>
                </a:solidFill>
              </a:rPr>
              <a:t/>
            </a:r>
            <a:br>
              <a:rPr lang="en-CA" sz="1800" dirty="0">
                <a:solidFill>
                  <a:schemeClr val="bg1"/>
                </a:solidFill>
              </a:rPr>
            </a:br>
            <a:r>
              <a:rPr lang="en-CA" sz="1800" dirty="0">
                <a:solidFill>
                  <a:schemeClr val="bg1"/>
                </a:solidFill>
              </a:rPr>
              <a:t/>
            </a:r>
            <a:br>
              <a:rPr lang="en-CA" sz="1800" dirty="0">
                <a:solidFill>
                  <a:schemeClr val="bg1"/>
                </a:solidFill>
              </a:rPr>
            </a:br>
            <a:r>
              <a:rPr lang="en-CA" sz="1800" dirty="0">
                <a:solidFill>
                  <a:schemeClr val="bg1"/>
                </a:solidFill>
              </a:rPr>
              <a:t/>
            </a:r>
            <a:br>
              <a:rPr lang="en-CA" sz="1800" dirty="0">
                <a:solidFill>
                  <a:schemeClr val="bg1"/>
                </a:solidFill>
              </a:rPr>
            </a:br>
            <a:endParaRPr lang="en-US" sz="18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059572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8995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 bit of history</a:t>
            </a:r>
            <a:endParaRPr lang="en-US" dirty="0">
              <a:solidFill>
                <a:schemeClr val="bg1"/>
              </a:solidFill>
            </a:endParaRPr>
          </a:p>
        </p:txBody>
      </p:sp>
    </p:spTree>
    <p:extLst>
      <p:ext uri="{BB962C8B-B14F-4D97-AF65-F5344CB8AC3E}">
        <p14:creationId xmlns:p14="http://schemas.microsoft.com/office/powerpoint/2010/main" val="1863166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10083"/>
            <a:ext cx="8382000" cy="5095517"/>
          </a:xfrm>
          <a:solidFill>
            <a:srgbClr val="0D0D0D">
              <a:alpha val="85000"/>
            </a:srgbClr>
          </a:solidFill>
        </p:spPr>
        <p:txBody>
          <a:bodyPr>
            <a:noAutofit/>
          </a:bodyPr>
          <a:lstStyle/>
          <a:p>
            <a:pPr algn="l"/>
            <a:r>
              <a:rPr lang="en-CA" sz="1800" dirty="0" smtClean="0">
                <a:solidFill>
                  <a:prstClr val="white"/>
                </a:solidFill>
              </a:rPr>
              <a:t/>
            </a:r>
            <a:br>
              <a:rPr lang="en-CA" sz="1800" dirty="0" smtClean="0">
                <a:solidFill>
                  <a:prstClr val="white"/>
                </a:solidFill>
              </a:rPr>
            </a:br>
            <a:r>
              <a:rPr lang="en-CA" sz="1800" dirty="0">
                <a:solidFill>
                  <a:prstClr val="white"/>
                </a:solidFill>
              </a:rPr>
              <a:t/>
            </a:r>
            <a:br>
              <a:rPr lang="en-CA" sz="1800" dirty="0">
                <a:solidFill>
                  <a:prstClr val="white"/>
                </a:solidFill>
              </a:rPr>
            </a:br>
            <a:r>
              <a:rPr lang="en-CA" sz="1800" dirty="0" smtClean="0">
                <a:solidFill>
                  <a:prstClr val="white"/>
                </a:solidFill>
              </a:rPr>
              <a:t/>
            </a:r>
            <a:br>
              <a:rPr lang="en-CA" sz="1800" dirty="0" smtClean="0">
                <a:solidFill>
                  <a:prstClr val="white"/>
                </a:solidFill>
              </a:rPr>
            </a:br>
            <a:r>
              <a:rPr lang="en-CA" sz="1600" dirty="0">
                <a:solidFill>
                  <a:schemeClr val="bg1"/>
                </a:solidFill>
              </a:rPr>
              <a:t>2010 – Announcing Reitmans.com the company’s online buying platform. Lagging behind its competitors which added online platforms in the late 2000s</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2011 – Closes the Cassis brand and converts it to other banners, Jeremy Reitman becomes CEO and Chairman of the board </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2012 – Partnership with Babies R Us to provide Thyme Maternity apparel in U.S., but closes most of them by the end of 2014 as they are not profitable</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2012 – Issues with the distribution centers’ newly installed warehouse management system which adversely impact 3rd quarter sales</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2014 – Plans to close the Smart Set banner and/or convert it to other banners, RW&amp;CO and ELLE magazine launch exclusive holiday dress collection</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2015 – Drop in sales and reduced foot traffic continues, posted losses of $7.9M for the first 6 months while e-commerce revenues increasing  by 81%. More focus on RW&amp;CO for men with Subban, new HYBA active wear banner, Addition Elle’s Ashley Graham opens the New York fashion week, marketing shift to digital by engaging bloggers and creating capsule collections</a:t>
            </a:r>
            <a:r>
              <a:rPr lang="en-CA" sz="1800" dirty="0">
                <a:solidFill>
                  <a:schemeClr val="bg1"/>
                </a:solidFill>
              </a:rPr>
              <a:t/>
            </a:r>
            <a:br>
              <a:rPr lang="en-CA" sz="1800" dirty="0">
                <a:solidFill>
                  <a:schemeClr val="bg1"/>
                </a:solidFill>
              </a:rPr>
            </a:br>
            <a:r>
              <a:rPr lang="en-CA" sz="1800" dirty="0">
                <a:solidFill>
                  <a:schemeClr val="bg1"/>
                </a:solidFill>
              </a:rPr>
              <a:t/>
            </a:r>
            <a:br>
              <a:rPr lang="en-CA" sz="1800" dirty="0">
                <a:solidFill>
                  <a:schemeClr val="bg1"/>
                </a:solidFill>
              </a:rPr>
            </a:br>
            <a:r>
              <a:rPr lang="en-CA" sz="1800" dirty="0">
                <a:solidFill>
                  <a:schemeClr val="bg1"/>
                </a:solidFill>
              </a:rPr>
              <a:t/>
            </a:r>
            <a:br>
              <a:rPr lang="en-CA" sz="1800" dirty="0">
                <a:solidFill>
                  <a:schemeClr val="bg1"/>
                </a:solidFill>
              </a:rPr>
            </a:br>
            <a:endParaRPr lang="en-US" sz="18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059572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8995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 bit of history</a:t>
            </a:r>
            <a:endParaRPr lang="en-US" dirty="0">
              <a:solidFill>
                <a:schemeClr val="bg1"/>
              </a:solidFill>
            </a:endParaRPr>
          </a:p>
        </p:txBody>
      </p:sp>
    </p:spTree>
    <p:extLst>
      <p:ext uri="{BB962C8B-B14F-4D97-AF65-F5344CB8AC3E}">
        <p14:creationId xmlns:p14="http://schemas.microsoft.com/office/powerpoint/2010/main" val="3073565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24200"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Competitive environment</a:t>
            </a:r>
            <a:endParaRPr lang="en-US" dirty="0">
              <a:solidFill>
                <a:prstClr val="white"/>
              </a:solidFill>
            </a:endParaRPr>
          </a:p>
        </p:txBody>
      </p:sp>
      <p:sp>
        <p:nvSpPr>
          <p:cNvPr id="7"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Women Clothing Store Industry in Canada</a:t>
            </a:r>
            <a:endParaRPr lang="en-US" dirty="0">
              <a:solidFill>
                <a:prstClr val="white"/>
              </a:solidFill>
            </a:endParaRPr>
          </a:p>
        </p:txBody>
      </p:sp>
    </p:spTree>
    <p:extLst>
      <p:ext uri="{BB962C8B-B14F-4D97-AF65-F5344CB8AC3E}">
        <p14:creationId xmlns:p14="http://schemas.microsoft.com/office/powerpoint/2010/main" val="3465264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dirty="0">
                <a:solidFill>
                  <a:prstClr val="white"/>
                </a:solidFill>
              </a:rPr>
              <a:t>Revenue: $5.6B </a:t>
            </a:r>
            <a:endParaRPr lang="en-US" dirty="0" smtClean="0">
              <a:solidFill>
                <a:prstClr val="white"/>
              </a:solidFill>
            </a:endParaRPr>
          </a:p>
          <a:p>
            <a:pPr marL="571500" indent="-571500" algn="l">
              <a:buFont typeface="Arial" panose="020B0604020202020204" pitchFamily="34" charset="0"/>
              <a:buChar char="•"/>
            </a:pPr>
            <a:r>
              <a:rPr lang="en-US" dirty="0">
                <a:solidFill>
                  <a:prstClr val="white"/>
                </a:solidFill>
              </a:rPr>
              <a:t>Profits: $253.2M </a:t>
            </a:r>
            <a:endParaRPr lang="en-US" dirty="0" smtClean="0">
              <a:solidFill>
                <a:prstClr val="white"/>
              </a:solidFill>
            </a:endParaRPr>
          </a:p>
          <a:p>
            <a:pPr marL="571500" indent="-571500" algn="l">
              <a:buFont typeface="Arial" panose="020B0604020202020204" pitchFamily="34" charset="0"/>
              <a:buChar char="•"/>
            </a:pPr>
            <a:r>
              <a:rPr lang="en-US" dirty="0">
                <a:solidFill>
                  <a:prstClr val="white"/>
                </a:solidFill>
              </a:rPr>
              <a:t>Margins: </a:t>
            </a:r>
            <a:r>
              <a:rPr lang="en-US" dirty="0" smtClean="0">
                <a:solidFill>
                  <a:prstClr val="white"/>
                </a:solidFill>
              </a:rPr>
              <a:t>4%</a:t>
            </a:r>
          </a:p>
          <a:p>
            <a:pPr marL="571500" indent="-571500" algn="l">
              <a:buFont typeface="Arial" panose="020B0604020202020204" pitchFamily="34" charset="0"/>
              <a:buChar char="•"/>
            </a:pPr>
            <a:r>
              <a:rPr lang="en-US" dirty="0" smtClean="0">
                <a:solidFill>
                  <a:prstClr val="white"/>
                </a:solidFill>
              </a:rPr>
              <a:t>Annual </a:t>
            </a:r>
            <a:r>
              <a:rPr lang="en-US" dirty="0">
                <a:solidFill>
                  <a:prstClr val="white"/>
                </a:solidFill>
              </a:rPr>
              <a:t>Growth: 1.5</a:t>
            </a:r>
            <a:r>
              <a:rPr lang="en-US" dirty="0" smtClean="0">
                <a:solidFill>
                  <a:prstClr val="white"/>
                </a:solidFill>
              </a:rPr>
              <a:t>%</a:t>
            </a:r>
            <a:endParaRPr lang="en-US"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white"/>
                </a:solidFill>
              </a:rPr>
              <a:t>Key Statistics</a:t>
            </a:r>
            <a:endParaRPr lang="en-US" dirty="0">
              <a:solidFill>
                <a:prstClr val="white"/>
              </a:solidFill>
            </a:endParaRPr>
          </a:p>
        </p:txBody>
      </p:sp>
    </p:spTree>
    <p:extLst>
      <p:ext uri="{BB962C8B-B14F-4D97-AF65-F5344CB8AC3E}">
        <p14:creationId xmlns:p14="http://schemas.microsoft.com/office/powerpoint/2010/main" val="236431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10083"/>
            <a:ext cx="7772400" cy="5095517"/>
          </a:xfrm>
          <a:solidFill>
            <a:srgbClr val="0D0D0D">
              <a:alpha val="69804"/>
            </a:srgbClr>
          </a:solidFill>
        </p:spPr>
        <p:txBody>
          <a:bodyPr>
            <a:normAutofit/>
          </a:bodyPr>
          <a:lstStyle/>
          <a:p>
            <a:endParaRPr lang="en-US" dirty="0">
              <a:solidFill>
                <a:schemeClr val="bg1"/>
              </a:solidFill>
            </a:endParaRPr>
          </a:p>
        </p:txBody>
      </p:sp>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200400"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Economic Drivers</a:t>
            </a:r>
            <a:endParaRPr lang="en-US" dirty="0">
              <a:solidFill>
                <a:prstClr val="white"/>
              </a:solidFill>
            </a:endParaRPr>
          </a:p>
        </p:txBody>
      </p:sp>
      <p:graphicFrame>
        <p:nvGraphicFramePr>
          <p:cNvPr id="3" name="Diagram 2"/>
          <p:cNvGraphicFramePr/>
          <p:nvPr>
            <p:extLst/>
          </p:nvPr>
        </p:nvGraphicFramePr>
        <p:xfrm>
          <a:off x="609600" y="1610082"/>
          <a:ext cx="7772400" cy="5146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23272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Value Chain</a:t>
            </a:r>
            <a:endParaRPr lang="en-US" dirty="0">
              <a:solidFill>
                <a:prstClr val="white"/>
              </a:solidFill>
            </a:endParaRPr>
          </a:p>
        </p:txBody>
      </p:sp>
      <p:grpSp>
        <p:nvGrpSpPr>
          <p:cNvPr id="3" name="Group 2"/>
          <p:cNvGrpSpPr/>
          <p:nvPr/>
        </p:nvGrpSpPr>
        <p:grpSpPr>
          <a:xfrm>
            <a:off x="1755949" y="1428413"/>
            <a:ext cx="7022074" cy="5017172"/>
            <a:chOff x="1755949" y="1428413"/>
            <a:chExt cx="7022074" cy="5017172"/>
          </a:xfrm>
        </p:grpSpPr>
        <p:sp>
          <p:nvSpPr>
            <p:cNvPr id="8" name="Bent-Up Arrow 7"/>
            <p:cNvSpPr/>
            <p:nvPr/>
          </p:nvSpPr>
          <p:spPr>
            <a:xfrm rot="5400000">
              <a:off x="1961303" y="2287624"/>
              <a:ext cx="775096" cy="882420"/>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755949" y="1428413"/>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Raw Material Producers</a:t>
              </a:r>
              <a:endParaRPr lang="en-US" sz="3200" dirty="0">
                <a:solidFill>
                  <a:prstClr val="white"/>
                </a:solidFill>
              </a:endParaRPr>
            </a:p>
          </p:txBody>
        </p:sp>
        <p:sp>
          <p:nvSpPr>
            <p:cNvPr id="10" name="Rectangle 9"/>
            <p:cNvSpPr/>
            <p:nvPr/>
          </p:nvSpPr>
          <p:spPr>
            <a:xfrm>
              <a:off x="3060756" y="1515519"/>
              <a:ext cx="948992" cy="738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Bent-Up Arrow 10"/>
            <p:cNvSpPr/>
            <p:nvPr/>
          </p:nvSpPr>
          <p:spPr>
            <a:xfrm rot="5400000">
              <a:off x="3043126" y="3313586"/>
              <a:ext cx="775096" cy="882420"/>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2837773" y="2454376"/>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Manufacturers</a:t>
              </a:r>
              <a:endParaRPr lang="en-US" sz="3200" dirty="0">
                <a:solidFill>
                  <a:prstClr val="white"/>
                </a:solidFill>
              </a:endParaRPr>
            </a:p>
          </p:txBody>
        </p:sp>
        <p:sp>
          <p:nvSpPr>
            <p:cNvPr id="13" name="Rectangle 12"/>
            <p:cNvSpPr/>
            <p:nvPr/>
          </p:nvSpPr>
          <p:spPr>
            <a:xfrm>
              <a:off x="4142579" y="2541482"/>
              <a:ext cx="948992" cy="738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Bent-Up Arrow 13"/>
            <p:cNvSpPr/>
            <p:nvPr/>
          </p:nvSpPr>
          <p:spPr>
            <a:xfrm rot="5400000">
              <a:off x="4124950" y="4339549"/>
              <a:ext cx="775096" cy="882420"/>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3919596" y="3480338"/>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Wholesalers</a:t>
              </a:r>
              <a:endParaRPr lang="en-US" sz="3200" dirty="0">
                <a:solidFill>
                  <a:prstClr val="white"/>
                </a:solidFill>
              </a:endParaRPr>
            </a:p>
          </p:txBody>
        </p:sp>
        <p:sp>
          <p:nvSpPr>
            <p:cNvPr id="16" name="Rectangle 15"/>
            <p:cNvSpPr/>
            <p:nvPr/>
          </p:nvSpPr>
          <p:spPr>
            <a:xfrm>
              <a:off x="5224403" y="3567444"/>
              <a:ext cx="948992" cy="738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Bent-Up Arrow 16"/>
            <p:cNvSpPr/>
            <p:nvPr/>
          </p:nvSpPr>
          <p:spPr>
            <a:xfrm rot="5400000">
              <a:off x="5206773" y="5365511"/>
              <a:ext cx="775096" cy="882420"/>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a:off x="5001420" y="4506301"/>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Retails Stores</a:t>
              </a:r>
              <a:endParaRPr lang="en-US" sz="3200" dirty="0">
                <a:solidFill>
                  <a:prstClr val="white"/>
                </a:solidFill>
              </a:endParaRPr>
            </a:p>
          </p:txBody>
        </p:sp>
        <p:sp>
          <p:nvSpPr>
            <p:cNvPr id="19" name="Rectangle 18"/>
            <p:cNvSpPr/>
            <p:nvPr/>
          </p:nvSpPr>
          <p:spPr>
            <a:xfrm>
              <a:off x="6306226" y="4593407"/>
              <a:ext cx="948992" cy="738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083243" y="5532263"/>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Consumers</a:t>
              </a:r>
              <a:endParaRPr lang="en-US" sz="3200" dirty="0">
                <a:solidFill>
                  <a:prstClr val="white"/>
                </a:solidFill>
              </a:endParaRPr>
            </a:p>
          </p:txBody>
        </p:sp>
      </p:grpSp>
    </p:spTree>
    <p:extLst>
      <p:ext uri="{BB962C8B-B14F-4D97-AF65-F5344CB8AC3E}">
        <p14:creationId xmlns:p14="http://schemas.microsoft.com/office/powerpoint/2010/main" val="3578210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1315</Words>
  <Application>Microsoft Office PowerPoint</Application>
  <PresentationFormat>On-screen Show (4:3)</PresentationFormat>
  <Paragraphs>289</Paragraphs>
  <Slides>34</Slides>
  <Notes>13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34</vt:i4>
      </vt:variant>
    </vt:vector>
  </HeadingPairs>
  <TitlesOfParts>
    <vt:vector size="38" baseType="lpstr">
      <vt:lpstr>Arial</vt:lpstr>
      <vt:lpstr>Calibri</vt:lpstr>
      <vt:lpstr>Office Theme</vt:lpstr>
      <vt:lpstr>1_Office Theme</vt:lpstr>
      <vt:lpstr>PowerPoint Presentation</vt:lpstr>
      <vt:lpstr>How to grow in the fast evolving and heavily competitive clothing retail environment?</vt:lpstr>
      <vt:lpstr>Privatize the firm, enhance brands and optimize supply chain</vt:lpstr>
      <vt:lpstr>   1926 – Company started with a single store on St-Laurent  1926 – 2000 – Organic growth and acquisitions becoming the largest women’s fashion retailer in Canada (588 stores)  2000 – 2010 – Raised its dividends 10 times during this period  2000 – Strategic alliance with Inditex Group of Spain – helped them to open Zara stores in Canada  2002 – Largest acquisition in company’s history, Shirmax Fashions Ltd (175 stores - Adition-Elle, and Thyme Maternity)  2003 - 2007 – Growth year over year, biggest player in the plus size market, completed its only distribution center in Montreal, repaid loans for acquisitions.  2008 – 2015 – Recession, slowed growth and declining revenues, Reitmans never really recovered after the recession   </vt:lpstr>
      <vt:lpstr>   2010 – Announcing Reitmans.com the company’s online buying platform. Lagging behind its competitors which added online platforms in the late 2000s  2011 – Closes the Cassis brand and converts it to other banners, Jeremy Reitman becomes CEO and Chairman of the board   2012 – Partnership with Babies R Us to provide Thyme Maternity apparel in U.S., but closes most of them by the end of 2014 as they are not profitable  2012 – Issues with the distribution centers’ newly installed warehouse management system which adversely impact 3rd quarter sales  2014 – Plans to close the Smart Set banner and/or convert it to other banners, RW&amp;CO and ELLE magazine launch exclusive holiday dress collection  2015 – Drop in sales and reduced foot traffic continues, posted losses of $7.9M for the first 6 months while e-commerce revenues increasing  by 81%. More focus on RW&amp;CO for men with Subban, new HYBA active wear banner, Addition Elle’s Ashley Graham opens the New York fashion week, marketing shift to digital by engaging bloggers and creating capsule collections   </vt:lpstr>
      <vt:lpstr>PowerPoint Presentation</vt:lpstr>
      <vt:lpstr>PowerPoint Presentation</vt:lpstr>
      <vt:lpstr>PowerPoint Presentation</vt:lpstr>
      <vt:lpstr>PowerPoint Presentation</vt:lpstr>
      <vt:lpstr>PowerPoint Presentation</vt:lpstr>
      <vt:lpstr>PowerPoint Presentation</vt:lpstr>
      <vt:lpstr>Key Success Factors</vt:lpstr>
      <vt:lpstr>Industry Cost Structure Benchmark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working</vt:lpstr>
      <vt:lpstr> RW&amp;CO is gaining visibility by signing Subban and his family to promote men’s products  New HYBA active wear banner’s successful introduction in key locations  Addition Elle’s Ashley Graham opens the New York fashion week Addition Elle’s sales are increasing in Canada as well as in New Zeeland and Europe via E-Commerce  Penningtons is selling well via Amazon.com  Marketing shift to digital by engaging bloggers and creating capsule collections   </vt:lpstr>
      <vt:lpstr>X</vt:lpstr>
      <vt:lpstr>Given our expertise and relationships, we will implement the following initiatives without the pressure of being a public firm…</vt:lpstr>
      <vt:lpstr>Near-sourcing</vt:lpstr>
      <vt:lpstr>Wages are lower than China…</vt:lpstr>
      <vt:lpstr>Energy costs are much lower in Mexico…</vt:lpstr>
      <vt:lpstr>Shipping from Mexico is more efficient…</vt:lpstr>
      <vt:lpstr>In sum, Mexico is better in most metrics…</vt:lpstr>
      <vt:lpstr>Near-sourcing benefits</vt:lpstr>
      <vt:lpstr>Differentiate brands</vt:lpstr>
      <vt:lpstr>Hybrid strategy</vt:lpstr>
      <vt:lpstr>Enhance operational expertise</vt:lpstr>
      <vt:lpstr>Market the brands as Ethical</vt:lpstr>
    </vt:vector>
  </TitlesOfParts>
  <Company>Investissements PSP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 Marchel</dc:creator>
  <cp:lastModifiedBy>Hyperion</cp:lastModifiedBy>
  <cp:revision>30</cp:revision>
  <dcterms:created xsi:type="dcterms:W3CDTF">2015-12-07T01:31:16Z</dcterms:created>
  <dcterms:modified xsi:type="dcterms:W3CDTF">2015-12-11T16:17:37Z</dcterms:modified>
</cp:coreProperties>
</file>