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8" r:id="rId4"/>
    <p:sldId id="266" r:id="rId5"/>
    <p:sldId id="285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67" r:id="rId16"/>
    <p:sldId id="280" r:id="rId17"/>
    <p:sldId id="287" r:id="rId18"/>
    <p:sldId id="281" r:id="rId19"/>
    <p:sldId id="282" r:id="rId20"/>
    <p:sldId id="283" r:id="rId21"/>
    <p:sldId id="284" r:id="rId22"/>
    <p:sldId id="269" r:id="rId23"/>
    <p:sldId id="271" r:id="rId24"/>
    <p:sldId id="272" r:id="rId25"/>
    <p:sldId id="259" r:id="rId26"/>
    <p:sldId id="264" r:id="rId27"/>
    <p:sldId id="265" r:id="rId28"/>
    <p:sldId id="274" r:id="rId29"/>
    <p:sldId id="273" r:id="rId30"/>
    <p:sldId id="275" r:id="rId31"/>
    <p:sldId id="276" r:id="rId32"/>
    <p:sldId id="277" r:id="rId33"/>
    <p:sldId id="278" r:id="rId34"/>
    <p:sldId id="27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eben\Google%20Drive\_FINA695V%20-%20VC&amp;PE\FINA%20695%20-%20Project\Industry%20analysis\MArket%20sha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eben\Google%20Drive\_FINA695V%20-%20VC&amp;PE\FINA%20695%20-%20Project\Industry%20analysis\MArket%20sha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Women Retail Stores Market Share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Sheet1!$C$5:$C$10</c:f>
              <c:strCache>
                <c:ptCount val="6"/>
                <c:pt idx="0">
                  <c:v>YM Inc.</c:v>
                </c:pt>
                <c:pt idx="1">
                  <c:v>H&amp;M</c:v>
                </c:pt>
                <c:pt idx="2">
                  <c:v>Reitman</c:v>
                </c:pt>
                <c:pt idx="3">
                  <c:v>Inditex Group</c:v>
                </c:pt>
                <c:pt idx="4">
                  <c:v>Northern Reflections</c:v>
                </c:pt>
                <c:pt idx="5">
                  <c:v>Others</c:v>
                </c:pt>
              </c:strCache>
            </c:strRef>
          </c:cat>
          <c:val>
            <c:numRef>
              <c:f>Sheet1!$D$5:$D$10</c:f>
              <c:numCache>
                <c:formatCode>0%</c:formatCode>
                <c:ptCount val="6"/>
                <c:pt idx="0">
                  <c:v>6.9000000000000006E-2</c:v>
                </c:pt>
                <c:pt idx="1">
                  <c:v>8.6999999999999994E-2</c:v>
                </c:pt>
                <c:pt idx="2">
                  <c:v>0.15</c:v>
                </c:pt>
                <c:pt idx="3">
                  <c:v>3.7999999999999999E-2</c:v>
                </c:pt>
                <c:pt idx="4">
                  <c:v>0.02</c:v>
                </c:pt>
                <c:pt idx="5">
                  <c:v>0.69399999999999995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Sheet1!$C$38:$C$43</c:f>
              <c:strCache>
                <c:ptCount val="6"/>
                <c:pt idx="0">
                  <c:v>Generation Y</c:v>
                </c:pt>
                <c:pt idx="1">
                  <c:v>Baby Boomers</c:v>
                </c:pt>
                <c:pt idx="2">
                  <c:v>Generation X</c:v>
                </c:pt>
                <c:pt idx="3">
                  <c:v>&gt; 1946</c:v>
                </c:pt>
                <c:pt idx="4">
                  <c:v>Generation Z</c:v>
                </c:pt>
                <c:pt idx="5">
                  <c:v>Others</c:v>
                </c:pt>
              </c:strCache>
            </c:strRef>
          </c:cat>
          <c:val>
            <c:numRef>
              <c:f>Sheet1!$D$38:$D$43</c:f>
              <c:numCache>
                <c:formatCode>0%</c:formatCode>
                <c:ptCount val="6"/>
                <c:pt idx="0">
                  <c:v>0.32</c:v>
                </c:pt>
                <c:pt idx="1">
                  <c:v>0.3</c:v>
                </c:pt>
                <c:pt idx="2">
                  <c:v>0.24</c:v>
                </c:pt>
                <c:pt idx="3">
                  <c:v>0.09</c:v>
                </c:pt>
                <c:pt idx="4">
                  <c:v>0.04</c:v>
                </c:pt>
                <c:pt idx="5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Breakdown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Sheet1!$C$54:$C$60</c:f>
              <c:strCache>
                <c:ptCount val="7"/>
                <c:pt idx="0">
                  <c:v>Profits</c:v>
                </c:pt>
                <c:pt idx="1">
                  <c:v>COGS</c:v>
                </c:pt>
                <c:pt idx="2">
                  <c:v>Wages</c:v>
                </c:pt>
                <c:pt idx="3">
                  <c:v>Rent &amp; Utilities</c:v>
                </c:pt>
                <c:pt idx="4">
                  <c:v>Depreciation</c:v>
                </c:pt>
                <c:pt idx="5">
                  <c:v>Marketing</c:v>
                </c:pt>
                <c:pt idx="6">
                  <c:v>Other</c:v>
                </c:pt>
              </c:strCache>
            </c:strRef>
          </c:cat>
          <c:val>
            <c:numRef>
              <c:f>Sheet1!$D$54:$D$60</c:f>
              <c:numCache>
                <c:formatCode>0%</c:formatCode>
                <c:ptCount val="7"/>
                <c:pt idx="0">
                  <c:v>0.04</c:v>
                </c:pt>
                <c:pt idx="1">
                  <c:v>0.55000000000000004</c:v>
                </c:pt>
                <c:pt idx="2">
                  <c:v>0.2</c:v>
                </c:pt>
                <c:pt idx="3">
                  <c:v>0.124</c:v>
                </c:pt>
                <c:pt idx="4">
                  <c:v>0.01</c:v>
                </c:pt>
                <c:pt idx="5">
                  <c:v>0.04</c:v>
                </c:pt>
                <c:pt idx="6">
                  <c:v>0.04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50767616"/>
        <c:axId val="350768176"/>
      </c:barChart>
      <c:catAx>
        <c:axId val="35076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768176"/>
        <c:crosses val="autoZero"/>
        <c:auto val="1"/>
        <c:lblAlgn val="ctr"/>
        <c:lblOffset val="100"/>
        <c:noMultiLvlLbl val="0"/>
      </c:catAx>
      <c:valAx>
        <c:axId val="35076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7676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81CA3A-B8AE-488F-AF61-CDCA3AAE2744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2BB5CE-E364-45B8-A633-5C2A07DFB6EF}">
      <dgm:prSet phldrT="[Text]"/>
      <dgm:spPr/>
      <dgm:t>
        <a:bodyPr/>
        <a:lstStyle/>
        <a:p>
          <a:r>
            <a:rPr lang="en-US" b="1" dirty="0" smtClean="0"/>
            <a:t>Per Capita Disposable Income</a:t>
          </a:r>
        </a:p>
      </dgm:t>
    </dgm:pt>
    <dgm:pt modelId="{64CEFC3D-320D-4739-ACDE-6CDA36459D27}" type="parTrans" cxnId="{F447DC6F-31CF-43D1-A7E5-ADD1BEB88CD9}">
      <dgm:prSet/>
      <dgm:spPr/>
      <dgm:t>
        <a:bodyPr/>
        <a:lstStyle/>
        <a:p>
          <a:endParaRPr lang="en-US"/>
        </a:p>
      </dgm:t>
    </dgm:pt>
    <dgm:pt modelId="{000A20C3-5B14-4881-B9DC-CD088830BCB7}" type="sibTrans" cxnId="{F447DC6F-31CF-43D1-A7E5-ADD1BEB88CD9}">
      <dgm:prSet/>
      <dgm:spPr/>
      <dgm:t>
        <a:bodyPr/>
        <a:lstStyle/>
        <a:p>
          <a:endParaRPr lang="en-US"/>
        </a:p>
      </dgm:t>
    </dgm:pt>
    <dgm:pt modelId="{12EC7764-BC6B-4E29-A5DF-8A6CBA89B01C}">
      <dgm:prSet phldrT="[Text]"/>
      <dgm:spPr/>
      <dgm:t>
        <a:bodyPr/>
        <a:lstStyle/>
        <a:p>
          <a:r>
            <a:rPr lang="en-US" b="0" i="0" dirty="0" smtClean="0"/>
            <a:t>Slow growth in the past 5 years</a:t>
          </a:r>
          <a:endParaRPr lang="en-US" b="0" dirty="0"/>
        </a:p>
      </dgm:t>
    </dgm:pt>
    <dgm:pt modelId="{3130A6B7-3CC3-4966-9914-15944FACF7BA}" type="parTrans" cxnId="{CB2BA6CA-4E2B-4882-9FE9-61DD7CF0691E}">
      <dgm:prSet/>
      <dgm:spPr/>
      <dgm:t>
        <a:bodyPr/>
        <a:lstStyle/>
        <a:p>
          <a:endParaRPr lang="en-US"/>
        </a:p>
      </dgm:t>
    </dgm:pt>
    <dgm:pt modelId="{054E917C-0668-4864-B594-A4F75CA26685}" type="sibTrans" cxnId="{CB2BA6CA-4E2B-4882-9FE9-61DD7CF0691E}">
      <dgm:prSet/>
      <dgm:spPr/>
      <dgm:t>
        <a:bodyPr/>
        <a:lstStyle/>
        <a:p>
          <a:endParaRPr lang="en-US"/>
        </a:p>
      </dgm:t>
    </dgm:pt>
    <dgm:pt modelId="{9CCEE731-0827-428D-9560-991A4A4C41E5}">
      <dgm:prSet phldrT="[Text]"/>
      <dgm:spPr/>
      <dgm:t>
        <a:bodyPr/>
        <a:lstStyle/>
        <a:p>
          <a:r>
            <a:rPr lang="en-US" b="0" i="0" dirty="0" smtClean="0"/>
            <a:t>Expected to grow during 2015, creating a potential for </a:t>
          </a:r>
          <a:r>
            <a:rPr lang="en-US" b="0" i="0" smtClean="0"/>
            <a:t>discretionary spending</a:t>
          </a:r>
          <a:endParaRPr lang="en-US" b="0" dirty="0"/>
        </a:p>
      </dgm:t>
    </dgm:pt>
    <dgm:pt modelId="{86747B00-792F-4C3C-BE0F-652265E4651E}" type="parTrans" cxnId="{54826749-673F-438E-9F15-2CA0676FB22A}">
      <dgm:prSet/>
      <dgm:spPr/>
      <dgm:t>
        <a:bodyPr/>
        <a:lstStyle/>
        <a:p>
          <a:endParaRPr lang="en-US"/>
        </a:p>
      </dgm:t>
    </dgm:pt>
    <dgm:pt modelId="{0735B999-26E2-454A-A7B2-1327BD9B8E0F}" type="sibTrans" cxnId="{54826749-673F-438E-9F15-2CA0676FB22A}">
      <dgm:prSet/>
      <dgm:spPr/>
      <dgm:t>
        <a:bodyPr/>
        <a:lstStyle/>
        <a:p>
          <a:endParaRPr lang="en-US"/>
        </a:p>
      </dgm:t>
    </dgm:pt>
    <dgm:pt modelId="{67FE06B2-ED15-46C5-8598-42C679F54BD6}">
      <dgm:prSet phldrT="[Text]"/>
      <dgm:spPr/>
      <dgm:t>
        <a:bodyPr/>
        <a:lstStyle/>
        <a:p>
          <a:r>
            <a:rPr lang="en-US" b="1" dirty="0" smtClean="0"/>
            <a:t>External Competition</a:t>
          </a:r>
          <a:endParaRPr lang="en-US" b="1" dirty="0"/>
        </a:p>
      </dgm:t>
    </dgm:pt>
    <dgm:pt modelId="{2DA4DE25-BFEC-4709-89B4-0FADD02DF49A}" type="parTrans" cxnId="{99AF4D38-B476-44BB-903F-95E520F9CBE7}">
      <dgm:prSet/>
      <dgm:spPr/>
      <dgm:t>
        <a:bodyPr/>
        <a:lstStyle/>
        <a:p>
          <a:endParaRPr lang="en-US"/>
        </a:p>
      </dgm:t>
    </dgm:pt>
    <dgm:pt modelId="{D8658159-F68C-4C4F-8408-7CA60E969853}" type="sibTrans" cxnId="{99AF4D38-B476-44BB-903F-95E520F9CBE7}">
      <dgm:prSet/>
      <dgm:spPr/>
      <dgm:t>
        <a:bodyPr/>
        <a:lstStyle/>
        <a:p>
          <a:endParaRPr lang="en-US"/>
        </a:p>
      </dgm:t>
    </dgm:pt>
    <dgm:pt modelId="{F8A4ACE6-B848-4744-A978-1EF00A18467F}">
      <dgm:prSet phldrT="[Text]"/>
      <dgm:spPr/>
      <dgm:t>
        <a:bodyPr/>
        <a:lstStyle/>
        <a:p>
          <a:r>
            <a:rPr lang="en-US" b="0" i="0" dirty="0" smtClean="0"/>
            <a:t>Increase in discount department stores &amp; internet-based retailers</a:t>
          </a:r>
          <a:endParaRPr lang="en-US" dirty="0"/>
        </a:p>
      </dgm:t>
    </dgm:pt>
    <dgm:pt modelId="{DCD05E79-2D30-49E7-9365-4A2DEB0FC02B}" type="parTrans" cxnId="{6984F782-11E2-44AB-9530-6500F4821D44}">
      <dgm:prSet/>
      <dgm:spPr/>
      <dgm:t>
        <a:bodyPr/>
        <a:lstStyle/>
        <a:p>
          <a:endParaRPr lang="en-US"/>
        </a:p>
      </dgm:t>
    </dgm:pt>
    <dgm:pt modelId="{749F001D-8D20-4C79-863E-5AA76B862D60}" type="sibTrans" cxnId="{6984F782-11E2-44AB-9530-6500F4821D44}">
      <dgm:prSet/>
      <dgm:spPr/>
      <dgm:t>
        <a:bodyPr/>
        <a:lstStyle/>
        <a:p>
          <a:endParaRPr lang="en-US"/>
        </a:p>
      </dgm:t>
    </dgm:pt>
    <dgm:pt modelId="{AD3D1C61-DAA1-4317-81BE-C5FEB506C426}">
      <dgm:prSet phldrT="[Text]"/>
      <dgm:spPr/>
      <dgm:t>
        <a:bodyPr/>
        <a:lstStyle/>
        <a:p>
          <a:r>
            <a:rPr lang="en-US" b="1" i="0" dirty="0" smtClean="0"/>
            <a:t>Number of adults aged 20 to 64</a:t>
          </a:r>
          <a:endParaRPr lang="en-US" dirty="0"/>
        </a:p>
      </dgm:t>
    </dgm:pt>
    <dgm:pt modelId="{7F8C72DD-92A6-4C9A-A9A4-86DE49C3503E}" type="parTrans" cxnId="{4338E030-4F17-4E20-AA26-A81B49EF14CC}">
      <dgm:prSet/>
      <dgm:spPr/>
      <dgm:t>
        <a:bodyPr/>
        <a:lstStyle/>
        <a:p>
          <a:endParaRPr lang="en-US"/>
        </a:p>
      </dgm:t>
    </dgm:pt>
    <dgm:pt modelId="{AB50C051-EC9D-4782-88F0-F420BDAE9F0E}" type="sibTrans" cxnId="{4338E030-4F17-4E20-AA26-A81B49EF14CC}">
      <dgm:prSet/>
      <dgm:spPr/>
      <dgm:t>
        <a:bodyPr/>
        <a:lstStyle/>
        <a:p>
          <a:endParaRPr lang="en-US"/>
        </a:p>
      </dgm:t>
    </dgm:pt>
    <dgm:pt modelId="{BE9D962D-FAC0-416C-A48D-BB2380C199E5}">
      <dgm:prSet phldrT="[Text]"/>
      <dgm:spPr/>
      <dgm:t>
        <a:bodyPr/>
        <a:lstStyle/>
        <a:p>
          <a:r>
            <a:rPr lang="en-US" dirty="0" smtClean="0"/>
            <a:t>Expected to increase slowly</a:t>
          </a:r>
          <a:endParaRPr lang="en-US" dirty="0"/>
        </a:p>
      </dgm:t>
    </dgm:pt>
    <dgm:pt modelId="{88BDDC4E-CAEA-46EF-9B12-F9F85A382C24}" type="parTrans" cxnId="{BFFBD5EF-34CD-4387-97BB-806A31D0313A}">
      <dgm:prSet/>
      <dgm:spPr/>
      <dgm:t>
        <a:bodyPr/>
        <a:lstStyle/>
        <a:p>
          <a:endParaRPr lang="en-US"/>
        </a:p>
      </dgm:t>
    </dgm:pt>
    <dgm:pt modelId="{83D9D784-95F1-4B90-AB0E-E6711661E3D2}" type="sibTrans" cxnId="{BFFBD5EF-34CD-4387-97BB-806A31D0313A}">
      <dgm:prSet/>
      <dgm:spPr/>
      <dgm:t>
        <a:bodyPr/>
        <a:lstStyle/>
        <a:p>
          <a:endParaRPr lang="en-US"/>
        </a:p>
      </dgm:t>
    </dgm:pt>
    <dgm:pt modelId="{467BCA7D-F6D3-4A00-BF45-3B57854C4260}">
      <dgm:prSet phldrT="[Text]"/>
      <dgm:spPr/>
      <dgm:t>
        <a:bodyPr/>
        <a:lstStyle/>
        <a:p>
          <a:r>
            <a:rPr lang="en-US" b="1" i="0" dirty="0" smtClean="0"/>
            <a:t>World price of cotton</a:t>
          </a:r>
          <a:endParaRPr lang="en-US" dirty="0"/>
        </a:p>
      </dgm:t>
    </dgm:pt>
    <dgm:pt modelId="{6391DAB1-D74B-4255-B98C-660C2A58359B}" type="parTrans" cxnId="{3054F683-7CEB-4672-A06D-0C9F497F3D12}">
      <dgm:prSet/>
      <dgm:spPr/>
      <dgm:t>
        <a:bodyPr/>
        <a:lstStyle/>
        <a:p>
          <a:endParaRPr lang="en-US"/>
        </a:p>
      </dgm:t>
    </dgm:pt>
    <dgm:pt modelId="{5572126C-E9EE-4D6A-8D04-D974B0538D2A}" type="sibTrans" cxnId="{3054F683-7CEB-4672-A06D-0C9F497F3D12}">
      <dgm:prSet/>
      <dgm:spPr/>
      <dgm:t>
        <a:bodyPr/>
        <a:lstStyle/>
        <a:p>
          <a:endParaRPr lang="en-US"/>
        </a:p>
      </dgm:t>
    </dgm:pt>
    <dgm:pt modelId="{5CF0F620-EDF3-4273-AA0D-045643115728}">
      <dgm:prSet phldrT="[Text]"/>
      <dgm:spPr/>
      <dgm:t>
        <a:bodyPr/>
        <a:lstStyle/>
        <a:p>
          <a:r>
            <a:rPr lang="en-US" b="0" i="0" dirty="0" smtClean="0"/>
            <a:t>Expected to decrease</a:t>
          </a:r>
          <a:br>
            <a:rPr lang="en-US" b="0" i="0" dirty="0" smtClean="0"/>
          </a:br>
          <a:endParaRPr lang="en-US" dirty="0"/>
        </a:p>
      </dgm:t>
    </dgm:pt>
    <dgm:pt modelId="{233F8F11-6701-4F53-A1EA-772DAAAB85AC}" type="parTrans" cxnId="{52C83F03-6297-471C-9425-1EEC63821B6F}">
      <dgm:prSet/>
      <dgm:spPr/>
      <dgm:t>
        <a:bodyPr/>
        <a:lstStyle/>
        <a:p>
          <a:endParaRPr lang="en-US"/>
        </a:p>
      </dgm:t>
    </dgm:pt>
    <dgm:pt modelId="{223AEA84-6F86-41DD-93C4-0F73F345294E}" type="sibTrans" cxnId="{52C83F03-6297-471C-9425-1EEC63821B6F}">
      <dgm:prSet/>
      <dgm:spPr/>
      <dgm:t>
        <a:bodyPr/>
        <a:lstStyle/>
        <a:p>
          <a:endParaRPr lang="en-US"/>
        </a:p>
      </dgm:t>
    </dgm:pt>
    <dgm:pt modelId="{62714470-1AD9-4FF1-9BDD-AE1876AC726B}" type="pres">
      <dgm:prSet presAssocID="{C281CA3A-B8AE-488F-AF61-CDCA3AAE2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5CF5E9-9D62-4DF6-8B59-92D63C81AA77}" type="pres">
      <dgm:prSet presAssocID="{702BB5CE-E364-45B8-A633-5C2A07DFB6EF}" presName="parentLin" presStyleCnt="0"/>
      <dgm:spPr/>
    </dgm:pt>
    <dgm:pt modelId="{C127E35B-6735-455A-9B5F-043FC278FD4E}" type="pres">
      <dgm:prSet presAssocID="{702BB5CE-E364-45B8-A633-5C2A07DFB6E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B3545B0-B782-45D1-9FF6-29848411B64F}" type="pres">
      <dgm:prSet presAssocID="{702BB5CE-E364-45B8-A633-5C2A07DFB6E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3DA46-816C-4EC8-8FB4-F2E32E16767B}" type="pres">
      <dgm:prSet presAssocID="{702BB5CE-E364-45B8-A633-5C2A07DFB6EF}" presName="negativeSpace" presStyleCnt="0"/>
      <dgm:spPr/>
    </dgm:pt>
    <dgm:pt modelId="{985314AA-8218-45DE-AA6F-E3D4193B58E3}" type="pres">
      <dgm:prSet presAssocID="{702BB5CE-E364-45B8-A633-5C2A07DFB6EF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837E51-952E-4066-83BF-437A07A904E3}" type="pres">
      <dgm:prSet presAssocID="{000A20C3-5B14-4881-B9DC-CD088830BCB7}" presName="spaceBetweenRectangles" presStyleCnt="0"/>
      <dgm:spPr/>
    </dgm:pt>
    <dgm:pt modelId="{2074189B-F0D7-4B14-8BA3-1D5D2D2CA797}" type="pres">
      <dgm:prSet presAssocID="{67FE06B2-ED15-46C5-8598-42C679F54BD6}" presName="parentLin" presStyleCnt="0"/>
      <dgm:spPr/>
    </dgm:pt>
    <dgm:pt modelId="{90194FC0-4F54-437D-ACC6-AE473A8D3B55}" type="pres">
      <dgm:prSet presAssocID="{67FE06B2-ED15-46C5-8598-42C679F54BD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EF25644-305A-40DB-82DD-032AA93C0A0E}" type="pres">
      <dgm:prSet presAssocID="{67FE06B2-ED15-46C5-8598-42C679F54BD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EB47A-E01F-43A9-903F-13ED375FC82E}" type="pres">
      <dgm:prSet presAssocID="{67FE06B2-ED15-46C5-8598-42C679F54BD6}" presName="negativeSpace" presStyleCnt="0"/>
      <dgm:spPr/>
    </dgm:pt>
    <dgm:pt modelId="{408CCF29-B073-4F82-B528-E21FE9FE1F89}" type="pres">
      <dgm:prSet presAssocID="{67FE06B2-ED15-46C5-8598-42C679F54BD6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4A170-A79D-4D1E-9442-54AA4937C855}" type="pres">
      <dgm:prSet presAssocID="{D8658159-F68C-4C4F-8408-7CA60E969853}" presName="spaceBetweenRectangles" presStyleCnt="0"/>
      <dgm:spPr/>
    </dgm:pt>
    <dgm:pt modelId="{C7646353-6CEE-43BA-9399-CCED9F0C673E}" type="pres">
      <dgm:prSet presAssocID="{AD3D1C61-DAA1-4317-81BE-C5FEB506C426}" presName="parentLin" presStyleCnt="0"/>
      <dgm:spPr/>
    </dgm:pt>
    <dgm:pt modelId="{118643A6-67F8-4C1F-AAD4-5BA33FE039CC}" type="pres">
      <dgm:prSet presAssocID="{AD3D1C61-DAA1-4317-81BE-C5FEB506C426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5D970482-2013-4A79-A5F4-326D1CD106EB}" type="pres">
      <dgm:prSet presAssocID="{AD3D1C61-DAA1-4317-81BE-C5FEB506C42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01129-03B2-4243-98D3-E5196051248B}" type="pres">
      <dgm:prSet presAssocID="{AD3D1C61-DAA1-4317-81BE-C5FEB506C426}" presName="negativeSpace" presStyleCnt="0"/>
      <dgm:spPr/>
    </dgm:pt>
    <dgm:pt modelId="{D8D99829-6383-4007-AF34-9621C2E6B865}" type="pres">
      <dgm:prSet presAssocID="{AD3D1C61-DAA1-4317-81BE-C5FEB506C42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E548C-2F52-4490-9C5E-A2DBEAFB98C8}" type="pres">
      <dgm:prSet presAssocID="{AB50C051-EC9D-4782-88F0-F420BDAE9F0E}" presName="spaceBetweenRectangles" presStyleCnt="0"/>
      <dgm:spPr/>
    </dgm:pt>
    <dgm:pt modelId="{E5D16236-4193-41C6-85E1-0B83A2C3F647}" type="pres">
      <dgm:prSet presAssocID="{467BCA7D-F6D3-4A00-BF45-3B57854C4260}" presName="parentLin" presStyleCnt="0"/>
      <dgm:spPr/>
    </dgm:pt>
    <dgm:pt modelId="{DC04ECC6-7818-47A4-9B0E-00FEA6BB9C0C}" type="pres">
      <dgm:prSet presAssocID="{467BCA7D-F6D3-4A00-BF45-3B57854C4260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4ED5AA07-2F17-47CA-A3C4-8EED8BC9A248}" type="pres">
      <dgm:prSet presAssocID="{467BCA7D-F6D3-4A00-BF45-3B57854C426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4B793-BA5B-4569-B6CB-90DF3E60BB22}" type="pres">
      <dgm:prSet presAssocID="{467BCA7D-F6D3-4A00-BF45-3B57854C4260}" presName="negativeSpace" presStyleCnt="0"/>
      <dgm:spPr/>
    </dgm:pt>
    <dgm:pt modelId="{ED54C3E5-A564-410B-9405-2E163C4A6895}" type="pres">
      <dgm:prSet presAssocID="{467BCA7D-F6D3-4A00-BF45-3B57854C426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BD5EF-34CD-4387-97BB-806A31D0313A}" srcId="{AD3D1C61-DAA1-4317-81BE-C5FEB506C426}" destId="{BE9D962D-FAC0-416C-A48D-BB2380C199E5}" srcOrd="0" destOrd="0" parTransId="{88BDDC4E-CAEA-46EF-9B12-F9F85A382C24}" sibTransId="{83D9D784-95F1-4B90-AB0E-E6711661E3D2}"/>
    <dgm:cxn modelId="{CB2BA6CA-4E2B-4882-9FE9-61DD7CF0691E}" srcId="{702BB5CE-E364-45B8-A633-5C2A07DFB6EF}" destId="{12EC7764-BC6B-4E29-A5DF-8A6CBA89B01C}" srcOrd="0" destOrd="0" parTransId="{3130A6B7-3CC3-4966-9914-15944FACF7BA}" sibTransId="{054E917C-0668-4864-B594-A4F75CA26685}"/>
    <dgm:cxn modelId="{D63F5E75-71DC-4D2C-A68C-70CB5A5F072A}" type="presOf" srcId="{AD3D1C61-DAA1-4317-81BE-C5FEB506C426}" destId="{5D970482-2013-4A79-A5F4-326D1CD106EB}" srcOrd="1" destOrd="0" presId="urn:microsoft.com/office/officeart/2005/8/layout/list1"/>
    <dgm:cxn modelId="{F447DC6F-31CF-43D1-A7E5-ADD1BEB88CD9}" srcId="{C281CA3A-B8AE-488F-AF61-CDCA3AAE2744}" destId="{702BB5CE-E364-45B8-A633-5C2A07DFB6EF}" srcOrd="0" destOrd="0" parTransId="{64CEFC3D-320D-4739-ACDE-6CDA36459D27}" sibTransId="{000A20C3-5B14-4881-B9DC-CD088830BCB7}"/>
    <dgm:cxn modelId="{3D5C2A4A-EBCE-4E62-A20F-E89F9B525DE6}" type="presOf" srcId="{467BCA7D-F6D3-4A00-BF45-3B57854C4260}" destId="{4ED5AA07-2F17-47CA-A3C4-8EED8BC9A248}" srcOrd="1" destOrd="0" presId="urn:microsoft.com/office/officeart/2005/8/layout/list1"/>
    <dgm:cxn modelId="{00B6EB11-9C07-473F-B222-C4FAEC57248F}" type="presOf" srcId="{9CCEE731-0827-428D-9560-991A4A4C41E5}" destId="{985314AA-8218-45DE-AA6F-E3D4193B58E3}" srcOrd="0" destOrd="1" presId="urn:microsoft.com/office/officeart/2005/8/layout/list1"/>
    <dgm:cxn modelId="{87E6EE0A-334F-44F4-9D33-120121971EE3}" type="presOf" srcId="{702BB5CE-E364-45B8-A633-5C2A07DFB6EF}" destId="{EB3545B0-B782-45D1-9FF6-29848411B64F}" srcOrd="1" destOrd="0" presId="urn:microsoft.com/office/officeart/2005/8/layout/list1"/>
    <dgm:cxn modelId="{A607AA6F-F582-429E-81B6-A2E28D464504}" type="presOf" srcId="{C281CA3A-B8AE-488F-AF61-CDCA3AAE2744}" destId="{62714470-1AD9-4FF1-9BDD-AE1876AC726B}" srcOrd="0" destOrd="0" presId="urn:microsoft.com/office/officeart/2005/8/layout/list1"/>
    <dgm:cxn modelId="{4338E030-4F17-4E20-AA26-A81B49EF14CC}" srcId="{C281CA3A-B8AE-488F-AF61-CDCA3AAE2744}" destId="{AD3D1C61-DAA1-4317-81BE-C5FEB506C426}" srcOrd="2" destOrd="0" parTransId="{7F8C72DD-92A6-4C9A-A9A4-86DE49C3503E}" sibTransId="{AB50C051-EC9D-4782-88F0-F420BDAE9F0E}"/>
    <dgm:cxn modelId="{8253C79F-376E-4FEB-B8D9-13327FAB68DA}" type="presOf" srcId="{5CF0F620-EDF3-4273-AA0D-045643115728}" destId="{ED54C3E5-A564-410B-9405-2E163C4A6895}" srcOrd="0" destOrd="0" presId="urn:microsoft.com/office/officeart/2005/8/layout/list1"/>
    <dgm:cxn modelId="{02F3E7BE-9AB6-4C27-ABEA-B919046DD3A9}" type="presOf" srcId="{67FE06B2-ED15-46C5-8598-42C679F54BD6}" destId="{90194FC0-4F54-437D-ACC6-AE473A8D3B55}" srcOrd="0" destOrd="0" presId="urn:microsoft.com/office/officeart/2005/8/layout/list1"/>
    <dgm:cxn modelId="{FEEBFD84-1E90-43D9-B185-D4D0C96FC7D9}" type="presOf" srcId="{12EC7764-BC6B-4E29-A5DF-8A6CBA89B01C}" destId="{985314AA-8218-45DE-AA6F-E3D4193B58E3}" srcOrd="0" destOrd="0" presId="urn:microsoft.com/office/officeart/2005/8/layout/list1"/>
    <dgm:cxn modelId="{54826749-673F-438E-9F15-2CA0676FB22A}" srcId="{702BB5CE-E364-45B8-A633-5C2A07DFB6EF}" destId="{9CCEE731-0827-428D-9560-991A4A4C41E5}" srcOrd="1" destOrd="0" parTransId="{86747B00-792F-4C3C-BE0F-652265E4651E}" sibTransId="{0735B999-26E2-454A-A7B2-1327BD9B8E0F}"/>
    <dgm:cxn modelId="{3054F683-7CEB-4672-A06D-0C9F497F3D12}" srcId="{C281CA3A-B8AE-488F-AF61-CDCA3AAE2744}" destId="{467BCA7D-F6D3-4A00-BF45-3B57854C4260}" srcOrd="3" destOrd="0" parTransId="{6391DAB1-D74B-4255-B98C-660C2A58359B}" sibTransId="{5572126C-E9EE-4D6A-8D04-D974B0538D2A}"/>
    <dgm:cxn modelId="{AC52F5E8-F763-4F96-9BC9-2334E84A9CCC}" type="presOf" srcId="{BE9D962D-FAC0-416C-A48D-BB2380C199E5}" destId="{D8D99829-6383-4007-AF34-9621C2E6B865}" srcOrd="0" destOrd="0" presId="urn:microsoft.com/office/officeart/2005/8/layout/list1"/>
    <dgm:cxn modelId="{30A5702C-4ABF-460D-A0AE-EB2F1BEB4F9D}" type="presOf" srcId="{467BCA7D-F6D3-4A00-BF45-3B57854C4260}" destId="{DC04ECC6-7818-47A4-9B0E-00FEA6BB9C0C}" srcOrd="0" destOrd="0" presId="urn:microsoft.com/office/officeart/2005/8/layout/list1"/>
    <dgm:cxn modelId="{52C83F03-6297-471C-9425-1EEC63821B6F}" srcId="{467BCA7D-F6D3-4A00-BF45-3B57854C4260}" destId="{5CF0F620-EDF3-4273-AA0D-045643115728}" srcOrd="0" destOrd="0" parTransId="{233F8F11-6701-4F53-A1EA-772DAAAB85AC}" sibTransId="{223AEA84-6F86-41DD-93C4-0F73F345294E}"/>
    <dgm:cxn modelId="{D5ACE699-CD84-4264-BAD1-02C6733E74C2}" type="presOf" srcId="{67FE06B2-ED15-46C5-8598-42C679F54BD6}" destId="{AEF25644-305A-40DB-82DD-032AA93C0A0E}" srcOrd="1" destOrd="0" presId="urn:microsoft.com/office/officeart/2005/8/layout/list1"/>
    <dgm:cxn modelId="{07FBA331-A9A1-4373-B519-053BC990309B}" type="presOf" srcId="{702BB5CE-E364-45B8-A633-5C2A07DFB6EF}" destId="{C127E35B-6735-455A-9B5F-043FC278FD4E}" srcOrd="0" destOrd="0" presId="urn:microsoft.com/office/officeart/2005/8/layout/list1"/>
    <dgm:cxn modelId="{6984F782-11E2-44AB-9530-6500F4821D44}" srcId="{67FE06B2-ED15-46C5-8598-42C679F54BD6}" destId="{F8A4ACE6-B848-4744-A978-1EF00A18467F}" srcOrd="0" destOrd="0" parTransId="{DCD05E79-2D30-49E7-9365-4A2DEB0FC02B}" sibTransId="{749F001D-8D20-4C79-863E-5AA76B862D60}"/>
    <dgm:cxn modelId="{99AF4D38-B476-44BB-903F-95E520F9CBE7}" srcId="{C281CA3A-B8AE-488F-AF61-CDCA3AAE2744}" destId="{67FE06B2-ED15-46C5-8598-42C679F54BD6}" srcOrd="1" destOrd="0" parTransId="{2DA4DE25-BFEC-4709-89B4-0FADD02DF49A}" sibTransId="{D8658159-F68C-4C4F-8408-7CA60E969853}"/>
    <dgm:cxn modelId="{AD263A84-9972-4B1A-B4E7-43271C24FC08}" type="presOf" srcId="{AD3D1C61-DAA1-4317-81BE-C5FEB506C426}" destId="{118643A6-67F8-4C1F-AAD4-5BA33FE039CC}" srcOrd="0" destOrd="0" presId="urn:microsoft.com/office/officeart/2005/8/layout/list1"/>
    <dgm:cxn modelId="{2FBE9706-1F99-4839-A0CD-E9EBA9D62D38}" type="presOf" srcId="{F8A4ACE6-B848-4744-A978-1EF00A18467F}" destId="{408CCF29-B073-4F82-B528-E21FE9FE1F89}" srcOrd="0" destOrd="0" presId="urn:microsoft.com/office/officeart/2005/8/layout/list1"/>
    <dgm:cxn modelId="{D8014325-BA3A-40C2-B8DE-D0379BDC64CD}" type="presParOf" srcId="{62714470-1AD9-4FF1-9BDD-AE1876AC726B}" destId="{EE5CF5E9-9D62-4DF6-8B59-92D63C81AA77}" srcOrd="0" destOrd="0" presId="urn:microsoft.com/office/officeart/2005/8/layout/list1"/>
    <dgm:cxn modelId="{26677FBB-9908-4BBF-AF26-59EFC531C505}" type="presParOf" srcId="{EE5CF5E9-9D62-4DF6-8B59-92D63C81AA77}" destId="{C127E35B-6735-455A-9B5F-043FC278FD4E}" srcOrd="0" destOrd="0" presId="urn:microsoft.com/office/officeart/2005/8/layout/list1"/>
    <dgm:cxn modelId="{8E1BBA36-A4E5-473C-AD4F-E9DA6F1E75E7}" type="presParOf" srcId="{EE5CF5E9-9D62-4DF6-8B59-92D63C81AA77}" destId="{EB3545B0-B782-45D1-9FF6-29848411B64F}" srcOrd="1" destOrd="0" presId="urn:microsoft.com/office/officeart/2005/8/layout/list1"/>
    <dgm:cxn modelId="{E5B447C8-71B3-42C4-AE18-C1CB8FCD0397}" type="presParOf" srcId="{62714470-1AD9-4FF1-9BDD-AE1876AC726B}" destId="{1423DA46-816C-4EC8-8FB4-F2E32E16767B}" srcOrd="1" destOrd="0" presId="urn:microsoft.com/office/officeart/2005/8/layout/list1"/>
    <dgm:cxn modelId="{0CC8F363-E0B8-4E9D-8A5E-8728A2168136}" type="presParOf" srcId="{62714470-1AD9-4FF1-9BDD-AE1876AC726B}" destId="{985314AA-8218-45DE-AA6F-E3D4193B58E3}" srcOrd="2" destOrd="0" presId="urn:microsoft.com/office/officeart/2005/8/layout/list1"/>
    <dgm:cxn modelId="{787CA4CD-5D33-43BC-B85F-02656FBCB053}" type="presParOf" srcId="{62714470-1AD9-4FF1-9BDD-AE1876AC726B}" destId="{C7837E51-952E-4066-83BF-437A07A904E3}" srcOrd="3" destOrd="0" presId="urn:microsoft.com/office/officeart/2005/8/layout/list1"/>
    <dgm:cxn modelId="{DE5DB75F-6215-4608-AFCC-666515AD846D}" type="presParOf" srcId="{62714470-1AD9-4FF1-9BDD-AE1876AC726B}" destId="{2074189B-F0D7-4B14-8BA3-1D5D2D2CA797}" srcOrd="4" destOrd="0" presId="urn:microsoft.com/office/officeart/2005/8/layout/list1"/>
    <dgm:cxn modelId="{17EB2936-8287-4832-9CAF-E6F1A68326C2}" type="presParOf" srcId="{2074189B-F0D7-4B14-8BA3-1D5D2D2CA797}" destId="{90194FC0-4F54-437D-ACC6-AE473A8D3B55}" srcOrd="0" destOrd="0" presId="urn:microsoft.com/office/officeart/2005/8/layout/list1"/>
    <dgm:cxn modelId="{629FE625-DC6D-438E-8645-8E1F2B98E0A9}" type="presParOf" srcId="{2074189B-F0D7-4B14-8BA3-1D5D2D2CA797}" destId="{AEF25644-305A-40DB-82DD-032AA93C0A0E}" srcOrd="1" destOrd="0" presId="urn:microsoft.com/office/officeart/2005/8/layout/list1"/>
    <dgm:cxn modelId="{4EBF41B7-918A-4363-A27A-56ADA98E389F}" type="presParOf" srcId="{62714470-1AD9-4FF1-9BDD-AE1876AC726B}" destId="{EFCEB47A-E01F-43A9-903F-13ED375FC82E}" srcOrd="5" destOrd="0" presId="urn:microsoft.com/office/officeart/2005/8/layout/list1"/>
    <dgm:cxn modelId="{4F9E8FC3-EABB-47D4-8CB8-6C0B484F2398}" type="presParOf" srcId="{62714470-1AD9-4FF1-9BDD-AE1876AC726B}" destId="{408CCF29-B073-4F82-B528-E21FE9FE1F89}" srcOrd="6" destOrd="0" presId="urn:microsoft.com/office/officeart/2005/8/layout/list1"/>
    <dgm:cxn modelId="{5AF6750B-EF48-4FEA-8188-4C2C296F663E}" type="presParOf" srcId="{62714470-1AD9-4FF1-9BDD-AE1876AC726B}" destId="{2634A170-A79D-4D1E-9442-54AA4937C855}" srcOrd="7" destOrd="0" presId="urn:microsoft.com/office/officeart/2005/8/layout/list1"/>
    <dgm:cxn modelId="{D235BC6D-A98F-455D-BB24-19A67A00059D}" type="presParOf" srcId="{62714470-1AD9-4FF1-9BDD-AE1876AC726B}" destId="{C7646353-6CEE-43BA-9399-CCED9F0C673E}" srcOrd="8" destOrd="0" presId="urn:microsoft.com/office/officeart/2005/8/layout/list1"/>
    <dgm:cxn modelId="{096672AF-CBC4-4ADA-8C77-2BEA1CC14967}" type="presParOf" srcId="{C7646353-6CEE-43BA-9399-CCED9F0C673E}" destId="{118643A6-67F8-4C1F-AAD4-5BA33FE039CC}" srcOrd="0" destOrd="0" presId="urn:microsoft.com/office/officeart/2005/8/layout/list1"/>
    <dgm:cxn modelId="{017B4518-9E0E-4421-B3D9-D932404BE51F}" type="presParOf" srcId="{C7646353-6CEE-43BA-9399-CCED9F0C673E}" destId="{5D970482-2013-4A79-A5F4-326D1CD106EB}" srcOrd="1" destOrd="0" presId="urn:microsoft.com/office/officeart/2005/8/layout/list1"/>
    <dgm:cxn modelId="{A7CBEAE5-14FD-471F-A73D-760618560D85}" type="presParOf" srcId="{62714470-1AD9-4FF1-9BDD-AE1876AC726B}" destId="{B9F01129-03B2-4243-98D3-E5196051248B}" srcOrd="9" destOrd="0" presId="urn:microsoft.com/office/officeart/2005/8/layout/list1"/>
    <dgm:cxn modelId="{925D9C51-6345-4E70-BDB4-7CD0DE02D055}" type="presParOf" srcId="{62714470-1AD9-4FF1-9BDD-AE1876AC726B}" destId="{D8D99829-6383-4007-AF34-9621C2E6B865}" srcOrd="10" destOrd="0" presId="urn:microsoft.com/office/officeart/2005/8/layout/list1"/>
    <dgm:cxn modelId="{9CB8C914-F30C-484E-872B-0DEAF88466BF}" type="presParOf" srcId="{62714470-1AD9-4FF1-9BDD-AE1876AC726B}" destId="{419E548C-2F52-4490-9C5E-A2DBEAFB98C8}" srcOrd="11" destOrd="0" presId="urn:microsoft.com/office/officeart/2005/8/layout/list1"/>
    <dgm:cxn modelId="{2C7BAE7D-142A-4685-BD36-494E2627F69F}" type="presParOf" srcId="{62714470-1AD9-4FF1-9BDD-AE1876AC726B}" destId="{E5D16236-4193-41C6-85E1-0B83A2C3F647}" srcOrd="12" destOrd="0" presId="urn:microsoft.com/office/officeart/2005/8/layout/list1"/>
    <dgm:cxn modelId="{A7E499FF-8EE3-49C6-B516-B54F68DC9975}" type="presParOf" srcId="{E5D16236-4193-41C6-85E1-0B83A2C3F647}" destId="{DC04ECC6-7818-47A4-9B0E-00FEA6BB9C0C}" srcOrd="0" destOrd="0" presId="urn:microsoft.com/office/officeart/2005/8/layout/list1"/>
    <dgm:cxn modelId="{00FC8CEF-5CC8-4F0C-A011-56A50A036DF3}" type="presParOf" srcId="{E5D16236-4193-41C6-85E1-0B83A2C3F647}" destId="{4ED5AA07-2F17-47CA-A3C4-8EED8BC9A248}" srcOrd="1" destOrd="0" presId="urn:microsoft.com/office/officeart/2005/8/layout/list1"/>
    <dgm:cxn modelId="{F2A557E1-E10E-4EC6-AC1D-4B9A7E7FE9B9}" type="presParOf" srcId="{62714470-1AD9-4FF1-9BDD-AE1876AC726B}" destId="{7F14B793-BA5B-4569-B6CB-90DF3E60BB22}" srcOrd="13" destOrd="0" presId="urn:microsoft.com/office/officeart/2005/8/layout/list1"/>
    <dgm:cxn modelId="{EB5F2DE1-B8A8-4DFA-B8E8-70FA42D6E0B4}" type="presParOf" srcId="{62714470-1AD9-4FF1-9BDD-AE1876AC726B}" destId="{ED54C3E5-A564-410B-9405-2E163C4A689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314AA-8218-45DE-AA6F-E3D4193B58E3}">
      <dsp:nvSpPr>
        <dsp:cNvPr id="0" name=""/>
        <dsp:cNvSpPr/>
      </dsp:nvSpPr>
      <dsp:spPr>
        <a:xfrm>
          <a:off x="0" y="363838"/>
          <a:ext cx="7772400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Slow growth in the past 5 years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Expected to grow during 2015, creating a potential for </a:t>
          </a:r>
          <a:r>
            <a:rPr lang="en-US" sz="1700" b="0" i="0" kern="1200" smtClean="0"/>
            <a:t>discretionary spending</a:t>
          </a:r>
          <a:endParaRPr lang="en-US" sz="1700" b="0" kern="1200" dirty="0"/>
        </a:p>
      </dsp:txBody>
      <dsp:txXfrm>
        <a:off x="0" y="363838"/>
        <a:ext cx="7772400" cy="1231650"/>
      </dsp:txXfrm>
    </dsp:sp>
    <dsp:sp modelId="{EB3545B0-B782-45D1-9FF6-29848411B64F}">
      <dsp:nvSpPr>
        <dsp:cNvPr id="0" name=""/>
        <dsp:cNvSpPr/>
      </dsp:nvSpPr>
      <dsp:spPr>
        <a:xfrm>
          <a:off x="388620" y="112918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Per Capita Disposable Income</a:t>
          </a:r>
        </a:p>
      </dsp:txBody>
      <dsp:txXfrm>
        <a:off x="413118" y="137416"/>
        <a:ext cx="5391684" cy="452844"/>
      </dsp:txXfrm>
    </dsp:sp>
    <dsp:sp modelId="{408CCF29-B073-4F82-B528-E21FE9FE1F89}">
      <dsp:nvSpPr>
        <dsp:cNvPr id="0" name=""/>
        <dsp:cNvSpPr/>
      </dsp:nvSpPr>
      <dsp:spPr>
        <a:xfrm>
          <a:off x="0" y="1938208"/>
          <a:ext cx="777240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Increase in discount department stores &amp; internet-based retailers</a:t>
          </a:r>
          <a:endParaRPr lang="en-US" sz="1700" kern="1200" dirty="0"/>
        </a:p>
      </dsp:txBody>
      <dsp:txXfrm>
        <a:off x="0" y="1938208"/>
        <a:ext cx="7772400" cy="722925"/>
      </dsp:txXfrm>
    </dsp:sp>
    <dsp:sp modelId="{AEF25644-305A-40DB-82DD-032AA93C0A0E}">
      <dsp:nvSpPr>
        <dsp:cNvPr id="0" name=""/>
        <dsp:cNvSpPr/>
      </dsp:nvSpPr>
      <dsp:spPr>
        <a:xfrm>
          <a:off x="388620" y="1687288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External Competition</a:t>
          </a:r>
          <a:endParaRPr lang="en-US" sz="1700" b="1" kern="1200" dirty="0"/>
        </a:p>
      </dsp:txBody>
      <dsp:txXfrm>
        <a:off x="413118" y="1711786"/>
        <a:ext cx="5391684" cy="452844"/>
      </dsp:txXfrm>
    </dsp:sp>
    <dsp:sp modelId="{D8D99829-6383-4007-AF34-9621C2E6B865}">
      <dsp:nvSpPr>
        <dsp:cNvPr id="0" name=""/>
        <dsp:cNvSpPr/>
      </dsp:nvSpPr>
      <dsp:spPr>
        <a:xfrm>
          <a:off x="0" y="3003853"/>
          <a:ext cx="777240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Expected to increase slowly</a:t>
          </a:r>
          <a:endParaRPr lang="en-US" sz="1700" kern="1200" dirty="0"/>
        </a:p>
      </dsp:txBody>
      <dsp:txXfrm>
        <a:off x="0" y="3003853"/>
        <a:ext cx="7772400" cy="722925"/>
      </dsp:txXfrm>
    </dsp:sp>
    <dsp:sp modelId="{5D970482-2013-4A79-A5F4-326D1CD106EB}">
      <dsp:nvSpPr>
        <dsp:cNvPr id="0" name=""/>
        <dsp:cNvSpPr/>
      </dsp:nvSpPr>
      <dsp:spPr>
        <a:xfrm>
          <a:off x="388620" y="2752933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smtClean="0"/>
            <a:t>Number of adults aged 20 to 64</a:t>
          </a:r>
          <a:endParaRPr lang="en-US" sz="1700" kern="1200" dirty="0"/>
        </a:p>
      </dsp:txBody>
      <dsp:txXfrm>
        <a:off x="413118" y="2777431"/>
        <a:ext cx="5391684" cy="452844"/>
      </dsp:txXfrm>
    </dsp:sp>
    <dsp:sp modelId="{ED54C3E5-A564-410B-9405-2E163C4A6895}">
      <dsp:nvSpPr>
        <dsp:cNvPr id="0" name=""/>
        <dsp:cNvSpPr/>
      </dsp:nvSpPr>
      <dsp:spPr>
        <a:xfrm>
          <a:off x="0" y="4069498"/>
          <a:ext cx="7772400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Expected to decrease</a:t>
          </a:r>
          <a:br>
            <a:rPr lang="en-US" sz="1700" b="0" i="0" kern="1200" dirty="0" smtClean="0"/>
          </a:br>
          <a:endParaRPr lang="en-US" sz="1700" kern="1200" dirty="0"/>
        </a:p>
      </dsp:txBody>
      <dsp:txXfrm>
        <a:off x="0" y="4069498"/>
        <a:ext cx="7772400" cy="963900"/>
      </dsp:txXfrm>
    </dsp:sp>
    <dsp:sp modelId="{4ED5AA07-2F17-47CA-A3C4-8EED8BC9A248}">
      <dsp:nvSpPr>
        <dsp:cNvPr id="0" name=""/>
        <dsp:cNvSpPr/>
      </dsp:nvSpPr>
      <dsp:spPr>
        <a:xfrm>
          <a:off x="388620" y="3818578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smtClean="0"/>
            <a:t>World price of cotton</a:t>
          </a:r>
          <a:endParaRPr lang="en-US" sz="1700" kern="1200" dirty="0"/>
        </a:p>
      </dsp:txBody>
      <dsp:txXfrm>
        <a:off x="413118" y="3843076"/>
        <a:ext cx="539168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6BE07-AF2B-416E-AEFD-6742B146A254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E687-1D57-40D4-BC9E-299C2B1B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Highlight</a:t>
            </a:r>
            <a:r>
              <a:rPr lang="en-CA" baseline="0" dirty="0" smtClean="0"/>
              <a:t> the interesting finds regarding organic growth, dividend raise, acquisitions.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8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Highlight</a:t>
            </a:r>
            <a:r>
              <a:rPr lang="en-CA" baseline="0" dirty="0" smtClean="0"/>
              <a:t> the interesting finds regarding organic growth, dividend raise, acquisitions.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1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3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25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6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0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1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8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5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14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9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3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32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22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9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1054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fr-CA" b="1" dirty="0" err="1" smtClean="0">
                <a:solidFill>
                  <a:schemeClr val="tx1"/>
                </a:solidFill>
              </a:rPr>
              <a:t>Prepared</a:t>
            </a:r>
            <a:r>
              <a:rPr lang="fr-CA" b="1" dirty="0" smtClean="0">
                <a:solidFill>
                  <a:schemeClr val="tx1"/>
                </a:solidFill>
              </a:rPr>
              <a:t> by: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Alexandru </a:t>
            </a:r>
            <a:r>
              <a:rPr lang="fr-CA" b="1" dirty="0" err="1" smtClean="0">
                <a:solidFill>
                  <a:schemeClr val="tx1"/>
                </a:solidFill>
              </a:rPr>
              <a:t>Ionita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Gerald Marchel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Oscar </a:t>
            </a:r>
            <a:r>
              <a:rPr lang="fr-CA" b="1" dirty="0" err="1" smtClean="0">
                <a:solidFill>
                  <a:schemeClr val="tx1"/>
                </a:solidFill>
              </a:rPr>
              <a:t>Galindo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Simon Faucher</a:t>
            </a:r>
          </a:p>
          <a:p>
            <a:r>
              <a:rPr lang="fr-CA" b="1" dirty="0" err="1" smtClean="0">
                <a:solidFill>
                  <a:schemeClr val="tx1"/>
                </a:solidFill>
              </a:rPr>
              <a:t>Stephanie</a:t>
            </a:r>
            <a:r>
              <a:rPr lang="fr-CA" b="1" dirty="0" smtClean="0">
                <a:solidFill>
                  <a:schemeClr val="tx1"/>
                </a:solidFill>
              </a:rPr>
              <a:t> Haddad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500" y="1610083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Extremely Fragmented Market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500" y="6096000"/>
            <a:ext cx="7772400" cy="700804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Reitman being the largest player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571500" y="1610083"/>
          <a:ext cx="7772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385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610083"/>
            <a:ext cx="7772400" cy="509551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Market Segmentation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09600" y="1610083"/>
          <a:ext cx="7772400" cy="509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274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Key Success Factors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4400" y="2204087"/>
            <a:ext cx="5334000" cy="3943349"/>
            <a:chOff x="914400" y="2204087"/>
            <a:chExt cx="5334000" cy="3943349"/>
          </a:xfrm>
        </p:grpSpPr>
        <p:sp>
          <p:nvSpPr>
            <p:cNvPr id="9" name="Freeform 8"/>
            <p:cNvSpPr/>
            <p:nvPr/>
          </p:nvSpPr>
          <p:spPr>
            <a:xfrm>
              <a:off x="914400" y="2204087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Attractive </a:t>
              </a:r>
              <a:r>
                <a:rPr lang="en-US" sz="3000" smtClean="0">
                  <a:solidFill>
                    <a:prstClr val="white"/>
                  </a:solidFill>
                </a:rPr>
                <a:t>product presentation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914400" y="3010036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Establishment of </a:t>
              </a:r>
              <a:r>
                <a:rPr lang="en-US" sz="3000" smtClean="0">
                  <a:solidFill>
                    <a:prstClr val="white"/>
                  </a:solidFill>
                </a:rPr>
                <a:t>brand names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914400" y="3815986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Ability to control stock on hand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14400" y="4621937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Proximity to </a:t>
              </a:r>
              <a:r>
                <a:rPr lang="en-US" sz="3000" smtClean="0">
                  <a:solidFill>
                    <a:prstClr val="white"/>
                  </a:solidFill>
                </a:rPr>
                <a:t>key markets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914400" y="5427887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Up-to-date with fashion trends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6438900" y="3261360"/>
            <a:ext cx="2438400" cy="1828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Areas for improvement 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At Reitman’s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Industry Cost Structure Benchmark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47700" y="1951317"/>
            <a:ext cx="7772400" cy="4449483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3000" dirty="0" smtClean="0">
              <a:solidFill>
                <a:prstClr val="white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85800" y="2057400"/>
          <a:ext cx="77343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41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65352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What is not working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Company’s performance</a:t>
            </a:r>
          </a:p>
        </p:txBody>
      </p:sp>
    </p:spTree>
    <p:extLst>
      <p:ext uri="{BB962C8B-B14F-4D97-AF65-F5344CB8AC3E}">
        <p14:creationId xmlns:p14="http://schemas.microsoft.com/office/powerpoint/2010/main" val="704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05185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Steady decline in revenues and an 85% drop in net earnings since 2011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Cost </a:t>
            </a:r>
            <a:r>
              <a:rPr lang="en-US" sz="2400" dirty="0">
                <a:solidFill>
                  <a:prstClr val="white"/>
                </a:solidFill>
              </a:rPr>
              <a:t>of </a:t>
            </a:r>
            <a:r>
              <a:rPr lang="en-US" sz="2400" dirty="0" smtClean="0">
                <a:solidFill>
                  <a:prstClr val="white"/>
                </a:solidFill>
              </a:rPr>
              <a:t>doing business is increasing since 80% of their products are outsourced from China and bought in US dollars. </a:t>
            </a:r>
            <a:endParaRPr lang="en-US" sz="24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Large cash outflows and unsustainable dividend payouts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Inventory write-offs doubled in 2015 compared to the year before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shares are currently around $3.85, a far cry from the $20 level it was trading in mid-2010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Bleeding Financials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69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247" y="2209800"/>
            <a:ext cx="7772400" cy="44958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Jeremy and Stephen Reitman own 49.9% of the voting through </a:t>
            </a:r>
            <a:r>
              <a:rPr lang="en-US" sz="2000" dirty="0" err="1" smtClean="0">
                <a:solidFill>
                  <a:prstClr val="white"/>
                </a:solidFill>
              </a:rPr>
              <a:t>Sherlex</a:t>
            </a:r>
            <a:r>
              <a:rPr lang="en-US" sz="2000" dirty="0" smtClean="0">
                <a:solidFill>
                  <a:prstClr val="white"/>
                </a:solidFill>
              </a:rPr>
              <a:t> Investments Inc. and another 6.7% with certain associates having complete control over the company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Jeremy </a:t>
            </a:r>
            <a:r>
              <a:rPr lang="en-US" sz="2000" dirty="0">
                <a:solidFill>
                  <a:prstClr val="white"/>
                </a:solidFill>
              </a:rPr>
              <a:t>is CEO and Chairman of the </a:t>
            </a:r>
            <a:r>
              <a:rPr lang="en-US" sz="2000" dirty="0" smtClean="0">
                <a:solidFill>
                  <a:prstClr val="white"/>
                </a:solidFill>
              </a:rPr>
              <a:t>board which is not a corporate governance best practice as Jeremy has control over the company and exercises influence over the board.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Stephen is the company’s President</a:t>
            </a:r>
            <a:endParaRPr lang="en-US" sz="20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Aging leaders with no succession plan in sight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Organizational Concerns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69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247" y="2209800"/>
            <a:ext cx="7772400" cy="44958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Every brand has its own management team run by a brand president. Is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’ business model too complex and fragmented? How efficient are their business operations?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Each management team has a VP Merchandising, VP marketing, VP Planning and Allocation, and VP Sales and Operations. Coincidentally, the two underperforming brands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and Thyme have gaps in their leadership team.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lacks a VP merchandising while Thyme lacks a VP Planning and Allocation. Coincidence? Not really. This could explain the inventory write offs.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Leadership lacks a design and purchasing team that would oversee the development of a range of products aimed at a specific type of customer and price bracket. That is crucial since every banner has a different target market.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Organizational Concerns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8524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More than 80% of products are outsourced to China. Lead time is huge. Risks are high. Costs keep going up as US dollar gets stronger.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One distribution center in Montreal to cater to all 823 stores across Canada. This puts Reitmans at a disadvantage when it comes to market responsiveness. Company has no fail over plan if distribution center is disrupted for any reason.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Poor inventory management system resulting in high inventory costs.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Operational Inefficiencies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301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Failed implementation of a new warehouse management system has led to delays in a major systems development project (“SCORE”) which is supposed to create vertical integration across </a:t>
            </a: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supply 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Lack of data analytics to determine demand and plan accordingly. As a result, hence markdown cost are higher than competition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entered the </a:t>
            </a:r>
            <a:r>
              <a:rPr lang="en-US" sz="2400" dirty="0" err="1" smtClean="0">
                <a:solidFill>
                  <a:prstClr val="white"/>
                </a:solidFill>
              </a:rPr>
              <a:t>ecomm</a:t>
            </a:r>
            <a:r>
              <a:rPr lang="en-US" sz="2400" dirty="0" smtClean="0">
                <a:solidFill>
                  <a:prstClr val="white"/>
                </a:solidFill>
              </a:rPr>
              <a:t> world later than most competition</a:t>
            </a:r>
          </a:p>
          <a:p>
            <a:pPr algn="l"/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Technology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to grow in the fast evolving and heavily competitive clothing retail environment?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68286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has a hybrid pricing strategy that is both competition and cost oriented. This is manifested in their mission statement and their various corporate initiatives aimed at reducing costs.</a:t>
            </a:r>
          </a:p>
          <a:p>
            <a:pPr algn="l"/>
            <a:endParaRPr lang="en-US" sz="2400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“We are customer driven, value oriented</a:t>
            </a:r>
          </a:p>
          <a:p>
            <a:r>
              <a:rPr lang="en-US" sz="2000" dirty="0">
                <a:solidFill>
                  <a:prstClr val="white"/>
                </a:solidFill>
              </a:rPr>
              <a:t>and committed to excellence. By promoting</a:t>
            </a:r>
          </a:p>
          <a:p>
            <a:r>
              <a:rPr lang="en-US" sz="2000" dirty="0">
                <a:solidFill>
                  <a:prstClr val="white"/>
                </a:solidFill>
              </a:rPr>
              <a:t>innovation, growth, development and teamwork,</a:t>
            </a:r>
          </a:p>
          <a:p>
            <a:r>
              <a:rPr lang="en-US" sz="2000" dirty="0">
                <a:solidFill>
                  <a:prstClr val="white"/>
                </a:solidFill>
              </a:rPr>
              <a:t>we strive to serve our customers the best</a:t>
            </a:r>
          </a:p>
          <a:p>
            <a:r>
              <a:rPr lang="en-US" sz="2000" dirty="0">
                <a:solidFill>
                  <a:prstClr val="white"/>
                </a:solidFill>
              </a:rPr>
              <a:t>quality/value proposition in the marketplace</a:t>
            </a:r>
            <a:r>
              <a:rPr lang="en-US" sz="2000" dirty="0" smtClean="0">
                <a:solidFill>
                  <a:prstClr val="white"/>
                </a:solidFill>
              </a:rPr>
              <a:t>.”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algn="l"/>
            <a:r>
              <a:rPr lang="en-US" sz="2400" dirty="0">
                <a:solidFill>
                  <a:prstClr val="white"/>
                </a:solidFill>
              </a:rPr>
              <a:t>Their current pricing strategy overlooks customer demand and results in  </a:t>
            </a:r>
            <a:r>
              <a:rPr lang="en-US" sz="2400" dirty="0" smtClean="0">
                <a:solidFill>
                  <a:prstClr val="white"/>
                </a:solidFill>
              </a:rPr>
              <a:t>a mismatch between production, supply and demand.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Pricing Strategy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working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3663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Company’s performance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2995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53953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Valuation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Given our expertise and relationships, we will implement the following initiatives without the pressure of being a public firm…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2350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we create value?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655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743200"/>
            <a:ext cx="7772400" cy="2362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Most of production will be North American based, with Mexico being the main manufacturer. Why?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Wages are increasing much slower than other economies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Energy cost inflation has been subdued 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Shipping to the US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smtClean="0">
                <a:solidFill>
                  <a:schemeClr val="bg1"/>
                </a:solidFill>
              </a:rPr>
              <a:t>Canada is easier and cheaper from Mexico</a:t>
            </a:r>
          </a:p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7281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Wages are lower than China…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9" y="2133600"/>
            <a:ext cx="576147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0186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costs are much lower in Mexico…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7" y="2098675"/>
            <a:ext cx="67500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3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8366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Shipping from Mexico is more efficient…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83" y="2133600"/>
            <a:ext cx="50158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74" y="4674326"/>
            <a:ext cx="4058850" cy="18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3383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sum, Mexico is better in most metrics…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81598"/>
            <a:ext cx="5438775" cy="444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4866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b="1" dirty="0" err="1" smtClean="0">
                <a:solidFill>
                  <a:schemeClr val="bg1"/>
                </a:solidFill>
              </a:rPr>
              <a:t>benefits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React better to consumer’s preferences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production costs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inventory levels and shrinkage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Improve product quality</a:t>
            </a:r>
          </a:p>
        </p:txBody>
      </p:sp>
    </p:spTree>
    <p:extLst>
      <p:ext uri="{BB962C8B-B14F-4D97-AF65-F5344CB8AC3E}">
        <p14:creationId xmlns:p14="http://schemas.microsoft.com/office/powerpoint/2010/main" val="11012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Privatize the firm, enhance brands and optimize supply chain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2781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085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Differentiate brands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Focus on positioning brands in the portfolio to compete in a particular niche and limit cannibalization: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Reitmans</a:t>
            </a:r>
            <a:r>
              <a:rPr lang="en-US" sz="3000" dirty="0" smtClean="0">
                <a:solidFill>
                  <a:schemeClr val="bg1"/>
                </a:solidFill>
              </a:rPr>
              <a:t>: focus on clientele 40 years old+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RW&amp;Co</a:t>
            </a:r>
            <a:r>
              <a:rPr lang="en-US" sz="3000" dirty="0" smtClean="0">
                <a:solidFill>
                  <a:schemeClr val="bg1"/>
                </a:solidFill>
              </a:rPr>
              <a:t>: Continue push for younger market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Hyba</a:t>
            </a:r>
            <a:r>
              <a:rPr lang="en-US" sz="3000" dirty="0" smtClean="0">
                <a:solidFill>
                  <a:schemeClr val="bg1"/>
                </a:solidFill>
              </a:rPr>
              <a:t>: Stay course but differentiate design from </a:t>
            </a:r>
            <a:r>
              <a:rPr lang="en-US" sz="3000" dirty="0" err="1" smtClean="0">
                <a:solidFill>
                  <a:schemeClr val="bg1"/>
                </a:solidFill>
              </a:rPr>
              <a:t>Lululemon</a:t>
            </a:r>
            <a:r>
              <a:rPr lang="en-US" sz="3000" dirty="0" smtClean="0">
                <a:solidFill>
                  <a:schemeClr val="bg1"/>
                </a:solidFill>
              </a:rPr>
              <a:t> and </a:t>
            </a:r>
            <a:r>
              <a:rPr lang="en-US" sz="3000" dirty="0" err="1" smtClean="0">
                <a:solidFill>
                  <a:schemeClr val="bg1"/>
                </a:solidFill>
              </a:rPr>
              <a:t>Lolë</a:t>
            </a:r>
            <a:r>
              <a:rPr lang="en-US" sz="3000" dirty="0" smtClean="0">
                <a:solidFill>
                  <a:schemeClr val="bg1"/>
                </a:solidFill>
              </a:rPr>
              <a:t> – mid-range with more offering in + sizes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Other brands stay the course with focus on better adapting offering to consumer trends</a:t>
            </a:r>
          </a:p>
        </p:txBody>
      </p:sp>
    </p:spTree>
    <p:extLst>
      <p:ext uri="{BB962C8B-B14F-4D97-AF65-F5344CB8AC3E}">
        <p14:creationId xmlns:p14="http://schemas.microsoft.com/office/powerpoint/2010/main" val="6657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5440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Hybrid strategy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We will execute a hybrid strategy across our brands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Seasonal offerings lasting several months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But also introduce mid-season/fast-fashion items based on local trends</a:t>
            </a:r>
          </a:p>
        </p:txBody>
      </p:sp>
    </p:spTree>
    <p:extLst>
      <p:ext uri="{BB962C8B-B14F-4D97-AF65-F5344CB8AC3E}">
        <p14:creationId xmlns:p14="http://schemas.microsoft.com/office/powerpoint/2010/main" val="8818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5233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Enhance operational expertise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The firm needs to have dedicated design teams but also: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Global Head of Design to coordinate design efforts under common themes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Global Head of </a:t>
            </a:r>
            <a:r>
              <a:rPr lang="en-US" sz="3000" dirty="0" smtClean="0">
                <a:solidFill>
                  <a:schemeClr val="bg1"/>
                </a:solidFill>
              </a:rPr>
              <a:t>Purchasing to improve sourcing efficiency and develop supply chain expertise aided by technological tools</a:t>
            </a:r>
          </a:p>
        </p:txBody>
      </p:sp>
    </p:spTree>
    <p:extLst>
      <p:ext uri="{BB962C8B-B14F-4D97-AF65-F5344CB8AC3E}">
        <p14:creationId xmlns:p14="http://schemas.microsoft.com/office/powerpoint/2010/main" val="3306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314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Market the brands as Ethical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Products and services that embrace higher ethical standards benefit from higher customer loyalty, higher brand recognition and less price sensitivity: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Products made in North America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“We are Canada” branding with </a:t>
            </a:r>
            <a:r>
              <a:rPr lang="en-US" sz="3000" dirty="0" err="1" smtClean="0">
                <a:solidFill>
                  <a:schemeClr val="bg1"/>
                </a:solidFill>
              </a:rPr>
              <a:t>Subban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Our suppliers will need to subscribe to high ethical standards </a:t>
            </a:r>
          </a:p>
        </p:txBody>
      </p:sp>
    </p:spTree>
    <p:extLst>
      <p:ext uri="{BB962C8B-B14F-4D97-AF65-F5344CB8AC3E}">
        <p14:creationId xmlns:p14="http://schemas.microsoft.com/office/powerpoint/2010/main" val="12789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10083"/>
            <a:ext cx="8382000" cy="5095517"/>
          </a:xfrm>
          <a:solidFill>
            <a:srgbClr val="0D0D0D">
              <a:alpha val="85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>1926 </a:t>
            </a:r>
            <a:r>
              <a:rPr lang="en-CA" sz="1800" dirty="0">
                <a:solidFill>
                  <a:prstClr val="white"/>
                </a:solidFill>
              </a:rPr>
              <a:t>– Company </a:t>
            </a:r>
            <a:r>
              <a:rPr lang="en-CA" sz="1800" dirty="0" smtClean="0">
                <a:solidFill>
                  <a:prstClr val="white"/>
                </a:solidFill>
              </a:rPr>
              <a:t>started with a </a:t>
            </a:r>
            <a:r>
              <a:rPr lang="en-CA" sz="1800" dirty="0">
                <a:solidFill>
                  <a:prstClr val="white"/>
                </a:solidFill>
              </a:rPr>
              <a:t>single store on St-Laurent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1926 – 2000 – Organic growth and acquisitions becoming the largest women’s fashion retailer in Canada (588 stores)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2000 – 2010 – Raised its dividends 10 times during this period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2000 – Strategic alliance with </a:t>
            </a:r>
            <a:r>
              <a:rPr lang="en-CA" sz="1800" dirty="0" err="1">
                <a:solidFill>
                  <a:prstClr val="white"/>
                </a:solidFill>
              </a:rPr>
              <a:t>Inditex</a:t>
            </a:r>
            <a:r>
              <a:rPr lang="en-CA" sz="1800" dirty="0">
                <a:solidFill>
                  <a:prstClr val="white"/>
                </a:solidFill>
              </a:rPr>
              <a:t> Group of Spain – helped them to open Zara stores in Canada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2002 – Largest acquisition in company’s history, </a:t>
            </a:r>
            <a:r>
              <a:rPr lang="en-CA" sz="1800" dirty="0" err="1">
                <a:solidFill>
                  <a:prstClr val="white"/>
                </a:solidFill>
              </a:rPr>
              <a:t>Shirmax</a:t>
            </a:r>
            <a:r>
              <a:rPr lang="en-CA" sz="1800" dirty="0">
                <a:solidFill>
                  <a:prstClr val="white"/>
                </a:solidFill>
              </a:rPr>
              <a:t> Fashions Ltd (175 stores - </a:t>
            </a:r>
            <a:r>
              <a:rPr lang="en-CA" sz="1800" dirty="0" err="1">
                <a:solidFill>
                  <a:prstClr val="white"/>
                </a:solidFill>
              </a:rPr>
              <a:t>Adition</a:t>
            </a:r>
            <a:r>
              <a:rPr lang="en-CA" sz="1800" dirty="0">
                <a:solidFill>
                  <a:prstClr val="white"/>
                </a:solidFill>
              </a:rPr>
              <a:t>-Elle, and Thyme Maternity)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2003 - 2007 – Growth year over year, biggest player in the plus size market, completed its only distribution center in Montreal, repaid loans for acquisitions.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2008 – 2015 – Recession, slowed growth and declining revenues, Reitmans never really recovered after the recession</a:t>
            </a: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bit of history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10083"/>
            <a:ext cx="8382000" cy="5095517"/>
          </a:xfrm>
          <a:solidFill>
            <a:srgbClr val="0D0D0D">
              <a:alpha val="85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2010 – Announcing Reitmans.com the company’s online buying platform. Lagging behind its competitors which added online platforms in the late 2000s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2011 – Closes the Cassis brand and converts it to other banners, Jeremy Reitman becomes CEO and Chairman of the board 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2012 – Partnership with Babies R Us to provide Thyme Maternity apparel in U.S., but closes most of them by the end of 2014 as they are not profitable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2012 – Issues with the distribution centers’ newly installed warehouse management system which adversely impact 3rd quarter sales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2014 – Plans to close the Smart Set banner and/or convert it to other banners, RW&amp;CO and ELLE magazine launch exclusive holiday dress collection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2015 – Drop in sales and reduced foot traffic continues, posted losses of $7.9M for the first 6 months while e-commerce revenues increasing  by 81%. More focus on RW&amp;CO for men with Subban, new HYBA active wear banner, Addition Elle’s Ashley Graham opens the New York fashion week, marketing shift to digital by engaging bloggers and creating capsule collections</a:t>
            </a: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bit of history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Competitive environment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Women Clothing Store Industry in Canada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Revenue: $5.6B </a:t>
            </a:r>
            <a:endParaRPr lang="en-US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Profits: $253.2M </a:t>
            </a:r>
            <a:endParaRPr lang="en-US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Margins: </a:t>
            </a:r>
            <a:r>
              <a:rPr lang="en-US" dirty="0" smtClean="0">
                <a:solidFill>
                  <a:prstClr val="white"/>
                </a:solidFill>
              </a:rPr>
              <a:t>4%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Annual </a:t>
            </a:r>
            <a:r>
              <a:rPr lang="en-US" dirty="0">
                <a:solidFill>
                  <a:prstClr val="white"/>
                </a:solidFill>
              </a:rPr>
              <a:t>Growth: 1.5</a:t>
            </a:r>
            <a:r>
              <a:rPr lang="en-US" dirty="0" smtClean="0">
                <a:solidFill>
                  <a:prstClr val="white"/>
                </a:solidFill>
              </a:rPr>
              <a:t>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Key Statistics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10083"/>
            <a:ext cx="7772400" cy="5095517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2004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Economic Drivers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609600" y="1610082"/>
          <a:ext cx="7772400" cy="514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232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Value Chain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55949" y="1428413"/>
            <a:ext cx="7022074" cy="5017172"/>
            <a:chOff x="1755949" y="1428413"/>
            <a:chExt cx="7022074" cy="5017172"/>
          </a:xfrm>
        </p:grpSpPr>
        <p:sp>
          <p:nvSpPr>
            <p:cNvPr id="8" name="Bent-Up Arrow 7"/>
            <p:cNvSpPr/>
            <p:nvPr/>
          </p:nvSpPr>
          <p:spPr>
            <a:xfrm rot="5400000">
              <a:off x="1961303" y="2287624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755949" y="1428413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Raw Material Producers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60756" y="1515519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Bent-Up Arrow 10"/>
            <p:cNvSpPr/>
            <p:nvPr/>
          </p:nvSpPr>
          <p:spPr>
            <a:xfrm rot="5400000">
              <a:off x="3043126" y="3313586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2837773" y="2454376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Manufacturers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42579" y="2541482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Bent-Up Arrow 13"/>
            <p:cNvSpPr/>
            <p:nvPr/>
          </p:nvSpPr>
          <p:spPr>
            <a:xfrm rot="5400000">
              <a:off x="4124950" y="4339549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919596" y="3480338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Wholesalers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24403" y="3567444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Bent-Up Arrow 16"/>
            <p:cNvSpPr/>
            <p:nvPr/>
          </p:nvSpPr>
          <p:spPr>
            <a:xfrm rot="5400000">
              <a:off x="5206773" y="5365511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001420" y="4506301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Retails Stores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06226" y="4593407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083243" y="5532263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Consumers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2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1210</Words>
  <Application>Microsoft Office PowerPoint</Application>
  <PresentationFormat>On-screen Show (4:3)</PresentationFormat>
  <Paragraphs>276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Office Theme</vt:lpstr>
      <vt:lpstr>1_Office Theme</vt:lpstr>
      <vt:lpstr>PowerPoint Presentation</vt:lpstr>
      <vt:lpstr>How to grow in the fast evolving and heavily competitive clothing retail environment?</vt:lpstr>
      <vt:lpstr>Privatize the firm, enhance brands and optimize supply chain</vt:lpstr>
      <vt:lpstr>   1926 – Company started with a single store on St-Laurent  1926 – 2000 – Organic growth and acquisitions becoming the largest women’s fashion retailer in Canada (588 stores)  2000 – 2010 – Raised its dividends 10 times during this period  2000 – Strategic alliance with Inditex Group of Spain – helped them to open Zara stores in Canada  2002 – Largest acquisition in company’s history, Shirmax Fashions Ltd (175 stores - Adition-Elle, and Thyme Maternity)  2003 - 2007 – Growth year over year, biggest player in the plus size market, completed its only distribution center in Montreal, repaid loans for acquisitions.  2008 – 2015 – Recession, slowed growth and declining revenues, Reitmans never really recovered after the recession   </vt:lpstr>
      <vt:lpstr>   2010 – Announcing Reitmans.com the company’s online buying platform. Lagging behind its competitors which added online platforms in the late 2000s  2011 – Closes the Cassis brand and converts it to other banners, Jeremy Reitman becomes CEO and Chairman of the board   2012 – Partnership with Babies R Us to provide Thyme Maternity apparel in U.S., but closes most of them by the end of 2014 as they are not profitable  2012 – Issues with the distribution centers’ newly installed warehouse management system which adversely impact 3rd quarter sales  2014 – Plans to close the Smart Set banner and/or convert it to other banners, RW&amp;CO and ELLE magazine launch exclusive holiday dress collection  2015 – Drop in sales and reduced foot traffic continues, posted losses of $7.9M for the first 6 months while e-commerce revenues increasing  by 81%. More focus on RW&amp;CO for men with Subban, new HYBA active wear banner, Addition Elle’s Ashley Graham opens the New York fashion week, marketing shift to digital by engaging bloggers and creating capsule collections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Success Factors</vt:lpstr>
      <vt:lpstr>Industry Cost Structure Benchmark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working</vt:lpstr>
      <vt:lpstr>X</vt:lpstr>
      <vt:lpstr>Given our expertise and relationships, we will implement the following initiatives without the pressure of being a public firm…</vt:lpstr>
      <vt:lpstr>Near-sourcing</vt:lpstr>
      <vt:lpstr>Wages are lower than China…</vt:lpstr>
      <vt:lpstr>Energy costs are much lower in Mexico…</vt:lpstr>
      <vt:lpstr>Shipping from Mexico is more efficient…</vt:lpstr>
      <vt:lpstr>In sum, Mexico is better in most metrics…</vt:lpstr>
      <vt:lpstr>Near-sourcing benefits</vt:lpstr>
      <vt:lpstr>Differentiate brands</vt:lpstr>
      <vt:lpstr>Hybrid strategy</vt:lpstr>
      <vt:lpstr>Enhance operational expertise</vt:lpstr>
      <vt:lpstr>Market the brands as Ethical</vt:lpstr>
    </vt:vector>
  </TitlesOfParts>
  <Company>Investissements PSP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Marchel</dc:creator>
  <cp:lastModifiedBy>Zeben</cp:lastModifiedBy>
  <cp:revision>27</cp:revision>
  <dcterms:created xsi:type="dcterms:W3CDTF">2015-12-07T01:31:16Z</dcterms:created>
  <dcterms:modified xsi:type="dcterms:W3CDTF">2015-12-11T01:10:42Z</dcterms:modified>
</cp:coreProperties>
</file>