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58" r:id="rId4"/>
    <p:sldId id="266" r:id="rId5"/>
    <p:sldId id="285" r:id="rId6"/>
    <p:sldId id="288" r:id="rId7"/>
    <p:sldId id="262" r:id="rId8"/>
    <p:sldId id="270" r:id="rId9"/>
    <p:sldId id="267" r:id="rId10"/>
    <p:sldId id="280" r:id="rId11"/>
    <p:sldId id="287" r:id="rId12"/>
    <p:sldId id="281" r:id="rId13"/>
    <p:sldId id="282" r:id="rId14"/>
    <p:sldId id="283" r:id="rId15"/>
    <p:sldId id="284" r:id="rId16"/>
    <p:sldId id="269" r:id="rId17"/>
    <p:sldId id="271" r:id="rId18"/>
    <p:sldId id="272" r:id="rId19"/>
    <p:sldId id="259" r:id="rId20"/>
    <p:sldId id="264" r:id="rId21"/>
    <p:sldId id="265" r:id="rId22"/>
    <p:sldId id="274" r:id="rId23"/>
    <p:sldId id="273" r:id="rId24"/>
    <p:sldId id="275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6BE07-AF2B-416E-AEFD-6742B146A254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1E687-1D57-40D4-BC9E-299C2B1B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7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Highlight</a:t>
            </a:r>
            <a:r>
              <a:rPr lang="en-CA" baseline="0" dirty="0" smtClean="0"/>
              <a:t> the interesting finds regarding organic growth, dividend raise, acquisitions.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8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Highlight</a:t>
            </a:r>
            <a:r>
              <a:rPr lang="en-CA" baseline="0" dirty="0" smtClean="0"/>
              <a:t> the interesting finds regarding organic growth, dividend raise, acquisitions.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6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1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6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51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8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52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59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14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92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3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00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78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32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22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9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6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6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5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1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5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1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9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5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5105400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fr-CA" b="1" dirty="0" err="1" smtClean="0">
                <a:solidFill>
                  <a:schemeClr val="tx1"/>
                </a:solidFill>
              </a:rPr>
              <a:t>Prepared</a:t>
            </a:r>
            <a:r>
              <a:rPr lang="fr-CA" b="1" dirty="0" smtClean="0">
                <a:solidFill>
                  <a:schemeClr val="tx1"/>
                </a:solidFill>
              </a:rPr>
              <a:t> by:</a:t>
            </a:r>
          </a:p>
          <a:p>
            <a:r>
              <a:rPr lang="fr-CA" b="1" dirty="0" smtClean="0">
                <a:solidFill>
                  <a:schemeClr val="tx1"/>
                </a:solidFill>
              </a:rPr>
              <a:t>Alexandru </a:t>
            </a:r>
            <a:r>
              <a:rPr lang="fr-CA" b="1" dirty="0" err="1" smtClean="0">
                <a:solidFill>
                  <a:schemeClr val="tx1"/>
                </a:solidFill>
              </a:rPr>
              <a:t>Ionita</a:t>
            </a:r>
            <a:endParaRPr lang="fr-CA" b="1" dirty="0" smtClean="0">
              <a:solidFill>
                <a:schemeClr val="tx1"/>
              </a:solidFill>
            </a:endParaRPr>
          </a:p>
          <a:p>
            <a:r>
              <a:rPr lang="fr-CA" b="1" dirty="0" smtClean="0">
                <a:solidFill>
                  <a:schemeClr val="tx1"/>
                </a:solidFill>
              </a:rPr>
              <a:t>Gerald Marchel</a:t>
            </a:r>
          </a:p>
          <a:p>
            <a:r>
              <a:rPr lang="fr-CA" b="1" dirty="0" smtClean="0">
                <a:solidFill>
                  <a:schemeClr val="tx1"/>
                </a:solidFill>
              </a:rPr>
              <a:t>Oscar </a:t>
            </a:r>
            <a:r>
              <a:rPr lang="fr-CA" b="1" dirty="0" err="1" smtClean="0">
                <a:solidFill>
                  <a:schemeClr val="tx1"/>
                </a:solidFill>
              </a:rPr>
              <a:t>Galindo</a:t>
            </a:r>
            <a:endParaRPr lang="fr-CA" b="1" dirty="0" smtClean="0">
              <a:solidFill>
                <a:schemeClr val="tx1"/>
              </a:solidFill>
            </a:endParaRPr>
          </a:p>
          <a:p>
            <a:r>
              <a:rPr lang="fr-CA" b="1" dirty="0" smtClean="0">
                <a:solidFill>
                  <a:schemeClr val="tx1"/>
                </a:solidFill>
              </a:rPr>
              <a:t>Simon Faucher</a:t>
            </a:r>
          </a:p>
          <a:p>
            <a:r>
              <a:rPr lang="fr-CA" b="1" dirty="0" err="1" smtClean="0">
                <a:solidFill>
                  <a:schemeClr val="tx1"/>
                </a:solidFill>
              </a:rPr>
              <a:t>Stephanie</a:t>
            </a:r>
            <a:r>
              <a:rPr lang="fr-CA" b="1" dirty="0" smtClean="0">
                <a:solidFill>
                  <a:schemeClr val="tx1"/>
                </a:solidFill>
              </a:rPr>
              <a:t> Haddad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069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247" y="2209800"/>
            <a:ext cx="7772400" cy="44958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Jeremy and Stephen Reitman own 49.9% of the voting through </a:t>
            </a:r>
            <a:r>
              <a:rPr lang="en-US" sz="2000" dirty="0" err="1" smtClean="0">
                <a:solidFill>
                  <a:prstClr val="white"/>
                </a:solidFill>
              </a:rPr>
              <a:t>Sherlex</a:t>
            </a:r>
            <a:r>
              <a:rPr lang="en-US" sz="2000" dirty="0" smtClean="0">
                <a:solidFill>
                  <a:prstClr val="white"/>
                </a:solidFill>
              </a:rPr>
              <a:t> Investments Inc. and another 6.7% with certain associates having complete control over the company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Jeremy </a:t>
            </a:r>
            <a:r>
              <a:rPr lang="en-US" sz="2000" dirty="0">
                <a:solidFill>
                  <a:prstClr val="white"/>
                </a:solidFill>
              </a:rPr>
              <a:t>is CEO and Chairman of the </a:t>
            </a:r>
            <a:r>
              <a:rPr lang="en-US" sz="2000" dirty="0" smtClean="0">
                <a:solidFill>
                  <a:prstClr val="white"/>
                </a:solidFill>
              </a:rPr>
              <a:t>board which is not a corporate governance best practice as Jeremy has control over the company and exercises influence over the board.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Stephen is the company’s President</a:t>
            </a:r>
            <a:endParaRPr lang="en-US" sz="2000" dirty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Aging leaders with no succession plan in sight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Organizational Concerns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2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069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247" y="2209800"/>
            <a:ext cx="7772400" cy="44958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Every brand has its own management team run by a brand president. Is </a:t>
            </a:r>
            <a:r>
              <a:rPr lang="en-US" sz="2000" dirty="0" err="1" smtClean="0">
                <a:solidFill>
                  <a:prstClr val="white"/>
                </a:solidFill>
              </a:rPr>
              <a:t>Reitmans</a:t>
            </a:r>
            <a:r>
              <a:rPr lang="en-US" sz="2000" dirty="0" smtClean="0">
                <a:solidFill>
                  <a:prstClr val="white"/>
                </a:solidFill>
              </a:rPr>
              <a:t>’ business model too complex and fragmented? How efficient are their business operations?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Each management team has a VP Merchandising, VP marketing, VP Planning and Allocation, and VP Sales and Operations. Coincidentally, the two underperforming brands </a:t>
            </a:r>
            <a:r>
              <a:rPr lang="en-US" sz="2000" dirty="0" err="1" smtClean="0">
                <a:solidFill>
                  <a:prstClr val="white"/>
                </a:solidFill>
              </a:rPr>
              <a:t>Reitmans</a:t>
            </a:r>
            <a:r>
              <a:rPr lang="en-US" sz="2000" dirty="0" smtClean="0">
                <a:solidFill>
                  <a:prstClr val="white"/>
                </a:solidFill>
              </a:rPr>
              <a:t> and Thyme have gaps in their leadership team. </a:t>
            </a:r>
            <a:r>
              <a:rPr lang="en-US" sz="2000" dirty="0" err="1" smtClean="0">
                <a:solidFill>
                  <a:prstClr val="white"/>
                </a:solidFill>
              </a:rPr>
              <a:t>Reitmans</a:t>
            </a:r>
            <a:r>
              <a:rPr lang="en-US" sz="2000" dirty="0" smtClean="0">
                <a:solidFill>
                  <a:prstClr val="white"/>
                </a:solidFill>
              </a:rPr>
              <a:t> lacks a VP merchandising while Thyme lacks a VP Planning and Allocation. Coincidence? Not really. This could explain the inventory write offs.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Leadership lacks a design and purchasing team that would oversee the development of a range of products aimed at a specific type of customer and price bracket. That is crucial since every banner has a different target market.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Organizational Concerns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98524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More than 80% of products are outsourced to China. Lead time is huge. Risks are high. Costs keep going up as US dollar gets stronger.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One distribution center in Montreal to cater to all 823 stores across Canada. This puts Reitmans at a disadvantage when it comes to market responsiveness. Company has no fail over plan if distribution center is disrupted for any reason.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Poor inventory management system resulting in high inventory costs.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Operational Inefficiencies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50301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 smtClean="0">
              <a:solidFill>
                <a:prstClr val="white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Failed implementation of a new warehouse management system has led to delays in a major systems development project (“SCORE”) which is supposed to create vertical integration across </a:t>
            </a:r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’ supply chain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Lack of data analytics to determine demand and plan accordingly. As a result, hence markdown cost are higher than competition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 entered the </a:t>
            </a:r>
            <a:r>
              <a:rPr lang="en-US" sz="2400" dirty="0" err="1" smtClean="0">
                <a:solidFill>
                  <a:prstClr val="white"/>
                </a:solidFill>
              </a:rPr>
              <a:t>ecomm</a:t>
            </a:r>
            <a:r>
              <a:rPr lang="en-US" sz="2400" dirty="0" smtClean="0">
                <a:solidFill>
                  <a:prstClr val="white"/>
                </a:solidFill>
              </a:rPr>
              <a:t> world later than most competition</a:t>
            </a:r>
          </a:p>
          <a:p>
            <a:pPr algn="l"/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Technology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682861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 has a hybrid pricing strategy that is both competition and cost oriented. This is manifested in their mission statement and their various corporate initiatives aimed at reducing costs.</a:t>
            </a:r>
          </a:p>
          <a:p>
            <a:pPr algn="l"/>
            <a:endParaRPr lang="en-US" sz="2400" dirty="0">
              <a:solidFill>
                <a:prstClr val="white"/>
              </a:solidFill>
            </a:endParaRPr>
          </a:p>
          <a:p>
            <a:r>
              <a:rPr lang="en-US" sz="2000" dirty="0">
                <a:solidFill>
                  <a:prstClr val="white"/>
                </a:solidFill>
              </a:rPr>
              <a:t>“We are customer driven, value oriented</a:t>
            </a:r>
          </a:p>
          <a:p>
            <a:r>
              <a:rPr lang="en-US" sz="2000" dirty="0">
                <a:solidFill>
                  <a:prstClr val="white"/>
                </a:solidFill>
              </a:rPr>
              <a:t>and committed to excellence. By promoting</a:t>
            </a:r>
          </a:p>
          <a:p>
            <a:r>
              <a:rPr lang="en-US" sz="2000" dirty="0">
                <a:solidFill>
                  <a:prstClr val="white"/>
                </a:solidFill>
              </a:rPr>
              <a:t>innovation, growth, development and teamwork,</a:t>
            </a:r>
          </a:p>
          <a:p>
            <a:r>
              <a:rPr lang="en-US" sz="2000" dirty="0">
                <a:solidFill>
                  <a:prstClr val="white"/>
                </a:solidFill>
              </a:rPr>
              <a:t>we strive to serve our customers the best</a:t>
            </a:r>
          </a:p>
          <a:p>
            <a:r>
              <a:rPr lang="en-US" sz="2000" dirty="0">
                <a:solidFill>
                  <a:prstClr val="white"/>
                </a:solidFill>
              </a:rPr>
              <a:t>quality/value proposition in the marketplace</a:t>
            </a:r>
            <a:r>
              <a:rPr lang="en-US" sz="2000" dirty="0" smtClean="0">
                <a:solidFill>
                  <a:prstClr val="white"/>
                </a:solidFill>
              </a:rPr>
              <a:t>.”</a:t>
            </a:r>
          </a:p>
          <a:p>
            <a:endParaRPr lang="en-US" sz="2000" dirty="0">
              <a:solidFill>
                <a:prstClr val="white"/>
              </a:solidFill>
            </a:endParaRPr>
          </a:p>
          <a:p>
            <a:pPr algn="l"/>
            <a:r>
              <a:rPr lang="en-US" sz="2400" dirty="0">
                <a:solidFill>
                  <a:prstClr val="white"/>
                </a:solidFill>
              </a:rPr>
              <a:t>Their current pricing strategy overlooks customer demand and results in  </a:t>
            </a:r>
            <a:r>
              <a:rPr lang="en-US" sz="2400" dirty="0" smtClean="0">
                <a:solidFill>
                  <a:prstClr val="white"/>
                </a:solidFill>
              </a:rPr>
              <a:t>a mismatch between production, supply and demand.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Pricing Strategy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is working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33663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Company’s performance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X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529951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53953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Valuation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Given our expertise and relationships, we will implement the following initiatives without the pressure of being a public firm…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82350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How will we create value?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02655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Near-</a:t>
            </a:r>
            <a:r>
              <a:rPr lang="fr-CA" b="1" dirty="0" err="1" smtClean="0">
                <a:solidFill>
                  <a:schemeClr val="bg1"/>
                </a:solidFill>
              </a:rPr>
              <a:t>sourcing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743200"/>
            <a:ext cx="7772400" cy="2362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smtClean="0">
                <a:solidFill>
                  <a:schemeClr val="bg1"/>
                </a:solidFill>
              </a:rPr>
              <a:t>Most of production will be North American based, with Mexico being the main manufacturer. Why?</a:t>
            </a:r>
          </a:p>
          <a:p>
            <a:pPr algn="l"/>
            <a:endParaRPr lang="en-US" sz="3000" dirty="0" smtClean="0">
              <a:solidFill>
                <a:schemeClr val="bg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Wages are increasing much slower than other economies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Energy cost inflation has been subdued 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Shipping to the US</a:t>
            </a:r>
            <a:r>
              <a:rPr lang="en-US" sz="3000" dirty="0">
                <a:solidFill>
                  <a:schemeClr val="bg1"/>
                </a:solidFill>
              </a:rPr>
              <a:t>/</a:t>
            </a:r>
            <a:r>
              <a:rPr lang="en-US" sz="3000" dirty="0" smtClean="0">
                <a:solidFill>
                  <a:schemeClr val="bg1"/>
                </a:solidFill>
              </a:rPr>
              <a:t>Canada is easier and cheaper from Mexico</a:t>
            </a:r>
          </a:p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87281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Wages are lower than China…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9" y="2133600"/>
            <a:ext cx="576147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can the firm survive in the current challenging environment?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572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80186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Energy costs are much lower in Mexico…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27" y="2098675"/>
            <a:ext cx="67500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3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28366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Shipping from Mexico is more efficient…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083" y="2133600"/>
            <a:ext cx="501583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74" y="4674326"/>
            <a:ext cx="4058850" cy="187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72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53383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sum, Mexico is better in most metrics…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81598"/>
            <a:ext cx="5438775" cy="444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48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34866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Near-</a:t>
            </a:r>
            <a:r>
              <a:rPr lang="fr-CA" b="1" dirty="0" err="1" smtClean="0">
                <a:solidFill>
                  <a:schemeClr val="bg1"/>
                </a:solidFill>
              </a:rPr>
              <a:t>sourcing</a:t>
            </a:r>
            <a:r>
              <a:rPr lang="fr-CA" b="1" dirty="0" smtClean="0">
                <a:solidFill>
                  <a:schemeClr val="bg1"/>
                </a:solidFill>
              </a:rPr>
              <a:t> </a:t>
            </a:r>
            <a:r>
              <a:rPr lang="fr-CA" b="1" dirty="0" err="1" smtClean="0">
                <a:solidFill>
                  <a:schemeClr val="bg1"/>
                </a:solidFill>
              </a:rPr>
              <a:t>benefits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21336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React better to consumer’s preferences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Reduce production costs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Reduce inventory levels and shrinkage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Improve product quality</a:t>
            </a:r>
          </a:p>
        </p:txBody>
      </p:sp>
    </p:spTree>
    <p:extLst>
      <p:ext uri="{BB962C8B-B14F-4D97-AF65-F5344CB8AC3E}">
        <p14:creationId xmlns:p14="http://schemas.microsoft.com/office/powerpoint/2010/main" val="11012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50856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Differentiate brands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Focus on positioning brands in the portfolio to compete in a particular niche and limit cannibalization:</a:t>
            </a:r>
          </a:p>
          <a:p>
            <a:pPr algn="l"/>
            <a:endParaRPr lang="en-US" sz="30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Reitmans</a:t>
            </a:r>
            <a:r>
              <a:rPr lang="en-US" sz="3000" dirty="0" smtClean="0">
                <a:solidFill>
                  <a:schemeClr val="bg1"/>
                </a:solidFill>
              </a:rPr>
              <a:t>: focus on clientele 40 years old+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RW&amp;Co</a:t>
            </a:r>
            <a:r>
              <a:rPr lang="en-US" sz="3000" dirty="0" smtClean="0">
                <a:solidFill>
                  <a:schemeClr val="bg1"/>
                </a:solidFill>
              </a:rPr>
              <a:t>: Continue push for younger market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Hyba</a:t>
            </a:r>
            <a:r>
              <a:rPr lang="en-US" sz="3000" dirty="0" smtClean="0">
                <a:solidFill>
                  <a:schemeClr val="bg1"/>
                </a:solidFill>
              </a:rPr>
              <a:t>: Stay course but differentiate design from </a:t>
            </a:r>
            <a:r>
              <a:rPr lang="en-US" sz="3000" dirty="0" err="1" smtClean="0">
                <a:solidFill>
                  <a:schemeClr val="bg1"/>
                </a:solidFill>
              </a:rPr>
              <a:t>Lululemon</a:t>
            </a:r>
            <a:r>
              <a:rPr lang="en-US" sz="3000" dirty="0" smtClean="0">
                <a:solidFill>
                  <a:schemeClr val="bg1"/>
                </a:solidFill>
              </a:rPr>
              <a:t> and </a:t>
            </a:r>
            <a:r>
              <a:rPr lang="en-US" sz="3000" dirty="0" err="1" smtClean="0">
                <a:solidFill>
                  <a:schemeClr val="bg1"/>
                </a:solidFill>
              </a:rPr>
              <a:t>Lolë</a:t>
            </a:r>
            <a:r>
              <a:rPr lang="en-US" sz="3000" dirty="0" smtClean="0">
                <a:solidFill>
                  <a:schemeClr val="bg1"/>
                </a:solidFill>
              </a:rPr>
              <a:t> – mid-range with more offering in + sizes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Other brands stay the course with focus on better adapting offering to consumer trends</a:t>
            </a:r>
          </a:p>
        </p:txBody>
      </p:sp>
    </p:spTree>
    <p:extLst>
      <p:ext uri="{BB962C8B-B14F-4D97-AF65-F5344CB8AC3E}">
        <p14:creationId xmlns:p14="http://schemas.microsoft.com/office/powerpoint/2010/main" val="6657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95440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Hybrid strategy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We will execute a hybrid strategy across our brands</a:t>
            </a:r>
            <a:r>
              <a:rPr lang="en-US" sz="3000" dirty="0">
                <a:solidFill>
                  <a:schemeClr val="bg1"/>
                </a:solidFill>
              </a:rPr>
              <a:t>: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Seasonal offerings lasting several months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But also introduce mid-season/fast-fashion items based on local trends</a:t>
            </a:r>
          </a:p>
        </p:txBody>
      </p:sp>
    </p:spTree>
    <p:extLst>
      <p:ext uri="{BB962C8B-B14F-4D97-AF65-F5344CB8AC3E}">
        <p14:creationId xmlns:p14="http://schemas.microsoft.com/office/powerpoint/2010/main" val="8818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55233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Enhance operational expertise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The firm needs to have dedicated design teams but also: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Global Head of Design to coordinate design efforts under common themes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Global Head of </a:t>
            </a:r>
            <a:r>
              <a:rPr lang="en-US" sz="3000" dirty="0" smtClean="0">
                <a:solidFill>
                  <a:schemeClr val="bg1"/>
                </a:solidFill>
              </a:rPr>
              <a:t>Purchasing to improve sourcing efficiency and develop supply chain expertise aided by technological tools</a:t>
            </a:r>
          </a:p>
        </p:txBody>
      </p:sp>
    </p:spTree>
    <p:extLst>
      <p:ext uri="{BB962C8B-B14F-4D97-AF65-F5344CB8AC3E}">
        <p14:creationId xmlns:p14="http://schemas.microsoft.com/office/powerpoint/2010/main" val="3306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3314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Market the brands as Ethical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Products and services that embrace higher ethical standards benefit from higher customer loyalty, higher brand recognition and less price sensitivity: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Products made in North America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“We are Canada” branding with </a:t>
            </a:r>
            <a:r>
              <a:rPr lang="en-US" sz="3000" dirty="0" err="1" smtClean="0">
                <a:solidFill>
                  <a:schemeClr val="bg1"/>
                </a:solidFill>
              </a:rPr>
              <a:t>Subban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Our suppliers will need to subscribe to high ethical standards </a:t>
            </a:r>
          </a:p>
        </p:txBody>
      </p:sp>
    </p:spTree>
    <p:extLst>
      <p:ext uri="{BB962C8B-B14F-4D97-AF65-F5344CB8AC3E}">
        <p14:creationId xmlns:p14="http://schemas.microsoft.com/office/powerpoint/2010/main" val="127899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want to take the firm private and ensure that the </a:t>
            </a:r>
            <a:r>
              <a:rPr lang="en-US" dirty="0" err="1">
                <a:solidFill>
                  <a:schemeClr val="bg1"/>
                </a:solidFill>
              </a:rPr>
              <a:t>Reitmans</a:t>
            </a:r>
            <a:r>
              <a:rPr lang="en-US" dirty="0">
                <a:solidFill>
                  <a:schemeClr val="bg1"/>
                </a:solidFill>
              </a:rPr>
              <a:t> name will live on in the clothing industry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82781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10083"/>
            <a:ext cx="8382000" cy="5095517"/>
          </a:xfrm>
          <a:solidFill>
            <a:srgbClr val="0D0D0D">
              <a:alpha val="85000"/>
            </a:srgbClr>
          </a:solidFill>
        </p:spPr>
        <p:txBody>
          <a:bodyPr>
            <a:noAutofit/>
          </a:bodyPr>
          <a:lstStyle/>
          <a:p>
            <a:pPr algn="l"/>
            <a:r>
              <a:rPr lang="en-CA" sz="1800" dirty="0" smtClean="0">
                <a:solidFill>
                  <a:prstClr val="white"/>
                </a:solidFill>
              </a:rPr>
              <a:t/>
            </a:r>
            <a:br>
              <a:rPr lang="en-CA" sz="1800" dirty="0" smtClean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 smtClean="0">
                <a:solidFill>
                  <a:prstClr val="white"/>
                </a:solidFill>
              </a:rPr>
              <a:t/>
            </a:r>
            <a:br>
              <a:rPr lang="en-CA" sz="1800" dirty="0" smtClean="0">
                <a:solidFill>
                  <a:prstClr val="white"/>
                </a:solidFill>
              </a:rPr>
            </a:br>
            <a:r>
              <a:rPr lang="en-CA" sz="1800" dirty="0" smtClean="0">
                <a:solidFill>
                  <a:prstClr val="white"/>
                </a:solidFill>
              </a:rPr>
              <a:t>1926 </a:t>
            </a:r>
            <a:r>
              <a:rPr lang="en-CA" sz="1800" dirty="0">
                <a:solidFill>
                  <a:prstClr val="white"/>
                </a:solidFill>
              </a:rPr>
              <a:t>– Company </a:t>
            </a:r>
            <a:r>
              <a:rPr lang="en-CA" sz="1800" dirty="0" smtClean="0">
                <a:solidFill>
                  <a:prstClr val="white"/>
                </a:solidFill>
              </a:rPr>
              <a:t>started with a </a:t>
            </a:r>
            <a:r>
              <a:rPr lang="en-CA" sz="1800" dirty="0">
                <a:solidFill>
                  <a:prstClr val="white"/>
                </a:solidFill>
              </a:rPr>
              <a:t>single store on St-Laurent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1926 – 2000 – Organic growth and acquisitions becoming the largest women’s fashion retailer in Canada (588 stores)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2000 – 2010 – Raised its dividends 10 times during this period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2000 – Strategic alliance with </a:t>
            </a:r>
            <a:r>
              <a:rPr lang="en-CA" sz="1800" dirty="0" err="1">
                <a:solidFill>
                  <a:prstClr val="white"/>
                </a:solidFill>
              </a:rPr>
              <a:t>Inditex</a:t>
            </a:r>
            <a:r>
              <a:rPr lang="en-CA" sz="1800" dirty="0">
                <a:solidFill>
                  <a:prstClr val="white"/>
                </a:solidFill>
              </a:rPr>
              <a:t> Group of Spain – helped them to open Zara stores in Canada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2002 – Largest acquisition in company’s history, </a:t>
            </a:r>
            <a:r>
              <a:rPr lang="en-CA" sz="1800" dirty="0" err="1">
                <a:solidFill>
                  <a:prstClr val="white"/>
                </a:solidFill>
              </a:rPr>
              <a:t>Shirmax</a:t>
            </a:r>
            <a:r>
              <a:rPr lang="en-CA" sz="1800" dirty="0">
                <a:solidFill>
                  <a:prstClr val="white"/>
                </a:solidFill>
              </a:rPr>
              <a:t> Fashions Ltd (175 stores - </a:t>
            </a:r>
            <a:r>
              <a:rPr lang="en-CA" sz="1800" dirty="0" err="1">
                <a:solidFill>
                  <a:prstClr val="white"/>
                </a:solidFill>
              </a:rPr>
              <a:t>Adition</a:t>
            </a:r>
            <a:r>
              <a:rPr lang="en-CA" sz="1800" dirty="0">
                <a:solidFill>
                  <a:prstClr val="white"/>
                </a:solidFill>
              </a:rPr>
              <a:t>-Elle, and Thyme Maternity)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2003 - 2007 – Growth year over year, biggest player in the plus size market, completed its only distribution center in Montreal, repaid loans for acquisitions.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2008 – 2015 – Recession, slowed growth and declining revenues, Reitmans never really recovered after the recession</a:t>
            </a: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572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 bit of history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10083"/>
            <a:ext cx="8382000" cy="5095517"/>
          </a:xfrm>
          <a:solidFill>
            <a:srgbClr val="0D0D0D">
              <a:alpha val="85000"/>
            </a:srgbClr>
          </a:solidFill>
        </p:spPr>
        <p:txBody>
          <a:bodyPr>
            <a:noAutofit/>
          </a:bodyPr>
          <a:lstStyle/>
          <a:p>
            <a:pPr algn="l"/>
            <a:r>
              <a:rPr lang="en-CA" sz="1800" dirty="0" smtClean="0">
                <a:solidFill>
                  <a:prstClr val="white"/>
                </a:solidFill>
              </a:rPr>
              <a:t/>
            </a:r>
            <a:br>
              <a:rPr lang="en-CA" sz="1800" dirty="0" smtClean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 smtClean="0">
                <a:solidFill>
                  <a:prstClr val="white"/>
                </a:solidFill>
              </a:rPr>
              <a:t/>
            </a:r>
            <a:br>
              <a:rPr lang="en-CA" sz="1800" dirty="0" smtClean="0">
                <a:solidFill>
                  <a:prstClr val="white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2010 – Announcing Reitmans.com the company’s online buying platform. Lagging behind its competitors which added online platforms in the late 2000s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2011 – Closes the Cassis brand and converts it to other banners, Jeremy Reitman becomes CEO and Chairman of the board 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2012 – Partnership with Babies R Us to provide Thyme Maternity apparel in U.S., but closes most of them by the end of 2014 as they are not profitable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2012 – Issues with the distribution centers’ newly installed warehouse management system which adversely impact 3rd quarter sales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2014 – Plans to close the Smart Set banner and/or convert it to other banners, RW&amp;CO and ELLE magazine launch exclusive holiday dress collection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2015 – Drop in sales and reduced foot traffic continues, posted losses of $7.9M for the first 6 months while e-commerce revenues increasing  by 81%. More focus on RW&amp;CO for men with Subban, new HYBA active wear banner, Addition Elle’s Ashley Graham opens the New York fashion week, marketing shift to digital by engaging bloggers and creating capsule collections</a:t>
            </a: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572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 bit of history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145122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24200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Competitive environment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XXX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31768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24200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Competitive environment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XXX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653526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What is not working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Company’s performance</a:t>
            </a:r>
          </a:p>
        </p:txBody>
      </p:sp>
    </p:spTree>
    <p:extLst>
      <p:ext uri="{BB962C8B-B14F-4D97-AF65-F5344CB8AC3E}">
        <p14:creationId xmlns:p14="http://schemas.microsoft.com/office/powerpoint/2010/main" val="7048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05185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Steady decline in revenues and an 85% drop in net earnings since 2011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Cost </a:t>
            </a:r>
            <a:r>
              <a:rPr lang="en-US" sz="2400" dirty="0">
                <a:solidFill>
                  <a:prstClr val="white"/>
                </a:solidFill>
              </a:rPr>
              <a:t>of </a:t>
            </a:r>
            <a:r>
              <a:rPr lang="en-US" sz="2400" dirty="0" smtClean="0">
                <a:solidFill>
                  <a:prstClr val="white"/>
                </a:solidFill>
              </a:rPr>
              <a:t>doing business is increasing since 80% of their products are outsourced from China and bought in US dollars. </a:t>
            </a:r>
            <a:endParaRPr lang="en-US" sz="2400" dirty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Large cash outflows and unsustainable dividend payouts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Inventory write-offs doubled in 2015 compared to the year before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’ shares are currently around $3.85, a far cry from the $20 level it was trading in mid-2010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Bleeding Financials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1033</Words>
  <Application>Microsoft Office PowerPoint</Application>
  <PresentationFormat>On-screen Show (4:3)</PresentationFormat>
  <Paragraphs>206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Office Theme</vt:lpstr>
      <vt:lpstr>1_Office Theme</vt:lpstr>
      <vt:lpstr>PowerPoint Presentation</vt:lpstr>
      <vt:lpstr>How can the firm survive in the current challenging environment?</vt:lpstr>
      <vt:lpstr>We want to take the firm private and ensure that the Reitmans name will live on in the clothing industry</vt:lpstr>
      <vt:lpstr>   1926 – Company started with a single store on St-Laurent  1926 – 2000 – Organic growth and acquisitions becoming the largest women’s fashion retailer in Canada (588 stores)  2000 – 2010 – Raised its dividends 10 times during this period  2000 – Strategic alliance with Inditex Group of Spain – helped them to open Zara stores in Canada  2002 – Largest acquisition in company’s history, Shirmax Fashions Ltd (175 stores - Adition-Elle, and Thyme Maternity)  2003 - 2007 – Growth year over year, biggest player in the plus size market, completed its only distribution center in Montreal, repaid loans for acquisitions.  2008 – 2015 – Recession, slowed growth and declining revenues, Reitmans never really recovered after the recession   </vt:lpstr>
      <vt:lpstr>   2010 – Announcing Reitmans.com the company’s online buying platform. Lagging behind its competitors which added online platforms in the late 2000s  2011 – Closes the Cassis brand and converts it to other banners, Jeremy Reitman becomes CEO and Chairman of the board   2012 – Partnership with Babies R Us to provide Thyme Maternity apparel in U.S., but closes most of them by the end of 2014 as they are not profitable  2012 – Issues with the distribution centers’ newly installed warehouse management system which adversely impact 3rd quarter sales  2014 – Plans to close the Smart Set banner and/or convert it to other banners, RW&amp;CO and ELLE magazine launch exclusive holiday dress collection  2015 – Drop in sales and reduced foot traffic continues, posted losses of $7.9M for the first 6 months while e-commerce revenues increasing  by 81%. More focus on RW&amp;CO for men with Subban, new HYBA active wear banner, Addition Elle’s Ashley Graham opens the New York fashion week, marketing shift to digital by engaging bloggers and creating capsule collections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working</vt:lpstr>
      <vt:lpstr>X</vt:lpstr>
      <vt:lpstr>Given our expertise and relationships, we will implement the following initiatives without the pressure of being a public firm…</vt:lpstr>
      <vt:lpstr>Near-sourcing</vt:lpstr>
      <vt:lpstr>Wages are lower than China…</vt:lpstr>
      <vt:lpstr>Energy costs are much lower in Mexico…</vt:lpstr>
      <vt:lpstr>Shipping from Mexico is more efficient…</vt:lpstr>
      <vt:lpstr>In sum, Mexico is better in most metrics…</vt:lpstr>
      <vt:lpstr>Near-sourcing benefits</vt:lpstr>
      <vt:lpstr>Differentiate brands</vt:lpstr>
      <vt:lpstr>Hybrid strategy</vt:lpstr>
      <vt:lpstr>Enhance operational expertise</vt:lpstr>
      <vt:lpstr>Market the brands as Ethical</vt:lpstr>
    </vt:vector>
  </TitlesOfParts>
  <Company>Investissements PSP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 Marchel</dc:creator>
  <cp:lastModifiedBy>Hyperion</cp:lastModifiedBy>
  <cp:revision>26</cp:revision>
  <dcterms:created xsi:type="dcterms:W3CDTF">2015-12-07T01:31:16Z</dcterms:created>
  <dcterms:modified xsi:type="dcterms:W3CDTF">2015-12-10T15:38:59Z</dcterms:modified>
</cp:coreProperties>
</file>