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8" r:id="rId4"/>
    <p:sldId id="266" r:id="rId5"/>
    <p:sldId id="262" r:id="rId6"/>
    <p:sldId id="270" r:id="rId7"/>
    <p:sldId id="267" r:id="rId8"/>
    <p:sldId id="280" r:id="rId9"/>
    <p:sldId id="281" r:id="rId10"/>
    <p:sldId id="282" r:id="rId11"/>
    <p:sldId id="283" r:id="rId12"/>
    <p:sldId id="284" r:id="rId13"/>
    <p:sldId id="269" r:id="rId14"/>
    <p:sldId id="271" r:id="rId15"/>
    <p:sldId id="272" r:id="rId16"/>
    <p:sldId id="259" r:id="rId17"/>
    <p:sldId id="264" r:id="rId18"/>
    <p:sldId id="265" r:id="rId19"/>
    <p:sldId id="274" r:id="rId20"/>
    <p:sldId id="273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BE07-AF2B-416E-AEFD-6742B146A254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E687-1D57-40D4-BC9E-299C2B1B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1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5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9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3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32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22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9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1054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fr-CA" b="1" dirty="0" err="1" smtClean="0">
                <a:solidFill>
                  <a:schemeClr val="tx1"/>
                </a:solidFill>
              </a:rPr>
              <a:t>Prepared</a:t>
            </a:r>
            <a:r>
              <a:rPr lang="fr-CA" b="1" dirty="0" smtClean="0">
                <a:solidFill>
                  <a:schemeClr val="tx1"/>
                </a:solidFill>
              </a:rPr>
              <a:t> by: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Alexandru </a:t>
            </a:r>
            <a:r>
              <a:rPr lang="fr-CA" b="1" dirty="0" err="1" smtClean="0">
                <a:solidFill>
                  <a:schemeClr val="tx1"/>
                </a:solidFill>
              </a:rPr>
              <a:t>Ionita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Gerald Marchel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Oscar </a:t>
            </a:r>
            <a:r>
              <a:rPr lang="fr-CA" b="1" dirty="0" err="1" smtClean="0">
                <a:solidFill>
                  <a:schemeClr val="tx1"/>
                </a:solidFill>
              </a:rPr>
              <a:t>Galindo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Simon Faucher</a:t>
            </a:r>
          </a:p>
          <a:p>
            <a:r>
              <a:rPr lang="fr-CA" b="1" dirty="0" err="1" smtClean="0">
                <a:solidFill>
                  <a:schemeClr val="tx1"/>
                </a:solidFill>
              </a:rPr>
              <a:t>Stephanie</a:t>
            </a:r>
            <a:r>
              <a:rPr lang="fr-CA" b="1" dirty="0" smtClean="0">
                <a:solidFill>
                  <a:schemeClr val="tx1"/>
                </a:solidFill>
              </a:rPr>
              <a:t> Haddad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301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Failed implementation of a new warehouse management system has led to delays in a major systems development project (“SCORE”) which is supposed to create vertical integration across </a:t>
            </a: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supply 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Lack of data analytics to determine demand and plan accordingly. As a result, hence markdown cost are higher than competition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entered the </a:t>
            </a:r>
            <a:r>
              <a:rPr lang="en-US" sz="2400" dirty="0" err="1" smtClean="0">
                <a:solidFill>
                  <a:prstClr val="white"/>
                </a:solidFill>
              </a:rPr>
              <a:t>ecomm</a:t>
            </a:r>
            <a:r>
              <a:rPr lang="en-US" sz="2400" dirty="0" smtClean="0">
                <a:solidFill>
                  <a:prstClr val="white"/>
                </a:solidFill>
              </a:rPr>
              <a:t> world later than most competition</a:t>
            </a:r>
          </a:p>
          <a:p>
            <a:pPr algn="l"/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Technology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68286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has a hybrid pricing strategy that is both competition and cost oriented. This is manifested in their mission statement and their various corporate initiatives aimed at reducing costs.</a:t>
            </a:r>
          </a:p>
          <a:p>
            <a:pPr algn="l"/>
            <a:endParaRPr lang="en-US" sz="24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“We are customer driven, value oriented</a:t>
            </a:r>
          </a:p>
          <a:p>
            <a:r>
              <a:rPr lang="en-US" sz="2000" dirty="0">
                <a:solidFill>
                  <a:prstClr val="white"/>
                </a:solidFill>
              </a:rPr>
              <a:t>and committed to excellence. By promoting</a:t>
            </a:r>
          </a:p>
          <a:p>
            <a:r>
              <a:rPr lang="en-US" sz="2000" dirty="0">
                <a:solidFill>
                  <a:prstClr val="white"/>
                </a:solidFill>
              </a:rPr>
              <a:t>innovation, growth, development and teamwork,</a:t>
            </a:r>
          </a:p>
          <a:p>
            <a:r>
              <a:rPr lang="en-US" sz="2000" dirty="0">
                <a:solidFill>
                  <a:prstClr val="white"/>
                </a:solidFill>
              </a:rPr>
              <a:t>we strive to serve our customers the best</a:t>
            </a:r>
          </a:p>
          <a:p>
            <a:r>
              <a:rPr lang="en-US" sz="2000" dirty="0">
                <a:solidFill>
                  <a:prstClr val="white"/>
                </a:solidFill>
              </a:rPr>
              <a:t>quality/value proposition in the marketplace</a:t>
            </a:r>
            <a:r>
              <a:rPr lang="en-US" sz="2000" dirty="0" smtClean="0">
                <a:solidFill>
                  <a:prstClr val="white"/>
                </a:solidFill>
              </a:rPr>
              <a:t>.”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algn="l"/>
            <a:r>
              <a:rPr lang="en-US" sz="2400" dirty="0">
                <a:solidFill>
                  <a:prstClr val="white"/>
                </a:solidFill>
              </a:rPr>
              <a:t>Their current pricing strategy overlooks customer demand and results in  </a:t>
            </a:r>
            <a:r>
              <a:rPr lang="en-US" sz="2400" dirty="0" smtClean="0">
                <a:solidFill>
                  <a:prstClr val="white"/>
                </a:solidFill>
              </a:rPr>
              <a:t>a mismatch between production, supply and demand.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Pricing Strategy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working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3663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2995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53953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Valuation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Given our expertise and relationships, we will implement the following initiatives without the pressure of being a public firm…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2350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we create value?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655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Most of production will be North American based, with Mexico being the main manufacturer. Why?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Wages are increasing much slower than other economies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Energy cost inflation has been subdued 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Shipping to the US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smtClean="0">
                <a:solidFill>
                  <a:schemeClr val="bg1"/>
                </a:solidFill>
              </a:rPr>
              <a:t>Canada is easier and cheaper from Mexico</a:t>
            </a:r>
          </a:p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7281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Wages are lower than China…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9" y="2133600"/>
            <a:ext cx="5761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0186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costs are much lower in Mexico…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7" y="2098675"/>
            <a:ext cx="6750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8366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Shipping from Mexico is more efficient…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3" y="2133600"/>
            <a:ext cx="5015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74" y="4674326"/>
            <a:ext cx="4058850" cy="18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3383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sum, Mexico is better in most metrics…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1598"/>
            <a:ext cx="5438775" cy="44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can the firm survive in the current challenging environment?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486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benefits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React better to consumer’s preferences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production costs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inventory levels and shrinkage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Improve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11012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085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Differentiate brands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Focus on positioning brands in the portfolio to compete in a particular niche and limit cannibalization: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Reitmans</a:t>
            </a:r>
            <a:r>
              <a:rPr lang="en-US" sz="3000" dirty="0" smtClean="0">
                <a:solidFill>
                  <a:schemeClr val="bg1"/>
                </a:solidFill>
              </a:rPr>
              <a:t>: focus on clientele 40 years old+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RW&amp;Co</a:t>
            </a:r>
            <a:r>
              <a:rPr lang="en-US" sz="3000" dirty="0" smtClean="0">
                <a:solidFill>
                  <a:schemeClr val="bg1"/>
                </a:solidFill>
              </a:rPr>
              <a:t>: Continue push for younger market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Hyba</a:t>
            </a:r>
            <a:r>
              <a:rPr lang="en-US" sz="3000" dirty="0" smtClean="0">
                <a:solidFill>
                  <a:schemeClr val="bg1"/>
                </a:solidFill>
              </a:rPr>
              <a:t>: Stay course but differentiate design from </a:t>
            </a:r>
            <a:r>
              <a:rPr lang="en-US" sz="3000" dirty="0" err="1" smtClean="0">
                <a:solidFill>
                  <a:schemeClr val="bg1"/>
                </a:solidFill>
              </a:rPr>
              <a:t>Lululemon</a:t>
            </a:r>
            <a:r>
              <a:rPr lang="en-US" sz="3000" dirty="0" smtClean="0">
                <a:solidFill>
                  <a:schemeClr val="bg1"/>
                </a:solidFill>
              </a:rPr>
              <a:t> and </a:t>
            </a:r>
            <a:r>
              <a:rPr lang="en-US" sz="3000" dirty="0" err="1" smtClean="0">
                <a:solidFill>
                  <a:schemeClr val="bg1"/>
                </a:solidFill>
              </a:rPr>
              <a:t>Lolë</a:t>
            </a:r>
            <a:r>
              <a:rPr lang="en-US" sz="3000" dirty="0" smtClean="0">
                <a:solidFill>
                  <a:schemeClr val="bg1"/>
                </a:solidFill>
              </a:rPr>
              <a:t> – mid-range with more offering in + sizes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Other brands stay the course with focus on better adapting offering to 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6657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5440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Hybrid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We will execute a hybrid strategy across our brands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Seasonal offerings lasting several months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But also introduce mid-season/fast-fashion items based on local trends</a:t>
            </a:r>
          </a:p>
        </p:txBody>
      </p:sp>
    </p:spTree>
    <p:extLst>
      <p:ext uri="{BB962C8B-B14F-4D97-AF65-F5344CB8AC3E}">
        <p14:creationId xmlns:p14="http://schemas.microsoft.com/office/powerpoint/2010/main" val="881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5233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Enhance operational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The firm needs to have dedicated design teams but also: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Global Head of Design to coordinate design efforts under common themes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Global Head of </a:t>
            </a:r>
            <a:r>
              <a:rPr lang="en-US" sz="3000" dirty="0" smtClean="0">
                <a:solidFill>
                  <a:schemeClr val="bg1"/>
                </a:solidFill>
              </a:rPr>
              <a:t>Purchasing to improve sourcing efficiency and develop supply chain expertise aided by technological tools</a:t>
            </a:r>
          </a:p>
        </p:txBody>
      </p:sp>
    </p:spTree>
    <p:extLst>
      <p:ext uri="{BB962C8B-B14F-4D97-AF65-F5344CB8AC3E}">
        <p14:creationId xmlns:p14="http://schemas.microsoft.com/office/powerpoint/2010/main" val="3306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314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Market the brands as Ethical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Products and services that embrace higher ethical standards benefit from higher customer loyalty, higher brand recognition and less price sensitivity: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Products made in North America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“We are Canada” branding with </a:t>
            </a:r>
            <a:r>
              <a:rPr lang="en-US" sz="3000" dirty="0" err="1" smtClean="0">
                <a:solidFill>
                  <a:schemeClr val="bg1"/>
                </a:solidFill>
              </a:rPr>
              <a:t>Subban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Our suppliers will need to subscribe to high ethical standards </a:t>
            </a:r>
          </a:p>
        </p:txBody>
      </p:sp>
    </p:spTree>
    <p:extLst>
      <p:ext uri="{BB962C8B-B14F-4D97-AF65-F5344CB8AC3E}">
        <p14:creationId xmlns:p14="http://schemas.microsoft.com/office/powerpoint/2010/main" val="12789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want to take the firm private and ensure that the </a:t>
            </a:r>
            <a:r>
              <a:rPr lang="en-US" dirty="0" err="1">
                <a:solidFill>
                  <a:schemeClr val="bg1"/>
                </a:solidFill>
              </a:rPr>
              <a:t>Reitmans</a:t>
            </a:r>
            <a:r>
              <a:rPr lang="en-US" dirty="0">
                <a:solidFill>
                  <a:schemeClr val="bg1"/>
                </a:solidFill>
              </a:rPr>
              <a:t> name will live on in the clothing industry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781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5122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1768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5352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is not working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Company’s performance</a:t>
            </a:r>
          </a:p>
        </p:txBody>
      </p:sp>
    </p:spTree>
    <p:extLst>
      <p:ext uri="{BB962C8B-B14F-4D97-AF65-F5344CB8AC3E}">
        <p14:creationId xmlns:p14="http://schemas.microsoft.com/office/powerpoint/2010/main" val="704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5185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Steady decline in revenues and an 85% drop in net earnings since 2011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Cost </a:t>
            </a:r>
            <a:r>
              <a:rPr lang="en-US" sz="2400" dirty="0">
                <a:solidFill>
                  <a:prstClr val="white"/>
                </a:solidFill>
              </a:rPr>
              <a:t>of </a:t>
            </a:r>
            <a:r>
              <a:rPr lang="en-US" sz="2400" dirty="0" smtClean="0">
                <a:solidFill>
                  <a:prstClr val="white"/>
                </a:solidFill>
              </a:rPr>
              <a:t>doing business is increasing since 80% of their products are outsourced from China and bought in US dollars. </a:t>
            </a:r>
            <a:endParaRPr lang="en-US" sz="24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Large cash outflows and unsustainable dividend payouts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Inventory write-offs doubled in 2015 compared to the year before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shares are currently around $3.85, a far cry from the $20 level it was trading in mid-2010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Bleeding Financials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Aging leaders with no succession plan in sight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Every brand has its own management team run by a brand president. Is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’ business model too complex and fragmented? How efficient are their business operations?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Each management team has a VP Merchandising, VP marketing, VP Planning and Allocation, and VP Sales and Operations. Coincidentally, the two underperforming brands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and Thyme have gaps in their leadership team.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lacks a VP merchandising while Thyme lacks a VP Planning and Allocation. Coincidence? Not really. This could explain the inventory write offs.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Leadership lacks a design and purchasing team that would oversee the development of a range of products aimed at a specific type of customer and price bracket. That is crucial since every banner has a different target market.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8524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More than 80% of products are outsourced to China. Lead time is huge. Risks are high. Costs keep going up as US dollar gets stronger.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One distribution center in Montreal to cater to all 823 stores across Canada. This puts </a:t>
            </a: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at a disadvantage when it comes to market responsiveness. Company has no fail over plan if distribution center is disrupted for any reason.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Poor inventory management system resulting in high inventory costs.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Operational Inefficiencies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920</Words>
  <Application>Microsoft Office PowerPoint</Application>
  <PresentationFormat>On-screen Show (4:3)</PresentationFormat>
  <Paragraphs>177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PowerPoint Presentation</vt:lpstr>
      <vt:lpstr>How can the firm survive in the current challenging environment?</vt:lpstr>
      <vt:lpstr>We want to take the firm private and ensure that the Reitmans name will live on in the clothing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working</vt:lpstr>
      <vt:lpstr>X</vt:lpstr>
      <vt:lpstr>Given our expertise and relationships, we will implement the following initiatives without the pressure of being a public firm…</vt:lpstr>
      <vt:lpstr>Near-sourcing</vt:lpstr>
      <vt:lpstr>Wages are lower than China…</vt:lpstr>
      <vt:lpstr>Energy costs are much lower in Mexico…</vt:lpstr>
      <vt:lpstr>Shipping from Mexico is more efficient…</vt:lpstr>
      <vt:lpstr>In sum, Mexico is better in most metrics…</vt:lpstr>
      <vt:lpstr>Near-sourcing benefits</vt:lpstr>
      <vt:lpstr>Differentiate brands</vt:lpstr>
      <vt:lpstr>Hybrid strategy</vt:lpstr>
      <vt:lpstr>Enhance operational expertise</vt:lpstr>
      <vt:lpstr>Market the brands as Ethical</vt:lpstr>
    </vt:vector>
  </TitlesOfParts>
  <Company>Investissements PSP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Marchel</dc:creator>
  <cp:lastModifiedBy>Stephanie Haddad</cp:lastModifiedBy>
  <cp:revision>21</cp:revision>
  <dcterms:created xsi:type="dcterms:W3CDTF">2015-12-07T01:31:16Z</dcterms:created>
  <dcterms:modified xsi:type="dcterms:W3CDTF">2015-12-10T05:00:08Z</dcterms:modified>
</cp:coreProperties>
</file>