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66" r:id="rId4"/>
    <p:sldId id="262" r:id="rId5"/>
    <p:sldId id="270" r:id="rId6"/>
    <p:sldId id="267" r:id="rId7"/>
    <p:sldId id="269" r:id="rId8"/>
    <p:sldId id="271" r:id="rId9"/>
    <p:sldId id="272" r:id="rId10"/>
    <p:sldId id="259" r:id="rId11"/>
    <p:sldId id="264" r:id="rId12"/>
    <p:sldId id="265" r:id="rId13"/>
    <p:sldId id="274" r:id="rId14"/>
    <p:sldId id="273" r:id="rId15"/>
    <p:sldId id="275" r:id="rId16"/>
    <p:sldId id="276" r:id="rId17"/>
    <p:sldId id="277" r:id="rId18"/>
    <p:sldId id="278" r:id="rId19"/>
    <p:sldId id="279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768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B6BE07-AF2B-416E-AEFD-6742B146A254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1E687-1D57-40D4-BC9E-299C2B1BD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77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011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63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51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78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66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66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57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814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54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14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30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0ADD5-C50F-438E-B923-B2899A6F46D5}" type="datetimeFigureOut">
              <a:rPr lang="en-US" smtClean="0"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90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8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0" y="5105400"/>
            <a:ext cx="6400800" cy="1752600"/>
          </a:xfrm>
        </p:spPr>
        <p:txBody>
          <a:bodyPr>
            <a:normAutofit fontScale="55000" lnSpcReduction="20000"/>
          </a:bodyPr>
          <a:lstStyle/>
          <a:p>
            <a:r>
              <a:rPr lang="fr-CA" b="1" dirty="0" err="1" smtClean="0">
                <a:solidFill>
                  <a:schemeClr val="tx1"/>
                </a:solidFill>
              </a:rPr>
              <a:t>Prepared</a:t>
            </a:r>
            <a:r>
              <a:rPr lang="fr-CA" b="1" dirty="0" smtClean="0">
                <a:solidFill>
                  <a:schemeClr val="tx1"/>
                </a:solidFill>
              </a:rPr>
              <a:t> by:</a:t>
            </a:r>
          </a:p>
          <a:p>
            <a:r>
              <a:rPr lang="fr-CA" b="1" dirty="0" smtClean="0">
                <a:solidFill>
                  <a:schemeClr val="tx1"/>
                </a:solidFill>
              </a:rPr>
              <a:t>Alexandru </a:t>
            </a:r>
            <a:r>
              <a:rPr lang="fr-CA" b="1" dirty="0" err="1" smtClean="0">
                <a:solidFill>
                  <a:schemeClr val="tx1"/>
                </a:solidFill>
              </a:rPr>
              <a:t>Ionita</a:t>
            </a:r>
            <a:endParaRPr lang="fr-CA" b="1" dirty="0" smtClean="0">
              <a:solidFill>
                <a:schemeClr val="tx1"/>
              </a:solidFill>
            </a:endParaRPr>
          </a:p>
          <a:p>
            <a:r>
              <a:rPr lang="fr-CA" b="1" dirty="0" smtClean="0">
                <a:solidFill>
                  <a:schemeClr val="tx1"/>
                </a:solidFill>
              </a:rPr>
              <a:t>Gerald Marchel</a:t>
            </a:r>
          </a:p>
          <a:p>
            <a:r>
              <a:rPr lang="fr-CA" b="1" dirty="0" smtClean="0">
                <a:solidFill>
                  <a:schemeClr val="tx1"/>
                </a:solidFill>
              </a:rPr>
              <a:t>Oscar </a:t>
            </a:r>
            <a:r>
              <a:rPr lang="fr-CA" b="1" dirty="0" err="1" smtClean="0">
                <a:solidFill>
                  <a:schemeClr val="tx1"/>
                </a:solidFill>
              </a:rPr>
              <a:t>Galindo</a:t>
            </a:r>
            <a:endParaRPr lang="fr-CA" b="1" dirty="0" smtClean="0">
              <a:solidFill>
                <a:schemeClr val="tx1"/>
              </a:solidFill>
            </a:endParaRPr>
          </a:p>
          <a:p>
            <a:r>
              <a:rPr lang="fr-CA" b="1" dirty="0" smtClean="0">
                <a:solidFill>
                  <a:schemeClr val="tx1"/>
                </a:solidFill>
              </a:rPr>
              <a:t>Simon Faucher</a:t>
            </a:r>
          </a:p>
          <a:p>
            <a:r>
              <a:rPr lang="fr-CA" b="1" dirty="0" err="1" smtClean="0">
                <a:solidFill>
                  <a:schemeClr val="tx1"/>
                </a:solidFill>
              </a:rPr>
              <a:t>Stephanie</a:t>
            </a:r>
            <a:r>
              <a:rPr lang="fr-CA" b="1" dirty="0" smtClean="0">
                <a:solidFill>
                  <a:schemeClr val="tx1"/>
                </a:solidFill>
              </a:rPr>
              <a:t> Haddad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87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026557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/>
          <a:lstStyle/>
          <a:p>
            <a:r>
              <a:rPr lang="fr-CA" b="1" dirty="0" smtClean="0">
                <a:solidFill>
                  <a:schemeClr val="bg1"/>
                </a:solidFill>
              </a:rPr>
              <a:t>Near-</a:t>
            </a:r>
            <a:r>
              <a:rPr lang="fr-CA" b="1" dirty="0" err="1" smtClean="0">
                <a:solidFill>
                  <a:schemeClr val="bg1"/>
                </a:solidFill>
              </a:rPr>
              <a:t>sourcing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09600" y="2971800"/>
            <a:ext cx="7772400" cy="21336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 smtClean="0">
                <a:solidFill>
                  <a:schemeClr val="bg1"/>
                </a:solidFill>
              </a:rPr>
              <a:t>Most of production will be North American based, with Mexico being the main manufacturer. Why?</a:t>
            </a:r>
          </a:p>
          <a:p>
            <a:pPr algn="l"/>
            <a:endParaRPr lang="en-US" sz="3000" dirty="0" smtClean="0">
              <a:solidFill>
                <a:schemeClr val="bg1"/>
              </a:solidFill>
            </a:endParaRPr>
          </a:p>
          <a:p>
            <a:pPr marL="457200" indent="-457200" algn="l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</a:rPr>
              <a:t>Wages are increasing much slower than other economies</a:t>
            </a:r>
          </a:p>
          <a:p>
            <a:pPr marL="457200" indent="-457200" algn="l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</a:rPr>
              <a:t>Energy </a:t>
            </a:r>
            <a:r>
              <a:rPr lang="en-US" sz="3000" dirty="0" smtClean="0">
                <a:solidFill>
                  <a:schemeClr val="bg1"/>
                </a:solidFill>
              </a:rPr>
              <a:t>cost inflation has been subdued </a:t>
            </a:r>
            <a:endParaRPr lang="en-US" sz="3000" dirty="0" smtClean="0">
              <a:solidFill>
                <a:schemeClr val="bg1"/>
              </a:solidFill>
            </a:endParaRPr>
          </a:p>
          <a:p>
            <a:pPr marL="457200" indent="-457200" algn="l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</a:rPr>
              <a:t>Shipping to the US</a:t>
            </a:r>
            <a:r>
              <a:rPr lang="en-US" sz="3000" dirty="0">
                <a:solidFill>
                  <a:schemeClr val="bg1"/>
                </a:solidFill>
              </a:rPr>
              <a:t>/</a:t>
            </a:r>
            <a:r>
              <a:rPr lang="en-US" sz="3000" dirty="0" smtClean="0">
                <a:solidFill>
                  <a:schemeClr val="bg1"/>
                </a:solidFill>
              </a:rPr>
              <a:t>Canada is easier and cheaper from Mexico</a:t>
            </a:r>
          </a:p>
          <a:p>
            <a:pPr algn="l"/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06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872814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Wages are lower than China…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85800" y="1981200"/>
            <a:ext cx="7772400" cy="46482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49" y="2133600"/>
            <a:ext cx="5761471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90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801868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Energy costs are much lower in Mexico…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85800" y="1981200"/>
            <a:ext cx="7772400" cy="46482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827" y="2098675"/>
            <a:ext cx="6750050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636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283665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Shipping from Mexico is more efficient…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85800" y="1981200"/>
            <a:ext cx="7772400" cy="46482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083" y="2133600"/>
            <a:ext cx="501583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574" y="4674326"/>
            <a:ext cx="4058850" cy="1878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972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533839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 sum, Mexico is better in most metrics…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85800" y="1981200"/>
            <a:ext cx="7772400" cy="46482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81598"/>
            <a:ext cx="5438775" cy="444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48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348669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/>
          <a:lstStyle/>
          <a:p>
            <a:r>
              <a:rPr lang="fr-CA" b="1" dirty="0" smtClean="0">
                <a:solidFill>
                  <a:schemeClr val="bg1"/>
                </a:solidFill>
              </a:rPr>
              <a:t>Near-</a:t>
            </a:r>
            <a:r>
              <a:rPr lang="fr-CA" b="1" dirty="0" err="1" smtClean="0">
                <a:solidFill>
                  <a:schemeClr val="bg1"/>
                </a:solidFill>
              </a:rPr>
              <a:t>sourcing</a:t>
            </a:r>
            <a:r>
              <a:rPr lang="fr-CA" b="1" dirty="0" smtClean="0">
                <a:solidFill>
                  <a:schemeClr val="bg1"/>
                </a:solidFill>
              </a:rPr>
              <a:t> </a:t>
            </a:r>
            <a:r>
              <a:rPr lang="fr-CA" b="1" dirty="0" err="1" smtClean="0">
                <a:solidFill>
                  <a:schemeClr val="bg1"/>
                </a:solidFill>
              </a:rPr>
              <a:t>benefits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09600" y="2971800"/>
            <a:ext cx="7772400" cy="21336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</a:rPr>
              <a:t>React better to consumer’s preferences</a:t>
            </a:r>
          </a:p>
          <a:p>
            <a:pPr marL="457200" indent="-457200" algn="l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</a:rPr>
              <a:t>Reduce production costs</a:t>
            </a:r>
          </a:p>
          <a:p>
            <a:pPr marL="457200" indent="-457200" algn="l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</a:rPr>
              <a:t>Reduce inventory levels and shrinkage</a:t>
            </a:r>
            <a:endParaRPr lang="en-US" sz="3000" dirty="0" smtClean="0">
              <a:solidFill>
                <a:schemeClr val="bg1"/>
              </a:solidFill>
            </a:endParaRPr>
          </a:p>
          <a:p>
            <a:pPr marL="457200" indent="-457200" algn="l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</a:rPr>
              <a:t>Improve product quality</a:t>
            </a:r>
          </a:p>
        </p:txBody>
      </p:sp>
    </p:spTree>
    <p:extLst>
      <p:ext uri="{BB962C8B-B14F-4D97-AF65-F5344CB8AC3E}">
        <p14:creationId xmlns:p14="http://schemas.microsoft.com/office/powerpoint/2010/main" val="110124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2000" r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850856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Differentiate brands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09600" y="2971800"/>
            <a:ext cx="7772400" cy="34290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 dirty="0" smtClean="0">
                <a:solidFill>
                  <a:schemeClr val="bg1"/>
                </a:solidFill>
              </a:rPr>
              <a:t>Focus on positioning brands in the portfolio to compete in a particular niche and limit cannibalization:</a:t>
            </a:r>
          </a:p>
          <a:p>
            <a:pPr algn="l"/>
            <a:endParaRPr lang="en-US" sz="3000" dirty="0" smtClean="0">
              <a:solidFill>
                <a:schemeClr val="bg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dirty="0" err="1" smtClean="0">
                <a:solidFill>
                  <a:schemeClr val="bg1"/>
                </a:solidFill>
              </a:rPr>
              <a:t>Reitmans</a:t>
            </a:r>
            <a:r>
              <a:rPr lang="en-US" sz="3000" dirty="0" smtClean="0">
                <a:solidFill>
                  <a:schemeClr val="bg1"/>
                </a:solidFill>
              </a:rPr>
              <a:t>: focus on clientele 40 years old+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dirty="0" err="1" smtClean="0">
                <a:solidFill>
                  <a:schemeClr val="bg1"/>
                </a:solidFill>
              </a:rPr>
              <a:t>RW&amp;Co</a:t>
            </a:r>
            <a:r>
              <a:rPr lang="en-US" sz="3000" dirty="0" smtClean="0">
                <a:solidFill>
                  <a:schemeClr val="bg1"/>
                </a:solidFill>
              </a:rPr>
              <a:t>: Continue push for younger market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dirty="0" err="1" smtClean="0">
                <a:solidFill>
                  <a:schemeClr val="bg1"/>
                </a:solidFill>
              </a:rPr>
              <a:t>Hyba</a:t>
            </a:r>
            <a:r>
              <a:rPr lang="en-US" sz="3000" dirty="0" smtClean="0">
                <a:solidFill>
                  <a:schemeClr val="bg1"/>
                </a:solidFill>
              </a:rPr>
              <a:t>: Stay course but differentiate design from </a:t>
            </a:r>
            <a:r>
              <a:rPr lang="en-US" sz="3000" dirty="0" err="1" smtClean="0">
                <a:solidFill>
                  <a:schemeClr val="bg1"/>
                </a:solidFill>
              </a:rPr>
              <a:t>Lululemon</a:t>
            </a:r>
            <a:r>
              <a:rPr lang="en-US" sz="3000" dirty="0" smtClean="0">
                <a:solidFill>
                  <a:schemeClr val="bg1"/>
                </a:solidFill>
              </a:rPr>
              <a:t> and </a:t>
            </a:r>
            <a:r>
              <a:rPr lang="en-US" sz="3000" dirty="0" err="1" smtClean="0">
                <a:solidFill>
                  <a:schemeClr val="bg1"/>
                </a:solidFill>
              </a:rPr>
              <a:t>Lolë</a:t>
            </a:r>
            <a:r>
              <a:rPr lang="en-US" sz="3000" dirty="0" smtClean="0">
                <a:solidFill>
                  <a:schemeClr val="bg1"/>
                </a:solidFill>
              </a:rPr>
              <a:t> – mid-range with more offering in + sizes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Other brands stay the course with focus on better adapting offering to consumer trends</a:t>
            </a:r>
          </a:p>
        </p:txBody>
      </p:sp>
    </p:spTree>
    <p:extLst>
      <p:ext uri="{BB962C8B-B14F-4D97-AF65-F5344CB8AC3E}">
        <p14:creationId xmlns:p14="http://schemas.microsoft.com/office/powerpoint/2010/main" val="66576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2000" r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954407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Hybrid strategy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09600" y="2971800"/>
            <a:ext cx="7772400" cy="34290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 dirty="0" smtClean="0">
                <a:solidFill>
                  <a:schemeClr val="bg1"/>
                </a:solidFill>
              </a:rPr>
              <a:t>We will execute a hybrid strategy across our brands</a:t>
            </a:r>
            <a:r>
              <a:rPr lang="en-US" sz="3000" dirty="0">
                <a:solidFill>
                  <a:schemeClr val="bg1"/>
                </a:solidFill>
              </a:rPr>
              <a:t>: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Seasonal offerings lasting several months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But also introduce mid-season/fast-fashion items based on local trends</a:t>
            </a:r>
          </a:p>
        </p:txBody>
      </p:sp>
    </p:spTree>
    <p:extLst>
      <p:ext uri="{BB962C8B-B14F-4D97-AF65-F5344CB8AC3E}">
        <p14:creationId xmlns:p14="http://schemas.microsoft.com/office/powerpoint/2010/main" val="88186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2000" r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552337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Enhance operational expertise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09600" y="2971800"/>
            <a:ext cx="7772400" cy="34290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 dirty="0" smtClean="0">
                <a:solidFill>
                  <a:schemeClr val="bg1"/>
                </a:solidFill>
              </a:rPr>
              <a:t>The firm needs to have dedicated design teams but also: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Global Head of Design to coordinate design efforts under common themes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Global Head of </a:t>
            </a:r>
            <a:r>
              <a:rPr lang="en-US" sz="3000" dirty="0" smtClean="0">
                <a:solidFill>
                  <a:schemeClr val="bg1"/>
                </a:solidFill>
              </a:rPr>
              <a:t>Purchasing to improve sourcing efficiency and develop supply chain expertise aided by technological tools</a:t>
            </a:r>
          </a:p>
        </p:txBody>
      </p:sp>
    </p:spTree>
    <p:extLst>
      <p:ext uri="{BB962C8B-B14F-4D97-AF65-F5344CB8AC3E}">
        <p14:creationId xmlns:p14="http://schemas.microsoft.com/office/powerpoint/2010/main" val="33067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33147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Market the brands as Ethical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09600" y="2971800"/>
            <a:ext cx="7772400" cy="34290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 dirty="0" smtClean="0">
                <a:solidFill>
                  <a:schemeClr val="bg1"/>
                </a:solidFill>
              </a:rPr>
              <a:t>Products and services that embrace higher ethical standards benefit from higher customer loyalty, higher brand recognition and less price sensitivity: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Products made in North America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“We are Canada” branding with </a:t>
            </a:r>
            <a:r>
              <a:rPr lang="en-US" sz="3000" dirty="0" err="1" smtClean="0">
                <a:solidFill>
                  <a:schemeClr val="bg1"/>
                </a:solidFill>
              </a:rPr>
              <a:t>Subban</a:t>
            </a:r>
            <a:endParaRPr lang="en-US" sz="3000" dirty="0">
              <a:solidFill>
                <a:schemeClr val="bg1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Our suppliers will need to subscribe to high ethical standards </a:t>
            </a:r>
          </a:p>
        </p:txBody>
      </p:sp>
    </p:spTree>
    <p:extLst>
      <p:ext uri="{BB962C8B-B14F-4D97-AF65-F5344CB8AC3E}">
        <p14:creationId xmlns:p14="http://schemas.microsoft.com/office/powerpoint/2010/main" val="127899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8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4191000"/>
          </a:xfrm>
          <a:solidFill>
            <a:srgbClr val="0D0D0D">
              <a:alpha val="69804"/>
            </a:srgb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How can the firm survive in the current challenging environment?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95725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899523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43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8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4191000"/>
          </a:xfrm>
          <a:solidFill>
            <a:srgbClr val="0D0D0D">
              <a:alpha val="69804"/>
            </a:srgbClr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 want to take the firm private and ensure that the </a:t>
            </a:r>
            <a:r>
              <a:rPr lang="en-US" dirty="0" err="1">
                <a:solidFill>
                  <a:schemeClr val="bg1"/>
                </a:solidFill>
              </a:rPr>
              <a:t>Reitmans</a:t>
            </a:r>
            <a:r>
              <a:rPr lang="en-US" dirty="0">
                <a:solidFill>
                  <a:schemeClr val="bg1"/>
                </a:solidFill>
              </a:rPr>
              <a:t> name will live on in the clothing industry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827819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899523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75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8145122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24200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Competitive environment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2514600"/>
            <a:ext cx="7772400" cy="4191000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XXX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15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317688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24200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Competitive environment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2514600"/>
            <a:ext cx="7772400" cy="4191000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XXX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89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653526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2514600"/>
            <a:ext cx="7772400" cy="4191000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chemeClr val="bg1"/>
                </a:solidFill>
              </a:rPr>
              <a:t>What is not working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Company’s performance</a:t>
            </a:r>
          </a:p>
        </p:txBody>
      </p:sp>
    </p:spTree>
    <p:extLst>
      <p:ext uri="{BB962C8B-B14F-4D97-AF65-F5344CB8AC3E}">
        <p14:creationId xmlns:p14="http://schemas.microsoft.com/office/powerpoint/2010/main" val="70483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514600"/>
            <a:ext cx="7772400" cy="4191000"/>
          </a:xfrm>
          <a:solidFill>
            <a:srgbClr val="0D0D0D">
              <a:alpha val="69804"/>
            </a:srgb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What is working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336634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Company’s performance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03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514600"/>
            <a:ext cx="7772400" cy="4191000"/>
          </a:xfrm>
          <a:solidFill>
            <a:srgbClr val="0D0D0D">
              <a:alpha val="69804"/>
            </a:srgbClr>
          </a:solidFill>
        </p:spPr>
        <p:txBody>
          <a:bodyPr>
            <a:normAutofit/>
          </a:bodyPr>
          <a:lstStyle/>
          <a:p>
            <a:r>
              <a:rPr lang="fr-CA" dirty="0" smtClean="0">
                <a:solidFill>
                  <a:schemeClr val="bg1"/>
                </a:solidFill>
              </a:rPr>
              <a:t>X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529951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5395323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Valuation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08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514600"/>
            <a:ext cx="7772400" cy="4191000"/>
          </a:xfrm>
          <a:solidFill>
            <a:srgbClr val="0D0D0D">
              <a:alpha val="69804"/>
            </a:srgb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Given our expertise and relationships, we will implement the following initiatives without the pressure of being a public firm…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823509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How will we create value?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01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440</Words>
  <Application>Microsoft Office PowerPoint</Application>
  <PresentationFormat>On-screen Show (4:3)</PresentationFormat>
  <Paragraphs>127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How can the firm survive in the current challenging environment?</vt:lpstr>
      <vt:lpstr>We want to take the firm private and ensure that the Reitmans name will live on in the clothing industry</vt:lpstr>
      <vt:lpstr>PowerPoint Presentation</vt:lpstr>
      <vt:lpstr>PowerPoint Presentation</vt:lpstr>
      <vt:lpstr>PowerPoint Presentation</vt:lpstr>
      <vt:lpstr>What is working</vt:lpstr>
      <vt:lpstr>X</vt:lpstr>
      <vt:lpstr>Given our expertise and relationships, we will implement the following initiatives without the pressure of being a public firm…</vt:lpstr>
      <vt:lpstr>Near-sourcing</vt:lpstr>
      <vt:lpstr>Wages are lower than China…</vt:lpstr>
      <vt:lpstr>Energy costs are much lower in Mexico…</vt:lpstr>
      <vt:lpstr>Shipping from Mexico is more efficient…</vt:lpstr>
      <vt:lpstr>In sum, Mexico is better in most metrics…</vt:lpstr>
      <vt:lpstr>Near-sourcing benefits</vt:lpstr>
      <vt:lpstr>Differentiate brands</vt:lpstr>
      <vt:lpstr>Hybrid strategy</vt:lpstr>
      <vt:lpstr>Enhance operational expertise</vt:lpstr>
      <vt:lpstr>Market the brands as Ethical</vt:lpstr>
    </vt:vector>
  </TitlesOfParts>
  <Company>Investissements PSP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Gerald Marchel</dc:creator>
  <cp:lastModifiedBy>Gerald Marchel</cp:lastModifiedBy>
  <cp:revision>20</cp:revision>
  <dcterms:created xsi:type="dcterms:W3CDTF">2015-12-07T01:31:16Z</dcterms:created>
  <dcterms:modified xsi:type="dcterms:W3CDTF">2015-12-10T02:42:51Z</dcterms:modified>
</cp:coreProperties>
</file>