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9" d="100"/>
          <a:sy n="89" d="100"/>
        </p:scale>
        <p:origin x="6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72807C-2CE9-4457-8A00-B5CD09194CA0}"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9621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2807C-2CE9-4457-8A00-B5CD09194CA0}"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375706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2807C-2CE9-4457-8A00-B5CD09194CA0}"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443183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2807C-2CE9-4457-8A00-B5CD09194CA0}"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359650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72807C-2CE9-4457-8A00-B5CD09194CA0}"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636847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72807C-2CE9-4457-8A00-B5CD09194CA0}"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231486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72807C-2CE9-4457-8A00-B5CD09194CA0}" type="datetimeFigureOut">
              <a:rPr lang="en-US" smtClean="0"/>
              <a:t>11/29/2015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320471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72807C-2CE9-4457-8A00-B5CD09194CA0}" type="datetimeFigureOut">
              <a:rPr lang="en-US" smtClean="0"/>
              <a:t>11/29/2015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241143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2807C-2CE9-4457-8A00-B5CD09194CA0}" type="datetimeFigureOut">
              <a:rPr lang="en-US" smtClean="0"/>
              <a:t>11/29/2015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1852464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72807C-2CE9-4457-8A00-B5CD09194CA0}"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3910504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72807C-2CE9-4457-8A00-B5CD09194CA0}"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36ECD-B6BF-4BD6-B815-32EA034DCB5C}" type="slidenum">
              <a:rPr lang="en-US" smtClean="0"/>
              <a:t>‹#›</a:t>
            </a:fld>
            <a:endParaRPr lang="en-US"/>
          </a:p>
        </p:txBody>
      </p:sp>
    </p:spTree>
    <p:extLst>
      <p:ext uri="{BB962C8B-B14F-4D97-AF65-F5344CB8AC3E}">
        <p14:creationId xmlns:p14="http://schemas.microsoft.com/office/powerpoint/2010/main" val="368787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2807C-2CE9-4457-8A00-B5CD09194CA0}" type="datetimeFigureOut">
              <a:rPr lang="en-US" smtClean="0"/>
              <a:t>11/29/2015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36ECD-B6BF-4BD6-B815-32EA034DCB5C}" type="slidenum">
              <a:rPr lang="en-US" smtClean="0"/>
              <a:t>‹#›</a:t>
            </a:fld>
            <a:endParaRPr lang="en-US"/>
          </a:p>
        </p:txBody>
      </p:sp>
    </p:spTree>
    <p:extLst>
      <p:ext uri="{BB962C8B-B14F-4D97-AF65-F5344CB8AC3E}">
        <p14:creationId xmlns:p14="http://schemas.microsoft.com/office/powerpoint/2010/main" val="2354006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H&amp;M</a:t>
            </a:r>
            <a:endParaRPr lang="en-US" dirty="0"/>
          </a:p>
        </p:txBody>
      </p:sp>
      <p:sp>
        <p:nvSpPr>
          <p:cNvPr id="3" name="Subtitle 2"/>
          <p:cNvSpPr>
            <a:spLocks noGrp="1"/>
          </p:cNvSpPr>
          <p:nvPr>
            <p:ph type="subTitle" idx="1"/>
          </p:nvPr>
        </p:nvSpPr>
        <p:spPr/>
        <p:txBody>
          <a:bodyPr>
            <a:normAutofit fontScale="77500" lnSpcReduction="20000"/>
          </a:bodyPr>
          <a:lstStyle/>
          <a:p>
            <a:r>
              <a:rPr lang="en-CA" dirty="0" smtClean="0"/>
              <a:t>Sales increasing 14 % year </a:t>
            </a:r>
          </a:p>
          <a:p>
            <a:r>
              <a:rPr lang="en-CA" dirty="0" smtClean="0"/>
              <a:t># of store increasing at steady pace of 15%</a:t>
            </a:r>
          </a:p>
          <a:p>
            <a:r>
              <a:rPr lang="en-CA" dirty="0" smtClean="0"/>
              <a:t>Profit after tax increased 17 % to  20 Billion SEK ( 3.06 Billion CAD).</a:t>
            </a:r>
          </a:p>
          <a:p>
            <a:endParaRPr lang="en-CA" dirty="0"/>
          </a:p>
          <a:p>
            <a:r>
              <a:rPr lang="en-CA" dirty="0" smtClean="0"/>
              <a:t>Source: Equity Research, Qualitative analysis, Market Line, </a:t>
            </a:r>
            <a:r>
              <a:rPr lang="en-CA" dirty="0" smtClean="0"/>
              <a:t>Wright, Global Data. </a:t>
            </a:r>
            <a:endParaRPr lang="en-US" dirty="0"/>
          </a:p>
        </p:txBody>
      </p:sp>
    </p:spTree>
    <p:extLst>
      <p:ext uri="{BB962C8B-B14F-4D97-AF65-F5344CB8AC3E}">
        <p14:creationId xmlns:p14="http://schemas.microsoft.com/office/powerpoint/2010/main" val="2202281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1800" b="1" dirty="0" smtClean="0"/>
              <a:t>History Highlights: </a:t>
            </a:r>
            <a:r>
              <a:rPr lang="en-CA" sz="1800" dirty="0" smtClean="0"/>
              <a:t/>
            </a:r>
            <a:br>
              <a:rPr lang="en-CA" sz="1800" dirty="0" smtClean="0"/>
            </a:br>
            <a:r>
              <a:rPr lang="en-CA" sz="1800" dirty="0" smtClean="0"/>
              <a:t>Besides the amazing Global Expansion this brand has had and that is not taken in consideration here because it will be useless to recommend that for Reitman, these are the most important Highlights that shows how H&amp;M Competences in its three main channels has been developed progressively. You can see how they link together to ultimately give this company a huge competitive advantage. I wouldn't say that they invented fast fashion, but they mastered every channel so well that they were capable to bring customer what they want (Just to note that H&amp;M sales growth at 14% per year).</a:t>
            </a:r>
            <a:endParaRPr lang="en-US" sz="1800" dirty="0"/>
          </a:p>
        </p:txBody>
      </p:sp>
      <p:sp>
        <p:nvSpPr>
          <p:cNvPr id="3" name="Content Placeholder 2"/>
          <p:cNvSpPr>
            <a:spLocks noGrp="1"/>
          </p:cNvSpPr>
          <p:nvPr>
            <p:ph idx="1"/>
          </p:nvPr>
        </p:nvSpPr>
        <p:spPr/>
        <p:txBody>
          <a:bodyPr>
            <a:normAutofit lnSpcReduction="10000"/>
          </a:bodyPr>
          <a:lstStyle/>
          <a:p>
            <a:r>
              <a:rPr lang="en-CA" sz="1600" dirty="0" smtClean="0"/>
              <a:t>1975: First Introduction of Cosmetic Portfolio</a:t>
            </a:r>
          </a:p>
          <a:p>
            <a:r>
              <a:rPr lang="en-CA" sz="1600" dirty="0" smtClean="0"/>
              <a:t>1980: Starts Purchasing by catalog bringing the skill in-house . Buyout of Rowell, a mail order company.</a:t>
            </a:r>
          </a:p>
          <a:p>
            <a:r>
              <a:rPr lang="en-CA" sz="1600" dirty="0" smtClean="0"/>
              <a:t>2004: Separation of the buying dep. : Production and Buying</a:t>
            </a:r>
          </a:p>
          <a:p>
            <a:r>
              <a:rPr lang="en-CA" sz="1600" dirty="0" smtClean="0"/>
              <a:t>2006: First Expansion of the Online sales out of the Nordic Region. Nederland's and Germany</a:t>
            </a:r>
          </a:p>
          <a:p>
            <a:r>
              <a:rPr lang="en-CA" sz="1600" dirty="0" smtClean="0"/>
              <a:t>2007: Market diversification and Development: In collaboration with Electronic Arts (EA), launched a stuff pack for the world's biggest video game, Sims 2 H&amp;M Fashion Stuff Pack.</a:t>
            </a:r>
          </a:p>
          <a:p>
            <a:r>
              <a:rPr lang="en-CA" sz="1600" dirty="0" smtClean="0"/>
              <a:t>2010: Launched its first range of skincare merchandise with certified organic ingredients</a:t>
            </a:r>
          </a:p>
          <a:p>
            <a:r>
              <a:rPr lang="en-CA" sz="1600" dirty="0" smtClean="0"/>
              <a:t>2011: H&amp;M launched its free Android application allowing the users to browse H&amp;M's apparel collections, receive fashion news, as well as videos and exclusive offers.</a:t>
            </a:r>
          </a:p>
          <a:p>
            <a:r>
              <a:rPr lang="en-CA" sz="1600" dirty="0" smtClean="0"/>
              <a:t>2013: In-store – On-line Full Integration:  The group launched its Shop Online store to offer the same collections online as in-store giving customers access to a range of clothing and accessories.</a:t>
            </a:r>
          </a:p>
          <a:p>
            <a:r>
              <a:rPr lang="en-CA" sz="1600" dirty="0" smtClean="0"/>
              <a:t>2014: Early in 2014 we successfully launched H&amp;M Sport, and in the autumn our extended shoe range was gradually launched in selected H&amp;M stores and online, H&amp;M Homme Textiles and Deco</a:t>
            </a:r>
          </a:p>
          <a:p>
            <a:r>
              <a:rPr lang="en-CA" sz="1600" dirty="0" smtClean="0"/>
              <a:t>2015: H&amp;M Beauty - a new, broad concept for make-up, body care and hair care with high quality value-for money products in a specially produced design</a:t>
            </a:r>
          </a:p>
          <a:p>
            <a:endParaRPr lang="en-US" sz="1600" dirty="0"/>
          </a:p>
        </p:txBody>
      </p:sp>
      <p:sp>
        <p:nvSpPr>
          <p:cNvPr id="5" name="Freeform 4"/>
          <p:cNvSpPr/>
          <p:nvPr/>
        </p:nvSpPr>
        <p:spPr>
          <a:xfrm>
            <a:off x="515007" y="1912883"/>
            <a:ext cx="472965" cy="1870988"/>
          </a:xfrm>
          <a:custGeom>
            <a:avLst/>
            <a:gdLst>
              <a:gd name="connsiteX0" fmla="*/ 472965 w 472965"/>
              <a:gd name="connsiteY0" fmla="*/ 0 h 1870988"/>
              <a:gd name="connsiteX1" fmla="*/ 283779 w 472965"/>
              <a:gd name="connsiteY1" fmla="*/ 10510 h 1870988"/>
              <a:gd name="connsiteX2" fmla="*/ 252248 w 472965"/>
              <a:gd name="connsiteY2" fmla="*/ 21020 h 1870988"/>
              <a:gd name="connsiteX3" fmla="*/ 210207 w 472965"/>
              <a:gd name="connsiteY3" fmla="*/ 31531 h 1870988"/>
              <a:gd name="connsiteX4" fmla="*/ 147145 w 472965"/>
              <a:gd name="connsiteY4" fmla="*/ 73572 h 1870988"/>
              <a:gd name="connsiteX5" fmla="*/ 115614 w 472965"/>
              <a:gd name="connsiteY5" fmla="*/ 94593 h 1870988"/>
              <a:gd name="connsiteX6" fmla="*/ 84083 w 472965"/>
              <a:gd name="connsiteY6" fmla="*/ 157655 h 1870988"/>
              <a:gd name="connsiteX7" fmla="*/ 63062 w 472965"/>
              <a:gd name="connsiteY7" fmla="*/ 189186 h 1870988"/>
              <a:gd name="connsiteX8" fmla="*/ 42041 w 472965"/>
              <a:gd name="connsiteY8" fmla="*/ 325820 h 1870988"/>
              <a:gd name="connsiteX9" fmla="*/ 31531 w 472965"/>
              <a:gd name="connsiteY9" fmla="*/ 367862 h 1870988"/>
              <a:gd name="connsiteX10" fmla="*/ 21021 w 472965"/>
              <a:gd name="connsiteY10" fmla="*/ 441434 h 1870988"/>
              <a:gd name="connsiteX11" fmla="*/ 0 w 472965"/>
              <a:gd name="connsiteY11" fmla="*/ 588579 h 1870988"/>
              <a:gd name="connsiteX12" fmla="*/ 10510 w 472965"/>
              <a:gd name="connsiteY12" fmla="*/ 1187669 h 1870988"/>
              <a:gd name="connsiteX13" fmla="*/ 21021 w 472965"/>
              <a:gd name="connsiteY13" fmla="*/ 1219200 h 1870988"/>
              <a:gd name="connsiteX14" fmla="*/ 31531 w 472965"/>
              <a:gd name="connsiteY14" fmla="*/ 1271751 h 1870988"/>
              <a:gd name="connsiteX15" fmla="*/ 42041 w 472965"/>
              <a:gd name="connsiteY15" fmla="*/ 1303283 h 1870988"/>
              <a:gd name="connsiteX16" fmla="*/ 52552 w 472965"/>
              <a:gd name="connsiteY16" fmla="*/ 1345324 h 1870988"/>
              <a:gd name="connsiteX17" fmla="*/ 63062 w 472965"/>
              <a:gd name="connsiteY17" fmla="*/ 1376855 h 1870988"/>
              <a:gd name="connsiteX18" fmla="*/ 73572 w 472965"/>
              <a:gd name="connsiteY18" fmla="*/ 1429407 h 1870988"/>
              <a:gd name="connsiteX19" fmla="*/ 94593 w 472965"/>
              <a:gd name="connsiteY19" fmla="*/ 1481958 h 1870988"/>
              <a:gd name="connsiteX20" fmla="*/ 115614 w 472965"/>
              <a:gd name="connsiteY20" fmla="*/ 1545020 h 1870988"/>
              <a:gd name="connsiteX21" fmla="*/ 147145 w 472965"/>
              <a:gd name="connsiteY21" fmla="*/ 1681655 h 1870988"/>
              <a:gd name="connsiteX22" fmla="*/ 168165 w 472965"/>
              <a:gd name="connsiteY22" fmla="*/ 1755227 h 1870988"/>
              <a:gd name="connsiteX23" fmla="*/ 294290 w 472965"/>
              <a:gd name="connsiteY23" fmla="*/ 1818289 h 1870988"/>
              <a:gd name="connsiteX24" fmla="*/ 336331 w 472965"/>
              <a:gd name="connsiteY24" fmla="*/ 1839310 h 1870988"/>
              <a:gd name="connsiteX25" fmla="*/ 367862 w 472965"/>
              <a:gd name="connsiteY25" fmla="*/ 1860331 h 1870988"/>
              <a:gd name="connsiteX26" fmla="*/ 420414 w 472965"/>
              <a:gd name="connsiteY26" fmla="*/ 1870841 h 187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72965" h="1870988">
                <a:moveTo>
                  <a:pt x="472965" y="0"/>
                </a:moveTo>
                <a:cubicBezTo>
                  <a:pt x="409903" y="3503"/>
                  <a:pt x="346654" y="4522"/>
                  <a:pt x="283779" y="10510"/>
                </a:cubicBezTo>
                <a:cubicBezTo>
                  <a:pt x="272750" y="11560"/>
                  <a:pt x="262901" y="17976"/>
                  <a:pt x="252248" y="21020"/>
                </a:cubicBezTo>
                <a:cubicBezTo>
                  <a:pt x="238359" y="24988"/>
                  <a:pt x="224221" y="28027"/>
                  <a:pt x="210207" y="31531"/>
                </a:cubicBezTo>
                <a:lnTo>
                  <a:pt x="147145" y="73572"/>
                </a:lnTo>
                <a:lnTo>
                  <a:pt x="115614" y="94593"/>
                </a:lnTo>
                <a:cubicBezTo>
                  <a:pt x="55370" y="184957"/>
                  <a:pt x="127598" y="70626"/>
                  <a:pt x="84083" y="157655"/>
                </a:cubicBezTo>
                <a:cubicBezTo>
                  <a:pt x="78434" y="168953"/>
                  <a:pt x="70069" y="178676"/>
                  <a:pt x="63062" y="189186"/>
                </a:cubicBezTo>
                <a:cubicBezTo>
                  <a:pt x="39346" y="284051"/>
                  <a:pt x="66252" y="168451"/>
                  <a:pt x="42041" y="325820"/>
                </a:cubicBezTo>
                <a:cubicBezTo>
                  <a:pt x="39844" y="340097"/>
                  <a:pt x="34115" y="353650"/>
                  <a:pt x="31531" y="367862"/>
                </a:cubicBezTo>
                <a:cubicBezTo>
                  <a:pt x="27100" y="392235"/>
                  <a:pt x="24788" y="416949"/>
                  <a:pt x="21021" y="441434"/>
                </a:cubicBezTo>
                <a:cubicBezTo>
                  <a:pt x="813" y="572782"/>
                  <a:pt x="19850" y="429770"/>
                  <a:pt x="0" y="588579"/>
                </a:cubicBezTo>
                <a:cubicBezTo>
                  <a:pt x="3503" y="788276"/>
                  <a:pt x="3856" y="988052"/>
                  <a:pt x="10510" y="1187669"/>
                </a:cubicBezTo>
                <a:cubicBezTo>
                  <a:pt x="10879" y="1198742"/>
                  <a:pt x="18334" y="1208452"/>
                  <a:pt x="21021" y="1219200"/>
                </a:cubicBezTo>
                <a:cubicBezTo>
                  <a:pt x="25354" y="1236530"/>
                  <a:pt x="27199" y="1254420"/>
                  <a:pt x="31531" y="1271751"/>
                </a:cubicBezTo>
                <a:cubicBezTo>
                  <a:pt x="34218" y="1282499"/>
                  <a:pt x="38997" y="1292630"/>
                  <a:pt x="42041" y="1303283"/>
                </a:cubicBezTo>
                <a:cubicBezTo>
                  <a:pt x="46009" y="1317172"/>
                  <a:pt x="48584" y="1331435"/>
                  <a:pt x="52552" y="1345324"/>
                </a:cubicBezTo>
                <a:cubicBezTo>
                  <a:pt x="55596" y="1355977"/>
                  <a:pt x="60375" y="1366107"/>
                  <a:pt x="63062" y="1376855"/>
                </a:cubicBezTo>
                <a:cubicBezTo>
                  <a:pt x="67395" y="1394186"/>
                  <a:pt x="68439" y="1412296"/>
                  <a:pt x="73572" y="1429407"/>
                </a:cubicBezTo>
                <a:cubicBezTo>
                  <a:pt x="78993" y="1447478"/>
                  <a:pt x="88145" y="1464227"/>
                  <a:pt x="94593" y="1481958"/>
                </a:cubicBezTo>
                <a:cubicBezTo>
                  <a:pt x="102165" y="1502782"/>
                  <a:pt x="115614" y="1545020"/>
                  <a:pt x="115614" y="1545020"/>
                </a:cubicBezTo>
                <a:cubicBezTo>
                  <a:pt x="140012" y="1715813"/>
                  <a:pt x="108671" y="1527754"/>
                  <a:pt x="147145" y="1681655"/>
                </a:cubicBezTo>
                <a:cubicBezTo>
                  <a:pt x="147236" y="1682018"/>
                  <a:pt x="163139" y="1750201"/>
                  <a:pt x="168165" y="1755227"/>
                </a:cubicBezTo>
                <a:cubicBezTo>
                  <a:pt x="228413" y="1815476"/>
                  <a:pt x="225898" y="1784092"/>
                  <a:pt x="294290" y="1818289"/>
                </a:cubicBezTo>
                <a:cubicBezTo>
                  <a:pt x="308304" y="1825296"/>
                  <a:pt x="322728" y="1831536"/>
                  <a:pt x="336331" y="1839310"/>
                </a:cubicBezTo>
                <a:cubicBezTo>
                  <a:pt x="347299" y="1845577"/>
                  <a:pt x="356564" y="1854682"/>
                  <a:pt x="367862" y="1860331"/>
                </a:cubicBezTo>
                <a:cubicBezTo>
                  <a:pt x="393313" y="1873057"/>
                  <a:pt x="396364" y="1870841"/>
                  <a:pt x="420414" y="187084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451945" y="3804745"/>
            <a:ext cx="504496" cy="1892785"/>
          </a:xfrm>
          <a:custGeom>
            <a:avLst/>
            <a:gdLst>
              <a:gd name="connsiteX0" fmla="*/ 504496 w 504496"/>
              <a:gd name="connsiteY0" fmla="*/ 0 h 1892785"/>
              <a:gd name="connsiteX1" fmla="*/ 430924 w 504496"/>
              <a:gd name="connsiteY1" fmla="*/ 10510 h 1892785"/>
              <a:gd name="connsiteX2" fmla="*/ 210207 w 504496"/>
              <a:gd name="connsiteY2" fmla="*/ 31531 h 1892785"/>
              <a:gd name="connsiteX3" fmla="*/ 157655 w 504496"/>
              <a:gd name="connsiteY3" fmla="*/ 52552 h 1892785"/>
              <a:gd name="connsiteX4" fmla="*/ 105103 w 504496"/>
              <a:gd name="connsiteY4" fmla="*/ 63062 h 1892785"/>
              <a:gd name="connsiteX5" fmla="*/ 52552 w 504496"/>
              <a:gd name="connsiteY5" fmla="*/ 147145 h 1892785"/>
              <a:gd name="connsiteX6" fmla="*/ 31531 w 504496"/>
              <a:gd name="connsiteY6" fmla="*/ 210207 h 1892785"/>
              <a:gd name="connsiteX7" fmla="*/ 21021 w 504496"/>
              <a:gd name="connsiteY7" fmla="*/ 241738 h 1892785"/>
              <a:gd name="connsiteX8" fmla="*/ 0 w 504496"/>
              <a:gd name="connsiteY8" fmla="*/ 273269 h 1892785"/>
              <a:gd name="connsiteX9" fmla="*/ 10510 w 504496"/>
              <a:gd name="connsiteY9" fmla="*/ 798786 h 1892785"/>
              <a:gd name="connsiteX10" fmla="*/ 21021 w 504496"/>
              <a:gd name="connsiteY10" fmla="*/ 882869 h 1892785"/>
              <a:gd name="connsiteX11" fmla="*/ 42041 w 504496"/>
              <a:gd name="connsiteY11" fmla="*/ 945931 h 1892785"/>
              <a:gd name="connsiteX12" fmla="*/ 63062 w 504496"/>
              <a:gd name="connsiteY12" fmla="*/ 1145627 h 1892785"/>
              <a:gd name="connsiteX13" fmla="*/ 73572 w 504496"/>
              <a:gd name="connsiteY13" fmla="*/ 1334814 h 1892785"/>
              <a:gd name="connsiteX14" fmla="*/ 84083 w 504496"/>
              <a:gd name="connsiteY14" fmla="*/ 1366345 h 1892785"/>
              <a:gd name="connsiteX15" fmla="*/ 115614 w 504496"/>
              <a:gd name="connsiteY15" fmla="*/ 1408386 h 1892785"/>
              <a:gd name="connsiteX16" fmla="*/ 189186 w 504496"/>
              <a:gd name="connsiteY16" fmla="*/ 1502979 h 1892785"/>
              <a:gd name="connsiteX17" fmla="*/ 220717 w 504496"/>
              <a:gd name="connsiteY17" fmla="*/ 1566041 h 1892785"/>
              <a:gd name="connsiteX18" fmla="*/ 231227 w 504496"/>
              <a:gd name="connsiteY18" fmla="*/ 1597572 h 1892785"/>
              <a:gd name="connsiteX19" fmla="*/ 262758 w 504496"/>
              <a:gd name="connsiteY19" fmla="*/ 1639614 h 1892785"/>
              <a:gd name="connsiteX20" fmla="*/ 283779 w 504496"/>
              <a:gd name="connsiteY20" fmla="*/ 1692165 h 1892785"/>
              <a:gd name="connsiteX21" fmla="*/ 304800 w 504496"/>
              <a:gd name="connsiteY21" fmla="*/ 1755227 h 1892785"/>
              <a:gd name="connsiteX22" fmla="*/ 378372 w 504496"/>
              <a:gd name="connsiteY22" fmla="*/ 1849821 h 1892785"/>
              <a:gd name="connsiteX23" fmla="*/ 399393 w 504496"/>
              <a:gd name="connsiteY23" fmla="*/ 1881352 h 1892785"/>
              <a:gd name="connsiteX24" fmla="*/ 483476 w 504496"/>
              <a:gd name="connsiteY24" fmla="*/ 1891862 h 1892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4496" h="1892785">
                <a:moveTo>
                  <a:pt x="504496" y="0"/>
                </a:moveTo>
                <a:cubicBezTo>
                  <a:pt x="479972" y="3503"/>
                  <a:pt x="455556" y="7871"/>
                  <a:pt x="430924" y="10510"/>
                </a:cubicBezTo>
                <a:cubicBezTo>
                  <a:pt x="357439" y="18383"/>
                  <a:pt x="283253" y="20293"/>
                  <a:pt x="210207" y="31531"/>
                </a:cubicBezTo>
                <a:cubicBezTo>
                  <a:pt x="191560" y="34400"/>
                  <a:pt x="175726" y="47131"/>
                  <a:pt x="157655" y="52552"/>
                </a:cubicBezTo>
                <a:cubicBezTo>
                  <a:pt x="140544" y="57685"/>
                  <a:pt x="122620" y="59559"/>
                  <a:pt x="105103" y="63062"/>
                </a:cubicBezTo>
                <a:cubicBezTo>
                  <a:pt x="77994" y="99207"/>
                  <a:pt x="69042" y="105920"/>
                  <a:pt x="52552" y="147145"/>
                </a:cubicBezTo>
                <a:cubicBezTo>
                  <a:pt x="44323" y="167718"/>
                  <a:pt x="38538" y="189186"/>
                  <a:pt x="31531" y="210207"/>
                </a:cubicBezTo>
                <a:cubicBezTo>
                  <a:pt x="28028" y="220717"/>
                  <a:pt x="27166" y="232520"/>
                  <a:pt x="21021" y="241738"/>
                </a:cubicBezTo>
                <a:lnTo>
                  <a:pt x="0" y="273269"/>
                </a:lnTo>
                <a:cubicBezTo>
                  <a:pt x="3503" y="448441"/>
                  <a:pt x="4472" y="623683"/>
                  <a:pt x="10510" y="798786"/>
                </a:cubicBezTo>
                <a:cubicBezTo>
                  <a:pt x="11483" y="827015"/>
                  <a:pt x="15103" y="855250"/>
                  <a:pt x="21021" y="882869"/>
                </a:cubicBezTo>
                <a:cubicBezTo>
                  <a:pt x="25664" y="904535"/>
                  <a:pt x="42041" y="945931"/>
                  <a:pt x="42041" y="945931"/>
                </a:cubicBezTo>
                <a:cubicBezTo>
                  <a:pt x="46591" y="986874"/>
                  <a:pt x="60327" y="1107334"/>
                  <a:pt x="63062" y="1145627"/>
                </a:cubicBezTo>
                <a:cubicBezTo>
                  <a:pt x="67562" y="1208626"/>
                  <a:pt x="67584" y="1271939"/>
                  <a:pt x="73572" y="1334814"/>
                </a:cubicBezTo>
                <a:cubicBezTo>
                  <a:pt x="74622" y="1345843"/>
                  <a:pt x="78586" y="1356726"/>
                  <a:pt x="84083" y="1366345"/>
                </a:cubicBezTo>
                <a:cubicBezTo>
                  <a:pt x="92774" y="1381554"/>
                  <a:pt x="105569" y="1394035"/>
                  <a:pt x="115614" y="1408386"/>
                </a:cubicBezTo>
                <a:cubicBezTo>
                  <a:pt x="174282" y="1492198"/>
                  <a:pt x="134859" y="1448652"/>
                  <a:pt x="189186" y="1502979"/>
                </a:cubicBezTo>
                <a:cubicBezTo>
                  <a:pt x="215603" y="1582233"/>
                  <a:pt x="179968" y="1484543"/>
                  <a:pt x="220717" y="1566041"/>
                </a:cubicBezTo>
                <a:cubicBezTo>
                  <a:pt x="225672" y="1575950"/>
                  <a:pt x="225730" y="1587953"/>
                  <a:pt x="231227" y="1597572"/>
                </a:cubicBezTo>
                <a:cubicBezTo>
                  <a:pt x="239918" y="1612781"/>
                  <a:pt x="254251" y="1624301"/>
                  <a:pt x="262758" y="1639614"/>
                </a:cubicBezTo>
                <a:cubicBezTo>
                  <a:pt x="271920" y="1656106"/>
                  <a:pt x="277331" y="1674434"/>
                  <a:pt x="283779" y="1692165"/>
                </a:cubicBezTo>
                <a:cubicBezTo>
                  <a:pt x="291351" y="1712989"/>
                  <a:pt x="289132" y="1739559"/>
                  <a:pt x="304800" y="1755227"/>
                </a:cubicBezTo>
                <a:cubicBezTo>
                  <a:pt x="354196" y="1804623"/>
                  <a:pt x="328084" y="1774388"/>
                  <a:pt x="378372" y="1849821"/>
                </a:cubicBezTo>
                <a:cubicBezTo>
                  <a:pt x="385379" y="1860331"/>
                  <a:pt x="387409" y="1877358"/>
                  <a:pt x="399393" y="1881352"/>
                </a:cubicBezTo>
                <a:cubicBezTo>
                  <a:pt x="447542" y="1897401"/>
                  <a:pt x="419845" y="1891862"/>
                  <a:pt x="483476" y="189186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703500" y="2921876"/>
            <a:ext cx="221410" cy="357562"/>
          </a:xfrm>
          <a:custGeom>
            <a:avLst/>
            <a:gdLst>
              <a:gd name="connsiteX0" fmla="*/ 221410 w 221410"/>
              <a:gd name="connsiteY0" fmla="*/ 0 h 357562"/>
              <a:gd name="connsiteX1" fmla="*/ 168859 w 221410"/>
              <a:gd name="connsiteY1" fmla="*/ 21021 h 357562"/>
              <a:gd name="connsiteX2" fmla="*/ 105797 w 221410"/>
              <a:gd name="connsiteY2" fmla="*/ 42041 h 357562"/>
              <a:gd name="connsiteX3" fmla="*/ 74266 w 221410"/>
              <a:gd name="connsiteY3" fmla="*/ 63062 h 357562"/>
              <a:gd name="connsiteX4" fmla="*/ 21714 w 221410"/>
              <a:gd name="connsiteY4" fmla="*/ 126124 h 357562"/>
              <a:gd name="connsiteX5" fmla="*/ 693 w 221410"/>
              <a:gd name="connsiteY5" fmla="*/ 189186 h 357562"/>
              <a:gd name="connsiteX6" fmla="*/ 11203 w 221410"/>
              <a:gd name="connsiteY6" fmla="*/ 325821 h 357562"/>
              <a:gd name="connsiteX7" fmla="*/ 74266 w 221410"/>
              <a:gd name="connsiteY7" fmla="*/ 346841 h 357562"/>
              <a:gd name="connsiteX8" fmla="*/ 221410 w 221410"/>
              <a:gd name="connsiteY8" fmla="*/ 357352 h 357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1410" h="357562">
                <a:moveTo>
                  <a:pt x="221410" y="0"/>
                </a:moveTo>
                <a:cubicBezTo>
                  <a:pt x="203893" y="7007"/>
                  <a:pt x="186590" y="14574"/>
                  <a:pt x="168859" y="21021"/>
                </a:cubicBezTo>
                <a:cubicBezTo>
                  <a:pt x="148035" y="28593"/>
                  <a:pt x="105797" y="42041"/>
                  <a:pt x="105797" y="42041"/>
                </a:cubicBezTo>
                <a:cubicBezTo>
                  <a:pt x="95287" y="49048"/>
                  <a:pt x="83970" y="54975"/>
                  <a:pt x="74266" y="63062"/>
                </a:cubicBezTo>
                <a:cubicBezTo>
                  <a:pt x="56792" y="77624"/>
                  <a:pt x="31442" y="104236"/>
                  <a:pt x="21714" y="126124"/>
                </a:cubicBezTo>
                <a:cubicBezTo>
                  <a:pt x="12715" y="146372"/>
                  <a:pt x="693" y="189186"/>
                  <a:pt x="693" y="189186"/>
                </a:cubicBezTo>
                <a:cubicBezTo>
                  <a:pt x="4196" y="234731"/>
                  <a:pt x="-8114" y="284427"/>
                  <a:pt x="11203" y="325821"/>
                </a:cubicBezTo>
                <a:cubicBezTo>
                  <a:pt x="20573" y="345900"/>
                  <a:pt x="52279" y="344092"/>
                  <a:pt x="74266" y="346841"/>
                </a:cubicBezTo>
                <a:cubicBezTo>
                  <a:pt x="179206" y="359959"/>
                  <a:pt x="130103" y="357352"/>
                  <a:pt x="221410" y="35735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1228" y="3321269"/>
            <a:ext cx="620110" cy="772747"/>
          </a:xfrm>
          <a:custGeom>
            <a:avLst/>
            <a:gdLst>
              <a:gd name="connsiteX0" fmla="*/ 620110 w 620110"/>
              <a:gd name="connsiteY0" fmla="*/ 0 h 772747"/>
              <a:gd name="connsiteX1" fmla="*/ 273269 w 620110"/>
              <a:gd name="connsiteY1" fmla="*/ 21021 h 772747"/>
              <a:gd name="connsiteX2" fmla="*/ 178675 w 620110"/>
              <a:gd name="connsiteY2" fmla="*/ 52552 h 772747"/>
              <a:gd name="connsiteX3" fmla="*/ 136634 w 620110"/>
              <a:gd name="connsiteY3" fmla="*/ 63062 h 772747"/>
              <a:gd name="connsiteX4" fmla="*/ 105103 w 620110"/>
              <a:gd name="connsiteY4" fmla="*/ 73572 h 772747"/>
              <a:gd name="connsiteX5" fmla="*/ 31531 w 620110"/>
              <a:gd name="connsiteY5" fmla="*/ 126124 h 772747"/>
              <a:gd name="connsiteX6" fmla="*/ 21020 w 620110"/>
              <a:gd name="connsiteY6" fmla="*/ 168165 h 772747"/>
              <a:gd name="connsiteX7" fmla="*/ 0 w 620110"/>
              <a:gd name="connsiteY7" fmla="*/ 210207 h 772747"/>
              <a:gd name="connsiteX8" fmla="*/ 10510 w 620110"/>
              <a:gd name="connsiteY8" fmla="*/ 430924 h 772747"/>
              <a:gd name="connsiteX9" fmla="*/ 31531 w 620110"/>
              <a:gd name="connsiteY9" fmla="*/ 472965 h 772747"/>
              <a:gd name="connsiteX10" fmla="*/ 94593 w 620110"/>
              <a:gd name="connsiteY10" fmla="*/ 536028 h 772747"/>
              <a:gd name="connsiteX11" fmla="*/ 105103 w 620110"/>
              <a:gd name="connsiteY11" fmla="*/ 567559 h 772747"/>
              <a:gd name="connsiteX12" fmla="*/ 189186 w 620110"/>
              <a:gd name="connsiteY12" fmla="*/ 641131 h 772747"/>
              <a:gd name="connsiteX13" fmla="*/ 252248 w 620110"/>
              <a:gd name="connsiteY13" fmla="*/ 693683 h 772747"/>
              <a:gd name="connsiteX14" fmla="*/ 357351 w 620110"/>
              <a:gd name="connsiteY14" fmla="*/ 735724 h 772747"/>
              <a:gd name="connsiteX15" fmla="*/ 420413 w 620110"/>
              <a:gd name="connsiteY15" fmla="*/ 756745 h 772747"/>
              <a:gd name="connsiteX16" fmla="*/ 620110 w 620110"/>
              <a:gd name="connsiteY16" fmla="*/ 767255 h 772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20110" h="772747">
                <a:moveTo>
                  <a:pt x="620110" y="0"/>
                </a:moveTo>
                <a:cubicBezTo>
                  <a:pt x="400577" y="27441"/>
                  <a:pt x="714672" y="-9421"/>
                  <a:pt x="273269" y="21021"/>
                </a:cubicBezTo>
                <a:cubicBezTo>
                  <a:pt x="241507" y="23211"/>
                  <a:pt x="207306" y="43008"/>
                  <a:pt x="178675" y="52552"/>
                </a:cubicBezTo>
                <a:cubicBezTo>
                  <a:pt x="164971" y="57120"/>
                  <a:pt x="150523" y="59094"/>
                  <a:pt x="136634" y="63062"/>
                </a:cubicBezTo>
                <a:cubicBezTo>
                  <a:pt x="125981" y="66106"/>
                  <a:pt x="115613" y="70069"/>
                  <a:pt x="105103" y="73572"/>
                </a:cubicBezTo>
                <a:cubicBezTo>
                  <a:pt x="92328" y="82089"/>
                  <a:pt x="37457" y="117828"/>
                  <a:pt x="31531" y="126124"/>
                </a:cubicBezTo>
                <a:cubicBezTo>
                  <a:pt x="23135" y="137878"/>
                  <a:pt x="26092" y="154640"/>
                  <a:pt x="21020" y="168165"/>
                </a:cubicBezTo>
                <a:cubicBezTo>
                  <a:pt x="15519" y="182835"/>
                  <a:pt x="7007" y="196193"/>
                  <a:pt x="0" y="210207"/>
                </a:cubicBezTo>
                <a:cubicBezTo>
                  <a:pt x="3503" y="283779"/>
                  <a:pt x="1734" y="357793"/>
                  <a:pt x="10510" y="430924"/>
                </a:cubicBezTo>
                <a:cubicBezTo>
                  <a:pt x="12377" y="446480"/>
                  <a:pt x="21743" y="460730"/>
                  <a:pt x="31531" y="472965"/>
                </a:cubicBezTo>
                <a:cubicBezTo>
                  <a:pt x="50102" y="496179"/>
                  <a:pt x="94593" y="536028"/>
                  <a:pt x="94593" y="536028"/>
                </a:cubicBezTo>
                <a:cubicBezTo>
                  <a:pt x="98096" y="546538"/>
                  <a:pt x="98958" y="558341"/>
                  <a:pt x="105103" y="567559"/>
                </a:cubicBezTo>
                <a:cubicBezTo>
                  <a:pt x="122108" y="593066"/>
                  <a:pt x="170891" y="622836"/>
                  <a:pt x="189186" y="641131"/>
                </a:cubicBezTo>
                <a:cubicBezTo>
                  <a:pt x="246455" y="698399"/>
                  <a:pt x="192025" y="673607"/>
                  <a:pt x="252248" y="693683"/>
                </a:cubicBezTo>
                <a:cubicBezTo>
                  <a:pt x="322345" y="746256"/>
                  <a:pt x="263619" y="712291"/>
                  <a:pt x="357351" y="735724"/>
                </a:cubicBezTo>
                <a:cubicBezTo>
                  <a:pt x="378847" y="741098"/>
                  <a:pt x="399392" y="749738"/>
                  <a:pt x="420413" y="756745"/>
                </a:cubicBezTo>
                <a:cubicBezTo>
                  <a:pt x="505120" y="784981"/>
                  <a:pt x="440879" y="767255"/>
                  <a:pt x="620110" y="767255"/>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67862" y="4078014"/>
            <a:ext cx="536028" cy="578069"/>
          </a:xfrm>
          <a:custGeom>
            <a:avLst/>
            <a:gdLst>
              <a:gd name="connsiteX0" fmla="*/ 515007 w 536028"/>
              <a:gd name="connsiteY0" fmla="*/ 0 h 578069"/>
              <a:gd name="connsiteX1" fmla="*/ 399393 w 536028"/>
              <a:gd name="connsiteY1" fmla="*/ 21020 h 578069"/>
              <a:gd name="connsiteX2" fmla="*/ 367862 w 536028"/>
              <a:gd name="connsiteY2" fmla="*/ 31531 h 578069"/>
              <a:gd name="connsiteX3" fmla="*/ 315310 w 536028"/>
              <a:gd name="connsiteY3" fmla="*/ 63062 h 578069"/>
              <a:gd name="connsiteX4" fmla="*/ 210207 w 536028"/>
              <a:gd name="connsiteY4" fmla="*/ 94593 h 578069"/>
              <a:gd name="connsiteX5" fmla="*/ 147145 w 536028"/>
              <a:gd name="connsiteY5" fmla="*/ 115614 h 578069"/>
              <a:gd name="connsiteX6" fmla="*/ 115614 w 536028"/>
              <a:gd name="connsiteY6" fmla="*/ 126124 h 578069"/>
              <a:gd name="connsiteX7" fmla="*/ 84083 w 536028"/>
              <a:gd name="connsiteY7" fmla="*/ 136634 h 578069"/>
              <a:gd name="connsiteX8" fmla="*/ 42041 w 536028"/>
              <a:gd name="connsiteY8" fmla="*/ 199696 h 578069"/>
              <a:gd name="connsiteX9" fmla="*/ 21021 w 536028"/>
              <a:gd name="connsiteY9" fmla="*/ 231227 h 578069"/>
              <a:gd name="connsiteX10" fmla="*/ 10510 w 536028"/>
              <a:gd name="connsiteY10" fmla="*/ 283779 h 578069"/>
              <a:gd name="connsiteX11" fmla="*/ 0 w 536028"/>
              <a:gd name="connsiteY11" fmla="*/ 315310 h 578069"/>
              <a:gd name="connsiteX12" fmla="*/ 10510 w 536028"/>
              <a:gd name="connsiteY12" fmla="*/ 430924 h 578069"/>
              <a:gd name="connsiteX13" fmla="*/ 42041 w 536028"/>
              <a:gd name="connsiteY13" fmla="*/ 462455 h 578069"/>
              <a:gd name="connsiteX14" fmla="*/ 147145 w 536028"/>
              <a:gd name="connsiteY14" fmla="*/ 515007 h 578069"/>
              <a:gd name="connsiteX15" fmla="*/ 178676 w 536028"/>
              <a:gd name="connsiteY15" fmla="*/ 525517 h 578069"/>
              <a:gd name="connsiteX16" fmla="*/ 231228 w 536028"/>
              <a:gd name="connsiteY16" fmla="*/ 536027 h 578069"/>
              <a:gd name="connsiteX17" fmla="*/ 262759 w 536028"/>
              <a:gd name="connsiteY17" fmla="*/ 546538 h 578069"/>
              <a:gd name="connsiteX18" fmla="*/ 336331 w 536028"/>
              <a:gd name="connsiteY18" fmla="*/ 557048 h 578069"/>
              <a:gd name="connsiteX19" fmla="*/ 441435 w 536028"/>
              <a:gd name="connsiteY19" fmla="*/ 578069 h 578069"/>
              <a:gd name="connsiteX20" fmla="*/ 536028 w 536028"/>
              <a:gd name="connsiteY20" fmla="*/ 578069 h 578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36028" h="578069">
                <a:moveTo>
                  <a:pt x="515007" y="0"/>
                </a:moveTo>
                <a:cubicBezTo>
                  <a:pt x="476469" y="7007"/>
                  <a:pt x="437693" y="12813"/>
                  <a:pt x="399393" y="21020"/>
                </a:cubicBezTo>
                <a:cubicBezTo>
                  <a:pt x="388560" y="23341"/>
                  <a:pt x="377771" y="26576"/>
                  <a:pt x="367862" y="31531"/>
                </a:cubicBezTo>
                <a:cubicBezTo>
                  <a:pt x="349590" y="40667"/>
                  <a:pt x="333582" y="53926"/>
                  <a:pt x="315310" y="63062"/>
                </a:cubicBezTo>
                <a:cubicBezTo>
                  <a:pt x="252576" y="94429"/>
                  <a:pt x="275196" y="76869"/>
                  <a:pt x="210207" y="94593"/>
                </a:cubicBezTo>
                <a:cubicBezTo>
                  <a:pt x="188830" y="100423"/>
                  <a:pt x="168166" y="108607"/>
                  <a:pt x="147145" y="115614"/>
                </a:cubicBezTo>
                <a:lnTo>
                  <a:pt x="115614" y="126124"/>
                </a:lnTo>
                <a:lnTo>
                  <a:pt x="84083" y="136634"/>
                </a:lnTo>
                <a:lnTo>
                  <a:pt x="42041" y="199696"/>
                </a:lnTo>
                <a:lnTo>
                  <a:pt x="21021" y="231227"/>
                </a:lnTo>
                <a:cubicBezTo>
                  <a:pt x="17517" y="248744"/>
                  <a:pt x="14843" y="266448"/>
                  <a:pt x="10510" y="283779"/>
                </a:cubicBezTo>
                <a:cubicBezTo>
                  <a:pt x="7823" y="294527"/>
                  <a:pt x="0" y="304231"/>
                  <a:pt x="0" y="315310"/>
                </a:cubicBezTo>
                <a:cubicBezTo>
                  <a:pt x="0" y="354007"/>
                  <a:pt x="-121" y="393716"/>
                  <a:pt x="10510" y="430924"/>
                </a:cubicBezTo>
                <a:cubicBezTo>
                  <a:pt x="14593" y="445216"/>
                  <a:pt x="30308" y="453330"/>
                  <a:pt x="42041" y="462455"/>
                </a:cubicBezTo>
                <a:cubicBezTo>
                  <a:pt x="108613" y="514233"/>
                  <a:pt x="85460" y="497382"/>
                  <a:pt x="147145" y="515007"/>
                </a:cubicBezTo>
                <a:cubicBezTo>
                  <a:pt x="157798" y="518051"/>
                  <a:pt x="167928" y="522830"/>
                  <a:pt x="178676" y="525517"/>
                </a:cubicBezTo>
                <a:cubicBezTo>
                  <a:pt x="196007" y="529850"/>
                  <a:pt x="213897" y="531694"/>
                  <a:pt x="231228" y="536027"/>
                </a:cubicBezTo>
                <a:cubicBezTo>
                  <a:pt x="241976" y="538714"/>
                  <a:pt x="251895" y="544365"/>
                  <a:pt x="262759" y="546538"/>
                </a:cubicBezTo>
                <a:cubicBezTo>
                  <a:pt x="287051" y="551396"/>
                  <a:pt x="311935" y="552743"/>
                  <a:pt x="336331" y="557048"/>
                </a:cubicBezTo>
                <a:cubicBezTo>
                  <a:pt x="371516" y="563257"/>
                  <a:pt x="405706" y="578069"/>
                  <a:pt x="441435" y="578069"/>
                </a:cubicBezTo>
                <a:lnTo>
                  <a:pt x="536028" y="57806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987972" y="2439452"/>
            <a:ext cx="5349766" cy="3258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H="1">
            <a:off x="6390290" y="2501462"/>
            <a:ext cx="2102069" cy="6306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492359" y="2340752"/>
            <a:ext cx="2429639"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CA" sz="1400" i="1" dirty="0" smtClean="0"/>
              <a:t>Crucial For the Business Model</a:t>
            </a:r>
          </a:p>
          <a:p>
            <a:r>
              <a:rPr lang="en-CA" sz="1400" i="1" dirty="0" smtClean="0"/>
              <a:t>Check Supply Chain Slides</a:t>
            </a:r>
            <a:endParaRPr lang="en-US" sz="1400" i="1" dirty="0"/>
          </a:p>
        </p:txBody>
      </p:sp>
    </p:spTree>
    <p:extLst>
      <p:ext uri="{BB962C8B-B14F-4D97-AF65-F5344CB8AC3E}">
        <p14:creationId xmlns:p14="http://schemas.microsoft.com/office/powerpoint/2010/main" val="8488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BUSINESS MODEL AND DESCRIPTION</a:t>
            </a:r>
            <a:endParaRPr lang="en-US" dirty="0"/>
          </a:p>
        </p:txBody>
      </p:sp>
      <p:sp>
        <p:nvSpPr>
          <p:cNvPr id="4" name="Content Placeholder 3"/>
          <p:cNvSpPr>
            <a:spLocks noGrp="1"/>
          </p:cNvSpPr>
          <p:nvPr>
            <p:ph idx="1"/>
          </p:nvPr>
        </p:nvSpPr>
        <p:spPr>
          <a:xfrm>
            <a:off x="838199" y="1352658"/>
            <a:ext cx="10649607" cy="4911507"/>
          </a:xfrm>
        </p:spPr>
        <p:txBody>
          <a:bodyPr>
            <a:normAutofit fontScale="92500" lnSpcReduction="20000"/>
          </a:bodyPr>
          <a:lstStyle/>
          <a:p>
            <a:r>
              <a:rPr lang="en-CA" sz="1800" dirty="0" smtClean="0"/>
              <a:t>Supply Chain</a:t>
            </a:r>
            <a:r>
              <a:rPr lang="en-CA" sz="1600" dirty="0" smtClean="0"/>
              <a:t>:</a:t>
            </a:r>
          </a:p>
          <a:p>
            <a:pPr marL="0" indent="0">
              <a:buNone/>
            </a:pPr>
            <a:r>
              <a:rPr lang="en-CA" sz="1600" dirty="0" smtClean="0"/>
              <a:t>The Supply chain seems to be very well integrated:</a:t>
            </a:r>
          </a:p>
          <a:p>
            <a:pPr marL="0" indent="0">
              <a:buNone/>
            </a:pPr>
            <a:r>
              <a:rPr lang="en-CA" sz="1600" dirty="0" smtClean="0"/>
              <a:t>1.Creation in HQ: Done in team by Designers and buyers. It probably allows to include an optimal cost as a design criteria (Flexibility). </a:t>
            </a:r>
          </a:p>
          <a:p>
            <a:pPr marL="0" indent="0">
              <a:buNone/>
            </a:pPr>
            <a:r>
              <a:rPr lang="en-CA" sz="1600" dirty="0" smtClean="0"/>
              <a:t>2.Outsource the manufacturing (All of it)</a:t>
            </a:r>
          </a:p>
          <a:p>
            <a:pPr marL="0" indent="0">
              <a:buNone/>
            </a:pPr>
            <a:r>
              <a:rPr lang="en-CA" sz="1600" dirty="0" smtClean="0"/>
              <a:t>3. Purchase the manufactured product and then does the Distribution of merchandise by Region and then to country depending on Demand. </a:t>
            </a:r>
            <a:r>
              <a:rPr lang="en-CA" sz="1600" i="1" dirty="0" smtClean="0"/>
              <a:t>I suppose that Region signals the Fashion Trend taste and the country specific signals the Demand</a:t>
            </a:r>
            <a:r>
              <a:rPr lang="en-CA" sz="1600" dirty="0" smtClean="0"/>
              <a:t>.</a:t>
            </a:r>
          </a:p>
          <a:p>
            <a:pPr marL="0" indent="0">
              <a:buNone/>
            </a:pPr>
            <a:endParaRPr lang="en-CA" sz="1600" dirty="0"/>
          </a:p>
          <a:p>
            <a:pPr marL="0" indent="0">
              <a:buNone/>
            </a:pPr>
            <a:r>
              <a:rPr lang="en-CA" sz="1600" dirty="0" smtClean="0"/>
              <a:t>Main Channels:</a:t>
            </a:r>
          </a:p>
          <a:p>
            <a:pPr marL="342900" indent="-342900">
              <a:buAutoNum type="arabicPeriod"/>
            </a:pPr>
            <a:r>
              <a:rPr lang="en-CA" sz="1600" dirty="0" smtClean="0"/>
              <a:t>In store: World wide, literally. H&amp;M uses leased premises. We must check if Reitman is using this model which very convenient. It also Uses franchise stores in certain markets (I have no info if in Canada). This guys are very strong and I believe that shopping experience is also a key point for them. You just don’t have a flagship store in 5</a:t>
            </a:r>
            <a:r>
              <a:rPr lang="en-CA" sz="1600" baseline="30000" dirty="0" smtClean="0"/>
              <a:t>th</a:t>
            </a:r>
            <a:r>
              <a:rPr lang="en-CA" sz="1600" dirty="0" smtClean="0"/>
              <a:t> avenue if you are not sure of your presence.</a:t>
            </a:r>
          </a:p>
          <a:p>
            <a:pPr marL="342900" indent="-342900">
              <a:buAutoNum type="arabicPeriod"/>
            </a:pPr>
            <a:r>
              <a:rPr lang="en-CA" sz="1600" dirty="0" smtClean="0"/>
              <a:t>On line: Super strong presence. It has total presence of product exhibition online. However Online stores only in 13 countries. Surprisingly Canada doesn’t have online Store. Why? There should be a good reason, this people is not stupid.</a:t>
            </a:r>
          </a:p>
          <a:p>
            <a:pPr marL="342900" indent="-342900">
              <a:buAutoNum type="arabicPeriod"/>
            </a:pPr>
            <a:r>
              <a:rPr lang="en-CA" sz="1600" dirty="0" smtClean="0"/>
              <a:t>Catalogue</a:t>
            </a:r>
          </a:p>
          <a:p>
            <a:pPr marL="342900" indent="-342900">
              <a:buAutoNum type="arabicPeriod"/>
            </a:pPr>
            <a:endParaRPr lang="en-CA" sz="1600" dirty="0"/>
          </a:p>
          <a:p>
            <a:pPr marL="0" indent="0">
              <a:buNone/>
            </a:pPr>
            <a:r>
              <a:rPr lang="en-CA" sz="1600" b="1" dirty="0" smtClean="0"/>
              <a:t>MD&amp;A: It </a:t>
            </a:r>
            <a:r>
              <a:rPr lang="en-CA" sz="1600" dirty="0" smtClean="0"/>
              <a:t>seems that H&amp;M has </a:t>
            </a:r>
            <a:r>
              <a:rPr lang="en-CA" sz="1600" dirty="0" err="1" smtClean="0"/>
              <a:t>learnd</a:t>
            </a:r>
            <a:r>
              <a:rPr lang="en-CA" sz="1600" dirty="0" smtClean="0"/>
              <a:t> how to tailor its offer in a nice mixture of costing and taste.</a:t>
            </a:r>
            <a:endParaRPr lang="en-CA" sz="1600" dirty="0"/>
          </a:p>
          <a:p>
            <a:pPr marL="342900" indent="-342900">
              <a:buAutoNum type="arabicPeriod"/>
            </a:pPr>
            <a:r>
              <a:rPr lang="en-CA" sz="1600" dirty="0" smtClean="0"/>
              <a:t>Although the increasingly expensive US dollar will affect our sourcing costs, we will make sure that we always have the best customer offering in each individual market, in terms of fashion, quality, price and sustainability, as this is the basis of our business concept. </a:t>
            </a:r>
            <a:endParaRPr lang="en-US" sz="1600" dirty="0"/>
          </a:p>
        </p:txBody>
      </p:sp>
    </p:spTree>
    <p:extLst>
      <p:ext uri="{BB962C8B-B14F-4D97-AF65-F5344CB8AC3E}">
        <p14:creationId xmlns:p14="http://schemas.microsoft.com/office/powerpoint/2010/main" val="1254439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198224" cy="420183"/>
          </a:xfrm>
        </p:spPr>
        <p:txBody>
          <a:bodyPr>
            <a:normAutofit fontScale="90000"/>
          </a:bodyPr>
          <a:lstStyle/>
          <a:p>
            <a:r>
              <a:rPr lang="en-CA" dirty="0" smtClean="0"/>
              <a:t>Some initial ideas to help Reitman</a:t>
            </a:r>
            <a:br>
              <a:rPr lang="en-CA" dirty="0" smtClean="0"/>
            </a:br>
            <a:r>
              <a:rPr lang="en-CA" dirty="0" smtClean="0"/>
              <a:t>(H&amp;M inspired)</a:t>
            </a:r>
            <a:endParaRPr lang="en-US" dirty="0"/>
          </a:p>
        </p:txBody>
      </p:sp>
      <p:sp>
        <p:nvSpPr>
          <p:cNvPr id="3" name="Content Placeholder 2"/>
          <p:cNvSpPr>
            <a:spLocks noGrp="1"/>
          </p:cNvSpPr>
          <p:nvPr>
            <p:ph idx="1"/>
          </p:nvPr>
        </p:nvSpPr>
        <p:spPr>
          <a:xfrm>
            <a:off x="398033" y="1215614"/>
            <a:ext cx="11274014" cy="5217459"/>
          </a:xfrm>
        </p:spPr>
        <p:txBody>
          <a:bodyPr>
            <a:normAutofit/>
          </a:bodyPr>
          <a:lstStyle/>
          <a:p>
            <a:endParaRPr lang="en-CA" sz="1200" dirty="0" smtClean="0"/>
          </a:p>
          <a:p>
            <a:r>
              <a:rPr lang="en-CA" sz="2000" dirty="0" smtClean="0"/>
              <a:t>Ideas in this section allow Reitman to cope with </a:t>
            </a:r>
            <a:r>
              <a:rPr lang="en-CA" sz="2000" dirty="0" smtClean="0"/>
              <a:t>“</a:t>
            </a:r>
            <a:r>
              <a:rPr lang="en-CA" sz="2000" dirty="0" smtClean="0"/>
              <a:t>Fast Fashion” </a:t>
            </a:r>
            <a:r>
              <a:rPr lang="en-CA" sz="2000" dirty="0" smtClean="0"/>
              <a:t>pace and make one step further:</a:t>
            </a:r>
          </a:p>
          <a:p>
            <a:pPr>
              <a:buAutoNum type="arabicPeriod"/>
            </a:pPr>
            <a:r>
              <a:rPr lang="en-CA" sz="1200" b="1" dirty="0" smtClean="0"/>
              <a:t>On the online Channel</a:t>
            </a:r>
            <a:r>
              <a:rPr lang="en-CA" sz="1200" dirty="0" smtClean="0"/>
              <a:t>, make the offering as simple as H&amp;M does but even if the customer is not allowed to buy it online (as in H&amp;M Canada) you can use the RFI technology to tell the customer where exactly the product is located in his or her city. This is one of the most critical info  customer is looking for when buying Fast Fashion. You will improve two things, Traffic and Satisfaction. And most important of all H&amp;M does not do that yet.</a:t>
            </a:r>
          </a:p>
          <a:p>
            <a:pPr marL="0" indent="0">
              <a:buNone/>
            </a:pPr>
            <a:endParaRPr lang="en-CA" sz="1200" dirty="0"/>
          </a:p>
          <a:p>
            <a:r>
              <a:rPr lang="en-CA" sz="2000" dirty="0" smtClean="0"/>
              <a:t>Ideas in this section only allow Reitman to cope with the </a:t>
            </a:r>
            <a:r>
              <a:rPr lang="en-CA" sz="2000" dirty="0" smtClean="0"/>
              <a:t>“Fast Fashion” </a:t>
            </a:r>
            <a:r>
              <a:rPr lang="en-CA" sz="2000" dirty="0" smtClean="0"/>
              <a:t>pace:</a:t>
            </a:r>
          </a:p>
          <a:p>
            <a:pPr>
              <a:buAutoNum type="arabicPeriod"/>
            </a:pPr>
            <a:r>
              <a:rPr lang="en-CA" sz="1200" b="1" dirty="0" smtClean="0"/>
              <a:t>Obviously learn how to create Fast Fashion:</a:t>
            </a:r>
            <a:r>
              <a:rPr lang="en-CA" sz="1200" dirty="0" smtClean="0"/>
              <a:t> Hard but doable. Develop the competence to read demand faster, and create </a:t>
            </a:r>
            <a:r>
              <a:rPr lang="en-CA" sz="1200" dirty="0" smtClean="0"/>
              <a:t>it based on </a:t>
            </a:r>
            <a:r>
              <a:rPr lang="en-CA" sz="1200" dirty="0" smtClean="0"/>
              <a:t>cost and </a:t>
            </a:r>
            <a:r>
              <a:rPr lang="en-CA" sz="1200" dirty="0" smtClean="0"/>
              <a:t> on trends </a:t>
            </a:r>
            <a:r>
              <a:rPr lang="en-CA" sz="1200" dirty="0" smtClean="0"/>
              <a:t>variances. </a:t>
            </a:r>
            <a:r>
              <a:rPr lang="en-CA" sz="1200" dirty="0" smtClean="0"/>
              <a:t>Probably one nice thing to do is to include a very nice staff of designers in the creation department that could have a current understanding of the fashion trends, and altogether with the buyers create the cost optimal collection.</a:t>
            </a:r>
            <a:endParaRPr lang="en-CA" sz="1200" dirty="0" smtClean="0"/>
          </a:p>
          <a:p>
            <a:pPr>
              <a:buAutoNum type="arabicPeriod"/>
            </a:pPr>
            <a:r>
              <a:rPr lang="en-CA" sz="1200" b="1" dirty="0" smtClean="0"/>
              <a:t>Try to look on Other categories where your instore presence give you the advantage</a:t>
            </a:r>
            <a:r>
              <a:rPr lang="en-CA" sz="1200" dirty="0" smtClean="0"/>
              <a:t>. </a:t>
            </a:r>
            <a:r>
              <a:rPr lang="en-CA" sz="1200" dirty="0" err="1" smtClean="0"/>
              <a:t>Eg</a:t>
            </a:r>
            <a:r>
              <a:rPr lang="en-CA" sz="1200" dirty="0" smtClean="0"/>
              <a:t>. Cosmetics, sports (I think they started already), Beauty products. You can do it progressively as H&amp;M did. H&amp;M Beauty was launched only in 900 stores at the beginning and adding 100 per year.</a:t>
            </a:r>
          </a:p>
          <a:p>
            <a:pPr marL="0" indent="0">
              <a:buNone/>
            </a:pPr>
            <a:r>
              <a:rPr lang="en-CA" sz="1200" dirty="0" smtClean="0"/>
              <a:t>3</a:t>
            </a:r>
            <a:r>
              <a:rPr lang="en-CA" sz="1200" dirty="0" smtClean="0"/>
              <a:t>. </a:t>
            </a:r>
            <a:r>
              <a:rPr lang="en-CA" sz="1200" b="1" dirty="0" smtClean="0"/>
              <a:t>Use </a:t>
            </a:r>
            <a:r>
              <a:rPr lang="en-CA" sz="1200" b="1" dirty="0" smtClean="0"/>
              <a:t>partnership </a:t>
            </a:r>
            <a:r>
              <a:rPr lang="en-CA" sz="1200" b="1" dirty="0" smtClean="0"/>
              <a:t>with Well know designers and creators to </a:t>
            </a:r>
            <a:r>
              <a:rPr lang="en-CA" sz="1200" b="1" dirty="0" smtClean="0"/>
              <a:t>bring </a:t>
            </a:r>
            <a:r>
              <a:rPr lang="en-CA" sz="1200" b="1" dirty="0" smtClean="0"/>
              <a:t>Value-priced offerings to your customers</a:t>
            </a:r>
            <a:r>
              <a:rPr lang="en-CA" sz="1200" dirty="0" smtClean="0"/>
              <a:t>. You’ll </a:t>
            </a:r>
            <a:r>
              <a:rPr lang="en-CA" sz="1200" dirty="0" smtClean="0"/>
              <a:t>make </a:t>
            </a:r>
            <a:r>
              <a:rPr lang="en-CA" sz="1200" dirty="0" smtClean="0"/>
              <a:t>the </a:t>
            </a:r>
            <a:r>
              <a:rPr lang="en-CA" sz="1200" dirty="0"/>
              <a:t>Reitman </a:t>
            </a:r>
            <a:r>
              <a:rPr lang="en-CA" sz="1200" dirty="0" smtClean="0"/>
              <a:t>bright </a:t>
            </a:r>
            <a:r>
              <a:rPr lang="en-CA" sz="1200" dirty="0"/>
              <a:t>name </a:t>
            </a:r>
            <a:r>
              <a:rPr lang="en-CA" sz="1200" dirty="0" smtClean="0"/>
              <a:t>to </a:t>
            </a:r>
            <a:r>
              <a:rPr lang="en-CA" sz="1200" dirty="0"/>
              <a:t>bright  </a:t>
            </a:r>
            <a:r>
              <a:rPr lang="en-CA" sz="1200" dirty="0" smtClean="0"/>
              <a:t>again while giving an affordable product. Ex: Anna De lo Russo (H&amp;M Fashion Director), or “</a:t>
            </a:r>
            <a:r>
              <a:rPr lang="en-CA" sz="1200" i="1" dirty="0" smtClean="0"/>
              <a:t> </a:t>
            </a:r>
            <a:r>
              <a:rPr lang="en-CA" sz="1200" i="1" dirty="0"/>
              <a:t>H&amp;M announces collaboration with </a:t>
            </a:r>
            <a:r>
              <a:rPr lang="en-CA" sz="1200" i="1" dirty="0" smtClean="0"/>
              <a:t>Balmain H&amp;M </a:t>
            </a:r>
            <a:r>
              <a:rPr lang="en-CA" sz="1200" i="1" dirty="0" err="1"/>
              <a:t>Hennes</a:t>
            </a:r>
            <a:r>
              <a:rPr lang="en-CA" sz="1200" i="1" dirty="0"/>
              <a:t> &amp; </a:t>
            </a:r>
            <a:r>
              <a:rPr lang="en-CA" sz="1200" i="1" dirty="0" err="1"/>
              <a:t>Mauritz</a:t>
            </a:r>
            <a:r>
              <a:rPr lang="en-CA" sz="1200" i="1" dirty="0"/>
              <a:t> AB, a clothing company, has announced the collaboration with the Parisian house of Balmain</a:t>
            </a:r>
            <a:r>
              <a:rPr lang="en-CA" sz="1200" i="1" dirty="0" smtClean="0"/>
              <a:t>.”</a:t>
            </a:r>
          </a:p>
          <a:p>
            <a:pPr marL="0" indent="0">
              <a:buNone/>
            </a:pPr>
            <a:r>
              <a:rPr lang="en-CA" sz="1200" dirty="0" smtClean="0"/>
              <a:t>4. </a:t>
            </a:r>
            <a:r>
              <a:rPr lang="en-CA" sz="1200" b="1" dirty="0" smtClean="0"/>
              <a:t>Use VIP people and other stars tha</a:t>
            </a:r>
            <a:r>
              <a:rPr lang="en-CA" sz="1200" dirty="0" smtClean="0"/>
              <a:t>t can help increase your exposure faster. H&amp;M has an history of doing that locally in every country. These are two Global examples : Madonna, David Beckham etc. Reitman is doing it lately </a:t>
            </a:r>
            <a:r>
              <a:rPr lang="en-CA" sz="1200" dirty="0" smtClean="0"/>
              <a:t>with P.K.  </a:t>
            </a:r>
            <a:r>
              <a:rPr lang="en-CA" sz="1200" dirty="0" err="1" smtClean="0"/>
              <a:t>Subban</a:t>
            </a:r>
            <a:r>
              <a:rPr lang="en-CA" sz="1200" dirty="0" smtClean="0"/>
              <a:t>, </a:t>
            </a:r>
            <a:r>
              <a:rPr lang="en-CA" sz="1200" dirty="0" smtClean="0"/>
              <a:t>he is </a:t>
            </a:r>
            <a:r>
              <a:rPr lang="en-CA" sz="1200" dirty="0" smtClean="0"/>
              <a:t>a star </a:t>
            </a:r>
            <a:r>
              <a:rPr lang="en-CA" sz="1200" dirty="0" smtClean="0"/>
              <a:t>without </a:t>
            </a:r>
            <a:r>
              <a:rPr lang="en-CA" sz="1200" dirty="0" smtClean="0"/>
              <a:t>doubt </a:t>
            </a:r>
            <a:r>
              <a:rPr lang="en-CA" sz="1200" dirty="0" smtClean="0"/>
              <a:t>but, </a:t>
            </a:r>
            <a:r>
              <a:rPr lang="en-CA" sz="1200" dirty="0" smtClean="0"/>
              <a:t>is he also a referent of good fashion?</a:t>
            </a:r>
          </a:p>
          <a:p>
            <a:pPr marL="0" indent="0">
              <a:buNone/>
            </a:pPr>
            <a:r>
              <a:rPr lang="en-CA" sz="1200" dirty="0" smtClean="0"/>
              <a:t>5. </a:t>
            </a:r>
            <a:r>
              <a:rPr lang="en-CA" sz="1200" b="1" dirty="0" smtClean="0"/>
              <a:t>Promote Canadian manufacturing </a:t>
            </a:r>
            <a:r>
              <a:rPr lang="en-CA" sz="1200" dirty="0" smtClean="0"/>
              <a:t>or green products: I though in this as be in the first category at the beginning but the I discovered that H&amp;M has been awarded like 5 years in a row for having the best practices on dignity and wages in its supply chain and with its direct employees. In </a:t>
            </a:r>
            <a:r>
              <a:rPr lang="en-CA" sz="1200" dirty="0" smtClean="0"/>
              <a:t>addition </a:t>
            </a:r>
            <a:r>
              <a:rPr lang="en-CA" sz="1200" dirty="0" smtClean="0"/>
              <a:t>its well recognized </a:t>
            </a:r>
            <a:r>
              <a:rPr lang="en-CA" sz="1200" dirty="0" smtClean="0"/>
              <a:t>green </a:t>
            </a:r>
            <a:r>
              <a:rPr lang="en-CA" sz="1200" dirty="0" smtClean="0"/>
              <a:t>material collection has some market share already. I don’t know how strong could be the argument with this new info in the market. Probably is still strong, but H7M will a have an easy reaction strategy.</a:t>
            </a:r>
          </a:p>
          <a:p>
            <a:pPr marL="0" indent="0">
              <a:buNone/>
            </a:pPr>
            <a:endParaRPr lang="en-CA" sz="1200" dirty="0" smtClean="0"/>
          </a:p>
          <a:p>
            <a:endParaRPr lang="en-US" sz="1200" i="1" dirty="0"/>
          </a:p>
          <a:p>
            <a:pPr>
              <a:buFont typeface="Arial" panose="020B0604020202020204" pitchFamily="34" charset="0"/>
              <a:buAutoNum type="arabicPeriod"/>
            </a:pPr>
            <a:endParaRPr lang="en-CA" sz="1200" dirty="0" smtClean="0"/>
          </a:p>
          <a:p>
            <a:pPr>
              <a:buAutoNum type="arabicPeriod"/>
            </a:pPr>
            <a:endParaRPr lang="en-CA" sz="1200" dirty="0" smtClean="0"/>
          </a:p>
          <a:p>
            <a:pPr>
              <a:buAutoNum type="arabicPeriod"/>
            </a:pPr>
            <a:endParaRPr lang="en-US" sz="1200" dirty="0" smtClean="0"/>
          </a:p>
          <a:p>
            <a:endParaRPr lang="en-CA" sz="1200" dirty="0"/>
          </a:p>
        </p:txBody>
      </p:sp>
    </p:spTree>
    <p:extLst>
      <p:ext uri="{BB962C8B-B14F-4D97-AF65-F5344CB8AC3E}">
        <p14:creationId xmlns:p14="http://schemas.microsoft.com/office/powerpoint/2010/main" val="2365852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27993" y="205443"/>
            <a:ext cx="6387772" cy="1865093"/>
          </a:xfrm>
          <a:prstGeom prst="rect">
            <a:avLst/>
          </a:prstGeom>
        </p:spPr>
      </p:pic>
      <p:pic>
        <p:nvPicPr>
          <p:cNvPr id="6" name="Picture 5"/>
          <p:cNvPicPr>
            <a:picLocks noChangeAspect="1"/>
          </p:cNvPicPr>
          <p:nvPr/>
        </p:nvPicPr>
        <p:blipFill>
          <a:blip r:embed="rId3"/>
          <a:stretch>
            <a:fillRect/>
          </a:stretch>
        </p:blipFill>
        <p:spPr>
          <a:xfrm>
            <a:off x="627993" y="2206396"/>
            <a:ext cx="7055069" cy="2599624"/>
          </a:xfrm>
          <a:prstGeom prst="rect">
            <a:avLst/>
          </a:prstGeom>
        </p:spPr>
      </p:pic>
      <p:pic>
        <p:nvPicPr>
          <p:cNvPr id="10" name="Picture 9"/>
          <p:cNvPicPr>
            <a:picLocks noChangeAspect="1"/>
          </p:cNvPicPr>
          <p:nvPr/>
        </p:nvPicPr>
        <p:blipFill>
          <a:blip r:embed="rId4"/>
          <a:stretch>
            <a:fillRect/>
          </a:stretch>
        </p:blipFill>
        <p:spPr>
          <a:xfrm>
            <a:off x="0" y="4937227"/>
            <a:ext cx="8221717" cy="1580501"/>
          </a:xfrm>
          <a:prstGeom prst="rect">
            <a:avLst/>
          </a:prstGeom>
        </p:spPr>
      </p:pic>
      <p:sp>
        <p:nvSpPr>
          <p:cNvPr id="11" name="Oval 10"/>
          <p:cNvSpPr/>
          <p:nvPr/>
        </p:nvSpPr>
        <p:spPr>
          <a:xfrm>
            <a:off x="1989194" y="1096200"/>
            <a:ext cx="5349766" cy="32582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95903" y="3343298"/>
            <a:ext cx="5349766" cy="3258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409977" y="5648805"/>
            <a:ext cx="5349766" cy="3258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989194" y="796074"/>
            <a:ext cx="5349766" cy="3258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656711" y="3642068"/>
            <a:ext cx="5349766" cy="32582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216483" y="5920356"/>
            <a:ext cx="5349766" cy="32582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224788" y="50872"/>
            <a:ext cx="3620814" cy="4539704"/>
          </a:xfrm>
          <a:prstGeom prst="rect">
            <a:avLst/>
          </a:prstGeom>
          <a:noFill/>
        </p:spPr>
        <p:txBody>
          <a:bodyPr wrap="square" rtlCol="0">
            <a:spAutoFit/>
          </a:bodyPr>
          <a:lstStyle/>
          <a:p>
            <a:r>
              <a:rPr lang="en-CA" sz="1400" b="1" dirty="0" smtClean="0"/>
              <a:t>Interesting Findings:</a:t>
            </a:r>
          </a:p>
          <a:p>
            <a:endParaRPr lang="en-CA" sz="1400" dirty="0"/>
          </a:p>
          <a:p>
            <a:pPr marL="228600" indent="-228600">
              <a:buAutoNum type="arabicPeriod"/>
            </a:pPr>
            <a:r>
              <a:rPr lang="en-CA" sz="1400" dirty="0" smtClean="0"/>
              <a:t>Even if H&amp;M is a model of very well integrated supply chain, we could say that both are beating the Industry. So cost management of Reitman is acceptable so far.</a:t>
            </a:r>
          </a:p>
          <a:p>
            <a:endParaRPr lang="en-CA" sz="1400" dirty="0" smtClean="0"/>
          </a:p>
          <a:p>
            <a:r>
              <a:rPr lang="en-CA" sz="1400" dirty="0" smtClean="0"/>
              <a:t>2. Problem for Reitman really relies on the </a:t>
            </a:r>
            <a:r>
              <a:rPr lang="en-CA" sz="1400" dirty="0" err="1" smtClean="0"/>
              <a:t>Opex</a:t>
            </a:r>
            <a:r>
              <a:rPr lang="en-CA" sz="1400" dirty="0" smtClean="0"/>
              <a:t>. It seems that the sudden decrease on revenues reduced the on-volume production advantages and the level of sales is not enough to sustain the cost of its operations.</a:t>
            </a:r>
          </a:p>
          <a:p>
            <a:endParaRPr lang="en-CA" sz="1400" dirty="0" smtClean="0"/>
          </a:p>
          <a:p>
            <a:r>
              <a:rPr lang="en-CA" sz="1400" dirty="0" smtClean="0"/>
              <a:t>Conclusion: Reitman Really need to improve the product offering. Even if the shopping experience is an added value, customer respond better when the shopping experience is accompanied of very nice Fashion trends in the shelves</a:t>
            </a:r>
          </a:p>
          <a:p>
            <a:pPr marL="228600" indent="-228600">
              <a:buAutoNum type="arabicPeriod"/>
            </a:pPr>
            <a:endParaRPr lang="en-US" sz="900" dirty="0"/>
          </a:p>
        </p:txBody>
      </p:sp>
      <p:sp>
        <p:nvSpPr>
          <p:cNvPr id="19" name="TextBox 18"/>
          <p:cNvSpPr txBox="1"/>
          <p:nvPr/>
        </p:nvSpPr>
        <p:spPr>
          <a:xfrm>
            <a:off x="8584191" y="4491850"/>
            <a:ext cx="3971921" cy="1754326"/>
          </a:xfrm>
          <a:prstGeom prst="rect">
            <a:avLst/>
          </a:prstGeom>
          <a:noFill/>
        </p:spPr>
        <p:txBody>
          <a:bodyPr wrap="none" rtlCol="0">
            <a:spAutoFit/>
          </a:bodyPr>
          <a:lstStyle/>
          <a:p>
            <a:r>
              <a:rPr lang="en-CA" dirty="0" smtClean="0">
                <a:solidFill>
                  <a:srgbClr val="FF0000"/>
                </a:solidFill>
              </a:rPr>
              <a:t>Important note:</a:t>
            </a:r>
          </a:p>
          <a:p>
            <a:r>
              <a:rPr lang="en-CA" dirty="0" smtClean="0">
                <a:solidFill>
                  <a:srgbClr val="FF0000"/>
                </a:solidFill>
              </a:rPr>
              <a:t>Both have performed Days inventory </a:t>
            </a:r>
          </a:p>
          <a:p>
            <a:r>
              <a:rPr lang="en-CA" dirty="0" smtClean="0">
                <a:solidFill>
                  <a:srgbClr val="FF0000"/>
                </a:solidFill>
              </a:rPr>
              <a:t>from around 76 days in 2011 to around </a:t>
            </a:r>
          </a:p>
          <a:p>
            <a:r>
              <a:rPr lang="en-CA" dirty="0" smtClean="0">
                <a:solidFill>
                  <a:srgbClr val="FF0000"/>
                </a:solidFill>
              </a:rPr>
              <a:t>100 days in 2015. It seems to be normal.</a:t>
            </a:r>
          </a:p>
          <a:p>
            <a:endParaRPr lang="en-CA" dirty="0">
              <a:solidFill>
                <a:srgbClr val="FF0000"/>
              </a:solidFill>
            </a:endParaRPr>
          </a:p>
          <a:p>
            <a:r>
              <a:rPr lang="en-CA" dirty="0" smtClean="0">
                <a:solidFill>
                  <a:srgbClr val="FF0000"/>
                </a:solidFill>
              </a:rPr>
              <a:t>I was surprised too.</a:t>
            </a:r>
            <a:endParaRPr lang="en-US" dirty="0">
              <a:solidFill>
                <a:srgbClr val="FF0000"/>
              </a:solidFill>
            </a:endParaRPr>
          </a:p>
        </p:txBody>
      </p:sp>
    </p:spTree>
    <p:extLst>
      <p:ext uri="{BB962C8B-B14F-4D97-AF65-F5344CB8AC3E}">
        <p14:creationId xmlns:p14="http://schemas.microsoft.com/office/powerpoint/2010/main" val="2299375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1232</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H&amp;M</vt:lpstr>
      <vt:lpstr>History Highlights:  Besides the amazing Global Expansion this brand has had and that is not taken in consideration here because it will be useless to recommend that for Reitman, these are the most important Highlights that shows how H&amp;M Competences in its three main channels has been developed progressively. You can see how they link together to ultimately give this company a huge competitive advantage. I wouldn't say that they invented fast fashion, but they mastered every channel so well that they were capable to bring customer what they want (Just to note that H&amp;M sales growth at 14% per year).</vt:lpstr>
      <vt:lpstr>BUSINESS MODEL AND DESCRIPTION</vt:lpstr>
      <vt:lpstr>Some initial ideas to help Reitman (H&amp;M inspired)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H&amp;M</dc:title>
  <dc:creator>Oscar Galindo</dc:creator>
  <cp:lastModifiedBy>Oscar Galindo</cp:lastModifiedBy>
  <cp:revision>14</cp:revision>
  <dcterms:created xsi:type="dcterms:W3CDTF">2015-11-28T19:11:17Z</dcterms:created>
  <dcterms:modified xsi:type="dcterms:W3CDTF">2015-11-29T20:15:06Z</dcterms:modified>
</cp:coreProperties>
</file>