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4A08F1-6D88-4275-9A23-A31D33FC0741}" type="datetimeFigureOut">
              <a:rPr lang="en-US" smtClean="0"/>
              <a:t>11/29/2015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8C16A0-EF12-4EC4-8974-31BCD545E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555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C16A0-EF12-4EC4-8974-31BCD545ED3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468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C16A0-EF12-4EC4-8974-31BCD545ED3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310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C16A0-EF12-4EC4-8974-31BCD545ED3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94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C16A0-EF12-4EC4-8974-31BCD545ED3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4826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C16A0-EF12-4EC4-8974-31BCD545ED3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199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FCEF9-C538-4C0E-A06D-0F1448A0DF49}" type="datetime1">
              <a:rPr lang="en-US" smtClean="0"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9D56-75D7-4DDC-8A4E-4DE876433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646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67F65-6FBA-4157-8050-A4E1FCF18DE3}" type="datetime1">
              <a:rPr lang="en-US" smtClean="0"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9D56-75D7-4DDC-8A4E-4DE876433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527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D970-8B53-4E49-95C6-D65465D096D5}" type="datetime1">
              <a:rPr lang="en-US" smtClean="0"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9D56-75D7-4DDC-8A4E-4DE876433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943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556F3-2780-4D69-A65A-7E7AC848B6C8}" type="datetime1">
              <a:rPr lang="en-US" smtClean="0"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9D56-75D7-4DDC-8A4E-4DE876433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458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02BED-6094-49D6-80C0-AF3F1843445F}" type="datetime1">
              <a:rPr lang="en-US" smtClean="0"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9D56-75D7-4DDC-8A4E-4DE876433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960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C3F65-4EBD-4D83-B27A-6FA3C33F777A}" type="datetime1">
              <a:rPr lang="en-US" smtClean="0"/>
              <a:t>11/29/2015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9D56-75D7-4DDC-8A4E-4DE876433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583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B9B9-33BB-47E6-A212-9AD5E9B5AFA2}" type="datetime1">
              <a:rPr lang="en-US" smtClean="0"/>
              <a:t>11/29/2015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9D56-75D7-4DDC-8A4E-4DE876433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75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82C89-2515-4EAB-8C33-194064ABB66E}" type="datetime1">
              <a:rPr lang="en-US" smtClean="0"/>
              <a:t>11/29/2015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9D56-75D7-4DDC-8A4E-4DE876433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119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0FE83-67B0-4472-B653-9BDE86B99D80}" type="datetime1">
              <a:rPr lang="en-US" smtClean="0"/>
              <a:t>11/29/2015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9D56-75D7-4DDC-8A4E-4DE876433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598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C3590-8E6A-46F1-9B93-0FB44D887B95}" type="datetime1">
              <a:rPr lang="en-US" smtClean="0"/>
              <a:t>11/29/2015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9D56-75D7-4DDC-8A4E-4DE876433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28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D477-1A8E-4E27-AE00-E7D0916803A4}" type="datetime1">
              <a:rPr lang="en-US" smtClean="0"/>
              <a:t>11/29/2015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9D56-75D7-4DDC-8A4E-4DE876433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207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8CC36-DA1D-488C-9D41-E5E2B70EE416}" type="datetime1">
              <a:rPr lang="en-US" smtClean="0"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F9D56-75D7-4DDC-8A4E-4DE876433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48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in.reuters.com/finance/stocks/overview?symbol=FFH.TO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8085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chemeClr val="accent1"/>
                </a:solidFill>
              </a:rPr>
              <a:t>Term Sheet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799070"/>
            <a:ext cx="10515600" cy="555728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800" dirty="0" smtClean="0">
                <a:solidFill>
                  <a:schemeClr val="accent1"/>
                </a:solidFill>
              </a:rPr>
              <a:t>Purchase Price</a:t>
            </a:r>
          </a:p>
          <a:p>
            <a:pPr marL="0" indent="0">
              <a:buNone/>
            </a:pPr>
            <a:r>
              <a:rPr lang="en-US" sz="1400" dirty="0" smtClean="0"/>
              <a:t>Total deal size:			$</a:t>
            </a:r>
            <a:r>
              <a:rPr lang="en-US" sz="1400" dirty="0" err="1" smtClean="0"/>
              <a:t>xxxxx</a:t>
            </a:r>
            <a:r>
              <a:rPr lang="en-US" sz="1400" dirty="0" smtClean="0"/>
              <a:t> million</a:t>
            </a:r>
            <a:br>
              <a:rPr lang="en-US" sz="1400" dirty="0" smtClean="0"/>
            </a:br>
            <a:r>
              <a:rPr lang="en-US" sz="1400" dirty="0" smtClean="0"/>
              <a:t>Implied price per share:			$</a:t>
            </a:r>
            <a:r>
              <a:rPr lang="en-US" sz="1400" dirty="0" err="1" smtClean="0"/>
              <a:t>x.xx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Transaction fees:			$</a:t>
            </a:r>
            <a:r>
              <a:rPr lang="en-US" sz="1400" dirty="0" err="1" smtClean="0"/>
              <a:t>x.xx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Cap:				$</a:t>
            </a:r>
            <a:r>
              <a:rPr lang="en-US" sz="1400" dirty="0" err="1" smtClean="0"/>
              <a:t>x.xx</a:t>
            </a:r>
            <a:endParaRPr lang="en-US" sz="1400" dirty="0" smtClean="0"/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1"/>
                </a:solidFill>
              </a:rPr>
              <a:t>Tax Considerations</a:t>
            </a:r>
          </a:p>
          <a:p>
            <a:pPr marL="0" indent="0">
              <a:buNone/>
            </a:pPr>
            <a:r>
              <a:rPr lang="en-US" sz="1400" dirty="0" smtClean="0"/>
              <a:t>Form:				Purchase accounting</a:t>
            </a:r>
            <a:br>
              <a:rPr lang="en-US" sz="1400" dirty="0" smtClean="0"/>
            </a:br>
            <a:r>
              <a:rPr lang="en-US" sz="1400" dirty="0" smtClean="0"/>
              <a:t>Consideration:			100% cash</a:t>
            </a:r>
            <a:r>
              <a:rPr lang="en-US" sz="1800" dirty="0" smtClean="0">
                <a:solidFill>
                  <a:schemeClr val="accent1"/>
                </a:solidFill>
              </a:rPr>
              <a:t>	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1"/>
                </a:solidFill>
              </a:rPr>
              <a:t>Legal				</a:t>
            </a:r>
            <a:r>
              <a:rPr lang="en-US" sz="1400" dirty="0" smtClean="0"/>
              <a:t>Asset purchase</a:t>
            </a:r>
            <a:br>
              <a:rPr lang="en-US" sz="1400" dirty="0" smtClean="0"/>
            </a:br>
            <a:r>
              <a:rPr lang="en-US" sz="1400" dirty="0" smtClean="0"/>
              <a:t>				Spin-off unused entities</a:t>
            </a:r>
            <a:endParaRPr lang="en-US" sz="20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1"/>
                </a:solidFill>
              </a:rPr>
              <a:t>Synergy Value			</a:t>
            </a:r>
            <a:r>
              <a:rPr lang="en-US" sz="1400" dirty="0" smtClean="0"/>
              <a:t>$</a:t>
            </a:r>
            <a:r>
              <a:rPr lang="en-US" sz="1400" dirty="0" err="1" smtClean="0"/>
              <a:t>x.xx</a:t>
            </a:r>
            <a:r>
              <a:rPr lang="en-US" sz="1400" dirty="0" smtClean="0"/>
              <a:t> billion in revenue enhancements</a:t>
            </a:r>
            <a:br>
              <a:rPr lang="en-US" sz="1400" dirty="0" smtClean="0"/>
            </a:br>
            <a:r>
              <a:rPr lang="en-US" sz="1400" dirty="0" smtClean="0"/>
              <a:t>				$</a:t>
            </a:r>
            <a:r>
              <a:rPr lang="en-US" sz="1400" dirty="0" err="1" smtClean="0"/>
              <a:t>x.xx</a:t>
            </a:r>
            <a:r>
              <a:rPr lang="en-US" sz="1400" dirty="0" smtClean="0"/>
              <a:t> billion in transaction costs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1"/>
                </a:solidFill>
              </a:rPr>
              <a:t>Transaction process requirements</a:t>
            </a:r>
          </a:p>
          <a:p>
            <a:pPr marL="0" indent="0">
              <a:buNone/>
            </a:pPr>
            <a:r>
              <a:rPr lang="en-US" sz="1400" dirty="0" smtClean="0"/>
              <a:t>Termination penalties:			Cash penalty of $100 million plus out of pocket expenses up to $20 million</a:t>
            </a:r>
            <a:br>
              <a:rPr lang="en-US" sz="1400" dirty="0" smtClean="0"/>
            </a:br>
            <a:r>
              <a:rPr lang="en-US" sz="1400" dirty="0" smtClean="0"/>
              <a:t>Other:				No shop clause</a:t>
            </a:r>
            <a:br>
              <a:rPr lang="en-US" sz="1400" dirty="0" smtClean="0"/>
            </a:br>
            <a:r>
              <a:rPr lang="en-US" sz="1400" dirty="0" smtClean="0"/>
              <a:t>Shareholder vote:			Blackberry and Samsung shareholders must approve the deal. </a:t>
            </a:r>
            <a:br>
              <a:rPr lang="en-US" sz="1400" dirty="0" smtClean="0"/>
            </a:br>
            <a:r>
              <a:rPr lang="en-US" sz="1400" dirty="0" smtClean="0"/>
              <a:t>Closing Date:				March 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, 2016</a:t>
            </a:r>
            <a:br>
              <a:rPr lang="en-US" sz="1400" dirty="0" smtClean="0"/>
            </a:br>
            <a:r>
              <a:rPr lang="en-US" sz="1400" dirty="0" smtClean="0"/>
              <a:t>Regulatory:				Industry Canada Act approval required</a:t>
            </a:r>
            <a:endParaRPr lang="en-US" sz="1600" dirty="0" smtClean="0"/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1"/>
                </a:solidFill>
              </a:rPr>
              <a:t>Social Issues</a:t>
            </a:r>
          </a:p>
          <a:p>
            <a:pPr marL="0" indent="0">
              <a:buNone/>
            </a:pPr>
            <a:r>
              <a:rPr lang="en-US" sz="1400" dirty="0" smtClean="0"/>
              <a:t>Organization structure:			Blackberry assets acquired by Samsung. Blackberry dissolved.</a:t>
            </a:r>
            <a:br>
              <a:rPr lang="en-US" sz="1400" dirty="0" smtClean="0"/>
            </a:br>
            <a:r>
              <a:rPr lang="en-US" sz="1400" dirty="0" smtClean="0"/>
              <a:t>Executives:				Executives responsible for security and R&amp;D retained</a:t>
            </a:r>
            <a:br>
              <a:rPr lang="en-US" sz="1400" dirty="0" smtClean="0"/>
            </a:br>
            <a:r>
              <a:rPr lang="en-US" sz="1400" dirty="0" smtClean="0"/>
              <a:t>Board seats:				None</a:t>
            </a:r>
            <a:br>
              <a:rPr lang="en-US" sz="1400" dirty="0" smtClean="0"/>
            </a:br>
            <a:r>
              <a:rPr lang="en-US" sz="1400" dirty="0" smtClean="0"/>
              <a:t>Headquarters:			Canada HQ closed but R&amp;D functions to remain in Canada</a:t>
            </a:r>
            <a:br>
              <a:rPr lang="en-US" sz="1400" dirty="0" smtClean="0"/>
            </a:br>
            <a:r>
              <a:rPr lang="en-US" sz="1400" dirty="0" smtClean="0"/>
              <a:t>Name:				Blackberry brand kept for marketing purposes</a:t>
            </a:r>
            <a:br>
              <a:rPr lang="en-US" sz="1400" dirty="0" smtClean="0"/>
            </a:br>
            <a:r>
              <a:rPr lang="en-US" sz="1400" dirty="0" smtClean="0"/>
              <a:t>Reduction in workforce:			6000 out of 7000 total employees. Retain R&amp;D staff.</a:t>
            </a:r>
            <a:br>
              <a:rPr lang="en-US" sz="1400" dirty="0" smtClean="0"/>
            </a:br>
            <a:endParaRPr lang="en-US" sz="1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9D56-75D7-4DDC-8A4E-4DE876433BF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30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8085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chemeClr val="accent1"/>
                </a:solidFill>
              </a:rPr>
              <a:t>Deal Rationale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079156"/>
            <a:ext cx="10515600" cy="52771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/>
              <a:t>Acquisition of Blackberry assets will provide many benefits to Samsung</a:t>
            </a:r>
          </a:p>
          <a:p>
            <a:r>
              <a:rPr lang="en-US" sz="1400" dirty="0" smtClean="0"/>
              <a:t>Thousands (44,000+) of patents</a:t>
            </a:r>
          </a:p>
          <a:p>
            <a:r>
              <a:rPr lang="en-US" sz="1400" dirty="0" smtClean="0"/>
              <a:t>Enterprise level security for their Android-based platform</a:t>
            </a:r>
          </a:p>
          <a:p>
            <a:r>
              <a:rPr lang="en-US" sz="1400" dirty="0" smtClean="0"/>
              <a:t>Block competitors (Apple and others) from acquired the most admired enterprise security platform</a:t>
            </a:r>
            <a:br>
              <a:rPr lang="en-US" sz="1400" dirty="0" smtClean="0"/>
            </a:br>
            <a:endParaRPr lang="en-US" sz="1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9D56-75D7-4DDC-8A4E-4DE876433BF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20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8085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chemeClr val="accent1"/>
                </a:solidFill>
              </a:rPr>
              <a:t>Risks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079156"/>
            <a:ext cx="10515600" cy="5277193"/>
          </a:xfrm>
        </p:spPr>
        <p:txBody>
          <a:bodyPr>
            <a:normAutofit/>
          </a:bodyPr>
          <a:lstStyle/>
          <a:p>
            <a:r>
              <a:rPr lang="en-US" sz="1800" dirty="0" smtClean="0"/>
              <a:t>Requires the </a:t>
            </a:r>
            <a:r>
              <a:rPr lang="en-US" sz="1800" dirty="0"/>
              <a:t>blessing of </a:t>
            </a:r>
            <a:r>
              <a:rPr lang="en-US" sz="1800" dirty="0" err="1"/>
              <a:t>Prem</a:t>
            </a:r>
            <a:r>
              <a:rPr lang="en-US" sz="1800" dirty="0"/>
              <a:t> </a:t>
            </a:r>
            <a:r>
              <a:rPr lang="en-US" sz="1800" dirty="0" err="1"/>
              <a:t>Watsa</a:t>
            </a:r>
            <a:r>
              <a:rPr lang="en-US" sz="1800" dirty="0"/>
              <a:t>, whose Fairfax Financial Holdings Ltd (</a:t>
            </a:r>
            <a:r>
              <a:rPr lang="en-US" sz="1800" dirty="0">
                <a:hlinkClick r:id="rId3"/>
              </a:rPr>
              <a:t>FFH.TO</a:t>
            </a:r>
            <a:r>
              <a:rPr lang="en-US" sz="1800" dirty="0"/>
              <a:t>) is a major Blackberry </a:t>
            </a:r>
            <a:r>
              <a:rPr lang="en-US" sz="1800" dirty="0" smtClean="0"/>
              <a:t>shareholder</a:t>
            </a:r>
          </a:p>
          <a:p>
            <a:r>
              <a:rPr lang="en-US" sz="1800" dirty="0" smtClean="0"/>
              <a:t>Government approval under </a:t>
            </a:r>
            <a:r>
              <a:rPr lang="en-US" sz="1800" dirty="0" err="1" smtClean="0"/>
              <a:t>Industy</a:t>
            </a:r>
            <a:r>
              <a:rPr lang="en-US" sz="1800" dirty="0" smtClean="0"/>
              <a:t> Canada Act make be difficult. Government already spoke out against potential Lenovo (China) acquisition of Blackberry. Only option may be to take a significant stake in the company and operate it independently. </a:t>
            </a:r>
          </a:p>
          <a:p>
            <a:r>
              <a:rPr lang="en-US" sz="1800" dirty="0" smtClean="0"/>
              <a:t>Unable to spin off and capture value of unused acquired assets (hardware division, </a:t>
            </a:r>
            <a:r>
              <a:rPr lang="en-US" sz="1800" dirty="0" err="1" smtClean="0"/>
              <a:t>etc</a:t>
            </a:r>
            <a:r>
              <a:rPr lang="en-US" sz="1800" dirty="0" smtClean="0"/>
              <a:t>)</a:t>
            </a:r>
          </a:p>
          <a:p>
            <a:r>
              <a:rPr lang="en-US" sz="1800" dirty="0" smtClean="0"/>
              <a:t>Exchange rate risks significant due to this being a cash deal</a:t>
            </a:r>
          </a:p>
          <a:p>
            <a:r>
              <a:rPr lang="en-US" sz="1800" dirty="0" smtClean="0"/>
              <a:t>Ability to maintain key R&amp;D staff amidst significant downsizing.</a:t>
            </a:r>
          </a:p>
          <a:p>
            <a:r>
              <a:rPr lang="en-US" sz="1800" dirty="0" smtClean="0"/>
              <a:t>Ability to shutter international operations (1/2 employees are outside of Canada) without incurring significant unexpected costs due to negotiation with unions, local governments, etc.</a:t>
            </a:r>
          </a:p>
          <a:p>
            <a:r>
              <a:rPr lang="en-US" sz="1800" dirty="0" smtClean="0"/>
              <a:t>Entirely reliant on driving additional Samsung sales in enterprise market. No cost synergies since this is an asset acquisition.</a:t>
            </a:r>
          </a:p>
          <a:p>
            <a:endParaRPr lang="en-US" sz="1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9D56-75D7-4DDC-8A4E-4DE876433BF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94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8085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chemeClr val="accent1"/>
                </a:solidFill>
              </a:rPr>
              <a:t>Bidding Strategy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079156"/>
            <a:ext cx="10515600" cy="5277193"/>
          </a:xfrm>
        </p:spPr>
        <p:txBody>
          <a:bodyPr>
            <a:normAutofit/>
          </a:bodyPr>
          <a:lstStyle/>
          <a:p>
            <a:r>
              <a:rPr lang="en-US" sz="1800" dirty="0" smtClean="0"/>
              <a:t>Bidding should be bound by the following:</a:t>
            </a:r>
          </a:p>
          <a:p>
            <a:pPr lvl="1"/>
            <a:r>
              <a:rPr lang="en-US" sz="1400" dirty="0" smtClean="0"/>
              <a:t>Upper bound of $</a:t>
            </a:r>
            <a:r>
              <a:rPr lang="en-US" sz="1400" dirty="0" err="1" smtClean="0"/>
              <a:t>x.xx</a:t>
            </a:r>
            <a:endParaRPr lang="en-US" sz="1400" dirty="0" smtClean="0"/>
          </a:p>
          <a:p>
            <a:pPr lvl="1"/>
            <a:r>
              <a:rPr lang="en-US" sz="1400" dirty="0" smtClean="0"/>
              <a:t>Lower bound of $</a:t>
            </a:r>
            <a:r>
              <a:rPr lang="en-US" sz="1400" dirty="0" err="1" smtClean="0"/>
              <a:t>x.xx</a:t>
            </a:r>
            <a:endParaRPr lang="en-US" sz="1400" dirty="0" smtClean="0"/>
          </a:p>
          <a:p>
            <a:r>
              <a:rPr lang="en-US" sz="1800" dirty="0" smtClean="0"/>
              <a:t>Blackberry is widely considered to be on the selling block</a:t>
            </a:r>
          </a:p>
          <a:p>
            <a:pPr lvl="1"/>
            <a:r>
              <a:rPr lang="en-US" sz="1400" dirty="0" smtClean="0"/>
              <a:t>Current market share may already contain some acquisition premium</a:t>
            </a:r>
          </a:p>
          <a:p>
            <a:pPr lvl="1"/>
            <a:r>
              <a:rPr lang="en-US" sz="1400" dirty="0" smtClean="0"/>
              <a:t>Samsung must bid high enough to win over Blackberry shareholders and avoid a bidding war with other acquirers that may jump in</a:t>
            </a:r>
          </a:p>
          <a:p>
            <a:r>
              <a:rPr lang="en-US" sz="1800" dirty="0" smtClean="0"/>
              <a:t>Recommended initial bid of $</a:t>
            </a:r>
            <a:r>
              <a:rPr lang="en-US" sz="1800" dirty="0" err="1" smtClean="0"/>
              <a:t>x.xx</a:t>
            </a:r>
            <a:endParaRPr lang="en-US" sz="1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9D56-75D7-4DDC-8A4E-4DE876433BF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77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8085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chemeClr val="accent1"/>
                </a:solidFill>
              </a:rPr>
              <a:t>Accretion/Dilution Analysis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079156"/>
            <a:ext cx="10515600" cy="5277193"/>
          </a:xfrm>
        </p:spPr>
        <p:txBody>
          <a:bodyPr>
            <a:normAutofit/>
          </a:bodyPr>
          <a:lstStyle/>
          <a:p>
            <a:r>
              <a:rPr lang="en-US" sz="1800" dirty="0" smtClean="0"/>
              <a:t>Since this is an asset purchase, the acquisition of Blackberry will have no immediate impact on EPS</a:t>
            </a:r>
            <a:endParaRPr lang="en-US" sz="1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9D56-75D7-4DDC-8A4E-4DE876433BF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73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1628</TotalTime>
  <Words>295</Words>
  <Application>Microsoft Office PowerPoint</Application>
  <PresentationFormat>Widescreen</PresentationFormat>
  <Paragraphs>44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Term Sheet</vt:lpstr>
      <vt:lpstr>Deal Rationale</vt:lpstr>
      <vt:lpstr>Risks</vt:lpstr>
      <vt:lpstr>Bidding Strategy</vt:lpstr>
      <vt:lpstr>Accretion/Dilution Analysis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Dawson</dc:creator>
  <cp:lastModifiedBy>Paul Dawson</cp:lastModifiedBy>
  <cp:revision>10</cp:revision>
  <dcterms:created xsi:type="dcterms:W3CDTF">2015-11-29T23:16:03Z</dcterms:created>
  <dcterms:modified xsi:type="dcterms:W3CDTF">2015-12-01T02:24:51Z</dcterms:modified>
</cp:coreProperties>
</file>