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notesSlides/notesSlide15.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22.xml" ContentType="application/vnd.openxmlformats-officedocument.presentationml.notesSlide+xml"/>
  <Override PartName="/ppt/charts/chart7.xml" ContentType="application/vnd.openxmlformats-officedocument.drawingml.chart+xml"/>
  <Override PartName="/ppt/theme/themeOverride3.xml" ContentType="application/vnd.openxmlformats-officedocument.themeOverr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4.xml" ContentType="application/vnd.openxmlformats-officedocument.themeOverrid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rts/chart10.xml" ContentType="application/vnd.openxmlformats-officedocument.drawingml.chart+xml"/>
  <Override PartName="/ppt/theme/themeOverride5.xml" ContentType="application/vnd.openxmlformats-officedocument.themeOverride+xml"/>
  <Override PartName="/ppt/notesSlides/notesSlide28.xml" ContentType="application/vnd.openxmlformats-officedocument.presentationml.notesSlide+xml"/>
  <Override PartName="/ppt/charts/chart11.xml" ContentType="application/vnd.openxmlformats-officedocument.drawingml.chart+xml"/>
  <Override PartName="/ppt/charts/style9.xml" ContentType="application/vnd.ms-office.chartstyle+xml"/>
  <Override PartName="/ppt/charts/colors9.xml" ContentType="application/vnd.ms-office.chartcolorstyle+xml"/>
  <Override PartName="/ppt/charts/chart12.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6.xml" ContentType="application/vnd.openxmlformats-officedocument.themeOverr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3648" r:id="rId1"/>
  </p:sldMasterIdLst>
  <p:notesMasterIdLst>
    <p:notesMasterId r:id="rId36"/>
  </p:notesMasterIdLst>
  <p:sldIdLst>
    <p:sldId id="256" r:id="rId2"/>
    <p:sldId id="279" r:id="rId3"/>
    <p:sldId id="338" r:id="rId4"/>
    <p:sldId id="353" r:id="rId5"/>
    <p:sldId id="358" r:id="rId6"/>
    <p:sldId id="354" r:id="rId7"/>
    <p:sldId id="356" r:id="rId8"/>
    <p:sldId id="357" r:id="rId9"/>
    <p:sldId id="339" r:id="rId10"/>
    <p:sldId id="349" r:id="rId11"/>
    <p:sldId id="343" r:id="rId12"/>
    <p:sldId id="382" r:id="rId13"/>
    <p:sldId id="374" r:id="rId14"/>
    <p:sldId id="350" r:id="rId15"/>
    <p:sldId id="372" r:id="rId16"/>
    <p:sldId id="340" r:id="rId17"/>
    <p:sldId id="344" r:id="rId18"/>
    <p:sldId id="346" r:id="rId19"/>
    <p:sldId id="345" r:id="rId20"/>
    <p:sldId id="373" r:id="rId21"/>
    <p:sldId id="347" r:id="rId22"/>
    <p:sldId id="348" r:id="rId23"/>
    <p:sldId id="351" r:id="rId24"/>
    <p:sldId id="342" r:id="rId25"/>
    <p:sldId id="375" r:id="rId26"/>
    <p:sldId id="376" r:id="rId27"/>
    <p:sldId id="383" r:id="rId28"/>
    <p:sldId id="378" r:id="rId29"/>
    <p:sldId id="379" r:id="rId30"/>
    <p:sldId id="384" r:id="rId31"/>
    <p:sldId id="381" r:id="rId32"/>
    <p:sldId id="352" r:id="rId33"/>
    <p:sldId id="368" r:id="rId34"/>
    <p:sldId id="385" r:id="rId35"/>
  </p:sldIdLst>
  <p:sldSz cx="12192000" cy="6858000"/>
  <p:notesSz cx="6858000" cy="9144000"/>
  <p:defaultTextStyle>
    <a:defPPr>
      <a:defRPr lang="de-DE"/>
    </a:defPPr>
    <a:lvl1pPr algn="l" rtl="0" eaLnBrk="0" fontAlgn="base" hangingPunct="0">
      <a:spcBef>
        <a:spcPct val="0"/>
      </a:spcBef>
      <a:spcAft>
        <a:spcPct val="0"/>
      </a:spcAft>
      <a:defRPr sz="1200" kern="1200">
        <a:solidFill>
          <a:srgbClr val="131313"/>
        </a:solidFill>
        <a:latin typeface="Arial" panose="020B0604020202020204" pitchFamily="34" charset="0"/>
        <a:ea typeface="ＭＳ Ｐゴシック" pitchFamily="34" charset="-128"/>
        <a:cs typeface="+mn-cs"/>
      </a:defRPr>
    </a:lvl1pPr>
    <a:lvl2pPr marL="457200" algn="l" rtl="0" eaLnBrk="0" fontAlgn="base" hangingPunct="0">
      <a:spcBef>
        <a:spcPct val="0"/>
      </a:spcBef>
      <a:spcAft>
        <a:spcPct val="0"/>
      </a:spcAft>
      <a:defRPr sz="1200" kern="1200">
        <a:solidFill>
          <a:srgbClr val="131313"/>
        </a:solidFill>
        <a:latin typeface="Arial" panose="020B0604020202020204" pitchFamily="34" charset="0"/>
        <a:ea typeface="ＭＳ Ｐゴシック" pitchFamily="34" charset="-128"/>
        <a:cs typeface="+mn-cs"/>
      </a:defRPr>
    </a:lvl2pPr>
    <a:lvl3pPr marL="914400" algn="l" rtl="0" eaLnBrk="0" fontAlgn="base" hangingPunct="0">
      <a:spcBef>
        <a:spcPct val="0"/>
      </a:spcBef>
      <a:spcAft>
        <a:spcPct val="0"/>
      </a:spcAft>
      <a:defRPr sz="1200" kern="1200">
        <a:solidFill>
          <a:srgbClr val="131313"/>
        </a:solidFill>
        <a:latin typeface="Arial" panose="020B0604020202020204" pitchFamily="34" charset="0"/>
        <a:ea typeface="ＭＳ Ｐゴシック" pitchFamily="34" charset="-128"/>
        <a:cs typeface="+mn-cs"/>
      </a:defRPr>
    </a:lvl3pPr>
    <a:lvl4pPr marL="1371600" algn="l" rtl="0" eaLnBrk="0" fontAlgn="base" hangingPunct="0">
      <a:spcBef>
        <a:spcPct val="0"/>
      </a:spcBef>
      <a:spcAft>
        <a:spcPct val="0"/>
      </a:spcAft>
      <a:defRPr sz="1200" kern="1200">
        <a:solidFill>
          <a:srgbClr val="131313"/>
        </a:solidFill>
        <a:latin typeface="Arial" panose="020B0604020202020204" pitchFamily="34" charset="0"/>
        <a:ea typeface="ＭＳ Ｐゴシック" pitchFamily="34" charset="-128"/>
        <a:cs typeface="+mn-cs"/>
      </a:defRPr>
    </a:lvl4pPr>
    <a:lvl5pPr marL="1828800" algn="l" rtl="0" eaLnBrk="0" fontAlgn="base" hangingPunct="0">
      <a:spcBef>
        <a:spcPct val="0"/>
      </a:spcBef>
      <a:spcAft>
        <a:spcPct val="0"/>
      </a:spcAft>
      <a:defRPr sz="1200" kern="1200">
        <a:solidFill>
          <a:srgbClr val="131313"/>
        </a:solidFill>
        <a:latin typeface="Arial" panose="020B0604020202020204" pitchFamily="34" charset="0"/>
        <a:ea typeface="ＭＳ Ｐゴシック" pitchFamily="34" charset="-128"/>
        <a:cs typeface="+mn-cs"/>
      </a:defRPr>
    </a:lvl5pPr>
    <a:lvl6pPr marL="2286000" algn="l" defTabSz="914400" rtl="0" eaLnBrk="1" latinLnBrk="0" hangingPunct="1">
      <a:defRPr sz="1200" kern="1200">
        <a:solidFill>
          <a:srgbClr val="131313"/>
        </a:solidFill>
        <a:latin typeface="Arial" panose="020B0604020202020204" pitchFamily="34" charset="0"/>
        <a:ea typeface="ＭＳ Ｐゴシック" pitchFamily="34" charset="-128"/>
        <a:cs typeface="+mn-cs"/>
      </a:defRPr>
    </a:lvl6pPr>
    <a:lvl7pPr marL="2743200" algn="l" defTabSz="914400" rtl="0" eaLnBrk="1" latinLnBrk="0" hangingPunct="1">
      <a:defRPr sz="1200" kern="1200">
        <a:solidFill>
          <a:srgbClr val="131313"/>
        </a:solidFill>
        <a:latin typeface="Arial" panose="020B0604020202020204" pitchFamily="34" charset="0"/>
        <a:ea typeface="ＭＳ Ｐゴシック" pitchFamily="34" charset="-128"/>
        <a:cs typeface="+mn-cs"/>
      </a:defRPr>
    </a:lvl7pPr>
    <a:lvl8pPr marL="3200400" algn="l" defTabSz="914400" rtl="0" eaLnBrk="1" latinLnBrk="0" hangingPunct="1">
      <a:defRPr sz="1200" kern="1200">
        <a:solidFill>
          <a:srgbClr val="131313"/>
        </a:solidFill>
        <a:latin typeface="Arial" panose="020B0604020202020204" pitchFamily="34" charset="0"/>
        <a:ea typeface="ＭＳ Ｐゴシック" pitchFamily="34" charset="-128"/>
        <a:cs typeface="+mn-cs"/>
      </a:defRPr>
    </a:lvl8pPr>
    <a:lvl9pPr marL="3657600" algn="l" defTabSz="914400" rtl="0" eaLnBrk="1" latinLnBrk="0" hangingPunct="1">
      <a:defRPr sz="1200" kern="1200">
        <a:solidFill>
          <a:srgbClr val="131313"/>
        </a:solidFill>
        <a:latin typeface="Arial" panose="020B0604020202020204"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1104">
          <p15:clr>
            <a:srgbClr val="A4A3A4"/>
          </p15:clr>
        </p15:guide>
        <p15:guide id="2" orient="horz" pos="3888">
          <p15:clr>
            <a:srgbClr val="A4A3A4"/>
          </p15:clr>
        </p15:guide>
        <p15:guide id="3" pos="7503">
          <p15:clr>
            <a:srgbClr val="A4A3A4"/>
          </p15:clr>
        </p15:guide>
        <p15:guide id="4" pos="473">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051"/>
    <a:srgbClr val="91233B"/>
    <a:srgbClr val="FF2600"/>
    <a:srgbClr val="204196"/>
    <a:srgbClr val="DC8E00"/>
    <a:srgbClr val="AB7942"/>
    <a:srgbClr val="0432FF"/>
    <a:srgbClr val="4B4B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79" autoAdjust="0"/>
    <p:restoredTop sz="74686" autoAdjust="0"/>
  </p:normalViewPr>
  <p:slideViewPr>
    <p:cSldViewPr>
      <p:cViewPr varScale="1">
        <p:scale>
          <a:sx n="52" d="100"/>
          <a:sy n="52" d="100"/>
        </p:scale>
        <p:origin x="828" y="66"/>
      </p:cViewPr>
      <p:guideLst>
        <p:guide orient="horz" pos="1104"/>
        <p:guide orient="horz" pos="3888"/>
        <p:guide pos="7503"/>
        <p:guide pos="47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6" d="100"/>
          <a:sy n="86" d="100"/>
        </p:scale>
        <p:origin x="3786"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oleObject" Target="file:///C:\Users\Zeben\Google%20Drive\_FINA695E%20MnA\M&amp;A%20Pitch%20Book\simon%20part.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2" Type="http://schemas.openxmlformats.org/officeDocument/2006/relationships/oleObject" Target="file:///C:\Users\Zeben\Google%20Drive\_FINA695E%20MnA\M&amp;A%20Pitch%20Book\simon%20part.xlsx" TargetMode="External"/><Relationship Id="rId1" Type="http://schemas.openxmlformats.org/officeDocument/2006/relationships/themeOverride" Target="../theme/themeOverride5.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Zeben\Google%20Drive\_FINA695E%20MnA\M&amp;A%20Pitch%20Book\simon%20part.xlsx" TargetMode="External"/><Relationship Id="rId2" Type="http://schemas.microsoft.com/office/2011/relationships/chartColorStyle" Target="colors9.xml"/><Relationship Id="rId1" Type="http://schemas.microsoft.com/office/2011/relationships/chartStyle" Target="style9.xml"/></Relationships>
</file>

<file path=ppt/charts/_rels/chart12.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file:///C:\Users\Zeben\Google%20Drive\_FINA695E%20MnA\M&amp;A%20Pitch%20Book\simon%20part.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C:\Users\soura\Google%20Drive\MBA%20Files\FALL%202015\FINA%20695-%20Mergers%20and%20Acquisition\M&amp;A.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file:///C:\Users\soura\Google%20Drive\MBA%20Files\FALL%202015\FINA%20695-%20Mergers%20and%20Acquisition\M&amp;A.xlsx" TargetMode="External"/></Relationships>
</file>

<file path=ppt/charts/_rels/chart4.xml.rels><?xml version="1.0" encoding="UTF-8" standalone="yes"?>
<Relationships xmlns="http://schemas.openxmlformats.org/package/2006/relationships"><Relationship Id="rId3" Type="http://schemas.openxmlformats.org/officeDocument/2006/relationships/oleObject" Target="file:///C:\Users\soura\Google%20Drive\MBA%20Files\FALL%202015\FINA%20695-%20Mergers%20and%20Acquisition\M&amp;A.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soura\Google%20Drive\MBA%20Files\FALL%202015\FINA%20695-%20Mergers%20and%20Acquisition\M&amp;A.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2" Type="http://schemas.openxmlformats.org/officeDocument/2006/relationships/oleObject" Target="file:///C:\Users\soura\Google%20Drive\M&amp;A%20Pitch%20Book\Filled-Template-Football-Field.xlsx" TargetMode="External"/><Relationship Id="rId1" Type="http://schemas.openxmlformats.org/officeDocument/2006/relationships/themeOverride" Target="../theme/themeOverride3.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oleObject" Target="file:///C:\Users\Zeben\Google%20Drive\_FINA695E%20MnA\M&amp;A%20Pitch%20Book\simon%20part.xlsx" TargetMode="External"/></Relationships>
</file>

<file path=ppt/charts/_rels/chart9.xml.rels><?xml version="1.0" encoding="UTF-8" standalone="yes"?>
<Relationships xmlns="http://schemas.openxmlformats.org/package/2006/relationships"><Relationship Id="rId3" Type="http://schemas.openxmlformats.org/officeDocument/2006/relationships/oleObject" Target="file:///C:\Users\Zeben\Google%20Drive\_FINA695E%20MnA\M&amp;A%20Pitch%20Book\simon%20part.xlsx" TargetMode="External"/><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pieChart>
        <c:varyColors val="1"/>
        <c:ser>
          <c:idx val="0"/>
          <c:order val="0"/>
          <c:explosion val="11"/>
          <c:dPt>
            <c:idx val="0"/>
            <c:bubble3D val="0"/>
            <c:spPr>
              <a:gradFill rotWithShape="1">
                <a:gsLst>
                  <a:gs pos="0">
                    <a:schemeClr val="accent1">
                      <a:shade val="58000"/>
                      <a:shade val="51000"/>
                      <a:satMod val="130000"/>
                    </a:schemeClr>
                  </a:gs>
                  <a:gs pos="80000">
                    <a:schemeClr val="accent1">
                      <a:shade val="58000"/>
                      <a:shade val="93000"/>
                      <a:satMod val="130000"/>
                    </a:schemeClr>
                  </a:gs>
                  <a:gs pos="100000">
                    <a:schemeClr val="accent1">
                      <a:shade val="58000"/>
                      <a:shade val="94000"/>
                      <a:satMod val="135000"/>
                    </a:schemeClr>
                  </a:gs>
                </a:gsLst>
                <a:lin ang="16200000" scaled="0"/>
              </a:gradFill>
              <a:ln>
                <a:noFill/>
              </a:ln>
              <a:effectLst>
                <a:outerShdw blurRad="40000" dist="23000" dir="5400000" rotWithShape="0">
                  <a:srgbClr val="000000">
                    <a:alpha val="35000"/>
                  </a:srgbClr>
                </a:outerShdw>
              </a:effectLst>
            </c:spPr>
          </c:dPt>
          <c:dPt>
            <c:idx val="1"/>
            <c:bubble3D val="0"/>
            <c:spPr>
              <a:gradFill rotWithShape="1">
                <a:gsLst>
                  <a:gs pos="0">
                    <a:schemeClr val="accent1">
                      <a:shade val="86000"/>
                      <a:shade val="51000"/>
                      <a:satMod val="130000"/>
                    </a:schemeClr>
                  </a:gs>
                  <a:gs pos="80000">
                    <a:schemeClr val="accent1">
                      <a:shade val="86000"/>
                      <a:shade val="93000"/>
                      <a:satMod val="130000"/>
                    </a:schemeClr>
                  </a:gs>
                  <a:gs pos="100000">
                    <a:schemeClr val="accent1">
                      <a:shade val="86000"/>
                      <a:shade val="94000"/>
                      <a:satMod val="135000"/>
                    </a:schemeClr>
                  </a:gs>
                </a:gsLst>
                <a:lin ang="16200000" scaled="0"/>
              </a:gradFill>
              <a:ln>
                <a:noFill/>
              </a:ln>
              <a:effectLst>
                <a:outerShdw blurRad="40000" dist="23000" dir="5400000" rotWithShape="0">
                  <a:srgbClr val="000000">
                    <a:alpha val="35000"/>
                  </a:srgbClr>
                </a:outerShdw>
              </a:effectLst>
            </c:spPr>
          </c:dPt>
          <c:dPt>
            <c:idx val="2"/>
            <c:bubble3D val="0"/>
            <c:spPr>
              <a:gradFill rotWithShape="1">
                <a:gsLst>
                  <a:gs pos="0">
                    <a:schemeClr val="accent1">
                      <a:tint val="86000"/>
                      <a:shade val="51000"/>
                      <a:satMod val="130000"/>
                    </a:schemeClr>
                  </a:gs>
                  <a:gs pos="80000">
                    <a:schemeClr val="accent1">
                      <a:tint val="86000"/>
                      <a:shade val="93000"/>
                      <a:satMod val="130000"/>
                    </a:schemeClr>
                  </a:gs>
                  <a:gs pos="100000">
                    <a:schemeClr val="accent1">
                      <a:tint val="86000"/>
                      <a:shade val="94000"/>
                      <a:satMod val="135000"/>
                    </a:schemeClr>
                  </a:gs>
                </a:gsLst>
                <a:lin ang="16200000" scaled="0"/>
              </a:gradFill>
              <a:ln>
                <a:noFill/>
              </a:ln>
              <a:effectLst>
                <a:outerShdw blurRad="40000" dist="23000" dir="5400000" rotWithShape="0">
                  <a:srgbClr val="000000">
                    <a:alpha val="35000"/>
                  </a:srgbClr>
                </a:outerShdw>
              </a:effectLst>
            </c:spPr>
          </c:dPt>
          <c:dPt>
            <c:idx val="3"/>
            <c:bubble3D val="0"/>
            <c:spPr>
              <a:gradFill rotWithShape="1">
                <a:gsLst>
                  <a:gs pos="0">
                    <a:schemeClr val="accent1">
                      <a:tint val="58000"/>
                      <a:shade val="51000"/>
                      <a:satMod val="130000"/>
                    </a:schemeClr>
                  </a:gs>
                  <a:gs pos="80000">
                    <a:schemeClr val="accent1">
                      <a:tint val="58000"/>
                      <a:shade val="93000"/>
                      <a:satMod val="130000"/>
                    </a:schemeClr>
                  </a:gs>
                  <a:gs pos="100000">
                    <a:schemeClr val="accent1">
                      <a:tint val="58000"/>
                      <a:shade val="94000"/>
                      <a:satMod val="135000"/>
                    </a:schemeClr>
                  </a:gs>
                </a:gsLst>
                <a:lin ang="16200000" scaled="0"/>
              </a:gradFill>
              <a:ln>
                <a:noFill/>
              </a:ln>
              <a:effectLst>
                <a:outerShdw blurRad="40000" dist="23000" dir="5400000" rotWithShape="0">
                  <a:srgbClr val="000000">
                    <a:alpha val="35000"/>
                  </a:srgbClr>
                </a:outerShdw>
              </a:effectLst>
            </c:spPr>
          </c:dPt>
          <c:dLbls>
            <c:dLbl>
              <c:idx val="0"/>
              <c:layout>
                <c:manualLayout>
                  <c:x val="0.21678743961352639"/>
                  <c:y val="1.4263624119586225E-2"/>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ext>
              </c:extLst>
            </c:dLbl>
            <c:dLbl>
              <c:idx val="1"/>
              <c:layout>
                <c:manualLayout>
                  <c:x val="8.9025115067138352E-2"/>
                  <c:y val="0.21247358382477477"/>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ext>
              </c:extLst>
            </c:dLbl>
            <c:dLbl>
              <c:idx val="2"/>
              <c:layout>
                <c:manualLayout>
                  <c:x val="5.757503138194682E-2"/>
                  <c:y val="-1.1974694118413439E-7"/>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ext>
              </c:extLst>
            </c:dLbl>
            <c:dLbl>
              <c:idx val="3"/>
              <c:layout>
                <c:manualLayout>
                  <c:x val="-6.2198067632850226E-2"/>
                  <c:y val="-0.1693837247621347"/>
                </c:manualLayout>
              </c:layout>
              <c:tx>
                <c:rich>
                  <a:bodyPr/>
                  <a:lstStyle/>
                  <a:p>
                    <a:fld id="{1F4EDDE5-A060-4E15-BEB5-3FCA6A22A9C2}" type="CATEGORYNAME">
                      <a:rPr lang="en-US" sz="1400" b="0"/>
                      <a:pPr/>
                      <a:t>[CATEGORY NAME]</a:t>
                    </a:fld>
                    <a:r>
                      <a:rPr lang="en-US" sz="1400" b="0" dirty="0"/>
                      <a:t>, </a:t>
                    </a:r>
                    <a:fld id="{6D25BAC0-E74E-4C33-A3B9-9AF02766F761}" type="VALUE">
                      <a:rPr lang="en-US" sz="1400" b="0"/>
                      <a:pPr/>
                      <a:t>[VALUE]</a:t>
                    </a:fld>
                    <a:endParaRPr lang="en-US" sz="1400" b="0" dirty="0"/>
                  </a:p>
                </c:rich>
              </c:tx>
              <c:dLblPos val="bestFit"/>
              <c:showLegendKey val="0"/>
              <c:showVal val="1"/>
              <c:showCatName val="1"/>
              <c:showSerName val="0"/>
              <c:showPercent val="0"/>
              <c:showBubbleSize val="0"/>
              <c:separator>
</c:separator>
              <c:extLst>
                <c:ext xmlns:c15="http://schemas.microsoft.com/office/drawing/2012/chart" uri="{CE6537A1-D6FC-4f65-9D91-7224C49458BB}">
                  <c15:layout/>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2"/>
                    </a:solidFill>
                    <a:latin typeface="+mn-lt"/>
                    <a:ea typeface="+mn-ea"/>
                    <a:cs typeface="+mn-cs"/>
                  </a:defRPr>
                </a:pPr>
                <a:endParaRPr lang="en-US"/>
              </a:p>
            </c:txPr>
            <c:dLblPos val="outEnd"/>
            <c:showLegendKey val="0"/>
            <c:showVal val="1"/>
            <c:showCatName val="1"/>
            <c:showSerName val="0"/>
            <c:showPercent val="0"/>
            <c:showBubbleSize val="0"/>
            <c:separator>
</c:separator>
            <c:showLeaderLines val="1"/>
            <c:leaderLines>
              <c:spPr>
                <a:ln w="9525">
                  <a:solidFill>
                    <a:schemeClr val="tx2">
                      <a:lumMod val="35000"/>
                      <a:lumOff val="65000"/>
                    </a:schemeClr>
                  </a:solidFill>
                </a:ln>
                <a:effectLst/>
              </c:spPr>
            </c:leaderLines>
            <c:extLst>
              <c:ext xmlns:c15="http://schemas.microsoft.com/office/drawing/2012/chart" uri="{CE6537A1-D6FC-4f65-9D91-7224C49458BB}"/>
            </c:extLst>
          </c:dLbls>
          <c:cat>
            <c:strRef>
              <c:f>Ownership!$J$5:$J$8</c:f>
              <c:strCache>
                <c:ptCount val="4"/>
                <c:pt idx="0">
                  <c:v>PRIMECAP (Growth &amp; agg Growth funds)</c:v>
                </c:pt>
                <c:pt idx="1">
                  <c:v>FAIRFAX FINANCIAL</c:v>
                </c:pt>
                <c:pt idx="2">
                  <c:v>OTHER INSTITUTIONAL</c:v>
                </c:pt>
                <c:pt idx="3">
                  <c:v>OTHER, non institutional</c:v>
                </c:pt>
              </c:strCache>
            </c:strRef>
          </c:cat>
          <c:val>
            <c:numRef>
              <c:f>Ownership!$K$5:$K$8</c:f>
              <c:numCache>
                <c:formatCode>0%</c:formatCode>
                <c:ptCount val="4"/>
                <c:pt idx="0">
                  <c:v>0.13780000000000001</c:v>
                </c:pt>
                <c:pt idx="1">
                  <c:v>8.8700000000000001E-2</c:v>
                </c:pt>
                <c:pt idx="2">
                  <c:v>0.36919999999999997</c:v>
                </c:pt>
                <c:pt idx="3">
                  <c:v>0.40429999999999999</c:v>
                </c:pt>
              </c:numCache>
            </c:numRef>
          </c:val>
        </c:ser>
        <c:dLbls>
          <c:dLblPos val="outEnd"/>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80" b="1" i="0" u="none" strike="noStrike" kern="1200" baseline="0">
                <a:solidFill>
                  <a:schemeClr val="tx1">
                    <a:lumMod val="65000"/>
                    <a:lumOff val="35000"/>
                  </a:schemeClr>
                </a:solidFill>
                <a:latin typeface="+mn-lt"/>
                <a:ea typeface="+mn-ea"/>
                <a:cs typeface="+mn-cs"/>
              </a:defRPr>
            </a:pPr>
            <a:r>
              <a:rPr lang="en-US"/>
              <a:t>BBRY Historical Revenues</a:t>
            </a:r>
          </a:p>
        </c:rich>
      </c:tx>
      <c:layout/>
      <c:overlay val="0"/>
      <c:spPr>
        <a:noFill/>
        <a:ln>
          <a:noFill/>
        </a:ln>
        <a:effectLst/>
      </c:spPr>
    </c:title>
    <c:autoTitleDeleted val="0"/>
    <c:plotArea>
      <c:layout/>
      <c:barChart>
        <c:barDir val="col"/>
        <c:grouping val="stacked"/>
        <c:varyColors val="0"/>
        <c:ser>
          <c:idx val="0"/>
          <c:order val="0"/>
          <c:tx>
            <c:strRef>
              <c:f>Sheet4!$C$8</c:f>
              <c:strCache>
                <c:ptCount val="1"/>
                <c:pt idx="0">
                  <c:v>Enterprise</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Sheet4!$D$5:$I$5</c:f>
              <c:numCache>
                <c:formatCode>General</c:formatCode>
                <c:ptCount val="6"/>
                <c:pt idx="0">
                  <c:v>2010</c:v>
                </c:pt>
                <c:pt idx="1">
                  <c:v>2011</c:v>
                </c:pt>
                <c:pt idx="2">
                  <c:v>2012</c:v>
                </c:pt>
                <c:pt idx="3">
                  <c:v>2013</c:v>
                </c:pt>
                <c:pt idx="4">
                  <c:v>2014</c:v>
                </c:pt>
                <c:pt idx="5" formatCode="0">
                  <c:v>2015</c:v>
                </c:pt>
              </c:numCache>
            </c:numRef>
          </c:cat>
          <c:val>
            <c:numRef>
              <c:f>Sheet4!$D$8:$I$8</c:f>
              <c:numCache>
                <c:formatCode>_("$"* #,##0_);_("$"* \(#,##0\);_("$"* "-"??_);_(@_)</c:formatCode>
                <c:ptCount val="6"/>
                <c:pt idx="0">
                  <c:v>14.696080856087113</c:v>
                </c:pt>
                <c:pt idx="1">
                  <c:v>17.974092331016507</c:v>
                </c:pt>
                <c:pt idx="2">
                  <c:v>16.234397973117531</c:v>
                </c:pt>
                <c:pt idx="3">
                  <c:v>9.7826484647048524</c:v>
                </c:pt>
                <c:pt idx="4">
                  <c:v>6.3048714191403494</c:v>
                </c:pt>
                <c:pt idx="5">
                  <c:v>3.3201060453756863</c:v>
                </c:pt>
              </c:numCache>
            </c:numRef>
          </c:val>
        </c:ser>
        <c:ser>
          <c:idx val="1"/>
          <c:order val="1"/>
          <c:tx>
            <c:strRef>
              <c:f>Sheet4!$C$9</c:f>
              <c:strCache>
                <c:ptCount val="1"/>
                <c:pt idx="0">
                  <c:v>Consumer</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invertIfNegative val="0"/>
          <c:val>
            <c:numRef>
              <c:f>Sheet4!$D$9:$I$9</c:f>
              <c:numCache>
                <c:formatCode>_("$"* #,##0_);_("$"* \(#,##0\);_("$"* "-"??_);_(@_)</c:formatCode>
                <c:ptCount val="6"/>
                <c:pt idx="0">
                  <c:v>7.570708319802451</c:v>
                </c:pt>
                <c:pt idx="1">
                  <c:v>9.2593808977963796</c:v>
                </c:pt>
                <c:pt idx="2">
                  <c:v>8.3631747134241792</c:v>
                </c:pt>
                <c:pt idx="3">
                  <c:v>5.0395461787873472</c:v>
                </c:pt>
                <c:pt idx="4">
                  <c:v>3.2479640644056342</c:v>
                </c:pt>
                <c:pt idx="5">
                  <c:v>1.7103576597389898</c:v>
                </c:pt>
              </c:numCache>
            </c:numRef>
          </c:val>
        </c:ser>
        <c:dLbls>
          <c:showLegendKey val="0"/>
          <c:showVal val="0"/>
          <c:showCatName val="0"/>
          <c:showSerName val="0"/>
          <c:showPercent val="0"/>
          <c:showBubbleSize val="0"/>
        </c:dLbls>
        <c:gapWidth val="150"/>
        <c:overlap val="100"/>
        <c:axId val="1069732560"/>
        <c:axId val="1069726576"/>
      </c:barChart>
      <c:catAx>
        <c:axId val="106973256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069726576"/>
        <c:crosses val="autoZero"/>
        <c:auto val="1"/>
        <c:lblAlgn val="ctr"/>
        <c:lblOffset val="100"/>
        <c:noMultiLvlLbl val="0"/>
      </c:catAx>
      <c:valAx>
        <c:axId val="1069726576"/>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_);_(&quot;$&quot;* \(#,##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06973256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a:pPr>
      <a:endParaRPr lang="en-US"/>
    </a:p>
  </c:txPr>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en-US" sz="1800" b="1" dirty="0" smtClean="0"/>
              <a:t>Samsung’s Revenue Breakdown per BU</a:t>
            </a:r>
            <a:endParaRPr lang="en-US" sz="1800" b="1" dirty="0"/>
          </a:p>
        </c:rich>
      </c:tx>
      <c:layout/>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tint val="58000"/>
                </a:schemeClr>
              </a:solidFill>
              <a:ln w="19050">
                <a:solidFill>
                  <a:schemeClr val="lt1"/>
                </a:solidFill>
              </a:ln>
              <a:effectLst/>
            </c:spPr>
          </c:dPt>
          <c:dPt>
            <c:idx val="1"/>
            <c:bubble3D val="0"/>
            <c:spPr>
              <a:solidFill>
                <a:schemeClr val="accent1">
                  <a:tint val="86000"/>
                </a:schemeClr>
              </a:solidFill>
              <a:ln w="19050">
                <a:solidFill>
                  <a:schemeClr val="lt1"/>
                </a:solidFill>
              </a:ln>
              <a:effectLst/>
            </c:spPr>
          </c:dPt>
          <c:dPt>
            <c:idx val="2"/>
            <c:bubble3D val="0"/>
            <c:spPr>
              <a:solidFill>
                <a:schemeClr val="accent1">
                  <a:shade val="86000"/>
                </a:schemeClr>
              </a:solidFill>
              <a:ln w="19050">
                <a:solidFill>
                  <a:schemeClr val="lt1"/>
                </a:solidFill>
              </a:ln>
              <a:effectLst/>
            </c:spPr>
          </c:dPt>
          <c:dPt>
            <c:idx val="3"/>
            <c:bubble3D val="0"/>
            <c:spPr>
              <a:solidFill>
                <a:schemeClr val="accent1">
                  <a:shade val="58000"/>
                </a:schemeClr>
              </a:solidFill>
              <a:ln w="19050">
                <a:solidFill>
                  <a:schemeClr val="lt1"/>
                </a:solidFill>
              </a:ln>
              <a:effectLst/>
            </c:spPr>
          </c:dPt>
          <c:dLbls>
            <c:dLbl>
              <c:idx val="0"/>
              <c:layout>
                <c:manualLayout>
                  <c:x val="9.4586614173228344E-3"/>
                  <c:y val="-0.13118749332862797"/>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5.2575021872265967E-2"/>
                  <c:y val="-3.4863228704435888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6.0665135608049009E-2"/>
                  <c:y val="4.7331342269159634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4341644794400725E-2"/>
                  <c:y val="-3.1170283911809362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financials!$H$29:$H$32</c:f>
              <c:strCache>
                <c:ptCount val="4"/>
                <c:pt idx="0">
                  <c:v>IM</c:v>
                </c:pt>
                <c:pt idx="1">
                  <c:v>Semiconductor</c:v>
                </c:pt>
                <c:pt idx="2">
                  <c:v>DP</c:v>
                </c:pt>
                <c:pt idx="3">
                  <c:v>CE</c:v>
                </c:pt>
              </c:strCache>
            </c:strRef>
          </c:cat>
          <c:val>
            <c:numRef>
              <c:f>financials!$I$29:$I$32</c:f>
              <c:numCache>
                <c:formatCode>0%</c:formatCode>
                <c:ptCount val="4"/>
                <c:pt idx="0">
                  <c:v>0.49146877748460865</c:v>
                </c:pt>
                <c:pt idx="1">
                  <c:v>0.17471416007036059</c:v>
                </c:pt>
                <c:pt idx="2">
                  <c:v>0.1131486367634125</c:v>
                </c:pt>
                <c:pt idx="3">
                  <c:v>0.22066842568161829</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2000"/>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400" b="1" i="0" u="none" strike="noStrike" kern="1200" baseline="0">
                <a:solidFill>
                  <a:schemeClr val="tx1">
                    <a:lumMod val="65000"/>
                    <a:lumOff val="35000"/>
                  </a:schemeClr>
                </a:solidFill>
                <a:latin typeface="+mn-lt"/>
                <a:ea typeface="+mn-ea"/>
                <a:cs typeface="+mn-cs"/>
              </a:defRPr>
            </a:pPr>
            <a:r>
              <a:rPr lang="en-US"/>
              <a:t>Prorated investment in IM (B$)</a:t>
            </a:r>
          </a:p>
        </c:rich>
      </c:tx>
      <c:layout/>
      <c:overlay val="0"/>
      <c:spPr>
        <a:noFill/>
        <a:ln>
          <a:noFill/>
        </a:ln>
        <a:effectLst/>
      </c:spPr>
      <c:txPr>
        <a:bodyPr rot="0" spcFirstLastPara="1" vertOverflow="ellipsis" vert="horz" wrap="square" anchor="ctr" anchorCtr="1"/>
        <a:lstStyle/>
        <a:p>
          <a:pPr>
            <a:defRPr sz="2400" b="1" i="0" u="none" strike="noStrike" kern="120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financials!$I$41</c:f>
              <c:strCache>
                <c:ptCount val="1"/>
                <c:pt idx="0">
                  <c:v>IM</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financials!$H$42:$H$44</c:f>
              <c:strCache>
                <c:ptCount val="3"/>
                <c:pt idx="0">
                  <c:v>Capex</c:v>
                </c:pt>
                <c:pt idx="1">
                  <c:v>R&amp;D</c:v>
                </c:pt>
                <c:pt idx="2">
                  <c:v>Sales</c:v>
                </c:pt>
              </c:strCache>
            </c:strRef>
          </c:cat>
          <c:val>
            <c:numRef>
              <c:f>financials!$I$42:$I$44</c:f>
              <c:numCache>
                <c:formatCode>_("$"* #,##0_);_("$"* \(#,##0\);_("$"* "-"??_);_(@_)</c:formatCode>
                <c:ptCount val="3"/>
                <c:pt idx="0">
                  <c:v>10.005321372031661</c:v>
                </c:pt>
                <c:pt idx="1">
                  <c:v>6.1528450659630618</c:v>
                </c:pt>
                <c:pt idx="2">
                  <c:v>4.9299724538258571</c:v>
                </c:pt>
              </c:numCache>
            </c:numRef>
          </c:val>
        </c:ser>
        <c:ser>
          <c:idx val="1"/>
          <c:order val="1"/>
          <c:tx>
            <c:strRef>
              <c:f>financials!$J$41</c:f>
              <c:strCache>
                <c:ptCount val="1"/>
                <c:pt idx="0">
                  <c:v>Other BUs</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financials!$H$42:$H$44</c:f>
              <c:strCache>
                <c:ptCount val="3"/>
                <c:pt idx="0">
                  <c:v>Capex</c:v>
                </c:pt>
                <c:pt idx="1">
                  <c:v>R&amp;D</c:v>
                </c:pt>
                <c:pt idx="2">
                  <c:v>Sales</c:v>
                </c:pt>
              </c:strCache>
            </c:strRef>
          </c:cat>
          <c:val>
            <c:numRef>
              <c:f>financials!$J$42:$J$44</c:f>
              <c:numCache>
                <c:formatCode>_("$"* #,##0_);_("$"* \(#,##0\);_("$"* "-"??_);_(@_)</c:formatCode>
                <c:ptCount val="3"/>
                <c:pt idx="0">
                  <c:v>10.352678627968336</c:v>
                </c:pt>
                <c:pt idx="1">
                  <c:v>6.3664549340369394</c:v>
                </c:pt>
                <c:pt idx="2">
                  <c:v>5.1011275461741414</c:v>
                </c:pt>
              </c:numCache>
            </c:numRef>
          </c:val>
        </c:ser>
        <c:dLbls>
          <c:showLegendKey val="0"/>
          <c:showVal val="0"/>
          <c:showCatName val="0"/>
          <c:showSerName val="0"/>
          <c:showPercent val="0"/>
          <c:showBubbleSize val="0"/>
        </c:dLbls>
        <c:gapWidth val="150"/>
        <c:overlap val="100"/>
        <c:axId val="1069736368"/>
        <c:axId val="1069734736"/>
      </c:barChart>
      <c:catAx>
        <c:axId val="1069736368"/>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1069734736"/>
        <c:crosses val="autoZero"/>
        <c:auto val="1"/>
        <c:lblAlgn val="ctr"/>
        <c:lblOffset val="100"/>
        <c:noMultiLvlLbl val="0"/>
      </c:catAx>
      <c:valAx>
        <c:axId val="1069734736"/>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_);_(&quot;$&quot;* \(#,##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106973636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2000"/>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lrMapOvr bg1="lt1" tx1="dk1" bg2="lt2" tx2="dk2" accent1="accent1" accent2="accent2" accent3="accent3" accent4="accent4" accent5="accent5" accent6="accent6" hlink="hlink" folHlink="folHlink"/>
  <c:chart>
    <c:title>
      <c:layout>
        <c:manualLayout>
          <c:xMode val="edge"/>
          <c:yMode val="edge"/>
          <c:x val="0.13968607078966228"/>
          <c:y val="0"/>
        </c:manualLayout>
      </c:layout>
      <c:overlay val="0"/>
      <c:spPr>
        <a:no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7624735181968546"/>
          <c:y val="0.13633111761749209"/>
          <c:w val="0.4918264364154627"/>
          <c:h val="0.68847208968818219"/>
        </c:manualLayout>
      </c:layout>
      <c:doughnutChart>
        <c:varyColors val="1"/>
        <c:ser>
          <c:idx val="3"/>
          <c:order val="3"/>
          <c:tx>
            <c:strRef>
              <c:f>'5'!$E$1</c:f>
              <c:strCache>
                <c:ptCount val="1"/>
                <c:pt idx="0">
                  <c:v>FY 2015</c:v>
                </c:pt>
              </c:strCache>
            </c:strRef>
          </c:tx>
          <c:dPt>
            <c:idx val="0"/>
            <c:bubble3D val="0"/>
            <c:spPr>
              <a:solidFill>
                <a:schemeClr val="accent1">
                  <a:shade val="58000"/>
                </a:schemeClr>
              </a:solidFill>
              <a:ln w="19050">
                <a:solidFill>
                  <a:schemeClr val="lt1"/>
                </a:solidFill>
              </a:ln>
              <a:effectLst/>
            </c:spPr>
          </c:dPt>
          <c:dPt>
            <c:idx val="1"/>
            <c:bubble3D val="0"/>
            <c:spPr>
              <a:solidFill>
                <a:srgbClr val="002060"/>
              </a:solidFill>
              <a:ln w="19050">
                <a:solidFill>
                  <a:schemeClr val="lt1"/>
                </a:solidFill>
              </a:ln>
              <a:effectLst/>
            </c:spPr>
          </c:dPt>
          <c:dPt>
            <c:idx val="2"/>
            <c:bubble3D val="0"/>
            <c:spPr>
              <a:solidFill>
                <a:schemeClr val="accent1">
                  <a:tint val="86000"/>
                </a:schemeClr>
              </a:solidFill>
              <a:ln w="19050">
                <a:solidFill>
                  <a:schemeClr val="lt1"/>
                </a:solidFill>
              </a:ln>
              <a:effectLst/>
            </c:spPr>
          </c:dPt>
          <c:dPt>
            <c:idx val="3"/>
            <c:bubble3D val="0"/>
            <c:spPr>
              <a:solidFill>
                <a:schemeClr val="accent1">
                  <a:tint val="58000"/>
                </a:schemeClr>
              </a:solidFill>
              <a:ln w="19050">
                <a:solidFill>
                  <a:schemeClr val="lt1"/>
                </a:solidFill>
              </a:ln>
              <a:effectLst/>
            </c:spPr>
          </c:dPt>
          <c:dLbls>
            <c:dLbl>
              <c:idx val="0"/>
              <c:layout>
                <c:manualLayout>
                  <c:x val="9.5929701954787283E-2"/>
                  <c:y val="-0.19988214236000901"/>
                </c:manualLayout>
              </c:layout>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1"/>
              <c:showBubbleSize val="0"/>
              <c:extLst>
                <c:ext xmlns:c15="http://schemas.microsoft.com/office/drawing/2012/chart" uri="{CE6537A1-D6FC-4f65-9D91-7224C49458BB}">
                  <c15:layout>
                    <c:manualLayout>
                      <c:w val="9.1884949882575603E-2"/>
                      <c:h val="8.1979586320098746E-2"/>
                    </c:manualLayout>
                  </c15:layout>
                </c:ext>
              </c:extLst>
            </c:dLbl>
            <c:dLbl>
              <c:idx val="1"/>
              <c:layout>
                <c:manualLayout>
                  <c:x val="-0.1"/>
                  <c:y val="-4.6296296296296294E-2"/>
                </c:manualLayout>
              </c:layout>
              <c:showLegendKey val="0"/>
              <c:showVal val="0"/>
              <c:showCatName val="0"/>
              <c:showSerName val="0"/>
              <c:showPercent val="1"/>
              <c:showBubbleSize val="0"/>
              <c:extLst>
                <c:ext xmlns:c15="http://schemas.microsoft.com/office/drawing/2012/chart" uri="{CE6537A1-D6FC-4f65-9D91-7224C49458BB}">
                  <c15:layout/>
                </c:ext>
              </c:extLst>
            </c:dLbl>
            <c:dLbl>
              <c:idx val="2"/>
              <c:layout>
                <c:manualLayout>
                  <c:x val="-8.0555555555555561E-2"/>
                  <c:y val="-6.9444444444444461E-2"/>
                </c:manualLayout>
              </c:layout>
              <c:showLegendKey val="0"/>
              <c:showVal val="0"/>
              <c:showCatName val="0"/>
              <c:showSerName val="0"/>
              <c:showPercent val="1"/>
              <c:showBubbleSize val="0"/>
              <c:extLst>
                <c:ext xmlns:c15="http://schemas.microsoft.com/office/drawing/2012/chart" uri="{CE6537A1-D6FC-4f65-9D91-7224C49458BB}">
                  <c15:layout/>
                </c:ext>
              </c:extLst>
            </c:dLbl>
            <c:dLbl>
              <c:idx val="3"/>
              <c:layout>
                <c:manualLayout>
                  <c:x val="1.6666666666666666E-2"/>
                  <c:y val="-0.10185185185185185"/>
                </c:manualLayout>
              </c:layout>
              <c:showLegendKey val="0"/>
              <c:showVal val="0"/>
              <c:showCatName val="0"/>
              <c:showSerName val="0"/>
              <c:showPercent val="1"/>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'5'!$A$2:$A$6</c:f>
              <c:strCache>
                <c:ptCount val="4"/>
                <c:pt idx="0">
                  <c:v>  Services</c:v>
                </c:pt>
                <c:pt idx="1">
                  <c:v>  Hardware</c:v>
                </c:pt>
                <c:pt idx="2">
                  <c:v>  Software</c:v>
                </c:pt>
                <c:pt idx="3">
                  <c:v>  Other</c:v>
                </c:pt>
              </c:strCache>
              <c:extLst/>
            </c:strRef>
          </c:cat>
          <c:val>
            <c:numRef>
              <c:f>'5'!$E$2:$E$6</c:f>
              <c:numCache>
                <c:formatCode>#,##0.0</c:formatCode>
                <c:ptCount val="4"/>
                <c:pt idx="0">
                  <c:v>1620</c:v>
                </c:pt>
                <c:pt idx="1">
                  <c:v>1431</c:v>
                </c:pt>
                <c:pt idx="2">
                  <c:v>234</c:v>
                </c:pt>
                <c:pt idx="3">
                  <c:v>50</c:v>
                </c:pt>
              </c:numCache>
              <c:extLst/>
            </c:numRef>
          </c:val>
          <c:extLst/>
        </c:ser>
        <c:dLbls>
          <c:showLegendKey val="0"/>
          <c:showVal val="1"/>
          <c:showCatName val="0"/>
          <c:showSerName val="0"/>
          <c:showPercent val="0"/>
          <c:showBubbleSize val="0"/>
          <c:showLeaderLines val="1"/>
        </c:dLbls>
        <c:firstSliceAng val="0"/>
        <c:holeSize val="75"/>
        <c:extLst>
          <c:ext xmlns:c15="http://schemas.microsoft.com/office/drawing/2012/chart" uri="{02D57815-91ED-43cb-92C2-25804820EDAC}">
            <c15:filteredPieSeries>
              <c15:ser>
                <c:idx val="0"/>
                <c:order val="0"/>
                <c:tx>
                  <c:strRef>
                    <c:extLst>
                      <c:ext uri="{02D57815-91ED-43cb-92C2-25804820EDAC}">
                        <c15:formulaRef>
                          <c15:sqref>'5'!$B$1</c15:sqref>
                        </c15:formulaRef>
                      </c:ext>
                    </c:extLst>
                    <c:strCache>
                      <c:ptCount val="1"/>
                      <c:pt idx="0">
                        <c:v>FY 2011</c:v>
                      </c:pt>
                    </c:strCache>
                  </c:strRef>
                </c:tx>
                <c:dPt>
                  <c:idx val="0"/>
                  <c:bubble3D val="0"/>
                  <c:spPr>
                    <a:solidFill>
                      <a:schemeClr val="accent1">
                        <a:shade val="58000"/>
                      </a:schemeClr>
                    </a:solidFill>
                    <a:ln w="19050">
                      <a:solidFill>
                        <a:schemeClr val="lt1"/>
                      </a:solidFill>
                    </a:ln>
                    <a:effectLst/>
                  </c:spPr>
                </c:dPt>
                <c:dPt>
                  <c:idx val="1"/>
                  <c:bubble3D val="0"/>
                  <c:spPr>
                    <a:solidFill>
                      <a:schemeClr val="accent1">
                        <a:shade val="86000"/>
                      </a:schemeClr>
                    </a:solidFill>
                    <a:ln w="19050">
                      <a:solidFill>
                        <a:schemeClr val="lt1"/>
                      </a:solidFill>
                    </a:ln>
                    <a:effectLst/>
                  </c:spPr>
                </c:dPt>
                <c:dPt>
                  <c:idx val="2"/>
                  <c:bubble3D val="0"/>
                  <c:spPr>
                    <a:solidFill>
                      <a:schemeClr val="accent1">
                        <a:tint val="86000"/>
                      </a:schemeClr>
                    </a:solidFill>
                    <a:ln w="19050">
                      <a:solidFill>
                        <a:schemeClr val="lt1"/>
                      </a:solidFill>
                    </a:ln>
                    <a:effectLst/>
                  </c:spPr>
                </c:dPt>
                <c:dPt>
                  <c:idx val="3"/>
                  <c:bubble3D val="0"/>
                  <c:spPr>
                    <a:solidFill>
                      <a:schemeClr val="accent1">
                        <a:tint val="58000"/>
                      </a:schemeClr>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uri="{CE6537A1-D6FC-4f65-9D91-7224C49458BB}"/>
                  </c:extLst>
                </c:dLbls>
                <c:cat>
                  <c:strRef>
                    <c:extLst>
                      <c:ext uri="{02D57815-91ED-43cb-92C2-25804820EDAC}">
                        <c15:formulaRef>
                          <c15:sqref>'5'!$A$2:$A$6</c15:sqref>
                        </c15:formulaRef>
                      </c:ext>
                    </c:extLst>
                    <c:strCache>
                      <c:ptCount val="4"/>
                      <c:pt idx="0">
                        <c:v>  Services</c:v>
                      </c:pt>
                      <c:pt idx="1">
                        <c:v>  Hardware</c:v>
                      </c:pt>
                      <c:pt idx="2">
                        <c:v>  Software</c:v>
                      </c:pt>
                      <c:pt idx="3">
                        <c:v>  Other</c:v>
                      </c:pt>
                    </c:strCache>
                  </c:strRef>
                </c:cat>
                <c:val>
                  <c:numRef>
                    <c:extLst>
                      <c:ext uri="{02D57815-91ED-43cb-92C2-25804820EDAC}">
                        <c15:formulaRef>
                          <c15:sqref>'5'!$B$2:$B$6</c15:sqref>
                        </c15:formulaRef>
                      </c:ext>
                    </c:extLst>
                    <c:numCache>
                      <c:formatCode>#,##0.0</c:formatCode>
                      <c:ptCount val="4"/>
                      <c:pt idx="0">
                        <c:v>3197</c:v>
                      </c:pt>
                      <c:pt idx="1">
                        <c:v>15956</c:v>
                      </c:pt>
                      <c:pt idx="2">
                        <c:v>294</c:v>
                      </c:pt>
                      <c:pt idx="3">
                        <c:v>460</c:v>
                      </c:pt>
                    </c:numCache>
                  </c:numRef>
                </c:val>
                <c:extLst/>
              </c15:ser>
            </c15:filteredPieSeries>
            <c15:filteredPieSeries>
              <c15:ser>
                <c:idx val="1"/>
                <c:order val="1"/>
                <c:tx>
                  <c:strRef>
                    <c:extLst xmlns:c15="http://schemas.microsoft.com/office/drawing/2012/chart">
                      <c:ext xmlns:c15="http://schemas.microsoft.com/office/drawing/2012/chart" uri="{02D57815-91ED-43cb-92C2-25804820EDAC}">
                        <c15:formulaRef>
                          <c15:sqref>'5'!$C$1</c15:sqref>
                        </c15:formulaRef>
                      </c:ext>
                    </c:extLst>
                    <c:strCache>
                      <c:ptCount val="1"/>
                      <c:pt idx="0">
                        <c:v>FY 2013</c:v>
                      </c:pt>
                    </c:strCache>
                  </c:strRef>
                </c:tx>
                <c:dPt>
                  <c:idx val="0"/>
                  <c:bubble3D val="0"/>
                  <c:spPr>
                    <a:solidFill>
                      <a:schemeClr val="accent1">
                        <a:shade val="58000"/>
                      </a:schemeClr>
                    </a:solidFill>
                    <a:ln w="19050">
                      <a:solidFill>
                        <a:schemeClr val="lt1"/>
                      </a:solidFill>
                    </a:ln>
                    <a:effectLst/>
                  </c:spPr>
                </c:dPt>
                <c:dPt>
                  <c:idx val="1"/>
                  <c:bubble3D val="0"/>
                  <c:spPr>
                    <a:solidFill>
                      <a:schemeClr val="accent1">
                        <a:shade val="86000"/>
                      </a:schemeClr>
                    </a:solidFill>
                    <a:ln w="19050">
                      <a:solidFill>
                        <a:schemeClr val="lt1"/>
                      </a:solidFill>
                    </a:ln>
                    <a:effectLst/>
                  </c:spPr>
                </c:dPt>
                <c:dPt>
                  <c:idx val="2"/>
                  <c:bubble3D val="0"/>
                  <c:spPr>
                    <a:solidFill>
                      <a:schemeClr val="accent1">
                        <a:tint val="86000"/>
                      </a:schemeClr>
                    </a:solidFill>
                    <a:ln w="19050">
                      <a:solidFill>
                        <a:schemeClr val="lt1"/>
                      </a:solidFill>
                    </a:ln>
                    <a:effectLst/>
                  </c:spPr>
                </c:dPt>
                <c:dPt>
                  <c:idx val="3"/>
                  <c:bubble3D val="0"/>
                  <c:spPr>
                    <a:solidFill>
                      <a:schemeClr val="accent1">
                        <a:tint val="58000"/>
                      </a:schemeClr>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5="http://schemas.microsoft.com/office/drawing/2012/chart">
                    <c:ext xmlns:c15="http://schemas.microsoft.com/office/drawing/2012/chart" uri="{CE6537A1-D6FC-4f65-9D91-7224C49458BB}"/>
                  </c:extLst>
                </c:dLbls>
                <c:cat>
                  <c:strRef>
                    <c:extLst xmlns:c15="http://schemas.microsoft.com/office/drawing/2012/chart">
                      <c:ext xmlns:c15="http://schemas.microsoft.com/office/drawing/2012/chart" uri="{02D57815-91ED-43cb-92C2-25804820EDAC}">
                        <c15:formulaRef>
                          <c15:sqref>'5'!$A$2:$A$6</c15:sqref>
                        </c15:formulaRef>
                      </c:ext>
                    </c:extLst>
                    <c:strCache>
                      <c:ptCount val="4"/>
                      <c:pt idx="0">
                        <c:v>  Services</c:v>
                      </c:pt>
                      <c:pt idx="1">
                        <c:v>  Hardware</c:v>
                      </c:pt>
                      <c:pt idx="2">
                        <c:v>  Software</c:v>
                      </c:pt>
                      <c:pt idx="3">
                        <c:v>  Other</c:v>
                      </c:pt>
                    </c:strCache>
                  </c:strRef>
                </c:cat>
                <c:val>
                  <c:numRef>
                    <c:extLst xmlns:c15="http://schemas.microsoft.com/office/drawing/2012/chart">
                      <c:ext xmlns:c15="http://schemas.microsoft.com/office/drawing/2012/chart" uri="{02D57815-91ED-43cb-92C2-25804820EDAC}">
                        <c15:formulaRef>
                          <c15:sqref>'5'!$C$2:$C$6</c15:sqref>
                        </c15:formulaRef>
                      </c:ext>
                    </c:extLst>
                    <c:numCache>
                      <c:formatCode>#,##0.0</c:formatCode>
                      <c:ptCount val="4"/>
                      <c:pt idx="0">
                        <c:v>3910</c:v>
                      </c:pt>
                      <c:pt idx="1">
                        <c:v>6648</c:v>
                      </c:pt>
                      <c:pt idx="2">
                        <c:v>261</c:v>
                      </c:pt>
                      <c:pt idx="3">
                        <c:v>254</c:v>
                      </c:pt>
                    </c:numCache>
                  </c:numRef>
                </c:val>
                <c:extLst xmlns:c15="http://schemas.microsoft.com/office/drawing/2012/chart"/>
              </c15:ser>
            </c15:filteredPieSeries>
            <c15:filteredPieSeries>
              <c15:ser>
                <c:idx val="2"/>
                <c:order val="2"/>
                <c:tx>
                  <c:strRef>
                    <c:extLst xmlns:c15="http://schemas.microsoft.com/office/drawing/2012/chart">
                      <c:ext xmlns:c15="http://schemas.microsoft.com/office/drawing/2012/chart" uri="{02D57815-91ED-43cb-92C2-25804820EDAC}">
                        <c15:formulaRef>
                          <c15:sqref>'5'!$D$1</c15:sqref>
                        </c15:formulaRef>
                      </c:ext>
                    </c:extLst>
                    <c:strCache>
                      <c:ptCount val="1"/>
                      <c:pt idx="0">
                        <c:v>FY 2014</c:v>
                      </c:pt>
                    </c:strCache>
                  </c:strRef>
                </c:tx>
                <c:dPt>
                  <c:idx val="0"/>
                  <c:bubble3D val="0"/>
                  <c:spPr>
                    <a:solidFill>
                      <a:schemeClr val="accent1">
                        <a:shade val="58000"/>
                      </a:schemeClr>
                    </a:solidFill>
                    <a:ln w="19050">
                      <a:solidFill>
                        <a:schemeClr val="lt1"/>
                      </a:solidFill>
                    </a:ln>
                    <a:effectLst/>
                  </c:spPr>
                </c:dPt>
                <c:dPt>
                  <c:idx val="1"/>
                  <c:bubble3D val="0"/>
                  <c:spPr>
                    <a:solidFill>
                      <a:schemeClr val="accent1">
                        <a:shade val="86000"/>
                      </a:schemeClr>
                    </a:solidFill>
                    <a:ln w="19050">
                      <a:solidFill>
                        <a:schemeClr val="lt1"/>
                      </a:solidFill>
                    </a:ln>
                    <a:effectLst/>
                  </c:spPr>
                </c:dPt>
                <c:dPt>
                  <c:idx val="2"/>
                  <c:bubble3D val="0"/>
                  <c:spPr>
                    <a:solidFill>
                      <a:schemeClr val="accent1">
                        <a:tint val="86000"/>
                      </a:schemeClr>
                    </a:solidFill>
                    <a:ln w="19050">
                      <a:solidFill>
                        <a:schemeClr val="lt1"/>
                      </a:solidFill>
                    </a:ln>
                    <a:effectLst/>
                  </c:spPr>
                </c:dPt>
                <c:dPt>
                  <c:idx val="3"/>
                  <c:bubble3D val="0"/>
                  <c:spPr>
                    <a:solidFill>
                      <a:schemeClr val="accent1">
                        <a:tint val="58000"/>
                      </a:schemeClr>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5="http://schemas.microsoft.com/office/drawing/2012/chart">
                    <c:ext xmlns:c15="http://schemas.microsoft.com/office/drawing/2012/chart" uri="{CE6537A1-D6FC-4f65-9D91-7224C49458BB}"/>
                  </c:extLst>
                </c:dLbls>
                <c:cat>
                  <c:strRef>
                    <c:extLst xmlns:c15="http://schemas.microsoft.com/office/drawing/2012/chart">
                      <c:ext xmlns:c15="http://schemas.microsoft.com/office/drawing/2012/chart" uri="{02D57815-91ED-43cb-92C2-25804820EDAC}">
                        <c15:formulaRef>
                          <c15:sqref>'5'!$A$2:$A$6</c15:sqref>
                        </c15:formulaRef>
                      </c:ext>
                    </c:extLst>
                    <c:strCache>
                      <c:ptCount val="4"/>
                      <c:pt idx="0">
                        <c:v>  Services</c:v>
                      </c:pt>
                      <c:pt idx="1">
                        <c:v>  Hardware</c:v>
                      </c:pt>
                      <c:pt idx="2">
                        <c:v>  Software</c:v>
                      </c:pt>
                      <c:pt idx="3">
                        <c:v>  Other</c:v>
                      </c:pt>
                    </c:strCache>
                  </c:strRef>
                </c:cat>
                <c:val>
                  <c:numRef>
                    <c:extLst xmlns:c15="http://schemas.microsoft.com/office/drawing/2012/chart">
                      <c:ext xmlns:c15="http://schemas.microsoft.com/office/drawing/2012/chart" uri="{02D57815-91ED-43cb-92C2-25804820EDAC}">
                        <c15:formulaRef>
                          <c15:sqref>'5'!$D$2:$D$6</c15:sqref>
                        </c15:formulaRef>
                      </c:ext>
                    </c:extLst>
                    <c:numCache>
                      <c:formatCode>#,##0.0</c:formatCode>
                      <c:ptCount val="4"/>
                      <c:pt idx="0">
                        <c:v>2698</c:v>
                      </c:pt>
                      <c:pt idx="1">
                        <c:v>3785</c:v>
                      </c:pt>
                      <c:pt idx="2">
                        <c:v>235</c:v>
                      </c:pt>
                      <c:pt idx="3">
                        <c:v>95</c:v>
                      </c:pt>
                    </c:numCache>
                  </c:numRef>
                </c:val>
                <c:extLst xmlns:c15="http://schemas.microsoft.com/office/drawing/2012/chart"/>
              </c15:ser>
            </c15:filteredPieSeries>
          </c:ext>
        </c:extLst>
      </c:doughnut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1"/>
          <c:order val="1"/>
          <c:tx>
            <c:strRef>
              <c:f>'5'!$A$3</c:f>
              <c:strCache>
                <c:ptCount val="1"/>
                <c:pt idx="0">
                  <c:v>  Services</c:v>
                </c:pt>
              </c:strCache>
            </c:strRef>
          </c:tx>
          <c:spPr>
            <a:solidFill>
              <a:schemeClr val="accent1">
                <a:shade val="65000"/>
              </a:schemeClr>
            </a:solidFill>
            <a:ln>
              <a:noFill/>
            </a:ln>
            <a:effectLst/>
          </c:spPr>
          <c:invertIfNegative val="0"/>
          <c:cat>
            <c:strRef>
              <c:f>'5'!$B$1:$E$1</c:f>
              <c:strCache>
                <c:ptCount val="4"/>
                <c:pt idx="0">
                  <c:v>FY 2011</c:v>
                </c:pt>
                <c:pt idx="1">
                  <c:v>FY 2013</c:v>
                </c:pt>
                <c:pt idx="2">
                  <c:v>FY 2014</c:v>
                </c:pt>
                <c:pt idx="3">
                  <c:v>FY 2015</c:v>
                </c:pt>
              </c:strCache>
            </c:strRef>
          </c:cat>
          <c:val>
            <c:numRef>
              <c:f>'5'!$B$3:$E$3</c:f>
              <c:numCache>
                <c:formatCode>#,##0.0</c:formatCode>
                <c:ptCount val="4"/>
                <c:pt idx="0">
                  <c:v>3197</c:v>
                </c:pt>
                <c:pt idx="1">
                  <c:v>3910</c:v>
                </c:pt>
                <c:pt idx="2">
                  <c:v>2698</c:v>
                </c:pt>
                <c:pt idx="3">
                  <c:v>1620</c:v>
                </c:pt>
              </c:numCache>
            </c:numRef>
          </c:val>
        </c:ser>
        <c:ser>
          <c:idx val="2"/>
          <c:order val="2"/>
          <c:tx>
            <c:strRef>
              <c:f>'5'!$A$4</c:f>
              <c:strCache>
                <c:ptCount val="1"/>
                <c:pt idx="0">
                  <c:v>  Hardware</c:v>
                </c:pt>
              </c:strCache>
            </c:strRef>
          </c:tx>
          <c:spPr>
            <a:solidFill>
              <a:srgbClr val="002060"/>
            </a:solidFill>
            <a:ln>
              <a:noFill/>
            </a:ln>
            <a:effectLst/>
          </c:spPr>
          <c:invertIfNegative val="0"/>
          <c:cat>
            <c:strRef>
              <c:f>'5'!$B$1:$E$1</c:f>
              <c:strCache>
                <c:ptCount val="4"/>
                <c:pt idx="0">
                  <c:v>FY 2011</c:v>
                </c:pt>
                <c:pt idx="1">
                  <c:v>FY 2013</c:v>
                </c:pt>
                <c:pt idx="2">
                  <c:v>FY 2014</c:v>
                </c:pt>
                <c:pt idx="3">
                  <c:v>FY 2015</c:v>
                </c:pt>
              </c:strCache>
            </c:strRef>
          </c:cat>
          <c:val>
            <c:numRef>
              <c:f>'5'!$B$4:$E$4</c:f>
              <c:numCache>
                <c:formatCode>#,##0.0</c:formatCode>
                <c:ptCount val="4"/>
                <c:pt idx="0">
                  <c:v>15956</c:v>
                </c:pt>
                <c:pt idx="1">
                  <c:v>6648</c:v>
                </c:pt>
                <c:pt idx="2">
                  <c:v>3785</c:v>
                </c:pt>
                <c:pt idx="3">
                  <c:v>1431</c:v>
                </c:pt>
              </c:numCache>
            </c:numRef>
          </c:val>
        </c:ser>
        <c:ser>
          <c:idx val="3"/>
          <c:order val="3"/>
          <c:tx>
            <c:strRef>
              <c:f>'5'!$A$5</c:f>
              <c:strCache>
                <c:ptCount val="1"/>
                <c:pt idx="0">
                  <c:v>  Software</c:v>
                </c:pt>
              </c:strCache>
            </c:strRef>
          </c:tx>
          <c:spPr>
            <a:solidFill>
              <a:schemeClr val="accent1"/>
            </a:solidFill>
            <a:ln>
              <a:noFill/>
            </a:ln>
            <a:effectLst/>
          </c:spPr>
          <c:invertIfNegative val="0"/>
          <c:cat>
            <c:strRef>
              <c:f>'5'!$B$1:$E$1</c:f>
              <c:strCache>
                <c:ptCount val="4"/>
                <c:pt idx="0">
                  <c:v>FY 2011</c:v>
                </c:pt>
                <c:pt idx="1">
                  <c:v>FY 2013</c:v>
                </c:pt>
                <c:pt idx="2">
                  <c:v>FY 2014</c:v>
                </c:pt>
                <c:pt idx="3">
                  <c:v>FY 2015</c:v>
                </c:pt>
              </c:strCache>
            </c:strRef>
          </c:cat>
          <c:val>
            <c:numRef>
              <c:f>'5'!$B$5:$E$5</c:f>
              <c:numCache>
                <c:formatCode>#,##0.0</c:formatCode>
                <c:ptCount val="4"/>
                <c:pt idx="0">
                  <c:v>294</c:v>
                </c:pt>
                <c:pt idx="1">
                  <c:v>261</c:v>
                </c:pt>
                <c:pt idx="2">
                  <c:v>235</c:v>
                </c:pt>
                <c:pt idx="3">
                  <c:v>234</c:v>
                </c:pt>
              </c:numCache>
            </c:numRef>
          </c:val>
        </c:ser>
        <c:dLbls>
          <c:showLegendKey val="0"/>
          <c:showVal val="0"/>
          <c:showCatName val="0"/>
          <c:showSerName val="0"/>
          <c:showPercent val="0"/>
          <c:showBubbleSize val="0"/>
        </c:dLbls>
        <c:gapWidth val="150"/>
        <c:axId val="1027563664"/>
        <c:axId val="1027566384"/>
        <c:extLst>
          <c:ext xmlns:c15="http://schemas.microsoft.com/office/drawing/2012/chart" uri="{02D57815-91ED-43cb-92C2-25804820EDAC}">
            <c15:filteredBarSeries>
              <c15:ser>
                <c:idx val="0"/>
                <c:order val="0"/>
                <c:tx>
                  <c:strRef>
                    <c:extLst>
                      <c:ext uri="{02D57815-91ED-43cb-92C2-25804820EDAC}">
                        <c15:formulaRef>
                          <c15:sqref>'5'!$A$2</c15:sqref>
                        </c15:formulaRef>
                      </c:ext>
                    </c:extLst>
                    <c:strCache>
                      <c:ptCount val="1"/>
                      <c:pt idx="0">
                        <c:v>Revenue</c:v>
                      </c:pt>
                    </c:strCache>
                  </c:strRef>
                </c:tx>
                <c:spPr>
                  <a:solidFill>
                    <a:schemeClr val="accent1">
                      <a:shade val="47000"/>
                    </a:schemeClr>
                  </a:solidFill>
                  <a:ln>
                    <a:noFill/>
                  </a:ln>
                  <a:effectLst/>
                </c:spPr>
                <c:invertIfNegative val="0"/>
                <c:cat>
                  <c:strRef>
                    <c:extLst>
                      <c:ext uri="{02D57815-91ED-43cb-92C2-25804820EDAC}">
                        <c15:formulaRef>
                          <c15:sqref>'5'!$B$1:$E$1</c15:sqref>
                        </c15:formulaRef>
                      </c:ext>
                    </c:extLst>
                    <c:strCache>
                      <c:ptCount val="4"/>
                      <c:pt idx="0">
                        <c:v>FY 2011</c:v>
                      </c:pt>
                      <c:pt idx="1">
                        <c:v>FY 2013</c:v>
                      </c:pt>
                      <c:pt idx="2">
                        <c:v>FY 2014</c:v>
                      </c:pt>
                      <c:pt idx="3">
                        <c:v>FY 2015</c:v>
                      </c:pt>
                    </c:strCache>
                  </c:strRef>
                </c:cat>
                <c:val>
                  <c:numRef>
                    <c:extLst>
                      <c:ext uri="{02D57815-91ED-43cb-92C2-25804820EDAC}">
                        <c15:formulaRef>
                          <c15:sqref>'5'!$B$2:$E$2</c15:sqref>
                        </c15:formulaRef>
                      </c:ext>
                    </c:extLst>
                    <c:numCache>
                      <c:formatCode>#,##0.0</c:formatCode>
                      <c:ptCount val="4"/>
                      <c:pt idx="0">
                        <c:v>19907</c:v>
                      </c:pt>
                      <c:pt idx="1">
                        <c:v>11073</c:v>
                      </c:pt>
                      <c:pt idx="2">
                        <c:v>6813</c:v>
                      </c:pt>
                      <c:pt idx="3">
                        <c:v>3335</c:v>
                      </c:pt>
                    </c:numCache>
                  </c:numRef>
                </c:val>
              </c15:ser>
            </c15:filteredBarSeries>
          </c:ext>
        </c:extLst>
      </c:barChart>
      <c:lineChart>
        <c:grouping val="standard"/>
        <c:varyColors val="0"/>
        <c:ser>
          <c:idx val="6"/>
          <c:order val="6"/>
          <c:tx>
            <c:strRef>
              <c:f>'5'!$A$8</c:f>
              <c:strCache>
                <c:ptCount val="1"/>
                <c:pt idx="0">
                  <c:v>Number of Units Sold</c:v>
                </c:pt>
              </c:strCache>
            </c:strRef>
          </c:tx>
          <c:spPr>
            <a:ln w="22225" cap="rnd">
              <a:solidFill>
                <a:schemeClr val="accent2">
                  <a:lumMod val="75000"/>
                </a:schemeClr>
              </a:solidFill>
              <a:round/>
            </a:ln>
            <a:effectLst/>
          </c:spPr>
          <c:marker>
            <c:symbol val="diamond"/>
            <c:size val="5"/>
            <c:spPr>
              <a:solidFill>
                <a:schemeClr val="accent2">
                  <a:lumMod val="75000"/>
                </a:schemeClr>
              </a:solidFill>
              <a:ln w="9525">
                <a:noFill/>
              </a:ln>
              <a:effectLst/>
            </c:spPr>
          </c:marker>
          <c:cat>
            <c:strRef>
              <c:f>'5'!$B$1:$E$1</c:f>
              <c:strCache>
                <c:ptCount val="4"/>
                <c:pt idx="0">
                  <c:v>FY 2011</c:v>
                </c:pt>
                <c:pt idx="1">
                  <c:v>FY 2013</c:v>
                </c:pt>
                <c:pt idx="2">
                  <c:v>FY 2014</c:v>
                </c:pt>
                <c:pt idx="3">
                  <c:v>FY 2015</c:v>
                </c:pt>
              </c:strCache>
            </c:strRef>
          </c:cat>
          <c:val>
            <c:numRef>
              <c:f>'5'!$B$8:$E$8</c:f>
              <c:numCache>
                <c:formatCode>#,##0.00</c:formatCode>
                <c:ptCount val="4"/>
                <c:pt idx="0">
                  <c:v>52300000</c:v>
                </c:pt>
                <c:pt idx="1">
                  <c:v>29200000</c:v>
                </c:pt>
                <c:pt idx="2">
                  <c:v>13700000</c:v>
                </c:pt>
                <c:pt idx="3">
                  <c:v>7000000</c:v>
                </c:pt>
              </c:numCache>
            </c:numRef>
          </c:val>
          <c:smooth val="0"/>
        </c:ser>
        <c:dLbls>
          <c:showLegendKey val="0"/>
          <c:showVal val="0"/>
          <c:showCatName val="0"/>
          <c:showSerName val="0"/>
          <c:showPercent val="0"/>
          <c:showBubbleSize val="0"/>
        </c:dLbls>
        <c:marker val="1"/>
        <c:smooth val="0"/>
        <c:axId val="1027565840"/>
        <c:axId val="1027570192"/>
        <c:extLst>
          <c:ext xmlns:c15="http://schemas.microsoft.com/office/drawing/2012/chart" uri="{02D57815-91ED-43cb-92C2-25804820EDAC}">
            <c15:filteredLineSeries>
              <c15:ser>
                <c:idx val="4"/>
                <c:order val="4"/>
                <c:tx>
                  <c:strRef>
                    <c:extLst>
                      <c:ext uri="{02D57815-91ED-43cb-92C2-25804820EDAC}">
                        <c15:formulaRef>
                          <c15:sqref>'5'!$A$6</c15:sqref>
                        </c15:formulaRef>
                      </c:ext>
                    </c:extLst>
                    <c:strCache>
                      <c:ptCount val="1"/>
                      <c:pt idx="0">
                        <c:v>  Other</c:v>
                      </c:pt>
                    </c:strCache>
                  </c:strRef>
                </c:tx>
                <c:spPr>
                  <a:ln w="28575" cap="rnd">
                    <a:solidFill>
                      <a:schemeClr val="accent1">
                        <a:tint val="83000"/>
                      </a:schemeClr>
                    </a:solidFill>
                    <a:round/>
                  </a:ln>
                  <a:effectLst/>
                </c:spPr>
                <c:marker>
                  <c:symbol val="none"/>
                </c:marker>
                <c:cat>
                  <c:strRef>
                    <c:extLst>
                      <c:ext uri="{02D57815-91ED-43cb-92C2-25804820EDAC}">
                        <c15:formulaRef>
                          <c15:sqref>'5'!$B$1:$E$1</c15:sqref>
                        </c15:formulaRef>
                      </c:ext>
                    </c:extLst>
                    <c:strCache>
                      <c:ptCount val="4"/>
                      <c:pt idx="0">
                        <c:v>FY 2011</c:v>
                      </c:pt>
                      <c:pt idx="1">
                        <c:v>FY 2013</c:v>
                      </c:pt>
                      <c:pt idx="2">
                        <c:v>FY 2014</c:v>
                      </c:pt>
                      <c:pt idx="3">
                        <c:v>FY 2015</c:v>
                      </c:pt>
                    </c:strCache>
                  </c:strRef>
                </c:cat>
                <c:val>
                  <c:numRef>
                    <c:extLst>
                      <c:ext uri="{02D57815-91ED-43cb-92C2-25804820EDAC}">
                        <c15:formulaRef>
                          <c15:sqref>'5'!$B$6:$E$6</c15:sqref>
                        </c15:formulaRef>
                      </c:ext>
                    </c:extLst>
                    <c:numCache>
                      <c:formatCode>#,##0.0</c:formatCode>
                      <c:ptCount val="4"/>
                      <c:pt idx="0">
                        <c:v>460</c:v>
                      </c:pt>
                      <c:pt idx="1">
                        <c:v>254</c:v>
                      </c:pt>
                      <c:pt idx="2">
                        <c:v>95</c:v>
                      </c:pt>
                      <c:pt idx="3">
                        <c:v>50</c:v>
                      </c:pt>
                    </c:numCache>
                  </c:numRef>
                </c:val>
                <c:smooth val="0"/>
              </c15:ser>
            </c15:filteredLineSeries>
            <c15:filteredLineSeries>
              <c15:ser>
                <c:idx val="5"/>
                <c:order val="5"/>
                <c:tx>
                  <c:strRef>
                    <c:extLst>
                      <c:ext xmlns:c15="http://schemas.microsoft.com/office/drawing/2012/chart" uri="{02D57815-91ED-43cb-92C2-25804820EDAC}">
                        <c15:formulaRef>
                          <c15:sqref>'5'!$A$7</c15:sqref>
                        </c15:formulaRef>
                      </c:ext>
                    </c:extLst>
                    <c:strCache>
                      <c:ptCount val="1"/>
                    </c:strCache>
                  </c:strRef>
                </c:tx>
                <c:spPr>
                  <a:ln w="28575" cap="rnd">
                    <a:solidFill>
                      <a:schemeClr val="accent1">
                        <a:tint val="65000"/>
                      </a:schemeClr>
                    </a:solidFill>
                    <a:round/>
                  </a:ln>
                  <a:effectLst/>
                </c:spPr>
                <c:marker>
                  <c:symbol val="none"/>
                </c:marker>
                <c:cat>
                  <c:strRef>
                    <c:extLst>
                      <c:ext xmlns:c15="http://schemas.microsoft.com/office/drawing/2012/chart" uri="{02D57815-91ED-43cb-92C2-25804820EDAC}">
                        <c15:formulaRef>
                          <c15:sqref>'5'!$B$1:$E$1</c15:sqref>
                        </c15:formulaRef>
                      </c:ext>
                    </c:extLst>
                    <c:strCache>
                      <c:ptCount val="4"/>
                      <c:pt idx="0">
                        <c:v>FY 2011</c:v>
                      </c:pt>
                      <c:pt idx="1">
                        <c:v>FY 2013</c:v>
                      </c:pt>
                      <c:pt idx="2">
                        <c:v>FY 2014</c:v>
                      </c:pt>
                      <c:pt idx="3">
                        <c:v>FY 2015</c:v>
                      </c:pt>
                    </c:strCache>
                  </c:strRef>
                </c:cat>
                <c:val>
                  <c:numRef>
                    <c:extLst>
                      <c:ext xmlns:c15="http://schemas.microsoft.com/office/drawing/2012/chart" uri="{02D57815-91ED-43cb-92C2-25804820EDAC}">
                        <c15:formulaRef>
                          <c15:sqref>'5'!$B$7:$E$7</c15:sqref>
                        </c15:formulaRef>
                      </c:ext>
                    </c:extLst>
                    <c:numCache>
                      <c:formatCode>General</c:formatCode>
                      <c:ptCount val="4"/>
                    </c:numCache>
                  </c:numRef>
                </c:val>
                <c:smooth val="0"/>
              </c15:ser>
            </c15:filteredLineSeries>
          </c:ext>
        </c:extLst>
      </c:lineChart>
      <c:catAx>
        <c:axId val="1027563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1027566384"/>
        <c:crosses val="autoZero"/>
        <c:auto val="1"/>
        <c:lblAlgn val="ctr"/>
        <c:lblOffset val="100"/>
        <c:noMultiLvlLbl val="0"/>
      </c:catAx>
      <c:valAx>
        <c:axId val="102756638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1027563664"/>
        <c:crosses val="autoZero"/>
        <c:crossBetween val="between"/>
      </c:valAx>
      <c:valAx>
        <c:axId val="1027570192"/>
        <c:scaling>
          <c:orientation val="minMax"/>
        </c:scaling>
        <c:delete val="0"/>
        <c:axPos val="r"/>
        <c:numFmt formatCode="#,##0.00" sourceLinked="1"/>
        <c:majorTickMark val="out"/>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1027565840"/>
        <c:crosses val="max"/>
        <c:crossBetween val="between"/>
        <c:dispUnits>
          <c:builtInUnit val="millions"/>
          <c:dispUnitsLbl>
            <c:layout/>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dispUnitsLbl>
        </c:dispUnits>
      </c:valAx>
      <c:catAx>
        <c:axId val="1027565840"/>
        <c:scaling>
          <c:orientation val="minMax"/>
        </c:scaling>
        <c:delete val="1"/>
        <c:axPos val="b"/>
        <c:numFmt formatCode="General" sourceLinked="1"/>
        <c:majorTickMark val="out"/>
        <c:minorTickMark val="none"/>
        <c:tickLblPos val="nextTo"/>
        <c:crossAx val="1027570192"/>
        <c:crosses val="autoZero"/>
        <c:auto val="1"/>
        <c:lblAlgn val="ctr"/>
        <c:lblOffset val="100"/>
        <c:noMultiLvlLbl val="0"/>
      </c:cat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lineChart>
        <c:grouping val="standard"/>
        <c:varyColors val="0"/>
        <c:ser>
          <c:idx val="0"/>
          <c:order val="0"/>
          <c:tx>
            <c:strRef>
              <c:f>Sheet4!$E$4</c:f>
              <c:strCache>
                <c:ptCount val="1"/>
                <c:pt idx="0">
                  <c:v>  Return on Assets %</c:v>
                </c:pt>
              </c:strCache>
            </c:strRef>
          </c:tx>
          <c:spPr>
            <a:ln w="28575" cap="rnd">
              <a:solidFill>
                <a:schemeClr val="accent1">
                  <a:tint val="65000"/>
                </a:schemeClr>
              </a:solidFill>
              <a:round/>
            </a:ln>
            <a:effectLst/>
          </c:spPr>
          <c:marker>
            <c:symbol val="circle"/>
            <c:size val="5"/>
            <c:spPr>
              <a:solidFill>
                <a:schemeClr val="accent1">
                  <a:tint val="65000"/>
                </a:schemeClr>
              </a:solidFill>
              <a:ln w="9525">
                <a:solidFill>
                  <a:schemeClr val="accent1">
                    <a:tint val="65000"/>
                  </a:schemeClr>
                </a:solidFill>
              </a:ln>
              <a:effectLst/>
            </c:spPr>
          </c:marker>
          <c:cat>
            <c:strRef>
              <c:f>Sheet4!$F$3:$K$3</c:f>
              <c:strCache>
                <c:ptCount val="6"/>
                <c:pt idx="0">
                  <c:v>2011</c:v>
                </c:pt>
                <c:pt idx="1">
                  <c:v>2012</c:v>
                </c:pt>
                <c:pt idx="2">
                  <c:v>2013</c:v>
                </c:pt>
                <c:pt idx="3">
                  <c:v>2014</c:v>
                </c:pt>
                <c:pt idx="4">
                  <c:v>2015</c:v>
                </c:pt>
                <c:pt idx="5">
                  <c:v>LTM 2015</c:v>
                </c:pt>
              </c:strCache>
            </c:strRef>
          </c:cat>
          <c:val>
            <c:numRef>
              <c:f>Sheet4!$F$4:$K$4</c:f>
              <c:numCache>
                <c:formatCode>0%</c:formatCode>
                <c:ptCount val="6"/>
                <c:pt idx="0">
                  <c:v>0.251083</c:v>
                </c:pt>
                <c:pt idx="1">
                  <c:v>9.2882999999999993E-2</c:v>
                </c:pt>
                <c:pt idx="2">
                  <c:v>-3.1602999999999999E-2</c:v>
                </c:pt>
                <c:pt idx="3">
                  <c:v>-0.21274699999999999</c:v>
                </c:pt>
                <c:pt idx="4">
                  <c:v>-1.861E-3</c:v>
                </c:pt>
                <c:pt idx="5">
                  <c:v>-1.0012999999999999E-2</c:v>
                </c:pt>
              </c:numCache>
            </c:numRef>
          </c:val>
          <c:smooth val="0"/>
        </c:ser>
        <c:ser>
          <c:idx val="1"/>
          <c:order val="1"/>
          <c:tx>
            <c:strRef>
              <c:f>Sheet4!$E$5</c:f>
              <c:strCache>
                <c:ptCount val="1"/>
                <c:pt idx="0">
                  <c:v>  Return on Equity %</c:v>
                </c:pt>
              </c:strCache>
            </c:strRef>
          </c:tx>
          <c:spPr>
            <a:ln w="28575" cap="rnd">
              <a:solidFill>
                <a:schemeClr val="tx1"/>
              </a:solidFill>
              <a:round/>
            </a:ln>
            <a:effectLst/>
          </c:spPr>
          <c:marker>
            <c:symbol val="circle"/>
            <c:size val="5"/>
            <c:spPr>
              <a:solidFill>
                <a:schemeClr val="accent1"/>
              </a:solidFill>
              <a:ln w="9525">
                <a:solidFill>
                  <a:schemeClr val="accent1"/>
                </a:solidFill>
              </a:ln>
              <a:effectLst/>
            </c:spPr>
          </c:marker>
          <c:cat>
            <c:strRef>
              <c:f>Sheet4!$F$3:$K$3</c:f>
              <c:strCache>
                <c:ptCount val="6"/>
                <c:pt idx="0">
                  <c:v>2011</c:v>
                </c:pt>
                <c:pt idx="1">
                  <c:v>2012</c:v>
                </c:pt>
                <c:pt idx="2">
                  <c:v>2013</c:v>
                </c:pt>
                <c:pt idx="3">
                  <c:v>2014</c:v>
                </c:pt>
                <c:pt idx="4">
                  <c:v>2015</c:v>
                </c:pt>
                <c:pt idx="5">
                  <c:v>LTM 2015</c:v>
                </c:pt>
              </c:strCache>
            </c:strRef>
          </c:cat>
          <c:val>
            <c:numRef>
              <c:f>Sheet4!$F$5:$K$5</c:f>
              <c:numCache>
                <c:formatCode>0%</c:formatCode>
                <c:ptCount val="6"/>
                <c:pt idx="0">
                  <c:v>0.41242899999999999</c:v>
                </c:pt>
                <c:pt idx="1">
                  <c:v>0.123017</c:v>
                </c:pt>
                <c:pt idx="2">
                  <c:v>-6.4212000000000005E-2</c:v>
                </c:pt>
                <c:pt idx="3">
                  <c:v>-0.89766900000000005</c:v>
                </c:pt>
                <c:pt idx="4">
                  <c:v>-8.6166999999999994E-2</c:v>
                </c:pt>
                <c:pt idx="5">
                  <c:v>-2.8499999999999999E-4</c:v>
                </c:pt>
              </c:numCache>
            </c:numRef>
          </c:val>
          <c:smooth val="0"/>
        </c:ser>
        <c:ser>
          <c:idx val="2"/>
          <c:order val="2"/>
          <c:tx>
            <c:strRef>
              <c:f>Sheet4!$E$6</c:f>
              <c:strCache>
                <c:ptCount val="1"/>
                <c:pt idx="0">
                  <c:v>  Net Income Margin %</c:v>
                </c:pt>
              </c:strCache>
            </c:strRef>
          </c:tx>
          <c:spPr>
            <a:ln w="28575" cap="rnd">
              <a:solidFill>
                <a:srgbClr val="C00000"/>
              </a:solidFill>
              <a:round/>
            </a:ln>
            <a:effectLst/>
          </c:spPr>
          <c:marker>
            <c:symbol val="circle"/>
            <c:size val="5"/>
            <c:spPr>
              <a:solidFill>
                <a:schemeClr val="accent1">
                  <a:shade val="65000"/>
                </a:schemeClr>
              </a:solidFill>
              <a:ln w="9525">
                <a:solidFill>
                  <a:schemeClr val="accent1">
                    <a:shade val="65000"/>
                  </a:schemeClr>
                </a:solidFill>
              </a:ln>
              <a:effectLst/>
            </c:spPr>
          </c:marker>
          <c:cat>
            <c:strRef>
              <c:f>Sheet4!$F$3:$K$3</c:f>
              <c:strCache>
                <c:ptCount val="6"/>
                <c:pt idx="0">
                  <c:v>2011</c:v>
                </c:pt>
                <c:pt idx="1">
                  <c:v>2012</c:v>
                </c:pt>
                <c:pt idx="2">
                  <c:v>2013</c:v>
                </c:pt>
                <c:pt idx="3">
                  <c:v>2014</c:v>
                </c:pt>
                <c:pt idx="4">
                  <c:v>2015</c:v>
                </c:pt>
                <c:pt idx="5">
                  <c:v>LTM 2015</c:v>
                </c:pt>
              </c:strCache>
            </c:strRef>
          </c:cat>
          <c:val>
            <c:numRef>
              <c:f>Sheet4!$F$6:$K$6</c:f>
              <c:numCache>
                <c:formatCode>0%</c:formatCode>
                <c:ptCount val="6"/>
                <c:pt idx="0">
                  <c:v>0.171346</c:v>
                </c:pt>
                <c:pt idx="1">
                  <c:v>6.3181000000000001E-2</c:v>
                </c:pt>
                <c:pt idx="2">
                  <c:v>-5.8340000000000003E-2</c:v>
                </c:pt>
                <c:pt idx="3">
                  <c:v>-0.86202800000000002</c:v>
                </c:pt>
                <c:pt idx="4">
                  <c:v>-9.1153999999999999E-2</c:v>
                </c:pt>
                <c:pt idx="5">
                  <c:v>-3.8400000000000001E-4</c:v>
                </c:pt>
              </c:numCache>
            </c:numRef>
          </c:val>
          <c:smooth val="0"/>
        </c:ser>
        <c:dLbls>
          <c:showLegendKey val="0"/>
          <c:showVal val="0"/>
          <c:showCatName val="0"/>
          <c:showSerName val="0"/>
          <c:showPercent val="0"/>
          <c:showBubbleSize val="0"/>
        </c:dLbls>
        <c:marker val="1"/>
        <c:smooth val="0"/>
        <c:axId val="785768096"/>
        <c:axId val="785768640"/>
      </c:lineChart>
      <c:catAx>
        <c:axId val="7857680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785768640"/>
        <c:crosses val="autoZero"/>
        <c:auto val="1"/>
        <c:lblAlgn val="ctr"/>
        <c:lblOffset val="100"/>
        <c:noMultiLvlLbl val="0"/>
      </c:catAx>
      <c:valAx>
        <c:axId val="78576864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785768096"/>
        <c:crosses val="autoZero"/>
        <c:crossBetween val="between"/>
      </c:valAx>
      <c:spPr>
        <a:noFill/>
        <a:ln>
          <a:noFill/>
        </a:ln>
        <a:effectLst/>
      </c:spPr>
    </c:plotArea>
    <c:legend>
      <c:legendPos val="b"/>
      <c:layout>
        <c:manualLayout>
          <c:xMode val="edge"/>
          <c:yMode val="edge"/>
          <c:x val="0"/>
          <c:y val="0.86162537380216275"/>
          <c:w val="0.98098688768800169"/>
          <c:h val="0.11908977528340126"/>
        </c:manualLayout>
      </c:layout>
      <c:overlay val="0"/>
      <c:spPr>
        <a:noFill/>
        <a:ln>
          <a:noFill/>
        </a:ln>
        <a:effectLst/>
      </c:spPr>
      <c:txPr>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Sheet4!$E$8</c:f>
              <c:strCache>
                <c:ptCount val="1"/>
                <c:pt idx="0">
                  <c:v>  Current Ratio</c:v>
                </c:pt>
              </c:strCache>
            </c:strRef>
          </c:tx>
          <c:spPr>
            <a:solidFill>
              <a:schemeClr val="accent1">
                <a:shade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Sheet4!$F$7:$K$7</c:f>
              <c:strCache>
                <c:ptCount val="6"/>
                <c:pt idx="0">
                  <c:v>2011</c:v>
                </c:pt>
                <c:pt idx="1">
                  <c:v>2012</c:v>
                </c:pt>
                <c:pt idx="2">
                  <c:v>2013</c:v>
                </c:pt>
                <c:pt idx="3">
                  <c:v>2014</c:v>
                </c:pt>
                <c:pt idx="4">
                  <c:v>2015</c:v>
                </c:pt>
                <c:pt idx="5">
                  <c:v>LTM 2015</c:v>
                </c:pt>
              </c:strCache>
            </c:strRef>
          </c:cat>
          <c:val>
            <c:numRef>
              <c:f>Sheet4!$F$8:$K$8</c:f>
              <c:numCache>
                <c:formatCode>_(* #,##0.00_);_(* \(#,##0.00\);_(* "-"??_);_(@_)</c:formatCode>
                <c:ptCount val="6"/>
                <c:pt idx="0">
                  <c:v>2.0628090000000001</c:v>
                </c:pt>
                <c:pt idx="1">
                  <c:v>2.0864560000000001</c:v>
                </c:pt>
                <c:pt idx="2">
                  <c:v>2.1505779999999999</c:v>
                </c:pt>
                <c:pt idx="3">
                  <c:v>2.1375660000000001</c:v>
                </c:pt>
                <c:pt idx="4">
                  <c:v>3.057226</c:v>
                </c:pt>
                <c:pt idx="5">
                  <c:v>3.9557890000000002</c:v>
                </c:pt>
              </c:numCache>
            </c:numRef>
          </c:val>
        </c:ser>
        <c:dLbls>
          <c:showLegendKey val="0"/>
          <c:showVal val="0"/>
          <c:showCatName val="0"/>
          <c:showSerName val="0"/>
          <c:showPercent val="0"/>
          <c:showBubbleSize val="0"/>
        </c:dLbls>
        <c:gapWidth val="219"/>
        <c:axId val="1108684480"/>
        <c:axId val="1108696992"/>
      </c:barChart>
      <c:lineChart>
        <c:grouping val="standard"/>
        <c:varyColors val="0"/>
        <c:ser>
          <c:idx val="1"/>
          <c:order val="1"/>
          <c:tx>
            <c:strRef>
              <c:f>Sheet4!$E$9</c:f>
              <c:strCache>
                <c:ptCount val="1"/>
                <c:pt idx="0">
                  <c:v>  Total Debt/Equity</c:v>
                </c:pt>
              </c:strCache>
            </c:strRef>
          </c:tx>
          <c:spPr>
            <a:ln w="25400" cap="rnd">
              <a:solidFill>
                <a:srgbClr val="009051"/>
              </a:solidFill>
              <a:round/>
            </a:ln>
            <a:effectLst/>
          </c:spPr>
          <c:marker>
            <c:symbol val="circle"/>
            <c:size val="5"/>
            <c:spPr>
              <a:solidFill>
                <a:srgbClr val="009051"/>
              </a:solidFill>
              <a:ln w="9525">
                <a:solidFill>
                  <a:srgbClr val="009051"/>
                </a:solidFill>
              </a:ln>
              <a:effectLst/>
            </c:spPr>
          </c:marker>
          <c:cat>
            <c:strRef>
              <c:f>Sheet4!$F$7:$K$7</c:f>
              <c:strCache>
                <c:ptCount val="6"/>
                <c:pt idx="0">
                  <c:v>2011</c:v>
                </c:pt>
                <c:pt idx="1">
                  <c:v>2012</c:v>
                </c:pt>
                <c:pt idx="2">
                  <c:v>2013</c:v>
                </c:pt>
                <c:pt idx="3">
                  <c:v>2014</c:v>
                </c:pt>
                <c:pt idx="4">
                  <c:v>2015</c:v>
                </c:pt>
                <c:pt idx="5">
                  <c:v>LTM 2015</c:v>
                </c:pt>
              </c:strCache>
            </c:strRef>
          </c:cat>
          <c:val>
            <c:numRef>
              <c:f>Sheet4!$F$9:$K$9</c:f>
              <c:numCache>
                <c:formatCode>0%</c:formatCode>
                <c:ptCount val="6"/>
                <c:pt idx="0">
                  <c:v>0.44882699999999998</c:v>
                </c:pt>
                <c:pt idx="1">
                  <c:v>0.44882699999999998</c:v>
                </c:pt>
                <c:pt idx="2">
                  <c:v>0.44882699999999998</c:v>
                </c:pt>
                <c:pt idx="3">
                  <c:v>0.44882699999999998</c:v>
                </c:pt>
                <c:pt idx="4">
                  <c:v>0.49752200000000002</c:v>
                </c:pt>
                <c:pt idx="5">
                  <c:v>0.37376300000000001</c:v>
                </c:pt>
              </c:numCache>
            </c:numRef>
          </c:val>
          <c:smooth val="0"/>
        </c:ser>
        <c:ser>
          <c:idx val="2"/>
          <c:order val="2"/>
          <c:tx>
            <c:strRef>
              <c:f>Sheet4!$E$10</c:f>
              <c:strCache>
                <c:ptCount val="1"/>
                <c:pt idx="0">
                  <c:v>  Total Liabilities/Total Assets</c:v>
                </c:pt>
              </c:strCache>
            </c:strRef>
          </c:tx>
          <c:spPr>
            <a:ln w="25400" cap="rnd">
              <a:solidFill>
                <a:srgbClr val="C00000"/>
              </a:solidFill>
              <a:round/>
            </a:ln>
            <a:effectLst/>
          </c:spPr>
          <c:marker>
            <c:symbol val="diamond"/>
            <c:size val="5"/>
            <c:spPr>
              <a:solidFill>
                <a:srgbClr val="C00000"/>
              </a:solidFill>
              <a:ln w="9525">
                <a:solidFill>
                  <a:srgbClr val="C00000"/>
                </a:solidFill>
              </a:ln>
              <a:effectLst/>
            </c:spPr>
          </c:marker>
          <c:cat>
            <c:strRef>
              <c:f>Sheet4!$F$7:$K$7</c:f>
              <c:strCache>
                <c:ptCount val="6"/>
                <c:pt idx="0">
                  <c:v>2011</c:v>
                </c:pt>
                <c:pt idx="1">
                  <c:v>2012</c:v>
                </c:pt>
                <c:pt idx="2">
                  <c:v>2013</c:v>
                </c:pt>
                <c:pt idx="3">
                  <c:v>2014</c:v>
                </c:pt>
                <c:pt idx="4">
                  <c:v>2015</c:v>
                </c:pt>
                <c:pt idx="5">
                  <c:v>LTM 2015</c:v>
                </c:pt>
              </c:strCache>
            </c:strRef>
          </c:cat>
          <c:val>
            <c:numRef>
              <c:f>Sheet4!$F$10:$K$10</c:f>
              <c:numCache>
                <c:formatCode>0%</c:formatCode>
                <c:ptCount val="6"/>
                <c:pt idx="0">
                  <c:v>0.305786</c:v>
                </c:pt>
                <c:pt idx="1">
                  <c:v>0.26443800000000001</c:v>
                </c:pt>
                <c:pt idx="2">
                  <c:v>0.28142800000000001</c:v>
                </c:pt>
                <c:pt idx="3">
                  <c:v>0.51999399999999996</c:v>
                </c:pt>
                <c:pt idx="4">
                  <c:v>0.476103</c:v>
                </c:pt>
                <c:pt idx="5">
                  <c:v>0.39247599999999999</c:v>
                </c:pt>
              </c:numCache>
            </c:numRef>
          </c:val>
          <c:smooth val="0"/>
        </c:ser>
        <c:dLbls>
          <c:showLegendKey val="0"/>
          <c:showVal val="0"/>
          <c:showCatName val="0"/>
          <c:showSerName val="0"/>
          <c:showPercent val="0"/>
          <c:showBubbleSize val="0"/>
        </c:dLbls>
        <c:marker val="1"/>
        <c:smooth val="0"/>
        <c:axId val="1108698080"/>
        <c:axId val="1108690464"/>
      </c:lineChart>
      <c:catAx>
        <c:axId val="1108698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1108690464"/>
        <c:crosses val="autoZero"/>
        <c:auto val="1"/>
        <c:lblAlgn val="ctr"/>
        <c:lblOffset val="100"/>
        <c:noMultiLvlLbl val="0"/>
      </c:catAx>
      <c:valAx>
        <c:axId val="110869046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1108698080"/>
        <c:crosses val="autoZero"/>
        <c:crossBetween val="between"/>
      </c:valAx>
      <c:valAx>
        <c:axId val="1108696992"/>
        <c:scaling>
          <c:orientation val="minMax"/>
        </c:scaling>
        <c:delete val="0"/>
        <c:axPos val="r"/>
        <c:numFmt formatCode="_(* #,##0.00_);_(* \(#,##0.00\);_(* &quot;-&quot;??_);_(@_)" sourceLinked="1"/>
        <c:majorTickMark val="out"/>
        <c:minorTickMark val="none"/>
        <c:tickLblPos val="nextTo"/>
        <c:spPr>
          <a:noFill/>
          <a:ln>
            <a:noFill/>
          </a:ln>
          <a:effectLst/>
        </c:spPr>
        <c:txPr>
          <a:bodyPr rot="-60000000" spcFirstLastPara="1" vertOverflow="ellipsis" vert="horz" wrap="square" anchor="ctr" anchorCtr="1"/>
          <a:lstStyle/>
          <a:p>
            <a:pPr>
              <a:defRPr sz="100" b="1" i="0" u="none" strike="noStrike" kern="1200" baseline="0">
                <a:solidFill>
                  <a:schemeClr val="bg1"/>
                </a:solidFill>
                <a:latin typeface="+mn-lt"/>
                <a:ea typeface="+mn-ea"/>
                <a:cs typeface="+mn-cs"/>
              </a:defRPr>
            </a:pPr>
            <a:endParaRPr lang="en-US"/>
          </a:p>
        </c:txPr>
        <c:crossAx val="1108684480"/>
        <c:crosses val="max"/>
        <c:crossBetween val="between"/>
      </c:valAx>
      <c:catAx>
        <c:axId val="1108684480"/>
        <c:scaling>
          <c:orientation val="minMax"/>
        </c:scaling>
        <c:delete val="1"/>
        <c:axPos val="b"/>
        <c:numFmt formatCode="General" sourceLinked="1"/>
        <c:majorTickMark val="out"/>
        <c:minorTickMark val="none"/>
        <c:tickLblPos val="nextTo"/>
        <c:crossAx val="1108696992"/>
        <c:crosses val="autoZero"/>
        <c:auto val="1"/>
        <c:lblAlgn val="ctr"/>
        <c:lblOffset val="100"/>
        <c:noMultiLvlLbl val="0"/>
      </c:catAx>
      <c:spPr>
        <a:noFill/>
        <a:ln>
          <a:noFill/>
        </a:ln>
        <a:effectLst/>
      </c:spPr>
    </c:plotArea>
    <c:legend>
      <c:legendPos val="b"/>
      <c:layout>
        <c:manualLayout>
          <c:xMode val="edge"/>
          <c:yMode val="edge"/>
          <c:x val="0"/>
          <c:y val="0.86875368234358008"/>
          <c:w val="1"/>
          <c:h val="0.11196146674198389"/>
        </c:manualLayout>
      </c:layout>
      <c:overlay val="0"/>
      <c:spPr>
        <a:noFill/>
        <a:ln>
          <a:noFill/>
        </a:ln>
        <a:effectLst/>
      </c:spPr>
      <c:txPr>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859" b="1" i="0" u="none" strike="noStrike" kern="1200" spc="0" baseline="0">
                <a:solidFill>
                  <a:schemeClr val="tx1">
                    <a:lumMod val="65000"/>
                    <a:lumOff val="35000"/>
                  </a:schemeClr>
                </a:solidFill>
                <a:latin typeface="+mn-lt"/>
                <a:ea typeface="+mn-ea"/>
                <a:cs typeface="+mn-cs"/>
              </a:defRPr>
            </a:pPr>
            <a:r>
              <a:rPr lang="en-US" b="1" dirty="0" smtClean="0"/>
              <a:t>DCF Scenario</a:t>
            </a:r>
            <a:endParaRPr lang="en-US" b="1" dirty="0"/>
          </a:p>
        </c:rich>
      </c:tx>
      <c:layout/>
      <c:overlay val="0"/>
      <c:spPr>
        <a:noFill/>
        <a:ln>
          <a:noFill/>
        </a:ln>
        <a:effectLst/>
      </c:spPr>
      <c:txPr>
        <a:bodyPr rot="0" spcFirstLastPara="1" vertOverflow="ellipsis" vert="horz" wrap="square" anchor="ctr" anchorCtr="1"/>
        <a:lstStyle/>
        <a:p>
          <a:pPr>
            <a:defRPr sz="1859"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3.765280956128008E-2"/>
          <c:y val="0.25655925851410127"/>
          <c:w val="0.96234719043871997"/>
          <c:h val="0.63868820146352967"/>
        </c:manualLayout>
      </c:layout>
      <c:barChart>
        <c:barDir val="col"/>
        <c:grouping val="clustered"/>
        <c:varyColors val="0"/>
        <c:ser>
          <c:idx val="0"/>
          <c:order val="0"/>
          <c:tx>
            <c:strRef>
              <c:f>Sheet1!$B$1</c:f>
              <c:strCache>
                <c:ptCount val="1"/>
                <c:pt idx="0">
                  <c:v>Without Patents</c:v>
                </c:pt>
              </c:strCache>
            </c:strRef>
          </c:tx>
          <c:spPr>
            <a:solidFill>
              <a:schemeClr val="accent1">
                <a:shade val="76000"/>
              </a:schemeClr>
            </a:solidFill>
            <a:ln>
              <a:noFill/>
            </a:ln>
            <a:effectLst/>
          </c:spPr>
          <c:invertIfNegative val="0"/>
          <c:dLbls>
            <c:dLbl>
              <c:idx val="2"/>
              <c:layout/>
              <c:tx>
                <c:rich>
                  <a:bodyPr/>
                  <a:lstStyle/>
                  <a:p>
                    <a:r>
                      <a:rPr lang="en-US" smtClean="0"/>
                      <a:t>3.3</a:t>
                    </a:r>
                    <a:endParaRPr lang="en-US" dirty="0"/>
                  </a:p>
                </c:rich>
              </c:tx>
              <c:showLegendKey val="0"/>
              <c:showVal val="0"/>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398"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Best Case</c:v>
                </c:pt>
                <c:pt idx="1">
                  <c:v>Base Case</c:v>
                </c:pt>
                <c:pt idx="2">
                  <c:v>Worst Case</c:v>
                </c:pt>
              </c:strCache>
            </c:strRef>
          </c:cat>
          <c:val>
            <c:numRef>
              <c:f>Sheet1!$B$2:$B$4</c:f>
              <c:numCache>
                <c:formatCode>General</c:formatCode>
                <c:ptCount val="3"/>
                <c:pt idx="0">
                  <c:v>6.22</c:v>
                </c:pt>
                <c:pt idx="1">
                  <c:v>4.16</c:v>
                </c:pt>
                <c:pt idx="2">
                  <c:v>3.4</c:v>
                </c:pt>
              </c:numCache>
            </c:numRef>
          </c:val>
        </c:ser>
        <c:ser>
          <c:idx val="1"/>
          <c:order val="1"/>
          <c:tx>
            <c:strRef>
              <c:f>Sheet1!$C$1</c:f>
              <c:strCache>
                <c:ptCount val="1"/>
                <c:pt idx="0">
                  <c:v>With patents</c:v>
                </c:pt>
              </c:strCache>
            </c:strRef>
          </c:tx>
          <c:spPr>
            <a:solidFill>
              <a:schemeClr val="accent1">
                <a:tint val="77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398"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Best Case</c:v>
                </c:pt>
                <c:pt idx="1">
                  <c:v>Base Case</c:v>
                </c:pt>
                <c:pt idx="2">
                  <c:v>Worst Case</c:v>
                </c:pt>
              </c:strCache>
            </c:strRef>
          </c:cat>
          <c:val>
            <c:numRef>
              <c:f>Sheet1!$C$2:$C$4</c:f>
              <c:numCache>
                <c:formatCode>General</c:formatCode>
                <c:ptCount val="3"/>
                <c:pt idx="0">
                  <c:v>15.76</c:v>
                </c:pt>
                <c:pt idx="1">
                  <c:v>8.93</c:v>
                </c:pt>
                <c:pt idx="2">
                  <c:v>5.53</c:v>
                </c:pt>
              </c:numCache>
            </c:numRef>
          </c:val>
        </c:ser>
        <c:dLbls>
          <c:showLegendKey val="0"/>
          <c:showVal val="0"/>
          <c:showCatName val="0"/>
          <c:showSerName val="0"/>
          <c:showPercent val="0"/>
          <c:showBubbleSize val="0"/>
        </c:dLbls>
        <c:gapWidth val="150"/>
        <c:overlap val="-25"/>
        <c:axId val="1069728752"/>
        <c:axId val="1069736912"/>
      </c:barChart>
      <c:catAx>
        <c:axId val="1069728752"/>
        <c:scaling>
          <c:orientation val="minMax"/>
        </c:scaling>
        <c:delete val="0"/>
        <c:axPos val="b"/>
        <c:numFmt formatCode="General" sourceLinked="1"/>
        <c:majorTickMark val="none"/>
        <c:minorTickMark val="none"/>
        <c:tickLblPos val="nextTo"/>
        <c:spPr>
          <a:noFill/>
          <a:ln w="9510" cap="flat" cmpd="sng" algn="ctr">
            <a:solidFill>
              <a:schemeClr val="tx1">
                <a:lumMod val="15000"/>
                <a:lumOff val="85000"/>
              </a:schemeClr>
            </a:solidFill>
            <a:prstDash val="solid"/>
            <a:round/>
          </a:ln>
          <a:effectLst/>
        </c:spPr>
        <c:txPr>
          <a:bodyPr rot="-60000000" spcFirstLastPara="1" vertOverflow="ellipsis" vert="horz" wrap="square" anchor="ctr" anchorCtr="1"/>
          <a:lstStyle/>
          <a:p>
            <a:pPr>
              <a:defRPr sz="1398" b="1" i="0" u="none" strike="noStrike" kern="1200" baseline="0">
                <a:solidFill>
                  <a:schemeClr val="tx1">
                    <a:lumMod val="65000"/>
                    <a:lumOff val="35000"/>
                  </a:schemeClr>
                </a:solidFill>
                <a:latin typeface="+mn-lt"/>
                <a:ea typeface="+mn-ea"/>
                <a:cs typeface="+mn-cs"/>
              </a:defRPr>
            </a:pPr>
            <a:endParaRPr lang="en-US"/>
          </a:p>
        </c:txPr>
        <c:crossAx val="1069736912"/>
        <c:crosses val="autoZero"/>
        <c:auto val="1"/>
        <c:lblAlgn val="ctr"/>
        <c:lblOffset val="100"/>
        <c:noMultiLvlLbl val="0"/>
      </c:catAx>
      <c:valAx>
        <c:axId val="1069736912"/>
        <c:scaling>
          <c:orientation val="minMax"/>
        </c:scaling>
        <c:delete val="1"/>
        <c:axPos val="l"/>
        <c:title>
          <c:tx>
            <c:rich>
              <a:bodyPr rot="-5400000" spcFirstLastPara="1" vertOverflow="ellipsis" vert="horz" wrap="square" anchor="ctr" anchorCtr="1"/>
              <a:lstStyle/>
              <a:p>
                <a:pPr>
                  <a:defRPr sz="1200" b="1" i="0" u="none" strike="noStrike" kern="1200" baseline="0">
                    <a:solidFill>
                      <a:schemeClr val="tx1"/>
                    </a:solidFill>
                    <a:latin typeface="+mn-lt"/>
                    <a:ea typeface="+mn-ea"/>
                    <a:cs typeface="+mn-cs"/>
                  </a:defRPr>
                </a:pPr>
                <a:r>
                  <a:rPr lang="en-US" sz="1200" b="1" dirty="0" smtClean="0"/>
                  <a:t>Price in US$</a:t>
                </a:r>
                <a:endParaRPr lang="en-US" sz="1200" b="1" dirty="0"/>
              </a:p>
            </c:rich>
          </c:tx>
          <c:layout/>
          <c:overlay val="0"/>
          <c:spPr>
            <a:noFill/>
            <a:ln>
              <a:noFill/>
            </a:ln>
            <a:effectLst/>
          </c:spPr>
          <c:txPr>
            <a:bodyPr rot="-54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title>
        <c:numFmt formatCode="General" sourceLinked="1"/>
        <c:majorTickMark val="out"/>
        <c:minorTickMark val="none"/>
        <c:tickLblPos val="nextTo"/>
        <c:crossAx val="1069728752"/>
        <c:crosses val="autoZero"/>
        <c:crossBetween val="between"/>
      </c:valAx>
      <c:spPr>
        <a:noFill/>
        <a:ln w="25360">
          <a:noFill/>
        </a:ln>
        <a:effectLst/>
      </c:spPr>
    </c:plotArea>
    <c:legend>
      <c:legendPos val="t"/>
      <c:layout/>
      <c:overlay val="0"/>
      <c:spPr>
        <a:noFill/>
        <a:ln>
          <a:noFill/>
        </a:ln>
        <a:effectLst/>
      </c:spPr>
      <c:txPr>
        <a:bodyPr rot="0" spcFirstLastPara="1" vertOverflow="ellipsis" vert="horz" wrap="square" anchor="ctr" anchorCtr="1"/>
        <a:lstStyle/>
        <a:p>
          <a:pPr>
            <a:defRPr sz="1398"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w="9525" cap="flat" cmpd="sng" algn="ctr">
      <a:noFill/>
      <a:prstDash val="soli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bar"/>
        <c:grouping val="stacked"/>
        <c:varyColors val="0"/>
        <c:ser>
          <c:idx val="0"/>
          <c:order val="0"/>
          <c:spPr>
            <a:noFill/>
          </c:spPr>
          <c:invertIfNegative val="0"/>
          <c:dLbls>
            <c:dLbl>
              <c:idx val="0"/>
              <c:layout>
                <c:manualLayout>
                  <c:x val="2.6666672265967931E-3"/>
                  <c:y val="4.5197740112992695E-3"/>
                </c:manualLayout>
              </c:layout>
              <c:tx>
                <c:rich>
                  <a:bodyPr/>
                  <a:lstStyle/>
                  <a:p>
                    <a:fld id="{A9985545-5C73-4DC0-89A9-3F84B6A22FAC}" type="VALUE">
                      <a:rPr lang="en-US"/>
                      <a:pPr/>
                      <a:t>[VALUE]</a:t>
                    </a:fld>
                    <a:endParaRPr lang="en-US"/>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dLbl>
              <c:idx val="1"/>
              <c:layout>
                <c:manualLayout>
                  <c:x val="7.1963026160380261E-3"/>
                  <c:y val="-1.0950123695442621E-2"/>
                </c:manualLayout>
              </c:layout>
              <c:tx>
                <c:rich>
                  <a:bodyPr/>
                  <a:lstStyle/>
                  <a:p>
                    <a:fld id="{AD893C09-8BD1-48D5-922D-1FC1C1DD3621}" type="VALUE">
                      <a:rPr lang="en-US"/>
                      <a:pPr/>
                      <a:t>[VALUE]</a:t>
                    </a:fld>
                    <a:endParaRPr lang="en-US"/>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dLbl>
              <c:idx val="2"/>
              <c:layout>
                <c:manualLayout>
                  <c:x val="2.6666672265967684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3.0537539220480678E-2"/>
                  <c:y val="-7.6836158192090401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'Football Field'!$B$5:$B$7</c:f>
              <c:strCache>
                <c:ptCount val="3"/>
                <c:pt idx="0">
                  <c:v>Comparables</c:v>
                </c:pt>
                <c:pt idx="1">
                  <c:v>Transaction</c:v>
                </c:pt>
                <c:pt idx="2">
                  <c:v>DCF </c:v>
                </c:pt>
              </c:strCache>
            </c:strRef>
          </c:cat>
          <c:val>
            <c:numRef>
              <c:f>'Football Field'!$F$5:$F$7</c:f>
              <c:numCache>
                <c:formatCode>General</c:formatCode>
                <c:ptCount val="3"/>
                <c:pt idx="0">
                  <c:v>10.72</c:v>
                </c:pt>
                <c:pt idx="1">
                  <c:v>14.93</c:v>
                </c:pt>
                <c:pt idx="2">
                  <c:v>5.53</c:v>
                </c:pt>
              </c:numCache>
            </c:numRef>
          </c:val>
        </c:ser>
        <c:ser>
          <c:idx val="1"/>
          <c:order val="1"/>
          <c:spPr>
            <a:solidFill>
              <a:srgbClr val="ACB5BE">
                <a:lumMod val="75000"/>
              </a:srgbClr>
            </a:solidFill>
          </c:spPr>
          <c:invertIfNegative val="0"/>
          <c:dLbls>
            <c:dLbl>
              <c:idx val="0"/>
              <c:layout>
                <c:manualLayout>
                  <c:x val="0.36080376023477551"/>
                  <c:y val="-7.8890467938877475E-3"/>
                </c:manualLayout>
              </c:layout>
              <c:tx>
                <c:rich>
                  <a:bodyPr/>
                  <a:lstStyle/>
                  <a:p>
                    <a:r>
                      <a:rPr lang="en-US"/>
                      <a:t>66.51</a:t>
                    </a:r>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29969615469605088"/>
                  <c:y val="-6.7385373235379319E-3"/>
                </c:manualLayout>
              </c:layout>
              <c:tx>
                <c:rich>
                  <a:bodyPr/>
                  <a:lstStyle/>
                  <a:p>
                    <a:r>
                      <a:rPr lang="en-US"/>
                      <a:t>57.46</a:t>
                    </a:r>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11200002351706531"/>
                  <c:y val="-3.5588771744586774E-7"/>
                </c:manualLayout>
              </c:layout>
              <c:tx>
                <c:rich>
                  <a:bodyPr/>
                  <a:lstStyle/>
                  <a:p>
                    <a:pPr>
                      <a:defRPr/>
                    </a:pPr>
                    <a:r>
                      <a:rPr lang="en-US"/>
                      <a:t>15.76</a:t>
                    </a:r>
                  </a:p>
                </c:rich>
              </c:tx>
              <c:spP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8.9732722253589969E-2"/>
                  <c:y val="-4.5197740112994352E-3"/>
                </c:manualLayout>
              </c:layout>
              <c:tx>
                <c:rich>
                  <a:bodyPr/>
                  <a:lstStyle/>
                  <a:p>
                    <a:fld id="{FABF34B1-9A0F-410B-8B09-BECC74F06619}" type="VALUE">
                      <a:rPr lang="en-US"/>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Lst>
            </c:dLbl>
            <c:dLbl>
              <c:idx val="4"/>
              <c:layout>
                <c:manualLayout>
                  <c:x val="0.3893334150831318"/>
                  <c:y val="-4.519774011299456E-3"/>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'Football Field'!$B$5:$B$7</c:f>
              <c:strCache>
                <c:ptCount val="3"/>
                <c:pt idx="0">
                  <c:v>Comparables</c:v>
                </c:pt>
                <c:pt idx="1">
                  <c:v>Transaction</c:v>
                </c:pt>
                <c:pt idx="2">
                  <c:v>DCF </c:v>
                </c:pt>
              </c:strCache>
            </c:strRef>
          </c:cat>
          <c:val>
            <c:numRef>
              <c:f>'Football Field'!$H$5:$H$7</c:f>
              <c:numCache>
                <c:formatCode>General</c:formatCode>
                <c:ptCount val="3"/>
                <c:pt idx="0">
                  <c:v>55.790000000000006</c:v>
                </c:pt>
                <c:pt idx="1">
                  <c:v>42.53</c:v>
                </c:pt>
                <c:pt idx="2">
                  <c:v>10.23</c:v>
                </c:pt>
              </c:numCache>
            </c:numRef>
          </c:val>
        </c:ser>
        <c:dLbls>
          <c:showLegendKey val="0"/>
          <c:showVal val="0"/>
          <c:showCatName val="0"/>
          <c:showSerName val="0"/>
          <c:showPercent val="0"/>
          <c:showBubbleSize val="0"/>
        </c:dLbls>
        <c:gapWidth val="150"/>
        <c:overlap val="100"/>
        <c:axId val="1027569648"/>
        <c:axId val="1027562032"/>
        <c:extLst>
          <c:ext xmlns:c15="http://schemas.microsoft.com/office/drawing/2012/chart" uri="{02D57815-91ED-43cb-92C2-25804820EDAC}">
            <c15:filteredBarSeries>
              <c15:ser>
                <c:idx val="2"/>
                <c:order val="2"/>
                <c:invertIfNegative val="0"/>
                <c:cat>
                  <c:strRef>
                    <c:extLst>
                      <c:ext uri="{02D57815-91ED-43cb-92C2-25804820EDAC}">
                        <c15:formulaRef>
                          <c15:sqref>'Football Field'!$B$5:$B$7</c15:sqref>
                        </c15:formulaRef>
                      </c:ext>
                    </c:extLst>
                    <c:strCache>
                      <c:ptCount val="3"/>
                      <c:pt idx="0">
                        <c:v>Comparables</c:v>
                      </c:pt>
                      <c:pt idx="1">
                        <c:v>Transaction</c:v>
                      </c:pt>
                      <c:pt idx="2">
                        <c:v>DCF </c:v>
                      </c:pt>
                    </c:strCache>
                  </c:strRef>
                </c:cat>
                <c:val>
                  <c:numRef>
                    <c:extLst>
                      <c:ext uri="{02D57815-91ED-43cb-92C2-25804820EDAC}">
                        <c15:formulaRef>
                          <c15:sqref>'Football Field'!$H$5:$H$7</c15:sqref>
                        </c15:formulaRef>
                      </c:ext>
                    </c:extLst>
                    <c:numCache>
                      <c:formatCode>General</c:formatCode>
                      <c:ptCount val="3"/>
                      <c:pt idx="0">
                        <c:v>55.790000000000006</c:v>
                      </c:pt>
                      <c:pt idx="1">
                        <c:v>42.53</c:v>
                      </c:pt>
                      <c:pt idx="2">
                        <c:v>10.23</c:v>
                      </c:pt>
                    </c:numCache>
                  </c:numRef>
                </c:val>
              </c15:ser>
            </c15:filteredBarSeries>
          </c:ext>
        </c:extLst>
      </c:barChart>
      <c:catAx>
        <c:axId val="1027569648"/>
        <c:scaling>
          <c:orientation val="minMax"/>
        </c:scaling>
        <c:delete val="0"/>
        <c:axPos val="l"/>
        <c:numFmt formatCode="General" sourceLinked="0"/>
        <c:majorTickMark val="out"/>
        <c:minorTickMark val="none"/>
        <c:tickLblPos val="nextTo"/>
        <c:crossAx val="1027562032"/>
        <c:crosses val="autoZero"/>
        <c:auto val="1"/>
        <c:lblAlgn val="ctr"/>
        <c:lblOffset val="100"/>
        <c:noMultiLvlLbl val="0"/>
      </c:catAx>
      <c:valAx>
        <c:axId val="1027562032"/>
        <c:scaling>
          <c:orientation val="minMax"/>
        </c:scaling>
        <c:delete val="0"/>
        <c:axPos val="b"/>
        <c:numFmt formatCode="General" sourceLinked="1"/>
        <c:majorTickMark val="out"/>
        <c:minorTickMark val="none"/>
        <c:tickLblPos val="nextTo"/>
        <c:crossAx val="1027569648"/>
        <c:crosses val="autoZero"/>
        <c:crossBetween val="between"/>
      </c:valAx>
    </c:plotArea>
    <c:plotVisOnly val="1"/>
    <c:dispBlanksAs val="gap"/>
    <c:showDLblsOverMax val="0"/>
  </c:chart>
  <c:spPr>
    <a:ln>
      <a:noFill/>
    </a:ln>
  </c:spPr>
  <c:txPr>
    <a:bodyPr/>
    <a:lstStyle/>
    <a:p>
      <a:pPr>
        <a:defRPr sz="1400" b="1">
          <a:latin typeface="Arial" panose="020B0604020202020204" pitchFamily="34" charset="0"/>
          <a:cs typeface="Arial" panose="020B0604020202020204" pitchFamily="34" charset="0"/>
        </a:defRPr>
      </a:pPr>
      <a:endParaRPr lang="en-US"/>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market!$D$5</c:f>
              <c:strCache>
                <c:ptCount val="1"/>
                <c:pt idx="0">
                  <c:v>Samsung</c:v>
                </c:pt>
              </c:strCache>
            </c:strRef>
          </c:tx>
          <c:spPr>
            <a:ln w="22225" cap="rnd">
              <a:solidFill>
                <a:srgbClr val="C00000"/>
              </a:solidFill>
              <a:round/>
            </a:ln>
            <a:effectLst/>
          </c:spPr>
          <c:marker>
            <c:symbol val="diamond"/>
            <c:size val="6"/>
            <c:spPr>
              <a:solidFill>
                <a:srgbClr val="C00000"/>
              </a:solidFill>
              <a:ln w="9525">
                <a:solidFill>
                  <a:srgbClr val="C00000"/>
                </a:solidFill>
                <a:round/>
              </a:ln>
              <a:effectLst/>
            </c:spPr>
          </c:marker>
          <c:cat>
            <c:numRef>
              <c:f>market!$C$6:$C$9</c:f>
              <c:numCache>
                <c:formatCode>General</c:formatCode>
                <c:ptCount val="4"/>
                <c:pt idx="0">
                  <c:v>2015</c:v>
                </c:pt>
                <c:pt idx="1">
                  <c:v>2014</c:v>
                </c:pt>
                <c:pt idx="2">
                  <c:v>2013</c:v>
                </c:pt>
                <c:pt idx="3">
                  <c:v>2012</c:v>
                </c:pt>
              </c:numCache>
            </c:numRef>
          </c:cat>
          <c:val>
            <c:numRef>
              <c:f>market!$D$6:$D$9</c:f>
              <c:numCache>
                <c:formatCode>0%</c:formatCode>
                <c:ptCount val="4"/>
                <c:pt idx="0">
                  <c:v>0.214</c:v>
                </c:pt>
                <c:pt idx="1">
                  <c:v>0.248</c:v>
                </c:pt>
                <c:pt idx="2">
                  <c:v>0.31900000000000001</c:v>
                </c:pt>
                <c:pt idx="3">
                  <c:v>0.32200000000000001</c:v>
                </c:pt>
              </c:numCache>
            </c:numRef>
          </c:val>
          <c:smooth val="0"/>
        </c:ser>
        <c:ser>
          <c:idx val="1"/>
          <c:order val="1"/>
          <c:tx>
            <c:strRef>
              <c:f>market!$E$5</c:f>
              <c:strCache>
                <c:ptCount val="1"/>
                <c:pt idx="0">
                  <c:v>Apple</c:v>
                </c:pt>
              </c:strCache>
            </c:strRef>
          </c:tx>
          <c:spPr>
            <a:ln w="22225" cap="rnd">
              <a:solidFill>
                <a:schemeClr val="accent2"/>
              </a:solidFill>
              <a:round/>
            </a:ln>
            <a:effectLst/>
          </c:spPr>
          <c:marker>
            <c:symbol val="square"/>
            <c:size val="6"/>
            <c:spPr>
              <a:solidFill>
                <a:schemeClr val="accent2"/>
              </a:solidFill>
              <a:ln w="9525">
                <a:solidFill>
                  <a:schemeClr val="accent2"/>
                </a:solidFill>
                <a:round/>
              </a:ln>
              <a:effectLst/>
            </c:spPr>
          </c:marker>
          <c:cat>
            <c:numRef>
              <c:f>market!$C$6:$C$9</c:f>
              <c:numCache>
                <c:formatCode>General</c:formatCode>
                <c:ptCount val="4"/>
                <c:pt idx="0">
                  <c:v>2015</c:v>
                </c:pt>
                <c:pt idx="1">
                  <c:v>2014</c:v>
                </c:pt>
                <c:pt idx="2">
                  <c:v>2013</c:v>
                </c:pt>
                <c:pt idx="3">
                  <c:v>2012</c:v>
                </c:pt>
              </c:numCache>
            </c:numRef>
          </c:cat>
          <c:val>
            <c:numRef>
              <c:f>market!$E$6:$E$9</c:f>
              <c:numCache>
                <c:formatCode>0%</c:formatCode>
                <c:ptCount val="4"/>
                <c:pt idx="0">
                  <c:v>0.13900000000000001</c:v>
                </c:pt>
                <c:pt idx="1">
                  <c:v>0.11600000000000001</c:v>
                </c:pt>
                <c:pt idx="2">
                  <c:v>0.129</c:v>
                </c:pt>
                <c:pt idx="3">
                  <c:v>0.16600000000000001</c:v>
                </c:pt>
              </c:numCache>
            </c:numRef>
          </c:val>
          <c:smooth val="0"/>
        </c:ser>
        <c:ser>
          <c:idx val="2"/>
          <c:order val="2"/>
          <c:tx>
            <c:strRef>
              <c:f>market!$F$5</c:f>
              <c:strCache>
                <c:ptCount val="1"/>
                <c:pt idx="0">
                  <c:v>Huawei</c:v>
                </c:pt>
              </c:strCache>
            </c:strRef>
          </c:tx>
          <c:spPr>
            <a:ln w="22225" cap="rnd">
              <a:solidFill>
                <a:schemeClr val="accent3"/>
              </a:solidFill>
              <a:round/>
            </a:ln>
            <a:effectLst/>
          </c:spPr>
          <c:marker>
            <c:symbol val="triangle"/>
            <c:size val="6"/>
            <c:spPr>
              <a:solidFill>
                <a:schemeClr val="accent3"/>
              </a:solidFill>
              <a:ln w="9525">
                <a:solidFill>
                  <a:schemeClr val="accent3"/>
                </a:solidFill>
                <a:round/>
              </a:ln>
              <a:effectLst/>
            </c:spPr>
          </c:marker>
          <c:cat>
            <c:numRef>
              <c:f>market!$C$6:$C$9</c:f>
              <c:numCache>
                <c:formatCode>General</c:formatCode>
                <c:ptCount val="4"/>
                <c:pt idx="0">
                  <c:v>2015</c:v>
                </c:pt>
                <c:pt idx="1">
                  <c:v>2014</c:v>
                </c:pt>
                <c:pt idx="2">
                  <c:v>2013</c:v>
                </c:pt>
                <c:pt idx="3">
                  <c:v>2012</c:v>
                </c:pt>
              </c:numCache>
            </c:numRef>
          </c:cat>
          <c:val>
            <c:numRef>
              <c:f>market!$F$6:$F$9</c:f>
              <c:numCache>
                <c:formatCode>0%</c:formatCode>
                <c:ptCount val="4"/>
                <c:pt idx="0">
                  <c:v>8.6999999999999994E-2</c:v>
                </c:pt>
                <c:pt idx="1">
                  <c:v>6.7000000000000004E-2</c:v>
                </c:pt>
                <c:pt idx="2">
                  <c:v>4.2999999999999997E-2</c:v>
                </c:pt>
                <c:pt idx="3">
                  <c:v>4.1000000000000002E-2</c:v>
                </c:pt>
              </c:numCache>
            </c:numRef>
          </c:val>
          <c:smooth val="0"/>
        </c:ser>
        <c:ser>
          <c:idx val="3"/>
          <c:order val="3"/>
          <c:tx>
            <c:strRef>
              <c:f>market!$G$5</c:f>
              <c:strCache>
                <c:ptCount val="1"/>
                <c:pt idx="0">
                  <c:v>Xiaomi</c:v>
                </c:pt>
              </c:strCache>
            </c:strRef>
          </c:tx>
          <c:spPr>
            <a:ln w="22225" cap="rnd">
              <a:solidFill>
                <a:schemeClr val="accent4"/>
              </a:solidFill>
              <a:round/>
            </a:ln>
            <a:effectLst/>
          </c:spPr>
          <c:marker>
            <c:symbol val="x"/>
            <c:size val="6"/>
            <c:spPr>
              <a:noFill/>
              <a:ln w="9525">
                <a:solidFill>
                  <a:schemeClr val="accent4"/>
                </a:solidFill>
                <a:round/>
              </a:ln>
              <a:effectLst/>
            </c:spPr>
          </c:marker>
          <c:cat>
            <c:numRef>
              <c:f>market!$C$6:$C$9</c:f>
              <c:numCache>
                <c:formatCode>General</c:formatCode>
                <c:ptCount val="4"/>
                <c:pt idx="0">
                  <c:v>2015</c:v>
                </c:pt>
                <c:pt idx="1">
                  <c:v>2014</c:v>
                </c:pt>
                <c:pt idx="2">
                  <c:v>2013</c:v>
                </c:pt>
                <c:pt idx="3">
                  <c:v>2012</c:v>
                </c:pt>
              </c:numCache>
            </c:numRef>
          </c:cat>
          <c:val>
            <c:numRef>
              <c:f>market!$G$6:$G$9</c:f>
              <c:numCache>
                <c:formatCode>0%</c:formatCode>
                <c:ptCount val="4"/>
                <c:pt idx="0">
                  <c:v>5.6000000000000001E-2</c:v>
                </c:pt>
                <c:pt idx="1">
                  <c:v>4.5999999999999999E-2</c:v>
                </c:pt>
                <c:pt idx="2">
                  <c:v>1.7000000000000001E-2</c:v>
                </c:pt>
                <c:pt idx="3">
                  <c:v>0.01</c:v>
                </c:pt>
              </c:numCache>
            </c:numRef>
          </c:val>
          <c:smooth val="0"/>
        </c:ser>
        <c:dLbls>
          <c:showLegendKey val="0"/>
          <c:showVal val="0"/>
          <c:showCatName val="0"/>
          <c:showSerName val="0"/>
          <c:showPercent val="0"/>
          <c:showBubbleSize val="0"/>
        </c:dLbls>
        <c:marker val="1"/>
        <c:smooth val="0"/>
        <c:axId val="1027570736"/>
        <c:axId val="1027571280"/>
      </c:lineChart>
      <c:catAx>
        <c:axId val="1027570736"/>
        <c:scaling>
          <c:orientation val="maxMin"/>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endParaRPr lang="en-US"/>
          </a:p>
        </c:txPr>
        <c:crossAx val="1027571280"/>
        <c:crosses val="autoZero"/>
        <c:auto val="1"/>
        <c:lblAlgn val="ctr"/>
        <c:lblOffset val="100"/>
        <c:noMultiLvlLbl val="0"/>
      </c:catAx>
      <c:valAx>
        <c:axId val="1027571280"/>
        <c:scaling>
          <c:orientation val="minMax"/>
        </c:scaling>
        <c:delete val="0"/>
        <c:axPos val="r"/>
        <c:numFmt formatCode="0%"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027570736"/>
        <c:crosses val="autoZero"/>
        <c:crossBetween val="between"/>
      </c:valAx>
      <c:spPr>
        <a:noFill/>
        <a:ln>
          <a:noFill/>
        </a:ln>
        <a:effectLst/>
      </c:spPr>
    </c:plotArea>
    <c:legend>
      <c:legendPos val="t"/>
      <c:layout>
        <c:manualLayout>
          <c:xMode val="edge"/>
          <c:yMode val="edge"/>
          <c:x val="0"/>
          <c:y val="1.9971526160078336E-2"/>
          <c:w val="0.9700319493120293"/>
          <c:h val="0.11231650832723529"/>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2000"/>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market!$D$28</c:f>
              <c:strCache>
                <c:ptCount val="1"/>
                <c:pt idx="0">
                  <c:v>Android</c:v>
                </c:pt>
              </c:strCache>
            </c:strRef>
          </c:tx>
          <c:spPr>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market!$C$29:$C$32</c:f>
              <c:numCache>
                <c:formatCode>General</c:formatCode>
                <c:ptCount val="4"/>
                <c:pt idx="0">
                  <c:v>2015</c:v>
                </c:pt>
                <c:pt idx="1">
                  <c:v>2014</c:v>
                </c:pt>
                <c:pt idx="2">
                  <c:v>2013</c:v>
                </c:pt>
                <c:pt idx="3">
                  <c:v>2012</c:v>
                </c:pt>
              </c:numCache>
            </c:numRef>
          </c:cat>
          <c:val>
            <c:numRef>
              <c:f>market!$D$29:$D$32</c:f>
              <c:numCache>
                <c:formatCode>0%</c:formatCode>
                <c:ptCount val="4"/>
                <c:pt idx="0">
                  <c:v>0.82799999999999996</c:v>
                </c:pt>
                <c:pt idx="1">
                  <c:v>0.84799999999999998</c:v>
                </c:pt>
                <c:pt idx="2">
                  <c:v>0.79800000000000004</c:v>
                </c:pt>
                <c:pt idx="3">
                  <c:v>0.69299999999999995</c:v>
                </c:pt>
              </c:numCache>
            </c:numRef>
          </c:val>
        </c:ser>
        <c:ser>
          <c:idx val="1"/>
          <c:order val="1"/>
          <c:tx>
            <c:strRef>
              <c:f>market!$E$28</c:f>
              <c:strCache>
                <c:ptCount val="1"/>
                <c:pt idx="0">
                  <c:v>iOS</c:v>
                </c:pt>
              </c:strCache>
            </c:strRef>
          </c:tx>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market!$C$29:$C$32</c:f>
              <c:numCache>
                <c:formatCode>General</c:formatCode>
                <c:ptCount val="4"/>
                <c:pt idx="0">
                  <c:v>2015</c:v>
                </c:pt>
                <c:pt idx="1">
                  <c:v>2014</c:v>
                </c:pt>
                <c:pt idx="2">
                  <c:v>2013</c:v>
                </c:pt>
                <c:pt idx="3">
                  <c:v>2012</c:v>
                </c:pt>
              </c:numCache>
            </c:numRef>
          </c:cat>
          <c:val>
            <c:numRef>
              <c:f>market!$E$29:$E$32</c:f>
              <c:numCache>
                <c:formatCode>0%</c:formatCode>
                <c:ptCount val="4"/>
                <c:pt idx="0">
                  <c:v>0.13900000000000001</c:v>
                </c:pt>
                <c:pt idx="1">
                  <c:v>0.11600000000000001</c:v>
                </c:pt>
                <c:pt idx="2">
                  <c:v>0.129</c:v>
                </c:pt>
                <c:pt idx="3">
                  <c:v>0.16600000000000001</c:v>
                </c:pt>
              </c:numCache>
            </c:numRef>
          </c:val>
        </c:ser>
        <c:ser>
          <c:idx val="2"/>
          <c:order val="2"/>
          <c:tx>
            <c:strRef>
              <c:f>market!$F$28</c:f>
              <c:strCache>
                <c:ptCount val="1"/>
                <c:pt idx="0">
                  <c:v>Windows Phone</c:v>
                </c:pt>
              </c:strCache>
            </c:strRef>
          </c:tx>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market!$C$29:$C$32</c:f>
              <c:numCache>
                <c:formatCode>General</c:formatCode>
                <c:ptCount val="4"/>
                <c:pt idx="0">
                  <c:v>2015</c:v>
                </c:pt>
                <c:pt idx="1">
                  <c:v>2014</c:v>
                </c:pt>
                <c:pt idx="2">
                  <c:v>2013</c:v>
                </c:pt>
                <c:pt idx="3">
                  <c:v>2012</c:v>
                </c:pt>
              </c:numCache>
            </c:numRef>
          </c:cat>
          <c:val>
            <c:numRef>
              <c:f>market!$F$29:$F$32</c:f>
              <c:numCache>
                <c:formatCode>0%</c:formatCode>
                <c:ptCount val="4"/>
                <c:pt idx="0">
                  <c:v>2.5999999999999999E-2</c:v>
                </c:pt>
                <c:pt idx="1">
                  <c:v>2.5000000000000001E-2</c:v>
                </c:pt>
                <c:pt idx="2">
                  <c:v>3.4000000000000002E-2</c:v>
                </c:pt>
                <c:pt idx="3">
                  <c:v>3.1E-2</c:v>
                </c:pt>
              </c:numCache>
            </c:numRef>
          </c:val>
        </c:ser>
        <c:ser>
          <c:idx val="3"/>
          <c:order val="3"/>
          <c:tx>
            <c:strRef>
              <c:f>market!$G$28</c:f>
              <c:strCache>
                <c:ptCount val="1"/>
                <c:pt idx="0">
                  <c:v>BlackBerry OS</c:v>
                </c:pt>
              </c:strCache>
            </c:strRef>
          </c:tx>
          <c:spPr>
            <a:gradFill rotWithShape="1">
              <a:gsLst>
                <a:gs pos="0">
                  <a:schemeClr val="accent6">
                    <a:lumMod val="60000"/>
                    <a:shade val="51000"/>
                    <a:satMod val="130000"/>
                  </a:schemeClr>
                </a:gs>
                <a:gs pos="80000">
                  <a:schemeClr val="accent6">
                    <a:lumMod val="60000"/>
                    <a:shade val="93000"/>
                    <a:satMod val="130000"/>
                  </a:schemeClr>
                </a:gs>
                <a:gs pos="100000">
                  <a:schemeClr val="accent6">
                    <a:lumMod val="60000"/>
                    <a:shade val="94000"/>
                    <a:satMod val="135000"/>
                  </a:schemeClr>
                </a:gs>
              </a:gsLst>
              <a:lin ang="162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market!$C$29:$C$32</c:f>
              <c:numCache>
                <c:formatCode>General</c:formatCode>
                <c:ptCount val="4"/>
                <c:pt idx="0">
                  <c:v>2015</c:v>
                </c:pt>
                <c:pt idx="1">
                  <c:v>2014</c:v>
                </c:pt>
                <c:pt idx="2">
                  <c:v>2013</c:v>
                </c:pt>
                <c:pt idx="3">
                  <c:v>2012</c:v>
                </c:pt>
              </c:numCache>
            </c:numRef>
          </c:cat>
          <c:val>
            <c:numRef>
              <c:f>market!$G$29:$G$32</c:f>
              <c:numCache>
                <c:formatCode>0%</c:formatCode>
                <c:ptCount val="4"/>
                <c:pt idx="0">
                  <c:v>3.0000000000000001E-3</c:v>
                </c:pt>
                <c:pt idx="1">
                  <c:v>5.0000000000000001E-3</c:v>
                </c:pt>
                <c:pt idx="2">
                  <c:v>2.8000000000000001E-2</c:v>
                </c:pt>
                <c:pt idx="3">
                  <c:v>4.9000000000000002E-2</c:v>
                </c:pt>
              </c:numCache>
            </c:numRef>
          </c:val>
        </c:ser>
        <c:dLbls>
          <c:showLegendKey val="0"/>
          <c:showVal val="0"/>
          <c:showCatName val="0"/>
          <c:showSerName val="0"/>
          <c:showPercent val="0"/>
          <c:showBubbleSize val="0"/>
        </c:dLbls>
        <c:gapWidth val="100"/>
        <c:overlap val="-24"/>
        <c:axId val="1027571824"/>
        <c:axId val="1027562576"/>
      </c:barChart>
      <c:catAx>
        <c:axId val="1027571824"/>
        <c:scaling>
          <c:orientation val="maxMin"/>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1027562576"/>
        <c:crosses val="autoZero"/>
        <c:auto val="1"/>
        <c:lblAlgn val="ctr"/>
        <c:lblOffset val="100"/>
        <c:noMultiLvlLbl val="0"/>
      </c:catAx>
      <c:valAx>
        <c:axId val="1027562576"/>
        <c:scaling>
          <c:orientation val="minMax"/>
        </c:scaling>
        <c:delete val="1"/>
        <c:axPos val="r"/>
        <c:numFmt formatCode="0%" sourceLinked="1"/>
        <c:majorTickMark val="none"/>
        <c:minorTickMark val="none"/>
        <c:tickLblPos val="nextTo"/>
        <c:crossAx val="102757182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8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4">
  <a:schemeClr val="accent1"/>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4">
  <a:schemeClr val="accent1"/>
</cs:colorStyle>
</file>

<file path=ppt/charts/colors3.xml><?xml version="1.0" encoding="utf-8"?>
<cs:colorStyle xmlns:cs="http://schemas.microsoft.com/office/drawing/2012/chartStyle" xmlns:a="http://schemas.openxmlformats.org/drawingml/2006/main" meth="withinLinear" id="14">
  <a:schemeClr val="accent1"/>
</cs:colorStyle>
</file>

<file path=ppt/charts/colors4.xml><?xml version="1.0" encoding="utf-8"?>
<cs:colorStyle xmlns:cs="http://schemas.microsoft.com/office/drawing/2012/chartStyle" xmlns:a="http://schemas.openxmlformats.org/drawingml/2006/main" meth="withinLinearReversed" id="21">
  <a:schemeClr val="accent1"/>
</cs:colorStyle>
</file>

<file path=ppt/charts/colors5.xml><?xml version="1.0" encoding="utf-8"?>
<cs:colorStyle xmlns:cs="http://schemas.microsoft.com/office/drawing/2012/chartStyle" xmlns:a="http://schemas.openxmlformats.org/drawingml/2006/main" meth="withinLinear" id="14">
  <a:schemeClr val="accent1"/>
</cs:colorStyle>
</file>

<file path=ppt/charts/colors6.xml><?xml version="1.0" encoding="utf-8"?>
<cs:colorStyle xmlns:cs="http://schemas.microsoft.com/office/drawing/2012/chartStyle" xmlns:a="http://schemas.openxmlformats.org/drawingml/2006/main" meth="withinLinear" id="14">
  <a:schemeClr val="accent1"/>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withinLinearReversed" id="21">
  <a:schemeClr val="accent1"/>
</cs:colorStyle>
</file>

<file path=ppt/charts/style1.xml><?xml version="1.0" encoding="utf-8"?>
<cs:chartStyle xmlns:cs="http://schemas.microsoft.com/office/drawing/2012/chartStyle" xmlns:a="http://schemas.openxmlformats.org/drawingml/2006/main" id="255">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10.xml><?xml version="1.0" encoding="utf-8"?>
<cs:chartStyle xmlns:cs="http://schemas.microsoft.com/office/drawing/2012/chartStyle" xmlns:a="http://schemas.openxmlformats.org/drawingml/2006/main" id="348">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107">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mods="ignoreCSTransforms">
      <cs:styleClr val="0">
        <a:shade val="25000"/>
      </cs:styl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mods="ignoreCSTransforms">
      <cs:styleClr val="0">
        <a:tint val="25000"/>
      </cs:styl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7.xml><?xml version="1.0" encoding="utf-8"?>
<cs:chartStyle xmlns:cs="http://schemas.microsoft.com/office/drawing/2012/chartStyle" xmlns:a="http://schemas.openxmlformats.org/drawingml/2006/main" id="23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CCD4050-899C-49FE-BB89-AA46567B293C}"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3866D072-45C0-4EB6-BF83-44A9777D2B71}">
      <dgm:prSet phldrT="[Text]" custT="1"/>
      <dgm:spPr/>
      <dgm:t>
        <a:bodyPr/>
        <a:lstStyle/>
        <a:p>
          <a:r>
            <a:rPr lang="en-US" sz="3600" dirty="0" smtClean="0"/>
            <a:t>Patents</a:t>
          </a:r>
          <a:endParaRPr lang="en-US" sz="3600" dirty="0"/>
        </a:p>
      </dgm:t>
    </dgm:pt>
    <dgm:pt modelId="{4EC691A7-3DEF-4E76-A9EC-D0E548DAD6F9}" type="parTrans" cxnId="{8E833C3E-5E3A-4528-BAF7-86FB5556D2C7}">
      <dgm:prSet/>
      <dgm:spPr/>
      <dgm:t>
        <a:bodyPr/>
        <a:lstStyle/>
        <a:p>
          <a:endParaRPr lang="en-US" sz="1600"/>
        </a:p>
      </dgm:t>
    </dgm:pt>
    <dgm:pt modelId="{CAABA923-943B-4A21-A456-597F5683B2F4}" type="sibTrans" cxnId="{8E833C3E-5E3A-4528-BAF7-86FB5556D2C7}">
      <dgm:prSet/>
      <dgm:spPr/>
      <dgm:t>
        <a:bodyPr/>
        <a:lstStyle/>
        <a:p>
          <a:endParaRPr lang="en-US" sz="1600"/>
        </a:p>
      </dgm:t>
    </dgm:pt>
    <dgm:pt modelId="{B66189C4-3B88-452A-809F-8A22D6C8A128}">
      <dgm:prSet phldrT="[Text]" custT="1"/>
      <dgm:spPr/>
      <dgm:t>
        <a:bodyPr/>
        <a:lstStyle/>
        <a:p>
          <a:r>
            <a:rPr lang="en-US" sz="2800" dirty="0" smtClean="0"/>
            <a:t>Thousands (44,000+) of patents</a:t>
          </a:r>
          <a:endParaRPr lang="en-US" sz="2800" dirty="0"/>
        </a:p>
      </dgm:t>
    </dgm:pt>
    <dgm:pt modelId="{EBBFF31E-4AD6-431E-9915-C9B303975690}" type="parTrans" cxnId="{1606AB6A-F721-408C-AF22-BF3BC08E92C6}">
      <dgm:prSet/>
      <dgm:spPr/>
      <dgm:t>
        <a:bodyPr/>
        <a:lstStyle/>
        <a:p>
          <a:endParaRPr lang="en-US" sz="1600"/>
        </a:p>
      </dgm:t>
    </dgm:pt>
    <dgm:pt modelId="{67FD9141-9B37-4BC9-BEF7-40366FB949B1}" type="sibTrans" cxnId="{1606AB6A-F721-408C-AF22-BF3BC08E92C6}">
      <dgm:prSet/>
      <dgm:spPr/>
      <dgm:t>
        <a:bodyPr/>
        <a:lstStyle/>
        <a:p>
          <a:endParaRPr lang="en-US" sz="1600"/>
        </a:p>
      </dgm:t>
    </dgm:pt>
    <dgm:pt modelId="{89D1107B-575F-45CB-A931-795AC4508B7B}">
      <dgm:prSet phldrT="[Text]" custT="1"/>
      <dgm:spPr/>
      <dgm:t>
        <a:bodyPr/>
        <a:lstStyle/>
        <a:p>
          <a:r>
            <a:rPr lang="en-US" sz="3600" dirty="0" smtClean="0"/>
            <a:t>Security</a:t>
          </a:r>
          <a:endParaRPr lang="en-US" sz="3600" dirty="0"/>
        </a:p>
      </dgm:t>
    </dgm:pt>
    <dgm:pt modelId="{E6005B94-394E-455D-92B2-E740B6B8B3F9}" type="parTrans" cxnId="{655A00DF-4FBB-4C07-A525-D50284EE9563}">
      <dgm:prSet/>
      <dgm:spPr/>
      <dgm:t>
        <a:bodyPr/>
        <a:lstStyle/>
        <a:p>
          <a:endParaRPr lang="en-US" sz="1600"/>
        </a:p>
      </dgm:t>
    </dgm:pt>
    <dgm:pt modelId="{81BCC5A4-A254-4B3A-8F26-F38BEBA5A000}" type="sibTrans" cxnId="{655A00DF-4FBB-4C07-A525-D50284EE9563}">
      <dgm:prSet/>
      <dgm:spPr/>
      <dgm:t>
        <a:bodyPr/>
        <a:lstStyle/>
        <a:p>
          <a:endParaRPr lang="en-US" sz="1600"/>
        </a:p>
      </dgm:t>
    </dgm:pt>
    <dgm:pt modelId="{7004E949-C6F6-45C3-95DD-2F3E02BDEAF4}">
      <dgm:prSet phldrT="[Text]" custT="1"/>
      <dgm:spPr/>
      <dgm:t>
        <a:bodyPr/>
        <a:lstStyle/>
        <a:p>
          <a:r>
            <a:rPr lang="en-US" sz="2800" dirty="0" smtClean="0"/>
            <a:t>Enterprise level security for their Android-based platform</a:t>
          </a:r>
          <a:endParaRPr lang="en-US" sz="2800" dirty="0"/>
        </a:p>
      </dgm:t>
    </dgm:pt>
    <dgm:pt modelId="{65069BC5-A7C7-4966-8075-409CBAE73A13}" type="parTrans" cxnId="{94AA4C2D-2D72-4CE5-8B7A-A8D789159DC5}">
      <dgm:prSet/>
      <dgm:spPr/>
      <dgm:t>
        <a:bodyPr/>
        <a:lstStyle/>
        <a:p>
          <a:endParaRPr lang="en-US" sz="1600"/>
        </a:p>
      </dgm:t>
    </dgm:pt>
    <dgm:pt modelId="{D53A5126-AE66-4854-8176-8DADF9D8020A}" type="sibTrans" cxnId="{94AA4C2D-2D72-4CE5-8B7A-A8D789159DC5}">
      <dgm:prSet/>
      <dgm:spPr/>
      <dgm:t>
        <a:bodyPr/>
        <a:lstStyle/>
        <a:p>
          <a:endParaRPr lang="en-US" sz="1600"/>
        </a:p>
      </dgm:t>
    </dgm:pt>
    <dgm:pt modelId="{D08CD84B-A908-4B13-8DB6-3C54D5497EE0}">
      <dgm:prSet phldrT="[Text]" custT="1"/>
      <dgm:spPr/>
      <dgm:t>
        <a:bodyPr/>
        <a:lstStyle/>
        <a:p>
          <a:r>
            <a:rPr lang="en-US" sz="3600" dirty="0" smtClean="0"/>
            <a:t>Competitiveness</a:t>
          </a:r>
          <a:endParaRPr lang="en-US" sz="3600" dirty="0"/>
        </a:p>
      </dgm:t>
    </dgm:pt>
    <dgm:pt modelId="{A79C3C26-4964-4465-A51E-4BF3FC544C4E}" type="parTrans" cxnId="{E855B10A-609F-4D99-B201-5BF394745562}">
      <dgm:prSet/>
      <dgm:spPr/>
      <dgm:t>
        <a:bodyPr/>
        <a:lstStyle/>
        <a:p>
          <a:endParaRPr lang="en-US" sz="1600"/>
        </a:p>
      </dgm:t>
    </dgm:pt>
    <dgm:pt modelId="{5EDF5B58-7F92-40A1-B03A-73556368F019}" type="sibTrans" cxnId="{E855B10A-609F-4D99-B201-5BF394745562}">
      <dgm:prSet/>
      <dgm:spPr/>
      <dgm:t>
        <a:bodyPr/>
        <a:lstStyle/>
        <a:p>
          <a:endParaRPr lang="en-US" sz="1600"/>
        </a:p>
      </dgm:t>
    </dgm:pt>
    <dgm:pt modelId="{E16FD91E-E44E-4BCE-8006-173FA1954159}">
      <dgm:prSet phldrT="[Text]" custT="1"/>
      <dgm:spPr/>
      <dgm:t>
        <a:bodyPr/>
        <a:lstStyle/>
        <a:p>
          <a:r>
            <a:rPr lang="en-US" sz="2800" dirty="0" smtClean="0"/>
            <a:t>Block competitors (Apple and others) from acquiring the most admired enterprise security platform</a:t>
          </a:r>
          <a:endParaRPr lang="en-US" sz="2800" dirty="0"/>
        </a:p>
      </dgm:t>
    </dgm:pt>
    <dgm:pt modelId="{41CF7C78-8360-48D2-A509-CFCDF280A232}" type="parTrans" cxnId="{F7EAF733-50F3-4D89-8770-7DC172D8113F}">
      <dgm:prSet/>
      <dgm:spPr/>
      <dgm:t>
        <a:bodyPr/>
        <a:lstStyle/>
        <a:p>
          <a:endParaRPr lang="en-US" sz="1600"/>
        </a:p>
      </dgm:t>
    </dgm:pt>
    <dgm:pt modelId="{0F64A753-0CB9-4A0C-9606-0D1E751B679A}" type="sibTrans" cxnId="{F7EAF733-50F3-4D89-8770-7DC172D8113F}">
      <dgm:prSet/>
      <dgm:spPr/>
      <dgm:t>
        <a:bodyPr/>
        <a:lstStyle/>
        <a:p>
          <a:endParaRPr lang="en-US" sz="1600"/>
        </a:p>
      </dgm:t>
    </dgm:pt>
    <dgm:pt modelId="{96A3B34F-B2CD-4661-803A-96E6D453DE34}" type="pres">
      <dgm:prSet presAssocID="{FCCD4050-899C-49FE-BB89-AA46567B293C}" presName="linear" presStyleCnt="0">
        <dgm:presLayoutVars>
          <dgm:animLvl val="lvl"/>
          <dgm:resizeHandles val="exact"/>
        </dgm:presLayoutVars>
      </dgm:prSet>
      <dgm:spPr/>
      <dgm:t>
        <a:bodyPr/>
        <a:lstStyle/>
        <a:p>
          <a:endParaRPr lang="en-US"/>
        </a:p>
      </dgm:t>
    </dgm:pt>
    <dgm:pt modelId="{ABC94CFF-75B8-432C-A9D0-C876A02D913D}" type="pres">
      <dgm:prSet presAssocID="{3866D072-45C0-4EB6-BF83-44A9777D2B71}" presName="parentText" presStyleLbl="node1" presStyleIdx="0" presStyleCnt="3">
        <dgm:presLayoutVars>
          <dgm:chMax val="0"/>
          <dgm:bulletEnabled val="1"/>
        </dgm:presLayoutVars>
      </dgm:prSet>
      <dgm:spPr/>
      <dgm:t>
        <a:bodyPr/>
        <a:lstStyle/>
        <a:p>
          <a:endParaRPr lang="en-US"/>
        </a:p>
      </dgm:t>
    </dgm:pt>
    <dgm:pt modelId="{2869F742-2C69-46E4-BA63-19F425AC74FE}" type="pres">
      <dgm:prSet presAssocID="{3866D072-45C0-4EB6-BF83-44A9777D2B71}" presName="childText" presStyleLbl="revTx" presStyleIdx="0" presStyleCnt="3">
        <dgm:presLayoutVars>
          <dgm:bulletEnabled val="1"/>
        </dgm:presLayoutVars>
      </dgm:prSet>
      <dgm:spPr/>
      <dgm:t>
        <a:bodyPr/>
        <a:lstStyle/>
        <a:p>
          <a:endParaRPr lang="en-US"/>
        </a:p>
      </dgm:t>
    </dgm:pt>
    <dgm:pt modelId="{C439E540-C00D-4279-9272-2AC4F358A926}" type="pres">
      <dgm:prSet presAssocID="{89D1107B-575F-45CB-A931-795AC4508B7B}" presName="parentText" presStyleLbl="node1" presStyleIdx="1" presStyleCnt="3">
        <dgm:presLayoutVars>
          <dgm:chMax val="0"/>
          <dgm:bulletEnabled val="1"/>
        </dgm:presLayoutVars>
      </dgm:prSet>
      <dgm:spPr/>
      <dgm:t>
        <a:bodyPr/>
        <a:lstStyle/>
        <a:p>
          <a:endParaRPr lang="en-US"/>
        </a:p>
      </dgm:t>
    </dgm:pt>
    <dgm:pt modelId="{05E9A803-4C50-424A-B21D-66CA4BEDB9F5}" type="pres">
      <dgm:prSet presAssocID="{89D1107B-575F-45CB-A931-795AC4508B7B}" presName="childText" presStyleLbl="revTx" presStyleIdx="1" presStyleCnt="3">
        <dgm:presLayoutVars>
          <dgm:bulletEnabled val="1"/>
        </dgm:presLayoutVars>
      </dgm:prSet>
      <dgm:spPr/>
      <dgm:t>
        <a:bodyPr/>
        <a:lstStyle/>
        <a:p>
          <a:endParaRPr lang="en-US"/>
        </a:p>
      </dgm:t>
    </dgm:pt>
    <dgm:pt modelId="{F3E5263A-9583-4D0E-B323-28BDB28EB39F}" type="pres">
      <dgm:prSet presAssocID="{D08CD84B-A908-4B13-8DB6-3C54D5497EE0}" presName="parentText" presStyleLbl="node1" presStyleIdx="2" presStyleCnt="3">
        <dgm:presLayoutVars>
          <dgm:chMax val="0"/>
          <dgm:bulletEnabled val="1"/>
        </dgm:presLayoutVars>
      </dgm:prSet>
      <dgm:spPr/>
      <dgm:t>
        <a:bodyPr/>
        <a:lstStyle/>
        <a:p>
          <a:endParaRPr lang="en-US"/>
        </a:p>
      </dgm:t>
    </dgm:pt>
    <dgm:pt modelId="{31A8FC52-B433-49C6-8196-AEEB859A055E}" type="pres">
      <dgm:prSet presAssocID="{D08CD84B-A908-4B13-8DB6-3C54D5497EE0}" presName="childText" presStyleLbl="revTx" presStyleIdx="2" presStyleCnt="3">
        <dgm:presLayoutVars>
          <dgm:bulletEnabled val="1"/>
        </dgm:presLayoutVars>
      </dgm:prSet>
      <dgm:spPr/>
      <dgm:t>
        <a:bodyPr/>
        <a:lstStyle/>
        <a:p>
          <a:endParaRPr lang="en-US"/>
        </a:p>
      </dgm:t>
    </dgm:pt>
  </dgm:ptLst>
  <dgm:cxnLst>
    <dgm:cxn modelId="{7B613439-0C23-4620-ACA4-202B07BCB9BE}" type="presOf" srcId="{B66189C4-3B88-452A-809F-8A22D6C8A128}" destId="{2869F742-2C69-46E4-BA63-19F425AC74FE}" srcOrd="0" destOrd="0" presId="urn:microsoft.com/office/officeart/2005/8/layout/vList2"/>
    <dgm:cxn modelId="{34C815E7-BC44-448A-83C4-D1CE16113C6D}" type="presOf" srcId="{E16FD91E-E44E-4BCE-8006-173FA1954159}" destId="{31A8FC52-B433-49C6-8196-AEEB859A055E}" srcOrd="0" destOrd="0" presId="urn:microsoft.com/office/officeart/2005/8/layout/vList2"/>
    <dgm:cxn modelId="{5C14C0F0-35DA-46F7-9A55-3FA89C7E8F9F}" type="presOf" srcId="{FCCD4050-899C-49FE-BB89-AA46567B293C}" destId="{96A3B34F-B2CD-4661-803A-96E6D453DE34}" srcOrd="0" destOrd="0" presId="urn:microsoft.com/office/officeart/2005/8/layout/vList2"/>
    <dgm:cxn modelId="{8E833C3E-5E3A-4528-BAF7-86FB5556D2C7}" srcId="{FCCD4050-899C-49FE-BB89-AA46567B293C}" destId="{3866D072-45C0-4EB6-BF83-44A9777D2B71}" srcOrd="0" destOrd="0" parTransId="{4EC691A7-3DEF-4E76-A9EC-D0E548DAD6F9}" sibTransId="{CAABA923-943B-4A21-A456-597F5683B2F4}"/>
    <dgm:cxn modelId="{CB7AC42C-12ED-42CA-86C1-5EB10E5243A7}" type="presOf" srcId="{89D1107B-575F-45CB-A931-795AC4508B7B}" destId="{C439E540-C00D-4279-9272-2AC4F358A926}" srcOrd="0" destOrd="0" presId="urn:microsoft.com/office/officeart/2005/8/layout/vList2"/>
    <dgm:cxn modelId="{F7EAF733-50F3-4D89-8770-7DC172D8113F}" srcId="{D08CD84B-A908-4B13-8DB6-3C54D5497EE0}" destId="{E16FD91E-E44E-4BCE-8006-173FA1954159}" srcOrd="0" destOrd="0" parTransId="{41CF7C78-8360-48D2-A509-CFCDF280A232}" sibTransId="{0F64A753-0CB9-4A0C-9606-0D1E751B679A}"/>
    <dgm:cxn modelId="{E855B10A-609F-4D99-B201-5BF394745562}" srcId="{FCCD4050-899C-49FE-BB89-AA46567B293C}" destId="{D08CD84B-A908-4B13-8DB6-3C54D5497EE0}" srcOrd="2" destOrd="0" parTransId="{A79C3C26-4964-4465-A51E-4BF3FC544C4E}" sibTransId="{5EDF5B58-7F92-40A1-B03A-73556368F019}"/>
    <dgm:cxn modelId="{655A00DF-4FBB-4C07-A525-D50284EE9563}" srcId="{FCCD4050-899C-49FE-BB89-AA46567B293C}" destId="{89D1107B-575F-45CB-A931-795AC4508B7B}" srcOrd="1" destOrd="0" parTransId="{E6005B94-394E-455D-92B2-E740B6B8B3F9}" sibTransId="{81BCC5A4-A254-4B3A-8F26-F38BEBA5A000}"/>
    <dgm:cxn modelId="{94AA4C2D-2D72-4CE5-8B7A-A8D789159DC5}" srcId="{89D1107B-575F-45CB-A931-795AC4508B7B}" destId="{7004E949-C6F6-45C3-95DD-2F3E02BDEAF4}" srcOrd="0" destOrd="0" parTransId="{65069BC5-A7C7-4966-8075-409CBAE73A13}" sibTransId="{D53A5126-AE66-4854-8176-8DADF9D8020A}"/>
    <dgm:cxn modelId="{33D6E301-D11B-4D51-BCE2-10713E850503}" type="presOf" srcId="{7004E949-C6F6-45C3-95DD-2F3E02BDEAF4}" destId="{05E9A803-4C50-424A-B21D-66CA4BEDB9F5}" srcOrd="0" destOrd="0" presId="urn:microsoft.com/office/officeart/2005/8/layout/vList2"/>
    <dgm:cxn modelId="{B56BAB70-4188-4C85-AA64-241A23CAB9C0}" type="presOf" srcId="{3866D072-45C0-4EB6-BF83-44A9777D2B71}" destId="{ABC94CFF-75B8-432C-A9D0-C876A02D913D}" srcOrd="0" destOrd="0" presId="urn:microsoft.com/office/officeart/2005/8/layout/vList2"/>
    <dgm:cxn modelId="{AA33E618-360B-4458-8291-B12F53506DBF}" type="presOf" srcId="{D08CD84B-A908-4B13-8DB6-3C54D5497EE0}" destId="{F3E5263A-9583-4D0E-B323-28BDB28EB39F}" srcOrd="0" destOrd="0" presId="urn:microsoft.com/office/officeart/2005/8/layout/vList2"/>
    <dgm:cxn modelId="{1606AB6A-F721-408C-AF22-BF3BC08E92C6}" srcId="{3866D072-45C0-4EB6-BF83-44A9777D2B71}" destId="{B66189C4-3B88-452A-809F-8A22D6C8A128}" srcOrd="0" destOrd="0" parTransId="{EBBFF31E-4AD6-431E-9915-C9B303975690}" sibTransId="{67FD9141-9B37-4BC9-BEF7-40366FB949B1}"/>
    <dgm:cxn modelId="{0EC2F3A1-318B-4107-B932-58B6EEC229BF}" type="presParOf" srcId="{96A3B34F-B2CD-4661-803A-96E6D453DE34}" destId="{ABC94CFF-75B8-432C-A9D0-C876A02D913D}" srcOrd="0" destOrd="0" presId="urn:microsoft.com/office/officeart/2005/8/layout/vList2"/>
    <dgm:cxn modelId="{A517889E-5324-4FDB-AF12-DD7323CF166B}" type="presParOf" srcId="{96A3B34F-B2CD-4661-803A-96E6D453DE34}" destId="{2869F742-2C69-46E4-BA63-19F425AC74FE}" srcOrd="1" destOrd="0" presId="urn:microsoft.com/office/officeart/2005/8/layout/vList2"/>
    <dgm:cxn modelId="{95CE836B-9FDB-4561-AE49-9460FC1D6AC4}" type="presParOf" srcId="{96A3B34F-B2CD-4661-803A-96E6D453DE34}" destId="{C439E540-C00D-4279-9272-2AC4F358A926}" srcOrd="2" destOrd="0" presId="urn:microsoft.com/office/officeart/2005/8/layout/vList2"/>
    <dgm:cxn modelId="{9E88C05A-2C99-42B7-AE88-8CE153630A2D}" type="presParOf" srcId="{96A3B34F-B2CD-4661-803A-96E6D453DE34}" destId="{05E9A803-4C50-424A-B21D-66CA4BEDB9F5}" srcOrd="3" destOrd="0" presId="urn:microsoft.com/office/officeart/2005/8/layout/vList2"/>
    <dgm:cxn modelId="{03291806-0FA9-45C8-B219-A83209A3E48F}" type="presParOf" srcId="{96A3B34F-B2CD-4661-803A-96E6D453DE34}" destId="{F3E5263A-9583-4D0E-B323-28BDB28EB39F}" srcOrd="4" destOrd="0" presId="urn:microsoft.com/office/officeart/2005/8/layout/vList2"/>
    <dgm:cxn modelId="{8191378A-3F9A-4E01-B401-E85080F82F9B}" type="presParOf" srcId="{96A3B34F-B2CD-4661-803A-96E6D453DE34}" destId="{31A8FC52-B433-49C6-8196-AEEB859A055E}"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C94CFF-75B8-432C-A9D0-C876A02D913D}">
      <dsp:nvSpPr>
        <dsp:cNvPr id="0" name=""/>
        <dsp:cNvSpPr/>
      </dsp:nvSpPr>
      <dsp:spPr>
        <a:xfrm>
          <a:off x="0" y="19894"/>
          <a:ext cx="10582379" cy="839474"/>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lvl="0" algn="l" defTabSz="1600200">
            <a:lnSpc>
              <a:spcPct val="90000"/>
            </a:lnSpc>
            <a:spcBef>
              <a:spcPct val="0"/>
            </a:spcBef>
            <a:spcAft>
              <a:spcPct val="35000"/>
            </a:spcAft>
          </a:pPr>
          <a:r>
            <a:rPr lang="en-US" sz="3600" kern="1200" dirty="0" smtClean="0"/>
            <a:t>Patents</a:t>
          </a:r>
          <a:endParaRPr lang="en-US" sz="3600" kern="1200" dirty="0"/>
        </a:p>
      </dsp:txBody>
      <dsp:txXfrm>
        <a:off x="40980" y="60874"/>
        <a:ext cx="10500419" cy="757514"/>
      </dsp:txXfrm>
    </dsp:sp>
    <dsp:sp modelId="{2869F742-2C69-46E4-BA63-19F425AC74FE}">
      <dsp:nvSpPr>
        <dsp:cNvPr id="0" name=""/>
        <dsp:cNvSpPr/>
      </dsp:nvSpPr>
      <dsp:spPr>
        <a:xfrm>
          <a:off x="0" y="859369"/>
          <a:ext cx="10582379" cy="579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5991" tIns="35560" rIns="199136" bIns="35560" numCol="1" spcCol="1270" anchor="t" anchorCtr="0">
          <a:noAutofit/>
        </a:bodyPr>
        <a:lstStyle/>
        <a:p>
          <a:pPr marL="285750" lvl="1" indent="-285750" algn="l" defTabSz="1244600">
            <a:lnSpc>
              <a:spcPct val="90000"/>
            </a:lnSpc>
            <a:spcBef>
              <a:spcPct val="0"/>
            </a:spcBef>
            <a:spcAft>
              <a:spcPct val="20000"/>
            </a:spcAft>
            <a:buChar char="••"/>
          </a:pPr>
          <a:r>
            <a:rPr lang="en-US" sz="2800" kern="1200" dirty="0" smtClean="0"/>
            <a:t>Thousands (44,000+) of patents</a:t>
          </a:r>
          <a:endParaRPr lang="en-US" sz="2800" kern="1200" dirty="0"/>
        </a:p>
      </dsp:txBody>
      <dsp:txXfrm>
        <a:off x="0" y="859369"/>
        <a:ext cx="10582379" cy="579600"/>
      </dsp:txXfrm>
    </dsp:sp>
    <dsp:sp modelId="{C439E540-C00D-4279-9272-2AC4F358A926}">
      <dsp:nvSpPr>
        <dsp:cNvPr id="0" name=""/>
        <dsp:cNvSpPr/>
      </dsp:nvSpPr>
      <dsp:spPr>
        <a:xfrm>
          <a:off x="0" y="1438969"/>
          <a:ext cx="10582379" cy="839474"/>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lvl="0" algn="l" defTabSz="1600200">
            <a:lnSpc>
              <a:spcPct val="90000"/>
            </a:lnSpc>
            <a:spcBef>
              <a:spcPct val="0"/>
            </a:spcBef>
            <a:spcAft>
              <a:spcPct val="35000"/>
            </a:spcAft>
          </a:pPr>
          <a:r>
            <a:rPr lang="en-US" sz="3600" kern="1200" dirty="0" smtClean="0"/>
            <a:t>Security</a:t>
          </a:r>
          <a:endParaRPr lang="en-US" sz="3600" kern="1200" dirty="0"/>
        </a:p>
      </dsp:txBody>
      <dsp:txXfrm>
        <a:off x="40980" y="1479949"/>
        <a:ext cx="10500419" cy="757514"/>
      </dsp:txXfrm>
    </dsp:sp>
    <dsp:sp modelId="{05E9A803-4C50-424A-B21D-66CA4BEDB9F5}">
      <dsp:nvSpPr>
        <dsp:cNvPr id="0" name=""/>
        <dsp:cNvSpPr/>
      </dsp:nvSpPr>
      <dsp:spPr>
        <a:xfrm>
          <a:off x="0" y="2278444"/>
          <a:ext cx="10582379" cy="579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5991" tIns="35560" rIns="199136" bIns="35560" numCol="1" spcCol="1270" anchor="t" anchorCtr="0">
          <a:noAutofit/>
        </a:bodyPr>
        <a:lstStyle/>
        <a:p>
          <a:pPr marL="285750" lvl="1" indent="-285750" algn="l" defTabSz="1244600">
            <a:lnSpc>
              <a:spcPct val="90000"/>
            </a:lnSpc>
            <a:spcBef>
              <a:spcPct val="0"/>
            </a:spcBef>
            <a:spcAft>
              <a:spcPct val="20000"/>
            </a:spcAft>
            <a:buChar char="••"/>
          </a:pPr>
          <a:r>
            <a:rPr lang="en-US" sz="2800" kern="1200" dirty="0" smtClean="0"/>
            <a:t>Enterprise level security for their Android-based platform</a:t>
          </a:r>
          <a:endParaRPr lang="en-US" sz="2800" kern="1200" dirty="0"/>
        </a:p>
      </dsp:txBody>
      <dsp:txXfrm>
        <a:off x="0" y="2278444"/>
        <a:ext cx="10582379" cy="579600"/>
      </dsp:txXfrm>
    </dsp:sp>
    <dsp:sp modelId="{F3E5263A-9583-4D0E-B323-28BDB28EB39F}">
      <dsp:nvSpPr>
        <dsp:cNvPr id="0" name=""/>
        <dsp:cNvSpPr/>
      </dsp:nvSpPr>
      <dsp:spPr>
        <a:xfrm>
          <a:off x="0" y="2858044"/>
          <a:ext cx="10582379" cy="839474"/>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lvl="0" algn="l" defTabSz="1600200">
            <a:lnSpc>
              <a:spcPct val="90000"/>
            </a:lnSpc>
            <a:spcBef>
              <a:spcPct val="0"/>
            </a:spcBef>
            <a:spcAft>
              <a:spcPct val="35000"/>
            </a:spcAft>
          </a:pPr>
          <a:r>
            <a:rPr lang="en-US" sz="3600" kern="1200" dirty="0" smtClean="0"/>
            <a:t>Competitiveness</a:t>
          </a:r>
          <a:endParaRPr lang="en-US" sz="3600" kern="1200" dirty="0"/>
        </a:p>
      </dsp:txBody>
      <dsp:txXfrm>
        <a:off x="40980" y="2899024"/>
        <a:ext cx="10500419" cy="757514"/>
      </dsp:txXfrm>
    </dsp:sp>
    <dsp:sp modelId="{31A8FC52-B433-49C6-8196-AEEB859A055E}">
      <dsp:nvSpPr>
        <dsp:cNvPr id="0" name=""/>
        <dsp:cNvSpPr/>
      </dsp:nvSpPr>
      <dsp:spPr>
        <a:xfrm>
          <a:off x="0" y="3697519"/>
          <a:ext cx="10582379" cy="815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5991" tIns="35560" rIns="199136" bIns="35560" numCol="1" spcCol="1270" anchor="t" anchorCtr="0">
          <a:noAutofit/>
        </a:bodyPr>
        <a:lstStyle/>
        <a:p>
          <a:pPr marL="285750" lvl="1" indent="-285750" algn="l" defTabSz="1244600">
            <a:lnSpc>
              <a:spcPct val="90000"/>
            </a:lnSpc>
            <a:spcBef>
              <a:spcPct val="0"/>
            </a:spcBef>
            <a:spcAft>
              <a:spcPct val="20000"/>
            </a:spcAft>
            <a:buChar char="••"/>
          </a:pPr>
          <a:r>
            <a:rPr lang="en-US" sz="2800" kern="1200" dirty="0" smtClean="0"/>
            <a:t>Block competitors (Apple and others) from acquiring the most admired enterprise security platform</a:t>
          </a:r>
          <a:endParaRPr lang="en-US" sz="2800" kern="1200" dirty="0"/>
        </a:p>
      </dsp:txBody>
      <dsp:txXfrm>
        <a:off x="0" y="3697519"/>
        <a:ext cx="10582379" cy="81506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NUL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a:solidFill>
                  <a:schemeClr val="tx1"/>
                </a:solidFill>
                <a:latin typeface="Arial" charset="0"/>
              </a:defRPr>
            </a:lvl1pPr>
          </a:lstStyle>
          <a:p>
            <a:pPr>
              <a:defRPr/>
            </a:pPr>
            <a:endParaRPr lang="en-US"/>
          </a:p>
        </p:txBody>
      </p:sp>
      <p:sp>
        <p:nvSpPr>
          <p:cNvPr id="4099"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a:solidFill>
                  <a:schemeClr val="tx1"/>
                </a:solidFill>
                <a:latin typeface="Arial" charset="0"/>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noProof="0" smtClean="0"/>
              <a:t>Mastertextformat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a:solidFill>
                  <a:schemeClr val="tx1"/>
                </a:solidFill>
                <a:latin typeface="Arial" charset="0"/>
              </a:defRPr>
            </a:lvl1pPr>
          </a:lstStyle>
          <a:p>
            <a:pPr>
              <a:defRPr/>
            </a:pPr>
            <a:endParaRPr lang="en-US"/>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a:solidFill>
                  <a:schemeClr val="tx1"/>
                </a:solidFill>
              </a:defRPr>
            </a:lvl1pPr>
          </a:lstStyle>
          <a:p>
            <a:pPr>
              <a:defRPr/>
            </a:pPr>
            <a:fld id="{C592D209-68B0-4598-B5F5-4D55CECBC0B7}" type="slidenum">
              <a:rPr lang="de-DE" altLang="en-US"/>
              <a:pPr>
                <a:defRPr/>
              </a:pPr>
              <a:t>‹#›</a:t>
            </a:fld>
            <a:endParaRPr lang="de-DE" altLang="en-US"/>
          </a:p>
        </p:txBody>
      </p:sp>
    </p:spTree>
    <p:extLst>
      <p:ext uri="{BB962C8B-B14F-4D97-AF65-F5344CB8AC3E}">
        <p14:creationId xmlns:p14="http://schemas.microsoft.com/office/powerpoint/2010/main" val="15947565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fld id="{59590BA7-2B6F-4C69-8527-5C6F2F868386}" type="slidenum">
              <a:rPr lang="de-DE" altLang="en-US" smtClean="0">
                <a:solidFill>
                  <a:schemeClr val="tx1"/>
                </a:solidFill>
              </a:rPr>
              <a:pPr/>
              <a:t>0</a:t>
            </a:fld>
            <a:endParaRPr lang="de-DE" altLang="en-US" smtClean="0">
              <a:solidFill>
                <a:schemeClr val="tx1"/>
              </a:solidFill>
            </a:endParaRPr>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a typeface="ＭＳ Ｐゴシック" pitchFamily="34" charset="-128"/>
            </a:endParaRPr>
          </a:p>
        </p:txBody>
      </p:sp>
    </p:spTree>
    <p:extLst>
      <p:ext uri="{BB962C8B-B14F-4D97-AF65-F5344CB8AC3E}">
        <p14:creationId xmlns:p14="http://schemas.microsoft.com/office/powerpoint/2010/main" val="7465937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lgn="just">
              <a:spcAft>
                <a:spcPts val="400"/>
              </a:spcAft>
              <a:buFont typeface="Wingdings" panose="05000000000000000000" pitchFamily="2" charset="2"/>
              <a:buChar char="q"/>
            </a:pPr>
            <a:r>
              <a:rPr lang="en-US" altLang="en-US" dirty="0" smtClean="0">
                <a:latin typeface="Arial" panose="020B0604020202020204" pitchFamily="34" charset="0"/>
                <a:ea typeface="ＭＳ Ｐゴシック" pitchFamily="34" charset="-128"/>
              </a:rPr>
              <a:t>The global smartphone market has witnessed extraordinary growth in recent years, with shipments rising by 40% in 2013 to exceed the 1 billion unit threshold and $266 billion in value. However, growth as a whole is slowing down. Total handset market growth of 6 % in 2013 was down from 9 % in 2012 and 13 % in 2011.</a:t>
            </a:r>
          </a:p>
          <a:p>
            <a:pPr marL="171450" indent="-171450" algn="just">
              <a:spcAft>
                <a:spcPts val="400"/>
              </a:spcAft>
              <a:buFont typeface="Wingdings" panose="05000000000000000000" pitchFamily="2" charset="2"/>
              <a:buChar char="q"/>
            </a:pPr>
            <a:r>
              <a:rPr lang="en-US" altLang="en-US" dirty="0" smtClean="0">
                <a:latin typeface="Arial" panose="020B0604020202020204" pitchFamily="34" charset="0"/>
                <a:ea typeface="ＭＳ Ｐゴシック" pitchFamily="34" charset="-128"/>
              </a:rPr>
              <a:t>Smartphone growth is now heavily dependent on emerging markets, notably China which accounts for mobile phone shipments of 21% of the global total.</a:t>
            </a:r>
          </a:p>
          <a:p>
            <a:pPr marL="171450" indent="-171450" algn="just">
              <a:spcAft>
                <a:spcPts val="400"/>
              </a:spcAft>
              <a:buFont typeface="Wingdings" panose="05000000000000000000" pitchFamily="2" charset="2"/>
              <a:buChar char="q"/>
            </a:pPr>
            <a:r>
              <a:rPr lang="en-US" altLang="en-US" dirty="0" smtClean="0">
                <a:latin typeface="Arial" panose="020B0604020202020204" pitchFamily="34" charset="0"/>
                <a:ea typeface="ＭＳ Ｐゴシック" pitchFamily="34" charset="-128"/>
              </a:rPr>
              <a:t>The mobile phone industry is a duopoly. Apple and Samsung captured two-thirds of industry revenue, and practically all the profit generated by the top 10 manufacturers. However, both companies are set to face increased margin pressure as competition increases and the collective power of the Android ecosystem continues to close the gap on Apple and Samsung's ability to differentiate. </a:t>
            </a:r>
          </a:p>
          <a:p>
            <a:pPr marL="171450" indent="-171450" algn="just">
              <a:spcAft>
                <a:spcPts val="400"/>
              </a:spcAft>
              <a:buFont typeface="Wingdings" panose="05000000000000000000" pitchFamily="2" charset="2"/>
              <a:buChar char="q"/>
            </a:pPr>
            <a:r>
              <a:rPr lang="en-US" altLang="en-US" dirty="0" smtClean="0">
                <a:latin typeface="Arial" panose="020B0604020202020204" pitchFamily="34" charset="0"/>
                <a:ea typeface="ＭＳ Ｐゴシック" pitchFamily="34" charset="-128"/>
              </a:rPr>
              <a:t>Disruption from companies such as Amazon, Apple, Google, Microsoft and others with the benefit of supporting ecosystems, along with the growth of Chinese manufacturing, is squeezing a host of phone-makers. </a:t>
            </a:r>
          </a:p>
          <a:p>
            <a:pPr marL="171450" indent="-171450" algn="just">
              <a:spcAft>
                <a:spcPts val="400"/>
              </a:spcAft>
              <a:buFont typeface="Wingdings" panose="05000000000000000000" pitchFamily="2" charset="2"/>
              <a:buChar char="q"/>
            </a:pPr>
            <a:r>
              <a:rPr lang="en-US" altLang="en-US" dirty="0" smtClean="0">
                <a:latin typeface="Arial" panose="020B0604020202020204" pitchFamily="34" charset="0"/>
                <a:ea typeface="ＭＳ Ｐゴシック" pitchFamily="34" charset="-128"/>
              </a:rPr>
              <a:t>Motorola and Nokia have already been hit; BlackBerry, LG and HTC face continued problems with their margins because they lack advantages in terms of cost, scale, and ecosystem or business model. </a:t>
            </a:r>
          </a:p>
        </p:txBody>
      </p:sp>
      <p:sp>
        <p:nvSpPr>
          <p:cNvPr id="358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fld id="{021AEE6E-E9B4-4359-AFD9-A6583ED70473}" type="slidenum">
              <a:rPr lang="de-DE" altLang="en-US" smtClean="0">
                <a:solidFill>
                  <a:schemeClr val="tx1"/>
                </a:solidFill>
              </a:rPr>
              <a:pPr/>
              <a:t>9</a:t>
            </a:fld>
            <a:endParaRPr lang="de-DE" altLang="en-US" smtClean="0">
              <a:solidFill>
                <a:schemeClr val="tx1"/>
              </a:solidFill>
            </a:endParaRPr>
          </a:p>
        </p:txBody>
      </p:sp>
    </p:spTree>
    <p:extLst>
      <p:ext uri="{BB962C8B-B14F-4D97-AF65-F5344CB8AC3E}">
        <p14:creationId xmlns:p14="http://schemas.microsoft.com/office/powerpoint/2010/main" val="24345138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lgn="just">
              <a:spcAft>
                <a:spcPts val="600"/>
              </a:spcAft>
              <a:buFont typeface="Wingdings" panose="05000000000000000000" pitchFamily="2" charset="2"/>
              <a:buChar char="q"/>
            </a:pPr>
            <a:r>
              <a:rPr lang="en-US" altLang="en-US" smtClean="0">
                <a:latin typeface="Arial" panose="020B0604020202020204" pitchFamily="34" charset="0"/>
                <a:ea typeface="ＭＳ Ｐゴシック" pitchFamily="34" charset="-128"/>
              </a:rPr>
              <a:t>The Communication Equipment manufacturing industry in Canada suffered from the global recession and has been slow to take advantage of the global restructuring trend that has been defining electronic manufacturing industries over the past five years.</a:t>
            </a:r>
          </a:p>
          <a:p>
            <a:pPr marL="171450" indent="-171450" algn="just">
              <a:spcAft>
                <a:spcPts val="600"/>
              </a:spcAft>
              <a:buFont typeface="Wingdings" panose="05000000000000000000" pitchFamily="2" charset="2"/>
              <a:buChar char="q"/>
            </a:pPr>
            <a:r>
              <a:rPr lang="en-US" altLang="en-US" smtClean="0">
                <a:latin typeface="Arial" panose="020B0604020202020204" pitchFamily="34" charset="0"/>
                <a:ea typeface="ＭＳ Ｐゴシック" pitchFamily="34" charset="-128"/>
              </a:rPr>
              <a:t>Over the five years to 2015, revenue decreased an average annual 6.8% to $3.5 billion, declining 2.7% in 2015 alone.</a:t>
            </a:r>
          </a:p>
          <a:p>
            <a:pPr marL="171450" indent="-171450" algn="just">
              <a:spcAft>
                <a:spcPts val="600"/>
              </a:spcAft>
              <a:buFont typeface="Wingdings" panose="05000000000000000000" pitchFamily="2" charset="2"/>
              <a:buChar char="q"/>
            </a:pPr>
            <a:r>
              <a:rPr lang="en-US" altLang="en-US" smtClean="0">
                <a:latin typeface="Arial" panose="020B0604020202020204" pitchFamily="34" charset="0"/>
                <a:ea typeface="ＭＳ Ｐゴシック" pitchFamily="34" charset="-128"/>
              </a:rPr>
              <a:t>Canadian manufacturers have been slow to embrace this outsourcing movement and have suffered as a result, with profit margins falling to about 9.2% in 2015. </a:t>
            </a:r>
          </a:p>
          <a:p>
            <a:pPr marL="171450" indent="-171450" algn="just">
              <a:spcAft>
                <a:spcPts val="600"/>
              </a:spcAft>
              <a:buFont typeface="Wingdings" panose="05000000000000000000" pitchFamily="2" charset="2"/>
              <a:buChar char="q"/>
            </a:pPr>
            <a:r>
              <a:rPr lang="en-US" altLang="en-US" smtClean="0">
                <a:latin typeface="Arial" panose="020B0604020202020204" pitchFamily="34" charset="0"/>
                <a:ea typeface="ＭＳ Ｐゴシック" pitchFamily="34" charset="-128"/>
              </a:rPr>
              <a:t>The industry value added (IVA), which is a measure of the industry's contribution to the Canadian economy, is expected to decline at annual rate of 3.3% in the 10 years to 2020</a:t>
            </a:r>
          </a:p>
          <a:p>
            <a:pPr marL="171450" indent="-171450">
              <a:buFont typeface="Wingdings" panose="05000000000000000000" pitchFamily="2" charset="2"/>
              <a:buChar char="q"/>
            </a:pPr>
            <a:endParaRPr lang="en-US" altLang="en-US" smtClean="0">
              <a:latin typeface="Arial" panose="020B0604020202020204" pitchFamily="34" charset="0"/>
              <a:ea typeface="ＭＳ Ｐゴシック" pitchFamily="34" charset="-128"/>
            </a:endParaRPr>
          </a:p>
        </p:txBody>
      </p:sp>
      <p:sp>
        <p:nvSpPr>
          <p:cNvPr id="378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fld id="{04B48D01-65CE-4D9B-89F1-F3512386B34B}" type="slidenum">
              <a:rPr lang="de-DE" altLang="en-US" smtClean="0">
                <a:solidFill>
                  <a:schemeClr val="tx1"/>
                </a:solidFill>
              </a:rPr>
              <a:pPr/>
              <a:t>10</a:t>
            </a:fld>
            <a:endParaRPr lang="de-DE" altLang="en-US" smtClean="0">
              <a:solidFill>
                <a:schemeClr val="tx1"/>
              </a:solidFill>
            </a:endParaRPr>
          </a:p>
        </p:txBody>
      </p:sp>
    </p:spTree>
    <p:extLst>
      <p:ext uri="{BB962C8B-B14F-4D97-AF65-F5344CB8AC3E}">
        <p14:creationId xmlns:p14="http://schemas.microsoft.com/office/powerpoint/2010/main" val="4074127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fld id="{A125BDDC-20D9-4AE8-B219-1A6BE86DD39D}" type="slidenum">
              <a:rPr lang="de-DE" altLang="en-US" smtClean="0">
                <a:solidFill>
                  <a:schemeClr val="tx1"/>
                </a:solidFill>
              </a:rPr>
              <a:pPr/>
              <a:t>11</a:t>
            </a:fld>
            <a:endParaRPr lang="de-DE" altLang="en-US" smtClean="0">
              <a:solidFill>
                <a:schemeClr val="tx1"/>
              </a:solidFill>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a typeface="ＭＳ Ｐゴシック" pitchFamily="34" charset="-128"/>
            </a:endParaRPr>
          </a:p>
        </p:txBody>
      </p:sp>
    </p:spTree>
    <p:extLst>
      <p:ext uri="{BB962C8B-B14F-4D97-AF65-F5344CB8AC3E}">
        <p14:creationId xmlns:p14="http://schemas.microsoft.com/office/powerpoint/2010/main" val="10569543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592D209-68B0-4598-B5F5-4D55CECBC0B7}" type="slidenum">
              <a:rPr lang="de-DE" altLang="en-US" smtClean="0"/>
              <a:pPr>
                <a:defRPr/>
              </a:pPr>
              <a:t>12</a:t>
            </a:fld>
            <a:endParaRPr lang="de-DE" altLang="en-US"/>
          </a:p>
        </p:txBody>
      </p:sp>
    </p:spTree>
    <p:extLst>
      <p:ext uri="{BB962C8B-B14F-4D97-AF65-F5344CB8AC3E}">
        <p14:creationId xmlns:p14="http://schemas.microsoft.com/office/powerpoint/2010/main" val="22447973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marL="171450" indent="-171450" algn="just">
              <a:spcAft>
                <a:spcPts val="600"/>
              </a:spcAft>
              <a:buFont typeface="Wingdings" panose="05000000000000000000" pitchFamily="2" charset="2"/>
              <a:buChar char="q"/>
              <a:defRPr/>
            </a:pPr>
            <a:r>
              <a:rPr lang="en-US" dirty="0" smtClean="0"/>
              <a:t>Revenue from cellphone business declined by almost 50% annually, dragging down its bottom line.</a:t>
            </a:r>
          </a:p>
          <a:p>
            <a:pPr marL="171450" indent="-171450" algn="just">
              <a:spcAft>
                <a:spcPts val="600"/>
              </a:spcAft>
              <a:buFont typeface="Wingdings" panose="05000000000000000000" pitchFamily="2" charset="2"/>
              <a:buChar char="q"/>
              <a:defRPr/>
            </a:pPr>
            <a:r>
              <a:rPr lang="en-US" dirty="0" smtClean="0"/>
              <a:t>In the company’s fiscal 2015, BlackBerry lost $304 million. </a:t>
            </a:r>
          </a:p>
          <a:p>
            <a:pPr marL="171450" indent="-171450" algn="just">
              <a:spcAft>
                <a:spcPts val="600"/>
              </a:spcAft>
              <a:buFont typeface="Wingdings" panose="05000000000000000000" pitchFamily="2" charset="2"/>
              <a:buChar char="q"/>
              <a:defRPr/>
            </a:pPr>
            <a:r>
              <a:rPr lang="en-US" dirty="0" smtClean="0"/>
              <a:t>After growing to dominate the corporate market, BlackBerry failed to anticipate that consumers would drive the smartphone revolution. </a:t>
            </a:r>
          </a:p>
          <a:p>
            <a:pPr marL="171450" indent="-171450" algn="just">
              <a:spcAft>
                <a:spcPts val="600"/>
              </a:spcAft>
              <a:buFont typeface="Wingdings" panose="05000000000000000000" pitchFamily="2" charset="2"/>
              <a:buChar char="q"/>
              <a:defRPr/>
            </a:pPr>
            <a:r>
              <a:rPr lang="en-US" dirty="0" smtClean="0"/>
              <a:t>BlackBerry was blindsided by the emergence of the “app economy,” which drove massive adoption of iPhone and Android-based devices.</a:t>
            </a:r>
          </a:p>
          <a:p>
            <a:pPr marL="171450" indent="-171450" algn="just">
              <a:spcAft>
                <a:spcPts val="600"/>
              </a:spcAft>
              <a:buFont typeface="Wingdings" panose="05000000000000000000" pitchFamily="2" charset="2"/>
              <a:buChar char="q"/>
              <a:defRPr/>
            </a:pPr>
            <a:r>
              <a:rPr lang="en-US" dirty="0" smtClean="0"/>
              <a:t>They failed to realize that smartphones would evolve beyond mere communication devices to become full-fledged mobile entertainment hubs.</a:t>
            </a:r>
          </a:p>
          <a:p>
            <a:pPr marL="171450" indent="-171450" algn="just">
              <a:spcAft>
                <a:spcPts val="600"/>
              </a:spcAft>
              <a:buFont typeface="Wingdings" panose="05000000000000000000" pitchFamily="2" charset="2"/>
              <a:buChar char="q"/>
              <a:defRPr/>
            </a:pPr>
            <a:r>
              <a:rPr lang="en-US" dirty="0" smtClean="0"/>
              <a:t>Blackberry’s stock has been dragged down by their hardware division. Its failure to adopt more popular OS running in the industry has been a constant nuisance for the consumers who criticized the phone of lacking apps and functionality.</a:t>
            </a:r>
          </a:p>
          <a:p>
            <a:pPr>
              <a:spcAft>
                <a:spcPts val="600"/>
              </a:spcAft>
              <a:defRPr/>
            </a:pPr>
            <a:endParaRPr lang="en-US" dirty="0"/>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fld id="{BC1AF429-5680-4DF6-B607-F2AFAE988C33}" type="slidenum">
              <a:rPr lang="de-DE" altLang="en-US" smtClean="0">
                <a:solidFill>
                  <a:schemeClr val="tx1"/>
                </a:solidFill>
              </a:rPr>
              <a:pPr/>
              <a:t>13</a:t>
            </a:fld>
            <a:endParaRPr lang="de-DE" altLang="en-US" smtClean="0">
              <a:solidFill>
                <a:schemeClr val="tx1"/>
              </a:solidFill>
            </a:endParaRPr>
          </a:p>
        </p:txBody>
      </p:sp>
    </p:spTree>
    <p:extLst>
      <p:ext uri="{BB962C8B-B14F-4D97-AF65-F5344CB8AC3E}">
        <p14:creationId xmlns:p14="http://schemas.microsoft.com/office/powerpoint/2010/main" val="11231511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a:spcAft>
                <a:spcPts val="600"/>
              </a:spcAft>
              <a:defRPr/>
            </a:pPr>
            <a:endParaRPr lang="en-US" dirty="0"/>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fld id="{BC1AF429-5680-4DF6-B607-F2AFAE988C33}" type="slidenum">
              <a:rPr lang="de-DE" altLang="en-US" smtClean="0">
                <a:solidFill>
                  <a:schemeClr val="tx1"/>
                </a:solidFill>
              </a:rPr>
              <a:pPr/>
              <a:t>14</a:t>
            </a:fld>
            <a:endParaRPr lang="de-DE" altLang="en-US" smtClean="0">
              <a:solidFill>
                <a:schemeClr val="tx1"/>
              </a:solidFill>
            </a:endParaRPr>
          </a:p>
        </p:txBody>
      </p:sp>
    </p:spTree>
    <p:extLst>
      <p:ext uri="{BB962C8B-B14F-4D97-AF65-F5344CB8AC3E}">
        <p14:creationId xmlns:p14="http://schemas.microsoft.com/office/powerpoint/2010/main" val="14305009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fld id="{F7202D45-DF05-4BD5-8E23-6AF1C4EEBBD4}" type="slidenum">
              <a:rPr lang="de-DE" altLang="en-US" smtClean="0">
                <a:solidFill>
                  <a:schemeClr val="tx1"/>
                </a:solidFill>
              </a:rPr>
              <a:pPr/>
              <a:t>15</a:t>
            </a:fld>
            <a:endParaRPr lang="de-DE" altLang="en-US" smtClean="0">
              <a:solidFill>
                <a:schemeClr val="tx1"/>
              </a:solidFill>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a typeface="ＭＳ Ｐゴシック" pitchFamily="34" charset="-128"/>
            </a:endParaRPr>
          </a:p>
        </p:txBody>
      </p:sp>
    </p:spTree>
    <p:extLst>
      <p:ext uri="{BB962C8B-B14F-4D97-AF65-F5344CB8AC3E}">
        <p14:creationId xmlns:p14="http://schemas.microsoft.com/office/powerpoint/2010/main" val="40961780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 typeface="Wingdings" panose="05000000000000000000" pitchFamily="2" charset="2"/>
              <a:buChar char="q"/>
            </a:pPr>
            <a:endParaRPr lang="en-US" altLang="en-US" smtClean="0">
              <a:latin typeface="Arial" panose="020B0604020202020204" pitchFamily="34" charset="0"/>
              <a:ea typeface="ＭＳ Ｐゴシック" pitchFamily="34" charset="-128"/>
            </a:endParaRPr>
          </a:p>
        </p:txBody>
      </p:sp>
      <p:sp>
        <p:nvSpPr>
          <p:cNvPr id="419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fld id="{D2C32E8C-72BD-4EE4-B619-53C88EEFFF8A}" type="slidenum">
              <a:rPr lang="de-DE" altLang="en-US" smtClean="0">
                <a:solidFill>
                  <a:schemeClr val="tx1"/>
                </a:solidFill>
              </a:rPr>
              <a:pPr/>
              <a:t>16</a:t>
            </a:fld>
            <a:endParaRPr lang="de-DE" altLang="en-US" smtClean="0">
              <a:solidFill>
                <a:schemeClr val="tx1"/>
              </a:solidFill>
            </a:endParaRPr>
          </a:p>
        </p:txBody>
      </p:sp>
    </p:spTree>
    <p:extLst>
      <p:ext uri="{BB962C8B-B14F-4D97-AF65-F5344CB8AC3E}">
        <p14:creationId xmlns:p14="http://schemas.microsoft.com/office/powerpoint/2010/main" val="31804342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itchFamily="34" charset="-128"/>
            </a:endParaRPr>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fld id="{D8EC50A4-AA8F-4161-9FA0-D2667897109D}" type="slidenum">
              <a:rPr lang="de-DE" altLang="en-US" smtClean="0">
                <a:solidFill>
                  <a:schemeClr val="tx1"/>
                </a:solidFill>
              </a:rPr>
              <a:pPr/>
              <a:t>17</a:t>
            </a:fld>
            <a:endParaRPr lang="de-DE" altLang="en-US" smtClean="0">
              <a:solidFill>
                <a:schemeClr val="tx1"/>
              </a:solidFill>
            </a:endParaRPr>
          </a:p>
        </p:txBody>
      </p:sp>
    </p:spTree>
    <p:extLst>
      <p:ext uri="{BB962C8B-B14F-4D97-AF65-F5344CB8AC3E}">
        <p14:creationId xmlns:p14="http://schemas.microsoft.com/office/powerpoint/2010/main" val="16550284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itchFamily="34" charset="-128"/>
            </a:endParaRPr>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fld id="{E2908B49-FA7C-4D54-9FC3-530580AC0FD2}" type="slidenum">
              <a:rPr lang="de-DE" altLang="en-US" smtClean="0">
                <a:solidFill>
                  <a:schemeClr val="tx1"/>
                </a:solidFill>
              </a:rPr>
              <a:pPr/>
              <a:t>18</a:t>
            </a:fld>
            <a:endParaRPr lang="de-DE" altLang="en-US" smtClean="0">
              <a:solidFill>
                <a:schemeClr val="tx1"/>
              </a:solidFill>
            </a:endParaRPr>
          </a:p>
        </p:txBody>
      </p:sp>
    </p:spTree>
    <p:extLst>
      <p:ext uri="{BB962C8B-B14F-4D97-AF65-F5344CB8AC3E}">
        <p14:creationId xmlns:p14="http://schemas.microsoft.com/office/powerpoint/2010/main" val="29937639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fld id="{5720BD03-98C1-4798-B637-91C9C833FE4E}" type="slidenum">
              <a:rPr lang="de-DE" altLang="en-US" smtClean="0">
                <a:solidFill>
                  <a:schemeClr val="tx1"/>
                </a:solidFill>
              </a:rPr>
              <a:pPr/>
              <a:t>1</a:t>
            </a:fld>
            <a:endParaRPr lang="de-DE" altLang="en-US" smtClean="0">
              <a:solidFill>
                <a:schemeClr val="tx1"/>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xfrm>
            <a:off x="685800" y="4343400"/>
            <a:ext cx="54864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a typeface="ＭＳ Ｐゴシック" pitchFamily="34" charset="-128"/>
            </a:endParaRPr>
          </a:p>
        </p:txBody>
      </p:sp>
    </p:spTree>
    <p:extLst>
      <p:ext uri="{BB962C8B-B14F-4D97-AF65-F5344CB8AC3E}">
        <p14:creationId xmlns:p14="http://schemas.microsoft.com/office/powerpoint/2010/main" val="23489201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fld id="{F7202D45-DF05-4BD5-8E23-6AF1C4EEBBD4}" type="slidenum">
              <a:rPr lang="de-DE" altLang="en-US" smtClean="0">
                <a:solidFill>
                  <a:schemeClr val="tx1"/>
                </a:solidFill>
              </a:rPr>
              <a:pPr/>
              <a:t>19</a:t>
            </a:fld>
            <a:endParaRPr lang="de-DE" altLang="en-US" smtClean="0">
              <a:solidFill>
                <a:schemeClr val="tx1"/>
              </a:solidFill>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a typeface="ＭＳ Ｐゴシック" pitchFamily="34" charset="-128"/>
            </a:endParaRPr>
          </a:p>
        </p:txBody>
      </p:sp>
    </p:spTree>
    <p:extLst>
      <p:ext uri="{BB962C8B-B14F-4D97-AF65-F5344CB8AC3E}">
        <p14:creationId xmlns:p14="http://schemas.microsoft.com/office/powerpoint/2010/main" val="31077983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itchFamily="34" charset="-128"/>
            </a:endParaRPr>
          </a:p>
        </p:txBody>
      </p:sp>
      <p:sp>
        <p:nvSpPr>
          <p:cNvPr id="522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fld id="{1F4FF25A-AEFA-4D5B-A085-D7DC70E5CABF}" type="slidenum">
              <a:rPr lang="de-DE" altLang="en-US" smtClean="0">
                <a:solidFill>
                  <a:schemeClr val="tx1"/>
                </a:solidFill>
              </a:rPr>
              <a:pPr/>
              <a:t>20</a:t>
            </a:fld>
            <a:endParaRPr lang="de-DE" altLang="en-US" smtClean="0">
              <a:solidFill>
                <a:schemeClr val="tx1"/>
              </a:solidFill>
            </a:endParaRPr>
          </a:p>
        </p:txBody>
      </p:sp>
    </p:spTree>
    <p:extLst>
      <p:ext uri="{BB962C8B-B14F-4D97-AF65-F5344CB8AC3E}">
        <p14:creationId xmlns:p14="http://schemas.microsoft.com/office/powerpoint/2010/main" val="7537673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itchFamily="34" charset="-128"/>
            </a:endParaRPr>
          </a:p>
        </p:txBody>
      </p:sp>
      <p:sp>
        <p:nvSpPr>
          <p:cNvPr id="542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fld id="{3E4CC520-9493-42CE-B04C-2321D2C93892}" type="slidenum">
              <a:rPr lang="de-DE" altLang="en-US" smtClean="0">
                <a:solidFill>
                  <a:schemeClr val="tx1"/>
                </a:solidFill>
              </a:rPr>
              <a:pPr/>
              <a:t>21</a:t>
            </a:fld>
            <a:endParaRPr lang="de-DE" altLang="en-US" smtClean="0">
              <a:solidFill>
                <a:schemeClr val="tx1"/>
              </a:solidFill>
            </a:endParaRPr>
          </a:p>
        </p:txBody>
      </p:sp>
    </p:spTree>
    <p:extLst>
      <p:ext uri="{BB962C8B-B14F-4D97-AF65-F5344CB8AC3E}">
        <p14:creationId xmlns:p14="http://schemas.microsoft.com/office/powerpoint/2010/main" val="38248649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itchFamily="34" charset="-128"/>
            </a:endParaRPr>
          </a:p>
        </p:txBody>
      </p:sp>
      <p:sp>
        <p:nvSpPr>
          <p:cNvPr id="563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fld id="{9D5CCDB2-7D0C-47C1-A628-9497895127DC}" type="slidenum">
              <a:rPr lang="de-DE" altLang="en-US" smtClean="0">
                <a:solidFill>
                  <a:schemeClr val="tx1"/>
                </a:solidFill>
              </a:rPr>
              <a:pPr/>
              <a:t>22</a:t>
            </a:fld>
            <a:endParaRPr lang="de-DE" altLang="en-US" smtClean="0">
              <a:solidFill>
                <a:schemeClr val="tx1"/>
              </a:solidFill>
            </a:endParaRPr>
          </a:p>
        </p:txBody>
      </p:sp>
    </p:spTree>
    <p:extLst>
      <p:ext uri="{BB962C8B-B14F-4D97-AF65-F5344CB8AC3E}">
        <p14:creationId xmlns:p14="http://schemas.microsoft.com/office/powerpoint/2010/main" val="22918921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fld id="{C037538F-DC69-4DBC-928A-A0C3EEAB0DDC}" type="slidenum">
              <a:rPr lang="de-DE" altLang="en-US" smtClean="0">
                <a:solidFill>
                  <a:schemeClr val="tx1"/>
                </a:solidFill>
              </a:rPr>
              <a:pPr/>
              <a:t>23</a:t>
            </a:fld>
            <a:endParaRPr lang="de-DE" altLang="en-US" smtClean="0">
              <a:solidFill>
                <a:schemeClr val="tx1"/>
              </a:solidFill>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a typeface="ＭＳ Ｐゴシック" pitchFamily="34" charset="-128"/>
            </a:endParaRPr>
          </a:p>
        </p:txBody>
      </p:sp>
    </p:spTree>
    <p:extLst>
      <p:ext uri="{BB962C8B-B14F-4D97-AF65-F5344CB8AC3E}">
        <p14:creationId xmlns:p14="http://schemas.microsoft.com/office/powerpoint/2010/main" val="396288049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592D209-68B0-4598-B5F5-4D55CECBC0B7}" type="slidenum">
              <a:rPr lang="de-DE" altLang="en-US" smtClean="0"/>
              <a:pPr>
                <a:defRPr/>
              </a:pPr>
              <a:t>24</a:t>
            </a:fld>
            <a:endParaRPr lang="de-DE" altLang="en-US"/>
          </a:p>
        </p:txBody>
      </p:sp>
    </p:spTree>
    <p:extLst>
      <p:ext uri="{BB962C8B-B14F-4D97-AF65-F5344CB8AC3E}">
        <p14:creationId xmlns:p14="http://schemas.microsoft.com/office/powerpoint/2010/main" val="340857136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ea typeface="ＭＳ Ｐゴシック" pitchFamily="34" charset="-128"/>
              </a:rPr>
              <a:t>Synergies are expected from both a top line growth and saving perspective</a:t>
            </a:r>
          </a:p>
        </p:txBody>
      </p:sp>
      <p:sp>
        <p:nvSpPr>
          <p:cNvPr id="194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fld id="{A36EC924-FE79-41CD-BE6B-708630BFF7EA}" type="slidenum">
              <a:rPr lang="de-DE" altLang="en-US" smtClean="0">
                <a:solidFill>
                  <a:schemeClr val="tx1"/>
                </a:solidFill>
              </a:rPr>
              <a:pPr/>
              <a:t>25</a:t>
            </a:fld>
            <a:endParaRPr lang="de-DE" altLang="en-US" smtClean="0">
              <a:solidFill>
                <a:schemeClr val="tx1"/>
              </a:solidFill>
            </a:endParaRPr>
          </a:p>
        </p:txBody>
      </p:sp>
    </p:spTree>
    <p:extLst>
      <p:ext uri="{BB962C8B-B14F-4D97-AF65-F5344CB8AC3E}">
        <p14:creationId xmlns:p14="http://schemas.microsoft.com/office/powerpoint/2010/main" val="262738837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ea typeface="ＭＳ Ｐゴシック" pitchFamily="34" charset="-128"/>
              </a:rPr>
              <a:t>Assuming 2/3 of BB sales came from enterprise segment; the size of the market can be estimated at at least 18B$ in 2011.</a:t>
            </a:r>
          </a:p>
          <a:p>
            <a:r>
              <a:rPr lang="en-US" altLang="en-US" smtClean="0">
                <a:ea typeface="ＭＳ Ｐゴシック" pitchFamily="34" charset="-128"/>
              </a:rPr>
              <a:t>Smartphone market grows at roughly 10% annually</a:t>
            </a:r>
          </a:p>
          <a:p>
            <a:r>
              <a:rPr lang="en-US" altLang="en-US" smtClean="0">
                <a:ea typeface="ＭＳ Ｐゴシック" pitchFamily="34" charset="-128"/>
              </a:rPr>
              <a:t>Prorated to 2015, market potential is estimated at $25B</a:t>
            </a:r>
          </a:p>
          <a:p>
            <a:r>
              <a:rPr lang="en-US" altLang="en-US" smtClean="0">
                <a:ea typeface="ＭＳ Ｐゴシック" pitchFamily="34" charset="-128"/>
              </a:rPr>
              <a:t>Immediately after acquisition, Samsung will at least have captured BBRY’s existing sales – 3B$</a:t>
            </a:r>
          </a:p>
        </p:txBody>
      </p:sp>
      <p:sp>
        <p:nvSpPr>
          <p:cNvPr id="215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rgbClr val="131313"/>
                </a:solidFill>
                <a:latin typeface="Arial" charset="0"/>
                <a:ea typeface="ＭＳ Ｐゴシック" pitchFamily="34" charset="-128"/>
              </a:defRPr>
            </a:lvl1pPr>
            <a:lvl2pPr marL="742950" indent="-285750">
              <a:defRPr sz="1200">
                <a:solidFill>
                  <a:srgbClr val="131313"/>
                </a:solidFill>
                <a:latin typeface="Arial" charset="0"/>
                <a:ea typeface="ＭＳ Ｐゴシック" pitchFamily="34" charset="-128"/>
              </a:defRPr>
            </a:lvl2pPr>
            <a:lvl3pPr marL="1143000" indent="-228600">
              <a:defRPr sz="1200">
                <a:solidFill>
                  <a:srgbClr val="131313"/>
                </a:solidFill>
                <a:latin typeface="Arial" charset="0"/>
                <a:ea typeface="ＭＳ Ｐゴシック" pitchFamily="34" charset="-128"/>
              </a:defRPr>
            </a:lvl3pPr>
            <a:lvl4pPr marL="1600200" indent="-228600">
              <a:defRPr sz="1200">
                <a:solidFill>
                  <a:srgbClr val="131313"/>
                </a:solidFill>
                <a:latin typeface="Arial" charset="0"/>
                <a:ea typeface="ＭＳ Ｐゴシック" pitchFamily="34" charset="-128"/>
              </a:defRPr>
            </a:lvl4pPr>
            <a:lvl5pPr marL="2057400" indent="-228600">
              <a:defRPr sz="1200">
                <a:solidFill>
                  <a:srgbClr val="131313"/>
                </a:solidFill>
                <a:latin typeface="Arial"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charset="0"/>
                <a:ea typeface="ＭＳ Ｐゴシック" pitchFamily="34" charset="-128"/>
              </a:defRPr>
            </a:lvl9pPr>
          </a:lstStyle>
          <a:p>
            <a:fld id="{571B3D18-591D-4362-9C07-79DEA9B3AFD4}" type="slidenum">
              <a:rPr lang="de-DE" altLang="en-US">
                <a:solidFill>
                  <a:schemeClr val="tx1"/>
                </a:solidFill>
              </a:rPr>
              <a:pPr/>
              <a:t>26</a:t>
            </a:fld>
            <a:endParaRPr lang="de-DE" altLang="en-US">
              <a:solidFill>
                <a:schemeClr val="tx1"/>
              </a:solidFill>
            </a:endParaRPr>
          </a:p>
        </p:txBody>
      </p:sp>
    </p:spTree>
    <p:extLst>
      <p:ext uri="{BB962C8B-B14F-4D97-AF65-F5344CB8AC3E}">
        <p14:creationId xmlns:p14="http://schemas.microsoft.com/office/powerpoint/2010/main" val="5486920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ea typeface="ＭＳ Ｐゴシック" pitchFamily="34" charset="-128"/>
              </a:rPr>
              <a:t>Samsung’s IT and Mobile division accounts for roughly 50% of Samsung’s revenues</a:t>
            </a:r>
          </a:p>
          <a:p>
            <a:endParaRPr lang="en-US" altLang="en-US" smtClean="0">
              <a:latin typeface="Arial" panose="020B0604020202020204" pitchFamily="34" charset="0"/>
              <a:ea typeface="ＭＳ Ｐゴシック" pitchFamily="34" charset="-128"/>
            </a:endParaRPr>
          </a:p>
          <a:p>
            <a:r>
              <a:rPr lang="en-US" altLang="en-US" smtClean="0">
                <a:latin typeface="Arial" panose="020B0604020202020204" pitchFamily="34" charset="0"/>
                <a:ea typeface="ＭＳ Ｐゴシック" pitchFamily="34" charset="-128"/>
              </a:rPr>
              <a:t>Assuming Capex, R&amp;D and Sales expenses are allocated per business unit as % sales, the IM division spends 10B$ Capex, 6B$ R&amp;D and 5B$ in sales </a:t>
            </a:r>
          </a:p>
        </p:txBody>
      </p:sp>
      <p:sp>
        <p:nvSpPr>
          <p:cNvPr id="235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fld id="{766E1F8A-75F6-43D3-8688-F2FD3A0219A6}" type="slidenum">
              <a:rPr lang="de-DE" altLang="en-US" smtClean="0">
                <a:solidFill>
                  <a:schemeClr val="tx1"/>
                </a:solidFill>
              </a:rPr>
              <a:pPr/>
              <a:t>27</a:t>
            </a:fld>
            <a:endParaRPr lang="de-DE" altLang="en-US" smtClean="0">
              <a:solidFill>
                <a:schemeClr val="tx1"/>
              </a:solidFill>
            </a:endParaRPr>
          </a:p>
        </p:txBody>
      </p:sp>
    </p:spTree>
    <p:extLst>
      <p:ext uri="{BB962C8B-B14F-4D97-AF65-F5344CB8AC3E}">
        <p14:creationId xmlns:p14="http://schemas.microsoft.com/office/powerpoint/2010/main" val="29432417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592D209-68B0-4598-B5F5-4D55CECBC0B7}" type="slidenum">
              <a:rPr lang="de-DE" altLang="en-US" smtClean="0"/>
              <a:pPr>
                <a:defRPr/>
              </a:pPr>
              <a:t>28</a:t>
            </a:fld>
            <a:endParaRPr lang="de-DE" altLang="en-US"/>
          </a:p>
        </p:txBody>
      </p:sp>
    </p:spTree>
    <p:extLst>
      <p:ext uri="{BB962C8B-B14F-4D97-AF65-F5344CB8AC3E}">
        <p14:creationId xmlns:p14="http://schemas.microsoft.com/office/powerpoint/2010/main" val="42250729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fld id="{2642787C-C297-4944-99A3-164122FB697F}" type="slidenum">
              <a:rPr lang="de-DE" altLang="en-US" smtClean="0">
                <a:solidFill>
                  <a:schemeClr val="tx1"/>
                </a:solidFill>
              </a:rPr>
              <a:pPr/>
              <a:t>2</a:t>
            </a:fld>
            <a:endParaRPr lang="de-DE" altLang="en-US" smtClean="0">
              <a:solidFill>
                <a:schemeClr val="tx1"/>
              </a:solidFill>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a typeface="ＭＳ Ｐゴシック" pitchFamily="34" charset="-128"/>
            </a:endParaRPr>
          </a:p>
        </p:txBody>
      </p:sp>
    </p:spTree>
    <p:extLst>
      <p:ext uri="{BB962C8B-B14F-4D97-AF65-F5344CB8AC3E}">
        <p14:creationId xmlns:p14="http://schemas.microsoft.com/office/powerpoint/2010/main" val="297930938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592D209-68B0-4598-B5F5-4D55CECBC0B7}" type="slidenum">
              <a:rPr lang="de-DE" altLang="en-US" smtClean="0"/>
              <a:pPr>
                <a:defRPr/>
              </a:pPr>
              <a:t>30</a:t>
            </a:fld>
            <a:endParaRPr lang="de-DE" altLang="en-US"/>
          </a:p>
        </p:txBody>
      </p:sp>
    </p:spTree>
    <p:extLst>
      <p:ext uri="{BB962C8B-B14F-4D97-AF65-F5344CB8AC3E}">
        <p14:creationId xmlns:p14="http://schemas.microsoft.com/office/powerpoint/2010/main" val="388324062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592D209-68B0-4598-B5F5-4D55CECBC0B7}" type="slidenum">
              <a:rPr lang="de-DE" altLang="en-US" smtClean="0"/>
              <a:pPr>
                <a:defRPr/>
              </a:pPr>
              <a:t>31</a:t>
            </a:fld>
            <a:endParaRPr lang="de-DE" altLang="en-US"/>
          </a:p>
        </p:txBody>
      </p:sp>
    </p:spTree>
    <p:extLst>
      <p:ext uri="{BB962C8B-B14F-4D97-AF65-F5344CB8AC3E}">
        <p14:creationId xmlns:p14="http://schemas.microsoft.com/office/powerpoint/2010/main" val="326373325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592D209-68B0-4598-B5F5-4D55CECBC0B7}" type="slidenum">
              <a:rPr lang="de-DE" altLang="en-US" smtClean="0"/>
              <a:pPr>
                <a:defRPr/>
              </a:pPr>
              <a:t>32</a:t>
            </a:fld>
            <a:endParaRPr lang="de-DE" altLang="en-US"/>
          </a:p>
        </p:txBody>
      </p:sp>
    </p:spTree>
    <p:extLst>
      <p:ext uri="{BB962C8B-B14F-4D97-AF65-F5344CB8AC3E}">
        <p14:creationId xmlns:p14="http://schemas.microsoft.com/office/powerpoint/2010/main" val="11082467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itchFamily="34" charset="-128"/>
            </a:endParaRPr>
          </a:p>
        </p:txBody>
      </p:sp>
      <p:sp>
        <p:nvSpPr>
          <p:cNvPr id="215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fld id="{583F6C7F-D293-4C16-ADBB-67891F959389}" type="slidenum">
              <a:rPr lang="en-US" altLang="en-US" smtClean="0">
                <a:solidFill>
                  <a:schemeClr val="tx1"/>
                </a:solidFill>
              </a:rPr>
              <a:pPr/>
              <a:t>3</a:t>
            </a:fld>
            <a:endParaRPr lang="en-US" altLang="en-US" smtClean="0">
              <a:solidFill>
                <a:schemeClr val="tx1"/>
              </a:solidFill>
            </a:endParaRPr>
          </a:p>
        </p:txBody>
      </p:sp>
    </p:spTree>
    <p:extLst>
      <p:ext uri="{BB962C8B-B14F-4D97-AF65-F5344CB8AC3E}">
        <p14:creationId xmlns:p14="http://schemas.microsoft.com/office/powerpoint/2010/main" val="11609363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itchFamily="34" charset="-128"/>
            </a:endParaRPr>
          </a:p>
        </p:txBody>
      </p:sp>
      <p:sp>
        <p:nvSpPr>
          <p:cNvPr id="235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fld id="{E6F8A03A-CD85-4CE0-B357-544DB7A799D1}" type="slidenum">
              <a:rPr lang="en-US" altLang="en-US" smtClean="0">
                <a:solidFill>
                  <a:schemeClr val="tx1"/>
                </a:solidFill>
              </a:rPr>
              <a:pPr/>
              <a:t>4</a:t>
            </a:fld>
            <a:endParaRPr lang="en-US" altLang="en-US" smtClean="0">
              <a:solidFill>
                <a:schemeClr val="tx1"/>
              </a:solidFill>
            </a:endParaRPr>
          </a:p>
        </p:txBody>
      </p:sp>
    </p:spTree>
    <p:extLst>
      <p:ext uri="{BB962C8B-B14F-4D97-AF65-F5344CB8AC3E}">
        <p14:creationId xmlns:p14="http://schemas.microsoft.com/office/powerpoint/2010/main" val="28416865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itchFamily="34" charset="-128"/>
            </a:endParaRPr>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fld id="{853EC573-80AA-47C3-8079-E587E04E48E7}" type="slidenum">
              <a:rPr lang="en-US" altLang="en-US" smtClean="0">
                <a:solidFill>
                  <a:schemeClr val="tx1"/>
                </a:solidFill>
              </a:rPr>
              <a:pPr/>
              <a:t>5</a:t>
            </a:fld>
            <a:endParaRPr lang="en-US" altLang="en-US" smtClean="0">
              <a:solidFill>
                <a:schemeClr val="tx1"/>
              </a:solidFill>
            </a:endParaRPr>
          </a:p>
        </p:txBody>
      </p:sp>
    </p:spTree>
    <p:extLst>
      <p:ext uri="{BB962C8B-B14F-4D97-AF65-F5344CB8AC3E}">
        <p14:creationId xmlns:p14="http://schemas.microsoft.com/office/powerpoint/2010/main" val="30512842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itchFamily="34" charset="-128"/>
            </a:endParaRPr>
          </a:p>
        </p:txBody>
      </p:sp>
      <p:sp>
        <p:nvSpPr>
          <p:cNvPr id="297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fld id="{11B42A03-41D0-42AA-9912-B1E740EEC048}" type="slidenum">
              <a:rPr lang="en-US" altLang="en-US" smtClean="0">
                <a:solidFill>
                  <a:schemeClr val="tx1"/>
                </a:solidFill>
              </a:rPr>
              <a:pPr/>
              <a:t>6</a:t>
            </a:fld>
            <a:endParaRPr lang="en-US" altLang="en-US" smtClean="0">
              <a:solidFill>
                <a:schemeClr val="tx1"/>
              </a:solidFill>
            </a:endParaRPr>
          </a:p>
        </p:txBody>
      </p:sp>
    </p:spTree>
    <p:extLst>
      <p:ext uri="{BB962C8B-B14F-4D97-AF65-F5344CB8AC3E}">
        <p14:creationId xmlns:p14="http://schemas.microsoft.com/office/powerpoint/2010/main" val="4416050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itchFamily="34" charset="-128"/>
            </a:endParaRPr>
          </a:p>
        </p:txBody>
      </p:sp>
      <p:sp>
        <p:nvSpPr>
          <p:cNvPr id="317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fld id="{04416DD0-5744-4552-8027-CD42C7269120}" type="slidenum">
              <a:rPr lang="en-US" altLang="en-US" smtClean="0">
                <a:solidFill>
                  <a:schemeClr val="tx1"/>
                </a:solidFill>
              </a:rPr>
              <a:pPr/>
              <a:t>7</a:t>
            </a:fld>
            <a:endParaRPr lang="en-US" altLang="en-US" smtClean="0">
              <a:solidFill>
                <a:schemeClr val="tx1"/>
              </a:solidFill>
            </a:endParaRPr>
          </a:p>
        </p:txBody>
      </p:sp>
    </p:spTree>
    <p:extLst>
      <p:ext uri="{BB962C8B-B14F-4D97-AF65-F5344CB8AC3E}">
        <p14:creationId xmlns:p14="http://schemas.microsoft.com/office/powerpoint/2010/main" val="23517089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fld id="{A125BDDC-20D9-4AE8-B219-1A6BE86DD39D}" type="slidenum">
              <a:rPr lang="de-DE" altLang="en-US" smtClean="0">
                <a:solidFill>
                  <a:schemeClr val="tx1"/>
                </a:solidFill>
              </a:rPr>
              <a:pPr/>
              <a:t>8</a:t>
            </a:fld>
            <a:endParaRPr lang="de-DE" altLang="en-US" smtClean="0">
              <a:solidFill>
                <a:schemeClr val="tx1"/>
              </a:solidFill>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a typeface="ＭＳ Ｐゴシック" pitchFamily="34" charset="-128"/>
            </a:endParaRPr>
          </a:p>
        </p:txBody>
      </p:sp>
    </p:spTree>
    <p:extLst>
      <p:ext uri="{BB962C8B-B14F-4D97-AF65-F5344CB8AC3E}">
        <p14:creationId xmlns:p14="http://schemas.microsoft.com/office/powerpoint/2010/main" val="28140885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Rectangle 17"/>
          <p:cNvSpPr>
            <a:spLocks noChangeArrowheads="1"/>
          </p:cNvSpPr>
          <p:nvPr userDrawn="1"/>
        </p:nvSpPr>
        <p:spPr bwMode="auto">
          <a:xfrm>
            <a:off x="0" y="2667000"/>
            <a:ext cx="12195175" cy="4191000"/>
          </a:xfrm>
          <a:prstGeom prst="rect">
            <a:avLst/>
          </a:prstGeom>
          <a:solidFill>
            <a:srgbClr val="BEC1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defRPr sz="1200">
                <a:solidFill>
                  <a:srgbClr val="131313"/>
                </a:solidFill>
                <a:latin typeface="Arial" charset="0"/>
                <a:ea typeface="ＭＳ Ｐゴシック" charset="-128"/>
              </a:defRPr>
            </a:lvl1pPr>
            <a:lvl2pPr marL="742950" indent="-285750">
              <a:spcBef>
                <a:spcPct val="20000"/>
              </a:spcBef>
              <a:defRPr sz="1200">
                <a:solidFill>
                  <a:srgbClr val="131313"/>
                </a:solidFill>
                <a:latin typeface="Arial" charset="0"/>
                <a:ea typeface="ＭＳ Ｐゴシック" charset="-128"/>
              </a:defRPr>
            </a:lvl2pPr>
            <a:lvl3pPr marL="1143000" indent="-228600">
              <a:spcBef>
                <a:spcPct val="20000"/>
              </a:spcBef>
              <a:defRPr sz="1200">
                <a:solidFill>
                  <a:srgbClr val="131313"/>
                </a:solidFill>
                <a:latin typeface="Arial" charset="0"/>
                <a:ea typeface="ＭＳ Ｐゴシック" charset="-128"/>
              </a:defRPr>
            </a:lvl3pPr>
            <a:lvl4pPr marL="1600200" indent="-228600">
              <a:spcBef>
                <a:spcPct val="20000"/>
              </a:spcBef>
              <a:defRPr sz="1200">
                <a:solidFill>
                  <a:srgbClr val="131313"/>
                </a:solidFill>
                <a:latin typeface="Arial" charset="0"/>
                <a:ea typeface="ＭＳ Ｐゴシック" charset="-128"/>
              </a:defRPr>
            </a:lvl4pPr>
            <a:lvl5pPr marL="2057400" indent="-228600">
              <a:spcBef>
                <a:spcPct val="20000"/>
              </a:spcBef>
              <a:defRPr sz="1200">
                <a:solidFill>
                  <a:srgbClr val="131313"/>
                </a:solidFill>
                <a:latin typeface="Arial" charset="0"/>
                <a:ea typeface="ＭＳ Ｐゴシック" charset="-128"/>
              </a:defRPr>
            </a:lvl5pPr>
            <a:lvl6pPr marL="2514600" indent="-228600" eaLnBrk="0" fontAlgn="base" hangingPunct="0">
              <a:spcBef>
                <a:spcPct val="20000"/>
              </a:spcBef>
              <a:spcAft>
                <a:spcPct val="0"/>
              </a:spcAft>
              <a:defRPr sz="1200">
                <a:solidFill>
                  <a:srgbClr val="131313"/>
                </a:solidFill>
                <a:latin typeface="Arial" charset="0"/>
                <a:ea typeface="ＭＳ Ｐゴシック" charset="-128"/>
              </a:defRPr>
            </a:lvl6pPr>
            <a:lvl7pPr marL="2971800" indent="-228600" eaLnBrk="0" fontAlgn="base" hangingPunct="0">
              <a:spcBef>
                <a:spcPct val="20000"/>
              </a:spcBef>
              <a:spcAft>
                <a:spcPct val="0"/>
              </a:spcAft>
              <a:defRPr sz="1200">
                <a:solidFill>
                  <a:srgbClr val="131313"/>
                </a:solidFill>
                <a:latin typeface="Arial" charset="0"/>
                <a:ea typeface="ＭＳ Ｐゴシック" charset="-128"/>
              </a:defRPr>
            </a:lvl7pPr>
            <a:lvl8pPr marL="3429000" indent="-228600" eaLnBrk="0" fontAlgn="base" hangingPunct="0">
              <a:spcBef>
                <a:spcPct val="20000"/>
              </a:spcBef>
              <a:spcAft>
                <a:spcPct val="0"/>
              </a:spcAft>
              <a:defRPr sz="1200">
                <a:solidFill>
                  <a:srgbClr val="131313"/>
                </a:solidFill>
                <a:latin typeface="Arial" charset="0"/>
                <a:ea typeface="ＭＳ Ｐゴシック" charset="-128"/>
              </a:defRPr>
            </a:lvl8pPr>
            <a:lvl9pPr marL="3886200" indent="-228600" eaLnBrk="0" fontAlgn="base" hangingPunct="0">
              <a:spcBef>
                <a:spcPct val="20000"/>
              </a:spcBef>
              <a:spcAft>
                <a:spcPct val="0"/>
              </a:spcAft>
              <a:defRPr sz="1200">
                <a:solidFill>
                  <a:srgbClr val="131313"/>
                </a:solidFill>
                <a:latin typeface="Arial" charset="0"/>
                <a:ea typeface="ＭＳ Ｐゴシック" charset="-128"/>
              </a:defRPr>
            </a:lvl9pPr>
          </a:lstStyle>
          <a:p>
            <a:pPr algn="ctr" eaLnBrk="1" hangingPunct="1">
              <a:defRPr/>
            </a:pPr>
            <a:r>
              <a:rPr lang="de-DE" altLang="en-US" sz="1477" smtClean="0"/>
              <a:t> </a:t>
            </a:r>
          </a:p>
        </p:txBody>
      </p:sp>
      <p:sp>
        <p:nvSpPr>
          <p:cNvPr id="5" name="Rectangle 47"/>
          <p:cNvSpPr>
            <a:spLocks noChangeArrowheads="1"/>
          </p:cNvSpPr>
          <p:nvPr userDrawn="1"/>
        </p:nvSpPr>
        <p:spPr bwMode="auto">
          <a:xfrm>
            <a:off x="0" y="0"/>
            <a:ext cx="12192000" cy="120650"/>
          </a:xfrm>
          <a:prstGeom prst="rect">
            <a:avLst/>
          </a:prstGeom>
          <a:solidFill>
            <a:srgbClr val="91233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pPr algn="ctr">
              <a:defRPr/>
            </a:pPr>
            <a:endParaRPr lang="en-US" altLang="en-US" sz="1477" smtClean="0"/>
          </a:p>
        </p:txBody>
      </p:sp>
      <p:sp>
        <p:nvSpPr>
          <p:cNvPr id="6" name="Rectangle 48"/>
          <p:cNvSpPr>
            <a:spLocks noChangeArrowheads="1"/>
          </p:cNvSpPr>
          <p:nvPr userDrawn="1"/>
        </p:nvSpPr>
        <p:spPr bwMode="auto">
          <a:xfrm>
            <a:off x="9196388" y="6711950"/>
            <a:ext cx="3001962" cy="146050"/>
          </a:xfrm>
          <a:prstGeom prst="rect">
            <a:avLst/>
          </a:prstGeom>
          <a:solidFill>
            <a:srgbClr val="91233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pPr algn="ctr">
              <a:defRPr/>
            </a:pPr>
            <a:endParaRPr lang="en-US" altLang="en-US" sz="1477" smtClean="0"/>
          </a:p>
        </p:txBody>
      </p:sp>
      <p:pic>
        <p:nvPicPr>
          <p:cNvPr id="7" name="Picture 12"/>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823325" y="125413"/>
            <a:ext cx="336550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38908" y="2819403"/>
            <a:ext cx="8534400" cy="473075"/>
          </a:xfrm>
        </p:spPr>
        <p:txBody>
          <a:bodyPr/>
          <a:lstStyle>
            <a:lvl1pPr>
              <a:defRPr sz="2954"/>
            </a:lvl1pPr>
          </a:lstStyle>
          <a:p>
            <a:r>
              <a:rPr lang="de-DE"/>
              <a:t>Mastertitelformat bearbeiten</a:t>
            </a:r>
          </a:p>
        </p:txBody>
      </p:sp>
      <p:sp>
        <p:nvSpPr>
          <p:cNvPr id="3075" name="Rectangle 3"/>
          <p:cNvSpPr>
            <a:spLocks noGrp="1" noChangeArrowheads="1"/>
          </p:cNvSpPr>
          <p:nvPr>
            <p:ph type="subTitle" idx="1"/>
          </p:nvPr>
        </p:nvSpPr>
        <p:spPr>
          <a:xfrm>
            <a:off x="656492" y="3429000"/>
            <a:ext cx="8534400" cy="1295400"/>
          </a:xfrm>
        </p:spPr>
        <p:txBody>
          <a:bodyPr/>
          <a:lstStyle>
            <a:lvl1pPr>
              <a:defRPr sz="1969"/>
            </a:lvl1pPr>
          </a:lstStyle>
          <a:p>
            <a:r>
              <a:rPr lang="de-DE"/>
              <a:t>Master-Untertitelformat bearbeiten</a:t>
            </a:r>
          </a:p>
        </p:txBody>
      </p:sp>
    </p:spTree>
    <p:extLst>
      <p:ext uri="{BB962C8B-B14F-4D97-AF65-F5344CB8AC3E}">
        <p14:creationId xmlns:p14="http://schemas.microsoft.com/office/powerpoint/2010/main" val="3565428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6"/>
          <p:cNvSpPr>
            <a:spLocks noGrp="1" noChangeArrowheads="1"/>
          </p:cNvSpPr>
          <p:nvPr>
            <p:ph type="sldNum" sz="quarter" idx="10"/>
          </p:nvPr>
        </p:nvSpPr>
        <p:spPr>
          <a:xfrm>
            <a:off x="652463" y="6477000"/>
            <a:ext cx="566737" cy="2286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DD215693-8906-4B12-9F4B-7A747ABC4FC5}" type="slidenum">
              <a:rPr lang="de-DE" altLang="en-US"/>
              <a:pPr>
                <a:defRPr/>
              </a:pPr>
              <a:t>‹#›</a:t>
            </a:fld>
            <a:endParaRPr lang="de-DE" altLang="en-US" sz="1231"/>
          </a:p>
        </p:txBody>
      </p:sp>
      <p:sp>
        <p:nvSpPr>
          <p:cNvPr id="5" name="Rectangle 21"/>
          <p:cNvSpPr>
            <a:spLocks noGrp="1" noChangeArrowheads="1"/>
          </p:cNvSpPr>
          <p:nvPr>
            <p:ph type="ftr" sz="quarter" idx="11"/>
          </p:nvPr>
        </p:nvSpPr>
        <p:spPr/>
        <p:txBody>
          <a:bodyPr/>
          <a:lstStyle>
            <a:lvl1pPr>
              <a:defRPr/>
            </a:lvl1pPr>
          </a:lstStyle>
          <a:p>
            <a:pPr>
              <a:defRPr/>
            </a:pPr>
            <a:r>
              <a:rPr lang="de-DE"/>
              <a:t>Vortrag</a:t>
            </a:r>
          </a:p>
        </p:txBody>
      </p:sp>
    </p:spTree>
    <p:extLst>
      <p:ext uri="{BB962C8B-B14F-4D97-AF65-F5344CB8AC3E}">
        <p14:creationId xmlns:p14="http://schemas.microsoft.com/office/powerpoint/2010/main" val="2863582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403495" y="1092200"/>
            <a:ext cx="2590800" cy="37846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27185" y="1092200"/>
            <a:ext cx="7588738" cy="37846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6"/>
          <p:cNvSpPr>
            <a:spLocks noGrp="1" noChangeArrowheads="1"/>
          </p:cNvSpPr>
          <p:nvPr>
            <p:ph type="sldNum" sz="quarter" idx="10"/>
          </p:nvPr>
        </p:nvSpPr>
        <p:spPr>
          <a:xfrm>
            <a:off x="652463" y="6477000"/>
            <a:ext cx="566737" cy="2286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5D45663B-5665-4EE4-A936-E16ED6B612B8}" type="slidenum">
              <a:rPr lang="de-DE" altLang="en-US"/>
              <a:pPr>
                <a:defRPr/>
              </a:pPr>
              <a:t>‹#›</a:t>
            </a:fld>
            <a:endParaRPr lang="de-DE" altLang="en-US" sz="1231"/>
          </a:p>
        </p:txBody>
      </p:sp>
      <p:sp>
        <p:nvSpPr>
          <p:cNvPr id="5" name="Rectangle 21"/>
          <p:cNvSpPr>
            <a:spLocks noGrp="1" noChangeArrowheads="1"/>
          </p:cNvSpPr>
          <p:nvPr>
            <p:ph type="ftr" sz="quarter" idx="11"/>
          </p:nvPr>
        </p:nvSpPr>
        <p:spPr/>
        <p:txBody>
          <a:bodyPr/>
          <a:lstStyle>
            <a:lvl1pPr>
              <a:defRPr/>
            </a:lvl1pPr>
          </a:lstStyle>
          <a:p>
            <a:pPr>
              <a:defRPr/>
            </a:pPr>
            <a:r>
              <a:rPr lang="de-DE"/>
              <a:t>Vortrag</a:t>
            </a:r>
          </a:p>
        </p:txBody>
      </p:sp>
    </p:spTree>
    <p:extLst>
      <p:ext uri="{BB962C8B-B14F-4D97-AF65-F5344CB8AC3E}">
        <p14:creationId xmlns:p14="http://schemas.microsoft.com/office/powerpoint/2010/main" val="169775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sz="3446"/>
            </a:lvl1pPr>
          </a:lstStyle>
          <a:p>
            <a:r>
              <a:rPr lang="de-DE" dirty="0" smtClean="0"/>
              <a:t>Titelmasterformat durch Klicken bearbeiten</a:t>
            </a:r>
            <a:endParaRPr lang="de-DE" dirty="0"/>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6"/>
          <p:cNvSpPr>
            <a:spLocks noGrp="1" noChangeArrowheads="1"/>
          </p:cNvSpPr>
          <p:nvPr>
            <p:ph type="sldNum" sz="quarter" idx="10"/>
          </p:nvPr>
        </p:nvSpPr>
        <p:spPr>
          <a:xfrm>
            <a:off x="652463" y="6477000"/>
            <a:ext cx="566737" cy="2286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F0507552-46E1-444C-90D3-812C99DD22F4}" type="slidenum">
              <a:rPr lang="de-DE" altLang="en-US"/>
              <a:pPr>
                <a:defRPr/>
              </a:pPr>
              <a:t>‹#›</a:t>
            </a:fld>
            <a:endParaRPr lang="de-DE" altLang="en-US" sz="1231"/>
          </a:p>
        </p:txBody>
      </p:sp>
    </p:spTree>
    <p:extLst>
      <p:ext uri="{BB962C8B-B14F-4D97-AF65-F5344CB8AC3E}">
        <p14:creationId xmlns:p14="http://schemas.microsoft.com/office/powerpoint/2010/main" val="233542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247" y="4406903"/>
            <a:ext cx="10363200" cy="1362075"/>
          </a:xfrm>
        </p:spPr>
        <p:txBody>
          <a:bodyPr anchor="t"/>
          <a:lstStyle>
            <a:lvl1pPr algn="l">
              <a:defRPr sz="4923"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963247" y="2906713"/>
            <a:ext cx="10363200" cy="1500187"/>
          </a:xfrm>
        </p:spPr>
        <p:txBody>
          <a:bodyPr anchor="b"/>
          <a:lstStyle>
            <a:lvl1pPr marL="0" indent="0">
              <a:buNone/>
              <a:defRPr sz="2462"/>
            </a:lvl1pPr>
            <a:lvl2pPr marL="562722" indent="0">
              <a:buNone/>
              <a:defRPr sz="2215"/>
            </a:lvl2pPr>
            <a:lvl3pPr marL="1125444" indent="0">
              <a:buNone/>
              <a:defRPr sz="1969"/>
            </a:lvl3pPr>
            <a:lvl4pPr marL="1688165" indent="0">
              <a:buNone/>
              <a:defRPr sz="1723"/>
            </a:lvl4pPr>
            <a:lvl5pPr marL="2250887" indent="0">
              <a:buNone/>
              <a:defRPr sz="1723"/>
            </a:lvl5pPr>
            <a:lvl6pPr marL="2813609" indent="0">
              <a:buNone/>
              <a:defRPr sz="1723"/>
            </a:lvl6pPr>
            <a:lvl7pPr marL="3376331" indent="0">
              <a:buNone/>
              <a:defRPr sz="1723"/>
            </a:lvl7pPr>
            <a:lvl8pPr marL="3939052" indent="0">
              <a:buNone/>
              <a:defRPr sz="1723"/>
            </a:lvl8pPr>
            <a:lvl9pPr marL="4501774" indent="0">
              <a:buNone/>
              <a:defRPr sz="1723"/>
            </a:lvl9pPr>
          </a:lstStyle>
          <a:p>
            <a:pPr lvl="0"/>
            <a:r>
              <a:rPr lang="de-DE" smtClean="0"/>
              <a:t>Textmasterformate durch Klicken bearbeiten</a:t>
            </a:r>
          </a:p>
        </p:txBody>
      </p:sp>
      <p:sp>
        <p:nvSpPr>
          <p:cNvPr id="4" name="Rectangle 6"/>
          <p:cNvSpPr>
            <a:spLocks noGrp="1" noChangeArrowheads="1"/>
          </p:cNvSpPr>
          <p:nvPr>
            <p:ph type="sldNum" sz="quarter" idx="10"/>
          </p:nvPr>
        </p:nvSpPr>
        <p:spPr>
          <a:xfrm>
            <a:off x="652463" y="6477000"/>
            <a:ext cx="566737" cy="2286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EFE3CD24-8B70-4306-AC11-7B3A5E6FE3F8}" type="slidenum">
              <a:rPr lang="de-DE" altLang="en-US"/>
              <a:pPr>
                <a:defRPr/>
              </a:pPr>
              <a:t>‹#›</a:t>
            </a:fld>
            <a:endParaRPr lang="de-DE" altLang="en-US" sz="1231"/>
          </a:p>
        </p:txBody>
      </p:sp>
      <p:sp>
        <p:nvSpPr>
          <p:cNvPr id="5" name="Rectangle 21"/>
          <p:cNvSpPr>
            <a:spLocks noGrp="1" noChangeArrowheads="1"/>
          </p:cNvSpPr>
          <p:nvPr>
            <p:ph type="ftr" sz="quarter" idx="11"/>
          </p:nvPr>
        </p:nvSpPr>
        <p:spPr/>
        <p:txBody>
          <a:bodyPr/>
          <a:lstStyle>
            <a:lvl1pPr>
              <a:defRPr/>
            </a:lvl1pPr>
          </a:lstStyle>
          <a:p>
            <a:pPr>
              <a:defRPr/>
            </a:pPr>
            <a:r>
              <a:rPr lang="de-DE"/>
              <a:t>Vortrag</a:t>
            </a:r>
          </a:p>
        </p:txBody>
      </p:sp>
    </p:spTree>
    <p:extLst>
      <p:ext uri="{BB962C8B-B14F-4D97-AF65-F5344CB8AC3E}">
        <p14:creationId xmlns:p14="http://schemas.microsoft.com/office/powerpoint/2010/main" val="3930168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27187" y="1752600"/>
            <a:ext cx="5074138" cy="3124200"/>
          </a:xfrm>
        </p:spPr>
        <p:txBody>
          <a:bodyPr/>
          <a:lstStyle>
            <a:lvl1pPr>
              <a:defRPr sz="3446"/>
            </a:lvl1pPr>
            <a:lvl2pPr>
              <a:defRPr sz="2954"/>
            </a:lvl2pPr>
            <a:lvl3pPr>
              <a:defRPr sz="2462"/>
            </a:lvl3pPr>
            <a:lvl4pPr>
              <a:defRPr sz="2215"/>
            </a:lvl4pPr>
            <a:lvl5pPr>
              <a:defRPr sz="2215"/>
            </a:lvl5pPr>
            <a:lvl6pPr>
              <a:defRPr sz="2215"/>
            </a:lvl6pPr>
            <a:lvl7pPr>
              <a:defRPr sz="2215"/>
            </a:lvl7pPr>
            <a:lvl8pPr>
              <a:defRPr sz="2215"/>
            </a:lvl8pPr>
            <a:lvl9pPr>
              <a:defRPr sz="2215"/>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5888893" y="1752600"/>
            <a:ext cx="5076092" cy="3124200"/>
          </a:xfrm>
        </p:spPr>
        <p:txBody>
          <a:bodyPr/>
          <a:lstStyle>
            <a:lvl1pPr>
              <a:defRPr sz="3446"/>
            </a:lvl1pPr>
            <a:lvl2pPr>
              <a:defRPr sz="2954"/>
            </a:lvl2pPr>
            <a:lvl3pPr>
              <a:defRPr sz="2462"/>
            </a:lvl3pPr>
            <a:lvl4pPr>
              <a:defRPr sz="2215"/>
            </a:lvl4pPr>
            <a:lvl5pPr>
              <a:defRPr sz="2215"/>
            </a:lvl5pPr>
            <a:lvl6pPr>
              <a:defRPr sz="2215"/>
            </a:lvl6pPr>
            <a:lvl7pPr>
              <a:defRPr sz="2215"/>
            </a:lvl7pPr>
            <a:lvl8pPr>
              <a:defRPr sz="2215"/>
            </a:lvl8pPr>
            <a:lvl9pPr>
              <a:defRPr sz="2215"/>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6"/>
          <p:cNvSpPr>
            <a:spLocks noGrp="1" noChangeArrowheads="1"/>
          </p:cNvSpPr>
          <p:nvPr>
            <p:ph type="sldNum" sz="quarter" idx="10"/>
          </p:nvPr>
        </p:nvSpPr>
        <p:spPr>
          <a:xfrm>
            <a:off x="652463" y="6477000"/>
            <a:ext cx="566737" cy="2286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DC26E843-9CFF-4DDC-9C51-E777E592D78C}" type="slidenum">
              <a:rPr lang="de-DE" altLang="en-US"/>
              <a:pPr>
                <a:defRPr/>
              </a:pPr>
              <a:t>‹#›</a:t>
            </a:fld>
            <a:endParaRPr lang="de-DE" altLang="en-US" sz="1231"/>
          </a:p>
        </p:txBody>
      </p:sp>
      <p:sp>
        <p:nvSpPr>
          <p:cNvPr id="6" name="Rectangle 21"/>
          <p:cNvSpPr>
            <a:spLocks noGrp="1" noChangeArrowheads="1"/>
          </p:cNvSpPr>
          <p:nvPr>
            <p:ph type="ftr" sz="quarter" idx="11"/>
          </p:nvPr>
        </p:nvSpPr>
        <p:spPr/>
        <p:txBody>
          <a:bodyPr/>
          <a:lstStyle>
            <a:lvl1pPr>
              <a:defRPr/>
            </a:lvl1pPr>
          </a:lstStyle>
          <a:p>
            <a:pPr>
              <a:defRPr/>
            </a:pPr>
            <a:r>
              <a:rPr lang="de-DE"/>
              <a:t>Vortrag</a:t>
            </a:r>
          </a:p>
        </p:txBody>
      </p:sp>
    </p:spTree>
    <p:extLst>
      <p:ext uri="{BB962C8B-B14F-4D97-AF65-F5344CB8AC3E}">
        <p14:creationId xmlns:p14="http://schemas.microsoft.com/office/powerpoint/2010/main" val="4081860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609600" y="1535113"/>
            <a:ext cx="5386754" cy="639762"/>
          </a:xfrm>
        </p:spPr>
        <p:txBody>
          <a:bodyPr anchor="b"/>
          <a:lstStyle>
            <a:lvl1pPr marL="0" indent="0">
              <a:buNone/>
              <a:defRPr sz="2954" b="1"/>
            </a:lvl1pPr>
            <a:lvl2pPr marL="562722" indent="0">
              <a:buNone/>
              <a:defRPr sz="2462" b="1"/>
            </a:lvl2pPr>
            <a:lvl3pPr marL="1125444" indent="0">
              <a:buNone/>
              <a:defRPr sz="2215" b="1"/>
            </a:lvl3pPr>
            <a:lvl4pPr marL="1688165" indent="0">
              <a:buNone/>
              <a:defRPr sz="1969" b="1"/>
            </a:lvl4pPr>
            <a:lvl5pPr marL="2250887" indent="0">
              <a:buNone/>
              <a:defRPr sz="1969" b="1"/>
            </a:lvl5pPr>
            <a:lvl6pPr marL="2813609" indent="0">
              <a:buNone/>
              <a:defRPr sz="1969" b="1"/>
            </a:lvl6pPr>
            <a:lvl7pPr marL="3376331" indent="0">
              <a:buNone/>
              <a:defRPr sz="1969" b="1"/>
            </a:lvl7pPr>
            <a:lvl8pPr marL="3939052" indent="0">
              <a:buNone/>
              <a:defRPr sz="1969" b="1"/>
            </a:lvl8pPr>
            <a:lvl9pPr marL="4501774" indent="0">
              <a:buNone/>
              <a:defRPr sz="1969" b="1"/>
            </a:lvl9pPr>
          </a:lstStyle>
          <a:p>
            <a:pPr lvl="0"/>
            <a:r>
              <a:rPr lang="de-DE" smtClean="0"/>
              <a:t>Textmasterformate durch Klicken bearbeiten</a:t>
            </a:r>
          </a:p>
        </p:txBody>
      </p:sp>
      <p:sp>
        <p:nvSpPr>
          <p:cNvPr id="4" name="Inhaltsplatzhalter 3"/>
          <p:cNvSpPr>
            <a:spLocks noGrp="1"/>
          </p:cNvSpPr>
          <p:nvPr>
            <p:ph sz="half" idx="2"/>
          </p:nvPr>
        </p:nvSpPr>
        <p:spPr>
          <a:xfrm>
            <a:off x="609600" y="2174875"/>
            <a:ext cx="5386754" cy="3951288"/>
          </a:xfrm>
        </p:spPr>
        <p:txBody>
          <a:bodyPr/>
          <a:lstStyle>
            <a:lvl1pPr>
              <a:defRPr sz="2954"/>
            </a:lvl1pPr>
            <a:lvl2pPr>
              <a:defRPr sz="2462"/>
            </a:lvl2pPr>
            <a:lvl3pPr>
              <a:defRPr sz="2215"/>
            </a:lvl3pPr>
            <a:lvl4pPr>
              <a:defRPr sz="1969"/>
            </a:lvl4pPr>
            <a:lvl5pPr>
              <a:defRPr sz="1969"/>
            </a:lvl5pPr>
            <a:lvl6pPr>
              <a:defRPr sz="1969"/>
            </a:lvl6pPr>
            <a:lvl7pPr>
              <a:defRPr sz="1969"/>
            </a:lvl7pPr>
            <a:lvl8pPr>
              <a:defRPr sz="1969"/>
            </a:lvl8pPr>
            <a:lvl9pPr>
              <a:defRPr sz="1969"/>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93694" y="1535113"/>
            <a:ext cx="5388708" cy="639762"/>
          </a:xfrm>
        </p:spPr>
        <p:txBody>
          <a:bodyPr anchor="b"/>
          <a:lstStyle>
            <a:lvl1pPr marL="0" indent="0">
              <a:buNone/>
              <a:defRPr sz="2954" b="1"/>
            </a:lvl1pPr>
            <a:lvl2pPr marL="562722" indent="0">
              <a:buNone/>
              <a:defRPr sz="2462" b="1"/>
            </a:lvl2pPr>
            <a:lvl3pPr marL="1125444" indent="0">
              <a:buNone/>
              <a:defRPr sz="2215" b="1"/>
            </a:lvl3pPr>
            <a:lvl4pPr marL="1688165" indent="0">
              <a:buNone/>
              <a:defRPr sz="1969" b="1"/>
            </a:lvl4pPr>
            <a:lvl5pPr marL="2250887" indent="0">
              <a:buNone/>
              <a:defRPr sz="1969" b="1"/>
            </a:lvl5pPr>
            <a:lvl6pPr marL="2813609" indent="0">
              <a:buNone/>
              <a:defRPr sz="1969" b="1"/>
            </a:lvl6pPr>
            <a:lvl7pPr marL="3376331" indent="0">
              <a:buNone/>
              <a:defRPr sz="1969" b="1"/>
            </a:lvl7pPr>
            <a:lvl8pPr marL="3939052" indent="0">
              <a:buNone/>
              <a:defRPr sz="1969" b="1"/>
            </a:lvl8pPr>
            <a:lvl9pPr marL="4501774" indent="0">
              <a:buNone/>
              <a:defRPr sz="1969" b="1"/>
            </a:lvl9pPr>
          </a:lstStyle>
          <a:p>
            <a:pPr lvl="0"/>
            <a:r>
              <a:rPr lang="de-DE" smtClean="0"/>
              <a:t>Textmasterformate durch Klicken bearbeiten</a:t>
            </a:r>
          </a:p>
        </p:txBody>
      </p:sp>
      <p:sp>
        <p:nvSpPr>
          <p:cNvPr id="6" name="Inhaltsplatzhalter 5"/>
          <p:cNvSpPr>
            <a:spLocks noGrp="1"/>
          </p:cNvSpPr>
          <p:nvPr>
            <p:ph sz="quarter" idx="4"/>
          </p:nvPr>
        </p:nvSpPr>
        <p:spPr>
          <a:xfrm>
            <a:off x="6193694" y="2174875"/>
            <a:ext cx="5388708" cy="3951288"/>
          </a:xfrm>
        </p:spPr>
        <p:txBody>
          <a:bodyPr/>
          <a:lstStyle>
            <a:lvl1pPr>
              <a:defRPr sz="2954"/>
            </a:lvl1pPr>
            <a:lvl2pPr>
              <a:defRPr sz="2462"/>
            </a:lvl2pPr>
            <a:lvl3pPr>
              <a:defRPr sz="2215"/>
            </a:lvl3pPr>
            <a:lvl4pPr>
              <a:defRPr sz="1969"/>
            </a:lvl4pPr>
            <a:lvl5pPr>
              <a:defRPr sz="1969"/>
            </a:lvl5pPr>
            <a:lvl6pPr>
              <a:defRPr sz="1969"/>
            </a:lvl6pPr>
            <a:lvl7pPr>
              <a:defRPr sz="1969"/>
            </a:lvl7pPr>
            <a:lvl8pPr>
              <a:defRPr sz="1969"/>
            </a:lvl8pPr>
            <a:lvl9pPr>
              <a:defRPr sz="1969"/>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Slide Number Placeholder 6"/>
          <p:cNvSpPr>
            <a:spLocks noGrp="1" noChangeArrowheads="1"/>
          </p:cNvSpPr>
          <p:nvPr>
            <p:ph type="sldNum" sz="quarter" idx="10"/>
          </p:nvPr>
        </p:nvSpPr>
        <p:spPr>
          <a:xfrm>
            <a:off x="652463" y="6477000"/>
            <a:ext cx="566737" cy="2286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805CC4FC-16BB-44BB-94BA-4A4FFC5BD1FB}" type="slidenum">
              <a:rPr lang="de-DE" altLang="en-US"/>
              <a:pPr>
                <a:defRPr/>
              </a:pPr>
              <a:t>‹#›</a:t>
            </a:fld>
            <a:endParaRPr lang="de-DE" altLang="en-US" sz="1231"/>
          </a:p>
        </p:txBody>
      </p:sp>
      <p:sp>
        <p:nvSpPr>
          <p:cNvPr id="8" name="Rectangle 21"/>
          <p:cNvSpPr>
            <a:spLocks noGrp="1" noChangeArrowheads="1"/>
          </p:cNvSpPr>
          <p:nvPr>
            <p:ph type="ftr" sz="quarter" idx="11"/>
          </p:nvPr>
        </p:nvSpPr>
        <p:spPr/>
        <p:txBody>
          <a:bodyPr/>
          <a:lstStyle>
            <a:lvl1pPr>
              <a:defRPr/>
            </a:lvl1pPr>
          </a:lstStyle>
          <a:p>
            <a:pPr>
              <a:defRPr/>
            </a:pPr>
            <a:r>
              <a:rPr lang="de-DE"/>
              <a:t>Vortrag</a:t>
            </a:r>
          </a:p>
        </p:txBody>
      </p:sp>
    </p:spTree>
    <p:extLst>
      <p:ext uri="{BB962C8B-B14F-4D97-AF65-F5344CB8AC3E}">
        <p14:creationId xmlns:p14="http://schemas.microsoft.com/office/powerpoint/2010/main" val="4121503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6"/>
          <p:cNvSpPr>
            <a:spLocks noGrp="1" noChangeArrowheads="1"/>
          </p:cNvSpPr>
          <p:nvPr>
            <p:ph type="sldNum" sz="quarter" idx="10"/>
          </p:nvPr>
        </p:nvSpPr>
        <p:spPr>
          <a:xfrm>
            <a:off x="652463" y="6477000"/>
            <a:ext cx="566737" cy="2286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FDDFC9F1-4E62-4BA5-A0D5-E26978E2BBD2}" type="slidenum">
              <a:rPr lang="de-DE" altLang="en-US"/>
              <a:pPr>
                <a:defRPr/>
              </a:pPr>
              <a:t>‹#›</a:t>
            </a:fld>
            <a:endParaRPr lang="de-DE" altLang="en-US" sz="1231"/>
          </a:p>
        </p:txBody>
      </p:sp>
      <p:sp>
        <p:nvSpPr>
          <p:cNvPr id="4" name="Rectangle 21"/>
          <p:cNvSpPr>
            <a:spLocks noGrp="1" noChangeArrowheads="1"/>
          </p:cNvSpPr>
          <p:nvPr>
            <p:ph type="ftr" sz="quarter" idx="11"/>
          </p:nvPr>
        </p:nvSpPr>
        <p:spPr/>
        <p:txBody>
          <a:bodyPr/>
          <a:lstStyle>
            <a:lvl1pPr>
              <a:defRPr/>
            </a:lvl1pPr>
          </a:lstStyle>
          <a:p>
            <a:pPr>
              <a:defRPr/>
            </a:pPr>
            <a:r>
              <a:rPr lang="de-DE"/>
              <a:t>Vortrag</a:t>
            </a:r>
          </a:p>
        </p:txBody>
      </p:sp>
    </p:spTree>
    <p:extLst>
      <p:ext uri="{BB962C8B-B14F-4D97-AF65-F5344CB8AC3E}">
        <p14:creationId xmlns:p14="http://schemas.microsoft.com/office/powerpoint/2010/main" val="634119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xfrm>
            <a:off x="652463" y="6477000"/>
            <a:ext cx="566737" cy="2286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747642F-A54A-4D1E-B72F-D86E240CCD5C}" type="slidenum">
              <a:rPr lang="de-DE" altLang="en-US"/>
              <a:pPr>
                <a:defRPr/>
              </a:pPr>
              <a:t>‹#›</a:t>
            </a:fld>
            <a:endParaRPr lang="de-DE" altLang="en-US" sz="1231"/>
          </a:p>
        </p:txBody>
      </p:sp>
      <p:sp>
        <p:nvSpPr>
          <p:cNvPr id="3" name="Rectangle 21"/>
          <p:cNvSpPr>
            <a:spLocks noGrp="1" noChangeArrowheads="1"/>
          </p:cNvSpPr>
          <p:nvPr>
            <p:ph type="ftr" sz="quarter" idx="11"/>
          </p:nvPr>
        </p:nvSpPr>
        <p:spPr/>
        <p:txBody>
          <a:bodyPr/>
          <a:lstStyle>
            <a:lvl1pPr>
              <a:defRPr/>
            </a:lvl1pPr>
          </a:lstStyle>
          <a:p>
            <a:pPr>
              <a:defRPr/>
            </a:pPr>
            <a:r>
              <a:rPr lang="de-DE"/>
              <a:t>Vortrag</a:t>
            </a:r>
          </a:p>
        </p:txBody>
      </p:sp>
    </p:spTree>
    <p:extLst>
      <p:ext uri="{BB962C8B-B14F-4D97-AF65-F5344CB8AC3E}">
        <p14:creationId xmlns:p14="http://schemas.microsoft.com/office/powerpoint/2010/main" val="1732839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247" cy="1162050"/>
          </a:xfrm>
        </p:spPr>
        <p:txBody>
          <a:bodyPr anchor="b"/>
          <a:lstStyle>
            <a:lvl1pPr algn="l">
              <a:defRPr sz="2462" b="1"/>
            </a:lvl1pPr>
          </a:lstStyle>
          <a:p>
            <a:r>
              <a:rPr lang="de-DE" smtClean="0"/>
              <a:t>Titelmasterformat durch Klicken bearbeiten</a:t>
            </a:r>
            <a:endParaRPr lang="de-DE"/>
          </a:p>
        </p:txBody>
      </p:sp>
      <p:sp>
        <p:nvSpPr>
          <p:cNvPr id="3" name="Inhaltsplatzhalter 2"/>
          <p:cNvSpPr>
            <a:spLocks noGrp="1"/>
          </p:cNvSpPr>
          <p:nvPr>
            <p:ph idx="1"/>
          </p:nvPr>
        </p:nvSpPr>
        <p:spPr>
          <a:xfrm>
            <a:off x="4767386" y="273053"/>
            <a:ext cx="6815015" cy="5853113"/>
          </a:xfrm>
        </p:spPr>
        <p:txBody>
          <a:bodyPr/>
          <a:lstStyle>
            <a:lvl1pPr>
              <a:defRPr sz="3939"/>
            </a:lvl1pPr>
            <a:lvl2pPr>
              <a:defRPr sz="3446"/>
            </a:lvl2pPr>
            <a:lvl3pPr>
              <a:defRPr sz="2954"/>
            </a:lvl3pPr>
            <a:lvl4pPr>
              <a:defRPr sz="2462"/>
            </a:lvl4pPr>
            <a:lvl5pPr>
              <a:defRPr sz="2462"/>
            </a:lvl5pPr>
            <a:lvl6pPr>
              <a:defRPr sz="2462"/>
            </a:lvl6pPr>
            <a:lvl7pPr>
              <a:defRPr sz="2462"/>
            </a:lvl7pPr>
            <a:lvl8pPr>
              <a:defRPr sz="2462"/>
            </a:lvl8pPr>
            <a:lvl9pPr>
              <a:defRPr sz="2462"/>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609601" y="1435103"/>
            <a:ext cx="4011247" cy="4691063"/>
          </a:xfrm>
        </p:spPr>
        <p:txBody>
          <a:bodyPr/>
          <a:lstStyle>
            <a:lvl1pPr marL="0" indent="0">
              <a:buNone/>
              <a:defRPr sz="1723"/>
            </a:lvl1pPr>
            <a:lvl2pPr marL="562722" indent="0">
              <a:buNone/>
              <a:defRPr sz="1477"/>
            </a:lvl2pPr>
            <a:lvl3pPr marL="1125444" indent="0">
              <a:buNone/>
              <a:defRPr sz="1231"/>
            </a:lvl3pPr>
            <a:lvl4pPr marL="1688165" indent="0">
              <a:buNone/>
              <a:defRPr sz="1108"/>
            </a:lvl4pPr>
            <a:lvl5pPr marL="2250887" indent="0">
              <a:buNone/>
              <a:defRPr sz="1108"/>
            </a:lvl5pPr>
            <a:lvl6pPr marL="2813609" indent="0">
              <a:buNone/>
              <a:defRPr sz="1108"/>
            </a:lvl6pPr>
            <a:lvl7pPr marL="3376331" indent="0">
              <a:buNone/>
              <a:defRPr sz="1108"/>
            </a:lvl7pPr>
            <a:lvl8pPr marL="3939052" indent="0">
              <a:buNone/>
              <a:defRPr sz="1108"/>
            </a:lvl8pPr>
            <a:lvl9pPr marL="4501774" indent="0">
              <a:buNone/>
              <a:defRPr sz="1108"/>
            </a:lvl9pPr>
          </a:lstStyle>
          <a:p>
            <a:pPr lvl="0"/>
            <a:r>
              <a:rPr lang="de-DE" smtClean="0"/>
              <a:t>Textmasterformate durch Klicken bearbeiten</a:t>
            </a:r>
          </a:p>
        </p:txBody>
      </p:sp>
      <p:sp>
        <p:nvSpPr>
          <p:cNvPr id="5" name="Rectangle 6"/>
          <p:cNvSpPr>
            <a:spLocks noGrp="1" noChangeArrowheads="1"/>
          </p:cNvSpPr>
          <p:nvPr>
            <p:ph type="sldNum" sz="quarter" idx="10"/>
          </p:nvPr>
        </p:nvSpPr>
        <p:spPr>
          <a:xfrm>
            <a:off x="652463" y="6477000"/>
            <a:ext cx="566737" cy="2286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F52EDA5C-963C-4CEB-A35A-C7AA112444DB}" type="slidenum">
              <a:rPr lang="de-DE" altLang="en-US"/>
              <a:pPr>
                <a:defRPr/>
              </a:pPr>
              <a:t>‹#›</a:t>
            </a:fld>
            <a:endParaRPr lang="de-DE" altLang="en-US" sz="1231"/>
          </a:p>
        </p:txBody>
      </p:sp>
      <p:sp>
        <p:nvSpPr>
          <p:cNvPr id="6" name="Rectangle 21"/>
          <p:cNvSpPr>
            <a:spLocks noGrp="1" noChangeArrowheads="1"/>
          </p:cNvSpPr>
          <p:nvPr>
            <p:ph type="ftr" sz="quarter" idx="11"/>
          </p:nvPr>
        </p:nvSpPr>
        <p:spPr/>
        <p:txBody>
          <a:bodyPr/>
          <a:lstStyle>
            <a:lvl1pPr>
              <a:defRPr/>
            </a:lvl1pPr>
          </a:lstStyle>
          <a:p>
            <a:pPr>
              <a:defRPr/>
            </a:pPr>
            <a:r>
              <a:rPr lang="de-DE"/>
              <a:t>Vortrag</a:t>
            </a:r>
          </a:p>
        </p:txBody>
      </p:sp>
    </p:spTree>
    <p:extLst>
      <p:ext uri="{BB962C8B-B14F-4D97-AF65-F5344CB8AC3E}">
        <p14:creationId xmlns:p14="http://schemas.microsoft.com/office/powerpoint/2010/main" val="1403757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554" y="4800600"/>
            <a:ext cx="7315200" cy="566738"/>
          </a:xfrm>
        </p:spPr>
        <p:txBody>
          <a:bodyPr anchor="b"/>
          <a:lstStyle>
            <a:lvl1pPr algn="l">
              <a:defRPr sz="2462" b="1"/>
            </a:lvl1pPr>
          </a:lstStyle>
          <a:p>
            <a:r>
              <a:rPr lang="de-DE" smtClean="0"/>
              <a:t>Titelmasterformat durch Klicken bearbeiten</a:t>
            </a:r>
            <a:endParaRPr lang="de-DE"/>
          </a:p>
        </p:txBody>
      </p:sp>
      <p:sp>
        <p:nvSpPr>
          <p:cNvPr id="3" name="Bildplatzhalter 2"/>
          <p:cNvSpPr>
            <a:spLocks noGrp="1"/>
          </p:cNvSpPr>
          <p:nvPr>
            <p:ph type="pic" idx="1"/>
          </p:nvPr>
        </p:nvSpPr>
        <p:spPr>
          <a:xfrm>
            <a:off x="2389554" y="612775"/>
            <a:ext cx="7315200" cy="4114800"/>
          </a:xfrm>
        </p:spPr>
        <p:txBody>
          <a:bodyPr/>
          <a:lstStyle>
            <a:lvl1pPr marL="0" indent="0">
              <a:buNone/>
              <a:defRPr sz="3939"/>
            </a:lvl1pPr>
            <a:lvl2pPr marL="562722" indent="0">
              <a:buNone/>
              <a:defRPr sz="3446"/>
            </a:lvl2pPr>
            <a:lvl3pPr marL="1125444" indent="0">
              <a:buNone/>
              <a:defRPr sz="2954"/>
            </a:lvl3pPr>
            <a:lvl4pPr marL="1688165" indent="0">
              <a:buNone/>
              <a:defRPr sz="2462"/>
            </a:lvl4pPr>
            <a:lvl5pPr marL="2250887" indent="0">
              <a:buNone/>
              <a:defRPr sz="2462"/>
            </a:lvl5pPr>
            <a:lvl6pPr marL="2813609" indent="0">
              <a:buNone/>
              <a:defRPr sz="2462"/>
            </a:lvl6pPr>
            <a:lvl7pPr marL="3376331" indent="0">
              <a:buNone/>
              <a:defRPr sz="2462"/>
            </a:lvl7pPr>
            <a:lvl8pPr marL="3939052" indent="0">
              <a:buNone/>
              <a:defRPr sz="2462"/>
            </a:lvl8pPr>
            <a:lvl9pPr marL="4501774" indent="0">
              <a:buNone/>
              <a:defRPr sz="2462"/>
            </a:lvl9pPr>
          </a:lstStyle>
          <a:p>
            <a:pPr lvl="0"/>
            <a:endParaRPr lang="de-DE" noProof="0" smtClean="0"/>
          </a:p>
        </p:txBody>
      </p:sp>
      <p:sp>
        <p:nvSpPr>
          <p:cNvPr id="4" name="Textplatzhalter 3"/>
          <p:cNvSpPr>
            <a:spLocks noGrp="1"/>
          </p:cNvSpPr>
          <p:nvPr>
            <p:ph type="body" sz="half" idx="2"/>
          </p:nvPr>
        </p:nvSpPr>
        <p:spPr>
          <a:xfrm>
            <a:off x="2389554" y="5367338"/>
            <a:ext cx="7315200" cy="804862"/>
          </a:xfrm>
        </p:spPr>
        <p:txBody>
          <a:bodyPr/>
          <a:lstStyle>
            <a:lvl1pPr marL="0" indent="0">
              <a:buNone/>
              <a:defRPr sz="1723"/>
            </a:lvl1pPr>
            <a:lvl2pPr marL="562722" indent="0">
              <a:buNone/>
              <a:defRPr sz="1477"/>
            </a:lvl2pPr>
            <a:lvl3pPr marL="1125444" indent="0">
              <a:buNone/>
              <a:defRPr sz="1231"/>
            </a:lvl3pPr>
            <a:lvl4pPr marL="1688165" indent="0">
              <a:buNone/>
              <a:defRPr sz="1108"/>
            </a:lvl4pPr>
            <a:lvl5pPr marL="2250887" indent="0">
              <a:buNone/>
              <a:defRPr sz="1108"/>
            </a:lvl5pPr>
            <a:lvl6pPr marL="2813609" indent="0">
              <a:buNone/>
              <a:defRPr sz="1108"/>
            </a:lvl6pPr>
            <a:lvl7pPr marL="3376331" indent="0">
              <a:buNone/>
              <a:defRPr sz="1108"/>
            </a:lvl7pPr>
            <a:lvl8pPr marL="3939052" indent="0">
              <a:buNone/>
              <a:defRPr sz="1108"/>
            </a:lvl8pPr>
            <a:lvl9pPr marL="4501774" indent="0">
              <a:buNone/>
              <a:defRPr sz="1108"/>
            </a:lvl9pPr>
          </a:lstStyle>
          <a:p>
            <a:pPr lvl="0"/>
            <a:r>
              <a:rPr lang="de-DE" smtClean="0"/>
              <a:t>Textmasterformate durch Klicken bearbeiten</a:t>
            </a:r>
          </a:p>
        </p:txBody>
      </p:sp>
      <p:sp>
        <p:nvSpPr>
          <p:cNvPr id="5" name="Rectangle 6"/>
          <p:cNvSpPr>
            <a:spLocks noGrp="1" noChangeArrowheads="1"/>
          </p:cNvSpPr>
          <p:nvPr>
            <p:ph type="sldNum" sz="quarter" idx="10"/>
          </p:nvPr>
        </p:nvSpPr>
        <p:spPr>
          <a:xfrm>
            <a:off x="652463" y="6477000"/>
            <a:ext cx="566737" cy="2286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2F35F549-90AF-49A4-938D-597144E6CA4E}" type="slidenum">
              <a:rPr lang="de-DE" altLang="en-US"/>
              <a:pPr>
                <a:defRPr/>
              </a:pPr>
              <a:t>‹#›</a:t>
            </a:fld>
            <a:endParaRPr lang="de-DE" altLang="en-US" sz="1231"/>
          </a:p>
        </p:txBody>
      </p:sp>
      <p:sp>
        <p:nvSpPr>
          <p:cNvPr id="6" name="Rectangle 21"/>
          <p:cNvSpPr>
            <a:spLocks noGrp="1" noChangeArrowheads="1"/>
          </p:cNvSpPr>
          <p:nvPr>
            <p:ph type="ftr" sz="quarter" idx="11"/>
          </p:nvPr>
        </p:nvSpPr>
        <p:spPr/>
        <p:txBody>
          <a:bodyPr/>
          <a:lstStyle>
            <a:lvl1pPr>
              <a:defRPr/>
            </a:lvl1pPr>
          </a:lstStyle>
          <a:p>
            <a:pPr>
              <a:defRPr/>
            </a:pPr>
            <a:r>
              <a:rPr lang="de-DE"/>
              <a:t>Vortrag</a:t>
            </a:r>
          </a:p>
        </p:txBody>
      </p:sp>
    </p:spTree>
    <p:extLst>
      <p:ext uri="{BB962C8B-B14F-4D97-AF65-F5344CB8AC3E}">
        <p14:creationId xmlns:p14="http://schemas.microsoft.com/office/powerpoint/2010/main" val="3084513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31825" y="1092200"/>
            <a:ext cx="103632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en-US" smtClean="0"/>
              <a:t>Mastertitelformat bearbeiten</a:t>
            </a:r>
          </a:p>
        </p:txBody>
      </p:sp>
      <p:sp>
        <p:nvSpPr>
          <p:cNvPr id="1027" name="Rectangle 3"/>
          <p:cNvSpPr>
            <a:spLocks noGrp="1" noChangeArrowheads="1"/>
          </p:cNvSpPr>
          <p:nvPr>
            <p:ph type="body" idx="1"/>
          </p:nvPr>
        </p:nvSpPr>
        <p:spPr bwMode="auto">
          <a:xfrm>
            <a:off x="627063" y="1752600"/>
            <a:ext cx="103378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en-US" smtClean="0"/>
              <a:t>Mastertextformat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p>
        </p:txBody>
      </p:sp>
      <p:sp>
        <p:nvSpPr>
          <p:cNvPr id="1045" name="Rectangle 21"/>
          <p:cNvSpPr>
            <a:spLocks noGrp="1" noChangeArrowheads="1"/>
          </p:cNvSpPr>
          <p:nvPr>
            <p:ph type="ftr" sz="quarter" idx="3"/>
          </p:nvPr>
        </p:nvSpPr>
        <p:spPr bwMode="auto">
          <a:xfrm>
            <a:off x="657225" y="815975"/>
            <a:ext cx="1154113" cy="250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spcBef>
                <a:spcPct val="0"/>
              </a:spcBef>
              <a:defRPr sz="1231">
                <a:solidFill>
                  <a:srgbClr val="004E89"/>
                </a:solidFill>
                <a:latin typeface="Arial" charset="0"/>
                <a:ea typeface="ＭＳ Ｐゴシック" charset="-128"/>
              </a:defRPr>
            </a:lvl1pPr>
          </a:lstStyle>
          <a:p>
            <a:pPr>
              <a:defRPr/>
            </a:pPr>
            <a:r>
              <a:rPr lang="de-DE"/>
              <a:t>Vortrag</a:t>
            </a:r>
          </a:p>
        </p:txBody>
      </p:sp>
      <p:sp>
        <p:nvSpPr>
          <p:cNvPr id="1029" name="Rectangle 57"/>
          <p:cNvSpPr>
            <a:spLocks noChangeArrowheads="1"/>
          </p:cNvSpPr>
          <p:nvPr userDrawn="1"/>
        </p:nvSpPr>
        <p:spPr bwMode="auto">
          <a:xfrm>
            <a:off x="-331788" y="238125"/>
            <a:ext cx="184150" cy="319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pPr eaLnBrk="1" hangingPunct="1">
              <a:spcBef>
                <a:spcPct val="20000"/>
              </a:spcBef>
              <a:defRPr/>
            </a:pPr>
            <a:endParaRPr lang="en-US" altLang="en-US" sz="1477" smtClean="0"/>
          </a:p>
        </p:txBody>
      </p:sp>
      <p:sp>
        <p:nvSpPr>
          <p:cNvPr id="1030" name="Rectangle 61"/>
          <p:cNvSpPr>
            <a:spLocks noChangeArrowheads="1"/>
          </p:cNvSpPr>
          <p:nvPr userDrawn="1"/>
        </p:nvSpPr>
        <p:spPr bwMode="auto">
          <a:xfrm>
            <a:off x="0" y="0"/>
            <a:ext cx="12192000" cy="120650"/>
          </a:xfrm>
          <a:prstGeom prst="rect">
            <a:avLst/>
          </a:prstGeom>
          <a:solidFill>
            <a:srgbClr val="91233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pPr algn="ctr">
              <a:defRPr/>
            </a:pPr>
            <a:endParaRPr lang="en-US" altLang="en-US" sz="1477" smtClean="0"/>
          </a:p>
        </p:txBody>
      </p:sp>
      <p:sp>
        <p:nvSpPr>
          <p:cNvPr id="1031" name="Rectangle 62"/>
          <p:cNvSpPr>
            <a:spLocks noChangeArrowheads="1"/>
          </p:cNvSpPr>
          <p:nvPr userDrawn="1"/>
        </p:nvSpPr>
        <p:spPr bwMode="auto">
          <a:xfrm>
            <a:off x="9196388" y="6711950"/>
            <a:ext cx="3001962" cy="146050"/>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pPr algn="ctr">
              <a:defRPr/>
            </a:pPr>
            <a:endParaRPr lang="en-US" altLang="en-US" sz="1477" smtClean="0"/>
          </a:p>
        </p:txBody>
      </p:sp>
      <p:pic>
        <p:nvPicPr>
          <p:cNvPr id="1032" name="Picture 11"/>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9020175" y="125413"/>
            <a:ext cx="3168650"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9" descr="C:\Users\fouchers\Documents\temp\BlackBerry.pn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930400" y="174625"/>
            <a:ext cx="1281113"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11"/>
          <p:cNvPicPr>
            <a:picLocks noChangeAspect="1" noChangeArrowheads="1"/>
          </p:cNvPicPr>
          <p:nvPr userDrawn="1"/>
        </p:nvPicPr>
        <p:blipFill>
          <a:blip r:embed="rId15"/>
          <a:srcRect/>
          <a:stretch>
            <a:fillRect/>
          </a:stretch>
        </p:blipFill>
        <p:spPr bwMode="auto">
          <a:xfrm>
            <a:off x="7938" y="174625"/>
            <a:ext cx="2303462" cy="604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spTree>
  </p:cSld>
  <p:clrMap bg1="lt1" tx1="dk1" bg2="lt2" tx2="dk2" accent1="accent1" accent2="accent2" accent3="accent3" accent4="accent4" accent5="accent5" accent6="accent6" hlink="hlink" folHlink="folHlink"/>
  <p:sldLayoutIdLst>
    <p:sldLayoutId id="2147484047" r:id="rId1"/>
    <p:sldLayoutId id="2147484048" r:id="rId2"/>
    <p:sldLayoutId id="2147484049" r:id="rId3"/>
    <p:sldLayoutId id="2147484050" r:id="rId4"/>
    <p:sldLayoutId id="2147484051" r:id="rId5"/>
    <p:sldLayoutId id="2147484052" r:id="rId6"/>
    <p:sldLayoutId id="2147484053" r:id="rId7"/>
    <p:sldLayoutId id="2147484054" r:id="rId8"/>
    <p:sldLayoutId id="2147484055" r:id="rId9"/>
    <p:sldLayoutId id="2147484056" r:id="rId10"/>
    <p:sldLayoutId id="2147484057" r:id="rId11"/>
  </p:sldLayoutIdLst>
  <p:hf hdr="0" dt="0"/>
  <p:txStyles>
    <p:titleStyle>
      <a:lvl1pPr algn="l" rtl="0" eaLnBrk="0" fontAlgn="base" hangingPunct="0">
        <a:spcBef>
          <a:spcPct val="0"/>
        </a:spcBef>
        <a:spcAft>
          <a:spcPct val="0"/>
        </a:spcAft>
        <a:defRPr b="1">
          <a:solidFill>
            <a:srgbClr val="004E89"/>
          </a:solidFill>
          <a:latin typeface="+mj-lt"/>
          <a:ea typeface="+mj-ea"/>
          <a:cs typeface="+mj-cs"/>
        </a:defRPr>
      </a:lvl1pPr>
      <a:lvl2pPr algn="l" rtl="0" eaLnBrk="0" fontAlgn="base" hangingPunct="0">
        <a:spcBef>
          <a:spcPct val="0"/>
        </a:spcBef>
        <a:spcAft>
          <a:spcPct val="0"/>
        </a:spcAft>
        <a:defRPr b="1">
          <a:solidFill>
            <a:srgbClr val="004E89"/>
          </a:solidFill>
          <a:latin typeface="Arial" charset="0"/>
          <a:ea typeface="ＭＳ Ｐゴシック" charset="-128"/>
        </a:defRPr>
      </a:lvl2pPr>
      <a:lvl3pPr algn="l" rtl="0" eaLnBrk="0" fontAlgn="base" hangingPunct="0">
        <a:spcBef>
          <a:spcPct val="0"/>
        </a:spcBef>
        <a:spcAft>
          <a:spcPct val="0"/>
        </a:spcAft>
        <a:defRPr b="1">
          <a:solidFill>
            <a:srgbClr val="004E89"/>
          </a:solidFill>
          <a:latin typeface="Arial" charset="0"/>
          <a:ea typeface="ＭＳ Ｐゴシック" charset="-128"/>
        </a:defRPr>
      </a:lvl3pPr>
      <a:lvl4pPr algn="l" rtl="0" eaLnBrk="0" fontAlgn="base" hangingPunct="0">
        <a:spcBef>
          <a:spcPct val="0"/>
        </a:spcBef>
        <a:spcAft>
          <a:spcPct val="0"/>
        </a:spcAft>
        <a:defRPr b="1">
          <a:solidFill>
            <a:srgbClr val="004E89"/>
          </a:solidFill>
          <a:latin typeface="Arial" charset="0"/>
          <a:ea typeface="ＭＳ Ｐゴシック" charset="-128"/>
        </a:defRPr>
      </a:lvl4pPr>
      <a:lvl5pPr algn="l" rtl="0" eaLnBrk="0" fontAlgn="base" hangingPunct="0">
        <a:spcBef>
          <a:spcPct val="0"/>
        </a:spcBef>
        <a:spcAft>
          <a:spcPct val="0"/>
        </a:spcAft>
        <a:defRPr b="1">
          <a:solidFill>
            <a:srgbClr val="004E89"/>
          </a:solidFill>
          <a:latin typeface="Arial" charset="0"/>
          <a:ea typeface="ＭＳ Ｐゴシック" charset="-128"/>
        </a:defRPr>
      </a:lvl5pPr>
      <a:lvl6pPr marL="562722" algn="l" rtl="0" fontAlgn="base">
        <a:spcBef>
          <a:spcPct val="0"/>
        </a:spcBef>
        <a:spcAft>
          <a:spcPct val="0"/>
        </a:spcAft>
        <a:defRPr b="1">
          <a:solidFill>
            <a:srgbClr val="004E89"/>
          </a:solidFill>
          <a:latin typeface="Arial" charset="0"/>
          <a:ea typeface="ＭＳ Ｐゴシック" charset="-128"/>
        </a:defRPr>
      </a:lvl6pPr>
      <a:lvl7pPr marL="1125444" algn="l" rtl="0" fontAlgn="base">
        <a:spcBef>
          <a:spcPct val="0"/>
        </a:spcBef>
        <a:spcAft>
          <a:spcPct val="0"/>
        </a:spcAft>
        <a:defRPr b="1">
          <a:solidFill>
            <a:srgbClr val="004E89"/>
          </a:solidFill>
          <a:latin typeface="Arial" charset="0"/>
          <a:ea typeface="ＭＳ Ｐゴシック" charset="-128"/>
        </a:defRPr>
      </a:lvl7pPr>
      <a:lvl8pPr marL="1688165" algn="l" rtl="0" fontAlgn="base">
        <a:spcBef>
          <a:spcPct val="0"/>
        </a:spcBef>
        <a:spcAft>
          <a:spcPct val="0"/>
        </a:spcAft>
        <a:defRPr b="1">
          <a:solidFill>
            <a:srgbClr val="004E89"/>
          </a:solidFill>
          <a:latin typeface="Arial" charset="0"/>
          <a:ea typeface="ＭＳ Ｐゴシック" charset="-128"/>
        </a:defRPr>
      </a:lvl8pPr>
      <a:lvl9pPr marL="2250887" algn="l" rtl="0" fontAlgn="base">
        <a:spcBef>
          <a:spcPct val="0"/>
        </a:spcBef>
        <a:spcAft>
          <a:spcPct val="0"/>
        </a:spcAft>
        <a:defRPr b="1">
          <a:solidFill>
            <a:srgbClr val="004E89"/>
          </a:solidFill>
          <a:latin typeface="Arial" charset="0"/>
          <a:ea typeface="ＭＳ Ｐゴシック" charset="-128"/>
        </a:defRPr>
      </a:lvl9pPr>
    </p:titleStyle>
    <p:bodyStyle>
      <a:lvl1pPr marL="420688" indent="-420688" algn="l" rtl="0" eaLnBrk="0" fontAlgn="base" hangingPunct="0">
        <a:lnSpc>
          <a:spcPct val="110000"/>
        </a:lnSpc>
        <a:spcBef>
          <a:spcPct val="20000"/>
        </a:spcBef>
        <a:spcAft>
          <a:spcPct val="0"/>
        </a:spcAft>
        <a:buClr>
          <a:srgbClr val="003479"/>
        </a:buClr>
        <a:buFont typeface="Times" panose="02020603050405020304" pitchFamily="18" charset="0"/>
        <a:defRPr sz="1400">
          <a:solidFill>
            <a:schemeClr val="tx1"/>
          </a:solidFill>
          <a:latin typeface="+mn-lt"/>
          <a:ea typeface="+mn-ea"/>
          <a:cs typeface="+mn-cs"/>
        </a:defRPr>
      </a:lvl1pPr>
      <a:lvl2pPr marL="358775" indent="-123825" algn="l" rtl="0" eaLnBrk="0" fontAlgn="base" hangingPunct="0">
        <a:lnSpc>
          <a:spcPct val="110000"/>
        </a:lnSpc>
        <a:spcBef>
          <a:spcPct val="20000"/>
        </a:spcBef>
        <a:spcAft>
          <a:spcPct val="0"/>
        </a:spcAft>
        <a:buClr>
          <a:srgbClr val="004E89"/>
        </a:buClr>
        <a:buSzPct val="120000"/>
        <a:buFont typeface="Arial Bold" panose="020B0704020202020204" pitchFamily="34" charset="0"/>
        <a:buChar char="•"/>
        <a:defRPr sz="1400">
          <a:solidFill>
            <a:schemeClr val="tx1"/>
          </a:solidFill>
          <a:latin typeface="+mn-lt"/>
          <a:ea typeface="+mn-ea"/>
        </a:defRPr>
      </a:lvl2pPr>
      <a:lvl3pPr marL="703263" indent="-107950" algn="l" rtl="0" eaLnBrk="0" fontAlgn="base" hangingPunct="0">
        <a:lnSpc>
          <a:spcPct val="110000"/>
        </a:lnSpc>
        <a:spcBef>
          <a:spcPct val="20000"/>
        </a:spcBef>
        <a:spcAft>
          <a:spcPct val="0"/>
        </a:spcAft>
        <a:buClr>
          <a:srgbClr val="004E89"/>
        </a:buClr>
        <a:buSzPct val="120000"/>
        <a:buFont typeface="Arial Bold" panose="020B0704020202020204" pitchFamily="34" charset="0"/>
        <a:buChar char="•"/>
        <a:defRPr sz="1400">
          <a:solidFill>
            <a:schemeClr val="tx1"/>
          </a:solidFill>
          <a:latin typeface="+mn-lt"/>
          <a:ea typeface="+mn-ea"/>
        </a:defRPr>
      </a:lvl3pPr>
      <a:lvl4pPr marL="1055688" indent="-119063" algn="l" rtl="0" eaLnBrk="0" fontAlgn="base" hangingPunct="0">
        <a:lnSpc>
          <a:spcPct val="110000"/>
        </a:lnSpc>
        <a:spcBef>
          <a:spcPct val="20000"/>
        </a:spcBef>
        <a:spcAft>
          <a:spcPct val="0"/>
        </a:spcAft>
        <a:buClr>
          <a:srgbClr val="004E89"/>
        </a:buClr>
        <a:buSzPct val="120000"/>
        <a:buFont typeface="Arial Bold" panose="020B0704020202020204" pitchFamily="34" charset="0"/>
        <a:buChar char="•"/>
        <a:defRPr sz="1400">
          <a:solidFill>
            <a:schemeClr val="tx1"/>
          </a:solidFill>
          <a:latin typeface="+mn-lt"/>
          <a:ea typeface="+mn-ea"/>
        </a:defRPr>
      </a:lvl4pPr>
      <a:lvl5pPr marL="1406525" indent="-114300" algn="l" rtl="0" eaLnBrk="0" fontAlgn="base" hangingPunct="0">
        <a:lnSpc>
          <a:spcPct val="110000"/>
        </a:lnSpc>
        <a:spcBef>
          <a:spcPct val="20000"/>
        </a:spcBef>
        <a:spcAft>
          <a:spcPct val="0"/>
        </a:spcAft>
        <a:buClr>
          <a:srgbClr val="004E89"/>
        </a:buClr>
        <a:buSzPct val="120000"/>
        <a:buFont typeface="Arial Bold" panose="020B0704020202020204" pitchFamily="34" charset="0"/>
        <a:buChar char="•"/>
        <a:defRPr sz="1400">
          <a:solidFill>
            <a:schemeClr val="tx1"/>
          </a:solidFill>
          <a:latin typeface="+mn-lt"/>
          <a:ea typeface="+mn-ea"/>
        </a:defRPr>
      </a:lvl5pPr>
      <a:lvl6pPr marL="1969526" indent="-115280" algn="l" rtl="0" fontAlgn="base">
        <a:lnSpc>
          <a:spcPct val="110000"/>
        </a:lnSpc>
        <a:spcBef>
          <a:spcPct val="20000"/>
        </a:spcBef>
        <a:spcAft>
          <a:spcPct val="0"/>
        </a:spcAft>
        <a:buClr>
          <a:srgbClr val="004E89"/>
        </a:buClr>
        <a:buSzPct val="120000"/>
        <a:buFont typeface="Arial Bold" charset="0"/>
        <a:buChar char="•"/>
        <a:defRPr sz="1477">
          <a:solidFill>
            <a:schemeClr val="tx1"/>
          </a:solidFill>
          <a:latin typeface="+mn-lt"/>
          <a:ea typeface="+mn-ea"/>
        </a:defRPr>
      </a:lvl6pPr>
      <a:lvl7pPr marL="2532248" indent="-115280" algn="l" rtl="0" fontAlgn="base">
        <a:lnSpc>
          <a:spcPct val="110000"/>
        </a:lnSpc>
        <a:spcBef>
          <a:spcPct val="20000"/>
        </a:spcBef>
        <a:spcAft>
          <a:spcPct val="0"/>
        </a:spcAft>
        <a:buClr>
          <a:srgbClr val="004E89"/>
        </a:buClr>
        <a:buSzPct val="120000"/>
        <a:buFont typeface="Arial Bold" charset="0"/>
        <a:buChar char="•"/>
        <a:defRPr sz="1477">
          <a:solidFill>
            <a:schemeClr val="tx1"/>
          </a:solidFill>
          <a:latin typeface="+mn-lt"/>
          <a:ea typeface="+mn-ea"/>
        </a:defRPr>
      </a:lvl7pPr>
      <a:lvl8pPr marL="3094970" indent="-115280" algn="l" rtl="0" fontAlgn="base">
        <a:lnSpc>
          <a:spcPct val="110000"/>
        </a:lnSpc>
        <a:spcBef>
          <a:spcPct val="20000"/>
        </a:spcBef>
        <a:spcAft>
          <a:spcPct val="0"/>
        </a:spcAft>
        <a:buClr>
          <a:srgbClr val="004E89"/>
        </a:buClr>
        <a:buSzPct val="120000"/>
        <a:buFont typeface="Arial Bold" charset="0"/>
        <a:buChar char="•"/>
        <a:defRPr sz="1477">
          <a:solidFill>
            <a:schemeClr val="tx1"/>
          </a:solidFill>
          <a:latin typeface="+mn-lt"/>
          <a:ea typeface="+mn-ea"/>
        </a:defRPr>
      </a:lvl8pPr>
      <a:lvl9pPr marL="3657691" indent="-115280" algn="l" rtl="0" fontAlgn="base">
        <a:lnSpc>
          <a:spcPct val="110000"/>
        </a:lnSpc>
        <a:spcBef>
          <a:spcPct val="20000"/>
        </a:spcBef>
        <a:spcAft>
          <a:spcPct val="0"/>
        </a:spcAft>
        <a:buClr>
          <a:srgbClr val="004E89"/>
        </a:buClr>
        <a:buSzPct val="120000"/>
        <a:buFont typeface="Arial Bold" charset="0"/>
        <a:buChar char="•"/>
        <a:defRPr sz="1477">
          <a:solidFill>
            <a:schemeClr val="tx1"/>
          </a:solidFill>
          <a:latin typeface="+mn-lt"/>
          <a:ea typeface="+mn-ea"/>
        </a:defRPr>
      </a:lvl9pPr>
    </p:bodyStyle>
    <p:otherStyle>
      <a:defPPr>
        <a:defRPr lang="de-DE"/>
      </a:defPPr>
      <a:lvl1pPr marL="0" algn="l" defTabSz="1125444" rtl="0" eaLnBrk="1" latinLnBrk="0" hangingPunct="1">
        <a:defRPr sz="2215" kern="1200">
          <a:solidFill>
            <a:schemeClr val="tx1"/>
          </a:solidFill>
          <a:latin typeface="+mn-lt"/>
          <a:ea typeface="+mn-ea"/>
          <a:cs typeface="+mn-cs"/>
        </a:defRPr>
      </a:lvl1pPr>
      <a:lvl2pPr marL="562722" algn="l" defTabSz="1125444" rtl="0" eaLnBrk="1" latinLnBrk="0" hangingPunct="1">
        <a:defRPr sz="2215" kern="1200">
          <a:solidFill>
            <a:schemeClr val="tx1"/>
          </a:solidFill>
          <a:latin typeface="+mn-lt"/>
          <a:ea typeface="+mn-ea"/>
          <a:cs typeface="+mn-cs"/>
        </a:defRPr>
      </a:lvl2pPr>
      <a:lvl3pPr marL="1125444" algn="l" defTabSz="1125444" rtl="0" eaLnBrk="1" latinLnBrk="0" hangingPunct="1">
        <a:defRPr sz="2215" kern="1200">
          <a:solidFill>
            <a:schemeClr val="tx1"/>
          </a:solidFill>
          <a:latin typeface="+mn-lt"/>
          <a:ea typeface="+mn-ea"/>
          <a:cs typeface="+mn-cs"/>
        </a:defRPr>
      </a:lvl3pPr>
      <a:lvl4pPr marL="1688165" algn="l" defTabSz="1125444" rtl="0" eaLnBrk="1" latinLnBrk="0" hangingPunct="1">
        <a:defRPr sz="2215" kern="1200">
          <a:solidFill>
            <a:schemeClr val="tx1"/>
          </a:solidFill>
          <a:latin typeface="+mn-lt"/>
          <a:ea typeface="+mn-ea"/>
          <a:cs typeface="+mn-cs"/>
        </a:defRPr>
      </a:lvl4pPr>
      <a:lvl5pPr marL="2250887" algn="l" defTabSz="1125444" rtl="0" eaLnBrk="1" latinLnBrk="0" hangingPunct="1">
        <a:defRPr sz="2215" kern="1200">
          <a:solidFill>
            <a:schemeClr val="tx1"/>
          </a:solidFill>
          <a:latin typeface="+mn-lt"/>
          <a:ea typeface="+mn-ea"/>
          <a:cs typeface="+mn-cs"/>
        </a:defRPr>
      </a:lvl5pPr>
      <a:lvl6pPr marL="2813609" algn="l" defTabSz="1125444" rtl="0" eaLnBrk="1" latinLnBrk="0" hangingPunct="1">
        <a:defRPr sz="2215" kern="1200">
          <a:solidFill>
            <a:schemeClr val="tx1"/>
          </a:solidFill>
          <a:latin typeface="+mn-lt"/>
          <a:ea typeface="+mn-ea"/>
          <a:cs typeface="+mn-cs"/>
        </a:defRPr>
      </a:lvl6pPr>
      <a:lvl7pPr marL="3376331" algn="l" defTabSz="1125444" rtl="0" eaLnBrk="1" latinLnBrk="0" hangingPunct="1">
        <a:defRPr sz="2215" kern="1200">
          <a:solidFill>
            <a:schemeClr val="tx1"/>
          </a:solidFill>
          <a:latin typeface="+mn-lt"/>
          <a:ea typeface="+mn-ea"/>
          <a:cs typeface="+mn-cs"/>
        </a:defRPr>
      </a:lvl7pPr>
      <a:lvl8pPr marL="3939052" algn="l" defTabSz="1125444" rtl="0" eaLnBrk="1" latinLnBrk="0" hangingPunct="1">
        <a:defRPr sz="2215" kern="1200">
          <a:solidFill>
            <a:schemeClr val="tx1"/>
          </a:solidFill>
          <a:latin typeface="+mn-lt"/>
          <a:ea typeface="+mn-ea"/>
          <a:cs typeface="+mn-cs"/>
        </a:defRPr>
      </a:lvl8pPr>
      <a:lvl9pPr marL="4501774" algn="l" defTabSz="1125444" rtl="0" eaLnBrk="1" latinLnBrk="0" hangingPunct="1">
        <a:defRPr sz="221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8.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4.xml"/><Relationship Id="rId5" Type="http://schemas.openxmlformats.org/officeDocument/2006/relationships/image" Target="../media/image9.png"/><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4.xml"/><Relationship Id="rId1" Type="http://schemas.openxmlformats.org/officeDocument/2006/relationships/slideLayout" Target="../slideLayouts/slideLayout5.xml"/><Relationship Id="rId4" Type="http://schemas.openxmlformats.org/officeDocument/2006/relationships/chart" Target="../charts/chart3.xml"/></Relationships>
</file>

<file path=ppt/slides/_rels/slide1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5.xml"/><Relationship Id="rId1" Type="http://schemas.openxmlformats.org/officeDocument/2006/relationships/slideLayout" Target="../slideLayouts/slideLayout5.xml"/><Relationship Id="rId4" Type="http://schemas.openxmlformats.org/officeDocument/2006/relationships/chart" Target="../charts/char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6.xml"/><Relationship Id="rId4" Type="http://schemas.openxmlformats.org/officeDocument/2006/relationships/image" Target="../media/image11.png"/></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8.xml"/><Relationship Id="rId1" Type="http://schemas.openxmlformats.org/officeDocument/2006/relationships/slideLayout" Target="../slideLayouts/slideLayout6.xml"/><Relationship Id="rId5" Type="http://schemas.openxmlformats.org/officeDocument/2006/relationships/image" Target="../media/image11.png"/><Relationship Id="rId4" Type="http://schemas.openxmlformats.org/officeDocument/2006/relationships/image" Target="../media/image13.png"/></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9.xml"/><Relationship Id="rId1" Type="http://schemas.openxmlformats.org/officeDocument/2006/relationships/slideLayout" Target="../slideLayouts/slideLayout6.xml"/><Relationship Id="rId5" Type="http://schemas.openxmlformats.org/officeDocument/2006/relationships/image" Target="../media/image11.png"/><Relationship Id="rId4" Type="http://schemas.openxmlformats.org/officeDocument/2006/relationships/image" Target="../media/image15.png"/></Relationships>
</file>

<file path=ppt/slides/_rels/slide2.xml.rels><?xml version="1.0" encoding="UTF-8" standalone="yes"?>
<Relationships xmlns="http://schemas.openxmlformats.org/package/2006/relationships"><Relationship Id="rId8" Type="http://schemas.openxmlformats.org/officeDocument/2006/relationships/tags" Target="../tags/tag7.xml"/><Relationship Id="rId13" Type="http://schemas.openxmlformats.org/officeDocument/2006/relationships/tags" Target="../tags/tag12.xml"/><Relationship Id="rId18" Type="http://schemas.openxmlformats.org/officeDocument/2006/relationships/notesSlide" Target="../notesSlides/notesSlide2.xml"/><Relationship Id="rId3" Type="http://schemas.openxmlformats.org/officeDocument/2006/relationships/tags" Target="../tags/tag2.xml"/><Relationship Id="rId7" Type="http://schemas.openxmlformats.org/officeDocument/2006/relationships/tags" Target="../tags/tag6.xml"/><Relationship Id="rId12" Type="http://schemas.openxmlformats.org/officeDocument/2006/relationships/tags" Target="../tags/tag11.xml"/><Relationship Id="rId17" Type="http://schemas.openxmlformats.org/officeDocument/2006/relationships/slideLayout" Target="../slideLayouts/slideLayout7.xml"/><Relationship Id="rId2" Type="http://schemas.openxmlformats.org/officeDocument/2006/relationships/tags" Target="../tags/tag1.xml"/><Relationship Id="rId16" Type="http://schemas.openxmlformats.org/officeDocument/2006/relationships/tags" Target="../tags/tag15.xml"/><Relationship Id="rId1" Type="http://schemas.openxmlformats.org/officeDocument/2006/relationships/vmlDrawing" Target="../drawings/vmlDrawing1.vml"/><Relationship Id="rId6" Type="http://schemas.openxmlformats.org/officeDocument/2006/relationships/tags" Target="../tags/tag5.xml"/><Relationship Id="rId11" Type="http://schemas.openxmlformats.org/officeDocument/2006/relationships/tags" Target="../tags/tag10.xml"/><Relationship Id="rId5" Type="http://schemas.openxmlformats.org/officeDocument/2006/relationships/tags" Target="../tags/tag4.xml"/><Relationship Id="rId15" Type="http://schemas.openxmlformats.org/officeDocument/2006/relationships/tags" Target="../tags/tag14.xml"/><Relationship Id="rId10" Type="http://schemas.openxmlformats.org/officeDocument/2006/relationships/tags" Target="../tags/tag9.xml"/><Relationship Id="rId19" Type="http://schemas.openxmlformats.org/officeDocument/2006/relationships/oleObject" Target="../embeddings/oleObject1.bin"/><Relationship Id="rId4" Type="http://schemas.openxmlformats.org/officeDocument/2006/relationships/tags" Target="../tags/tag3.xml"/><Relationship Id="rId9" Type="http://schemas.openxmlformats.org/officeDocument/2006/relationships/tags" Target="../tags/tag8.xml"/><Relationship Id="rId14" Type="http://schemas.openxmlformats.org/officeDocument/2006/relationships/tags" Target="../tags/tag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6.png"/></Relationships>
</file>

<file path=ppt/slides/_rels/slide22.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22.xml"/><Relationship Id="rId1" Type="http://schemas.openxmlformats.org/officeDocument/2006/relationships/slideLayout" Target="../slideLayouts/slideLayout6.xml"/><Relationship Id="rId4" Type="http://schemas.openxmlformats.org/officeDocument/2006/relationships/image" Target="../media/image11.png"/></Relationships>
</file>

<file path=ppt/slides/_rels/slide2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3.xml"/><Relationship Id="rId1" Type="http://schemas.openxmlformats.org/officeDocument/2006/relationships/slideLayout" Target="../slideLayouts/slideLayout6.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28.xml"/><Relationship Id="rId1" Type="http://schemas.openxmlformats.org/officeDocument/2006/relationships/slideLayout" Target="../slideLayouts/slideLayout2.xml"/><Relationship Id="rId5" Type="http://schemas.openxmlformats.org/officeDocument/2006/relationships/image" Target="../media/image21.png"/><Relationship Id="rId4" Type="http://schemas.openxmlformats.org/officeDocument/2006/relationships/chart" Target="../charts/char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2.jpg"/><Relationship Id="rId2" Type="http://schemas.openxmlformats.org/officeDocument/2006/relationships/notesSlide" Target="../notesSlides/notesSlide30.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8" Type="http://schemas.openxmlformats.org/officeDocument/2006/relationships/hyperlink" Target="http://pages.stern.nyu.edu/~adamodar/" TargetMode="External"/><Relationship Id="rId3" Type="http://schemas.openxmlformats.org/officeDocument/2006/relationships/hyperlink" Target="http://www.gsmamobileeconomy.com/GSMA_Global_Mobile_Economy_Report_2015.pdf" TargetMode="External"/><Relationship Id="rId7" Type="http://schemas.openxmlformats.org/officeDocument/2006/relationships/hyperlink" Target="https://home.kpmg.com/xx/en/home/services/tax/tax-tools-and-resources/tax-rates-online.html"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hyperlink" Target="http://0-clients1.ibisworld.ca.mercury.concordia.ca/reports/us/industry/default.aspx?entid=746" TargetMode="External"/><Relationship Id="rId5" Type="http://schemas.openxmlformats.org/officeDocument/2006/relationships/hyperlink" Target="http://0-clients1.ibisworld.com.mercury.concordia.ca/reports/ca/industry/competitivelandscape.aspx?entid=746" TargetMode="External"/><Relationship Id="rId10" Type="http://schemas.openxmlformats.org/officeDocument/2006/relationships/hyperlink" Target="http://www.idc.com/prodserv/smartphone-market-share.jsp" TargetMode="External"/><Relationship Id="rId4" Type="http://schemas.openxmlformats.org/officeDocument/2006/relationships/hyperlink" Target="http://www.lenovo.com/transactions/pdf/CCS-Insight-Smartphone-Market-Analysis-Full-Report-07-2014.pdf" TargetMode="External"/><Relationship Id="rId9" Type="http://schemas.openxmlformats.org/officeDocument/2006/relationships/hyperlink" Target="http://pages.stern.nyu.edu/~adamodar/New_Home_Page/datafile/ctryprem.html" TargetMode="Externa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ctrTitle"/>
          </p:nvPr>
        </p:nvSpPr>
        <p:spPr>
          <a:xfrm>
            <a:off x="161220" y="2852936"/>
            <a:ext cx="8534400" cy="473075"/>
          </a:xfrm>
        </p:spPr>
        <p:txBody>
          <a:bodyPr/>
          <a:lstStyle/>
          <a:p>
            <a:pPr eaLnBrk="1" hangingPunct="1">
              <a:defRPr/>
            </a:pPr>
            <a:r>
              <a:rPr lang="de-DE" altLang="en-US" sz="4800" dirty="0" smtClean="0"/>
              <a:t>Samsung / BBRY Pitch Book</a:t>
            </a:r>
          </a:p>
        </p:txBody>
      </p:sp>
      <p:sp>
        <p:nvSpPr>
          <p:cNvPr id="13315" name="Rectangle 8"/>
          <p:cNvSpPr>
            <a:spLocks noGrp="1" noChangeArrowheads="1"/>
          </p:cNvSpPr>
          <p:nvPr>
            <p:ph type="subTitle" idx="1"/>
          </p:nvPr>
        </p:nvSpPr>
        <p:spPr>
          <a:xfrm>
            <a:off x="191344" y="6366376"/>
            <a:ext cx="8534400" cy="460102"/>
          </a:xfrm>
        </p:spPr>
        <p:txBody>
          <a:bodyPr/>
          <a:lstStyle/>
          <a:p>
            <a:pPr marL="0" indent="0" eaLnBrk="1" hangingPunct="1">
              <a:defRPr/>
            </a:pPr>
            <a:r>
              <a:rPr lang="de-DE" altLang="en-US" sz="1800" b="1" dirty="0" smtClean="0"/>
              <a:t>Eduard Biller 	Paul Dawson 	   Mashada Kamal 	Simon Foucher</a:t>
            </a:r>
          </a:p>
        </p:txBody>
      </p:sp>
      <p:pic>
        <p:nvPicPr>
          <p:cNvPr id="14342" name="Picture 6"/>
          <p:cNvPicPr>
            <a:picLocks noChangeAspect="1" noChangeArrowheads="1"/>
          </p:cNvPicPr>
          <p:nvPr/>
        </p:nvPicPr>
        <p:blipFill>
          <a:blip r:embed="rId3"/>
          <a:srcRect/>
          <a:stretch>
            <a:fillRect/>
          </a:stretch>
        </p:blipFill>
        <p:spPr bwMode="auto">
          <a:xfrm>
            <a:off x="6008688" y="682625"/>
            <a:ext cx="4935537" cy="159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pic>
        <p:nvPicPr>
          <p:cNvPr id="14341" name="Picture 7" descr="C:\Users\fouchers\Documents\temp\BlackBerry.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48525" y="2640013"/>
            <a:ext cx="4689475" cy="468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63752" y="177422"/>
            <a:ext cx="4782567" cy="64722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a:r>
              <a:rPr lang="en-US" sz="3200" dirty="0">
                <a:solidFill>
                  <a:schemeClr val="accent1"/>
                </a:solidFill>
              </a:rPr>
              <a:t>GLOBAL MOBILITY</a:t>
            </a:r>
          </a:p>
        </p:txBody>
      </p:sp>
      <p:sp>
        <p:nvSpPr>
          <p:cNvPr id="5" name="Text Placeholder 4"/>
          <p:cNvSpPr>
            <a:spLocks noGrp="1"/>
          </p:cNvSpPr>
          <p:nvPr>
            <p:ph type="body" sz="half" idx="2"/>
          </p:nvPr>
        </p:nvSpPr>
        <p:spPr>
          <a:xfrm>
            <a:off x="695400" y="1844824"/>
            <a:ext cx="4752528" cy="4301521"/>
          </a:xfrm>
        </p:spPr>
        <p:txBody>
          <a:bodyPr>
            <a:normAutofit fontScale="92500" lnSpcReduction="20000"/>
          </a:bodyPr>
          <a:lstStyle/>
          <a:p>
            <a:pPr>
              <a:spcAft>
                <a:spcPts val="600"/>
              </a:spcAft>
              <a:defRPr/>
            </a:pPr>
            <a:r>
              <a:rPr lang="en-US" sz="3600" b="1" dirty="0" smtClean="0">
                <a:latin typeface="Arial" panose="020B0604020202020204" pitchFamily="34" charset="0"/>
                <a:cs typeface="Arial" panose="020B0604020202020204" pitchFamily="34" charset="0"/>
              </a:rPr>
              <a:t>10% </a:t>
            </a:r>
            <a:r>
              <a:rPr lang="en-US" sz="2000" dirty="0" smtClean="0">
                <a:latin typeface="Arial" panose="020B0604020202020204" pitchFamily="34" charset="0"/>
                <a:cs typeface="Arial" panose="020B0604020202020204" pitchFamily="34" charset="0"/>
              </a:rPr>
              <a:t>CAGR industry growth</a:t>
            </a:r>
          </a:p>
          <a:p>
            <a:pPr>
              <a:spcAft>
                <a:spcPts val="600"/>
              </a:spcAft>
              <a:defRPr/>
            </a:pPr>
            <a:r>
              <a:rPr lang="en-US" sz="3600" b="1" dirty="0" smtClean="0">
                <a:latin typeface="Arial" panose="020B0604020202020204" pitchFamily="34" charset="0"/>
                <a:cs typeface="Arial" panose="020B0604020202020204" pitchFamily="34" charset="0"/>
              </a:rPr>
              <a:t>21%</a:t>
            </a:r>
            <a:r>
              <a:rPr lang="en-US" sz="1800" dirty="0" smtClean="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shipments to Chinese </a:t>
            </a:r>
            <a:r>
              <a:rPr lang="en-US" sz="2000" dirty="0" smtClean="0">
                <a:latin typeface="Arial" panose="020B0604020202020204" pitchFamily="34" charset="0"/>
                <a:cs typeface="Arial" panose="020B0604020202020204" pitchFamily="34" charset="0"/>
              </a:rPr>
              <a:t>market</a:t>
            </a:r>
          </a:p>
          <a:p>
            <a:pPr>
              <a:spcAft>
                <a:spcPts val="600"/>
              </a:spcAft>
              <a:defRPr/>
            </a:pPr>
            <a:r>
              <a:rPr lang="en-US" sz="3600" b="1" dirty="0" smtClean="0">
                <a:latin typeface="Arial" panose="020B0604020202020204" pitchFamily="34" charset="0"/>
                <a:cs typeface="Arial" panose="020B0604020202020204" pitchFamily="34" charset="0"/>
              </a:rPr>
              <a:t>Duopoly</a:t>
            </a:r>
            <a:r>
              <a:rPr lang="en-US" sz="4000" b="1" dirty="0" smtClean="0">
                <a:latin typeface="Arial" panose="020B0604020202020204" pitchFamily="34" charset="0"/>
                <a:cs typeface="Arial" panose="020B0604020202020204" pitchFamily="34" charset="0"/>
              </a:rPr>
              <a:t>-</a:t>
            </a:r>
            <a:r>
              <a:rPr lang="en-US" sz="4000" dirty="0" smtClean="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Apple and Samsung captures 2/3 of revenue</a:t>
            </a:r>
          </a:p>
          <a:p>
            <a:pPr>
              <a:spcAft>
                <a:spcPts val="600"/>
              </a:spcAft>
              <a:defRPr/>
            </a:pPr>
            <a:r>
              <a:rPr lang="en-US" sz="3600" b="1" dirty="0">
                <a:latin typeface="Arial" panose="020B0604020202020204" pitchFamily="34" charset="0"/>
                <a:cs typeface="Arial" panose="020B0604020202020204" pitchFamily="34" charset="0"/>
              </a:rPr>
              <a:t>Rise</a:t>
            </a:r>
            <a:r>
              <a:rPr lang="en-US" sz="2000" dirty="0">
                <a:latin typeface="Arial" panose="020B0604020202020204" pitchFamily="34" charset="0"/>
                <a:cs typeface="Arial" panose="020B0604020202020204" pitchFamily="34" charset="0"/>
              </a:rPr>
              <a:t> of Chinese manufacturers</a:t>
            </a:r>
          </a:p>
          <a:p>
            <a:pPr marL="848472" lvl="1" indent="-285750">
              <a:spcAft>
                <a:spcPts val="600"/>
              </a:spcAft>
              <a:buFont typeface="Courier New" panose="02070309020205020404" pitchFamily="49" charset="0"/>
              <a:buChar char="o"/>
              <a:defRPr/>
            </a:pPr>
            <a:r>
              <a:rPr lang="en-US" sz="1900" dirty="0">
                <a:latin typeface="Arial" panose="020B0604020202020204" pitchFamily="34" charset="0"/>
                <a:cs typeface="Arial" panose="020B0604020202020204" pitchFamily="34" charset="0"/>
              </a:rPr>
              <a:t>Established manufacturers are being </a:t>
            </a:r>
            <a:r>
              <a:rPr lang="en-US" sz="1900" dirty="0" smtClean="0">
                <a:latin typeface="Arial" panose="020B0604020202020204" pitchFamily="34" charset="0"/>
                <a:cs typeface="Arial" panose="020B0604020202020204" pitchFamily="34" charset="0"/>
              </a:rPr>
              <a:t>squeezed</a:t>
            </a:r>
            <a:endParaRPr lang="en-US" sz="1900" dirty="0">
              <a:latin typeface="Arial" panose="020B0604020202020204" pitchFamily="34" charset="0"/>
              <a:cs typeface="Arial" panose="020B0604020202020204" pitchFamily="34" charset="0"/>
            </a:endParaRPr>
          </a:p>
          <a:p>
            <a:pPr algn="ctr">
              <a:spcAft>
                <a:spcPts val="600"/>
              </a:spcAft>
              <a:defRPr/>
            </a:pPr>
            <a:r>
              <a:rPr lang="en-US" sz="2200" b="1" dirty="0" smtClean="0">
                <a:latin typeface="Arial" panose="020B0604020202020204" pitchFamily="34" charset="0"/>
                <a:cs typeface="Arial" panose="020B0604020202020204" pitchFamily="34" charset="0"/>
              </a:rPr>
              <a:t>The </a:t>
            </a:r>
            <a:r>
              <a:rPr lang="en-US" sz="2200" b="1" dirty="0">
                <a:latin typeface="Arial" panose="020B0604020202020204" pitchFamily="34" charset="0"/>
                <a:cs typeface="Arial" panose="020B0604020202020204" pitchFamily="34" charset="0"/>
              </a:rPr>
              <a:t>importance of </a:t>
            </a:r>
            <a:r>
              <a:rPr lang="en-US" sz="2200" b="1" dirty="0" smtClean="0">
                <a:latin typeface="Arial" panose="020B0604020202020204" pitchFamily="34" charset="0"/>
                <a:cs typeface="Arial" panose="020B0604020202020204" pitchFamily="34" charset="0"/>
              </a:rPr>
              <a:t>intellectual </a:t>
            </a:r>
            <a:r>
              <a:rPr lang="en-US" sz="2200" b="1" dirty="0">
                <a:latin typeface="Arial" panose="020B0604020202020204" pitchFamily="34" charset="0"/>
                <a:cs typeface="Arial" panose="020B0604020202020204" pitchFamily="34" charset="0"/>
              </a:rPr>
              <a:t>property is paramount</a:t>
            </a:r>
            <a:endParaRPr lang="en-US" sz="2200" b="1"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defRPr/>
            </a:pPr>
            <a:endParaRPr lang="en-US" dirty="0" smtClean="0"/>
          </a:p>
          <a:p>
            <a:pPr marL="285750" indent="-285750">
              <a:buFont typeface="Arial" panose="020B0604020202020204" pitchFamily="34" charset="0"/>
              <a:buChar char="•"/>
              <a:defRPr/>
            </a:pPr>
            <a:endParaRPr lang="en-US" dirty="0"/>
          </a:p>
          <a:p>
            <a:pPr>
              <a:defRPr/>
            </a:pPr>
            <a:endParaRPr lang="en-US" dirty="0"/>
          </a:p>
        </p:txBody>
      </p:sp>
      <p:pic>
        <p:nvPicPr>
          <p:cNvPr id="34820"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706677" y="1513512"/>
            <a:ext cx="5942012" cy="2239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1" name="Picture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717790" y="3949489"/>
            <a:ext cx="5919787" cy="212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695400" y="1268760"/>
            <a:ext cx="3744416" cy="461665"/>
          </a:xfrm>
          <a:prstGeom prst="rect">
            <a:avLst/>
          </a:prstGeom>
          <a:noFill/>
        </p:spPr>
        <p:txBody>
          <a:bodyPr wrap="square" rtlCol="0">
            <a:spAutoFit/>
          </a:bodyPr>
          <a:lstStyle/>
          <a:p>
            <a:r>
              <a:rPr lang="en-US" sz="2400" b="1" dirty="0" smtClean="0"/>
              <a:t>Industrial trends</a:t>
            </a:r>
            <a:endParaRPr lang="en-US" sz="2400" b="1" dirty="0"/>
          </a:p>
        </p:txBody>
      </p:sp>
      <p:cxnSp>
        <p:nvCxnSpPr>
          <p:cNvPr id="6" name="Straight Connector 5"/>
          <p:cNvCxnSpPr/>
          <p:nvPr/>
        </p:nvCxnSpPr>
        <p:spPr bwMode="auto">
          <a:xfrm>
            <a:off x="767408" y="1730424"/>
            <a:ext cx="2376264" cy="1"/>
          </a:xfrm>
          <a:prstGeom prst="line">
            <a:avLst/>
          </a:prstGeom>
          <a:ln>
            <a:headEnd type="none" w="med" len="med"/>
            <a:tailEnd type="none" w="med" len="med"/>
          </a:ln>
        </p:spPr>
        <p:style>
          <a:lnRef idx="3">
            <a:schemeClr val="accent6"/>
          </a:lnRef>
          <a:fillRef idx="0">
            <a:schemeClr val="accent6"/>
          </a:fillRef>
          <a:effectRef idx="2">
            <a:schemeClr val="accent6"/>
          </a:effectRef>
          <a:fontRef idx="minor">
            <a:schemeClr val="tx1"/>
          </a:fontRef>
        </p:style>
      </p:cxnSp>
      <p:grpSp>
        <p:nvGrpSpPr>
          <p:cNvPr id="18" name="Group 17"/>
          <p:cNvGrpSpPr/>
          <p:nvPr/>
        </p:nvGrpSpPr>
        <p:grpSpPr>
          <a:xfrm>
            <a:off x="911424" y="6309320"/>
            <a:ext cx="8280920" cy="343468"/>
            <a:chOff x="191344" y="6309320"/>
            <a:chExt cx="8280920" cy="343468"/>
          </a:xfrm>
        </p:grpSpPr>
        <p:sp>
          <p:nvSpPr>
            <p:cNvPr id="19" name="Chevron 18"/>
            <p:cNvSpPr/>
            <p:nvPr/>
          </p:nvSpPr>
          <p:spPr bwMode="auto">
            <a:xfrm>
              <a:off x="191344"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b="1" i="0" u="none" strike="noStrike" cap="none" normalizeH="0" baseline="0" dirty="0" smtClean="0">
                  <a:ln>
                    <a:noFill/>
                  </a:ln>
                  <a:solidFill>
                    <a:schemeClr val="bg1"/>
                  </a:solidFill>
                  <a:latin typeface="Arial Bold" panose="020B0704020202020204" pitchFamily="34" charset="0"/>
                  <a:ea typeface="ＭＳ Ｐゴシック" charset="-128"/>
                  <a:cs typeface="Arial Bold" panose="020B0704020202020204" pitchFamily="34" charset="0"/>
                </a:rPr>
                <a:t>Deal Overview</a:t>
              </a:r>
            </a:p>
          </p:txBody>
        </p:sp>
        <p:sp>
          <p:nvSpPr>
            <p:cNvPr id="20" name="Chevron 19"/>
            <p:cNvSpPr/>
            <p:nvPr/>
          </p:nvSpPr>
          <p:spPr bwMode="auto">
            <a:xfrm>
              <a:off x="1847528" y="6309320"/>
              <a:ext cx="1656184" cy="341846"/>
            </a:xfrm>
            <a:prstGeom prst="chevron">
              <a:avLst/>
            </a:prstGeom>
            <a:solidFill>
              <a:srgbClr val="91233B"/>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b="1" i="0" u="none" strike="noStrike" cap="none" normalizeH="0" baseline="0" dirty="0" smtClean="0">
                  <a:ln>
                    <a:noFill/>
                  </a:ln>
                  <a:solidFill>
                    <a:schemeClr val="bg1"/>
                  </a:solidFill>
                  <a:effectLst/>
                  <a:latin typeface="Arial" charset="0"/>
                  <a:ea typeface="ＭＳ Ｐゴシック" charset="-128"/>
                </a:rPr>
                <a:t>Industry</a:t>
              </a:r>
              <a:endParaRPr kumimoji="0" lang="en-US" sz="1000" b="1" i="0" u="none" strike="noStrike" cap="none" normalizeH="0" baseline="0" dirty="0" smtClean="0">
                <a:ln>
                  <a:noFill/>
                </a:ln>
                <a:solidFill>
                  <a:schemeClr val="bg1"/>
                </a:solidFill>
                <a:effectLst/>
                <a:latin typeface="Arial" charset="0"/>
                <a:ea typeface="ＭＳ Ｐゴシック" charset="-128"/>
              </a:endParaRPr>
            </a:p>
          </p:txBody>
        </p:sp>
        <p:sp>
          <p:nvSpPr>
            <p:cNvPr id="21" name="Chevron 20"/>
            <p:cNvSpPr/>
            <p:nvPr/>
          </p:nvSpPr>
          <p:spPr bwMode="auto">
            <a:xfrm>
              <a:off x="3503712" y="6310942"/>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charset="0"/>
                  <a:ea typeface="ＭＳ Ｐゴシック" charset="-128"/>
                </a:rPr>
                <a:t>Target Overview</a:t>
              </a:r>
            </a:p>
          </p:txBody>
        </p:sp>
        <p:sp>
          <p:nvSpPr>
            <p:cNvPr id="22" name="Chevron 21"/>
            <p:cNvSpPr/>
            <p:nvPr/>
          </p:nvSpPr>
          <p:spPr bwMode="auto">
            <a:xfrm>
              <a:off x="5159896"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ＭＳ Ｐゴシック" charset="-128"/>
                </a:rPr>
                <a:t>Valuation</a:t>
              </a:r>
            </a:p>
          </p:txBody>
        </p:sp>
        <p:sp>
          <p:nvSpPr>
            <p:cNvPr id="23" name="Chevron 22"/>
            <p:cNvSpPr/>
            <p:nvPr/>
          </p:nvSpPr>
          <p:spPr bwMode="auto">
            <a:xfrm>
              <a:off x="6816080"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ＭＳ Ｐゴシック" charset="-128"/>
                </a:rPr>
                <a:t>Synergy</a:t>
              </a:r>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839416" y="260648"/>
            <a:ext cx="10363200" cy="609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a:r>
              <a:rPr lang="en-US" altLang="en-US" sz="3200" dirty="0">
                <a:solidFill>
                  <a:schemeClr val="accent1"/>
                </a:solidFill>
              </a:rPr>
              <a:t>CEM </a:t>
            </a:r>
            <a:r>
              <a:rPr lang="en-US" altLang="en-US" sz="3200" dirty="0" smtClean="0">
                <a:solidFill>
                  <a:schemeClr val="accent1"/>
                </a:solidFill>
              </a:rPr>
              <a:t>INDUSTRY IN CANADA</a:t>
            </a:r>
            <a:endParaRPr lang="en-US" altLang="en-US" sz="3200" dirty="0">
              <a:solidFill>
                <a:schemeClr val="accent1"/>
              </a:solidFill>
            </a:endParaRPr>
          </a:p>
        </p:txBody>
      </p:sp>
      <p:sp>
        <p:nvSpPr>
          <p:cNvPr id="36867" name="Content Placeholder 19"/>
          <p:cNvSpPr>
            <a:spLocks noGrp="1"/>
          </p:cNvSpPr>
          <p:nvPr>
            <p:ph sz="half" idx="2"/>
          </p:nvPr>
        </p:nvSpPr>
        <p:spPr>
          <a:xfrm>
            <a:off x="5475288" y="3897113"/>
            <a:ext cx="6369050" cy="2023594"/>
          </a:xfrm>
        </p:spPr>
        <p:txBody>
          <a:bodyPr/>
          <a:lstStyle/>
          <a:p>
            <a:pPr marL="349250" lvl="1" indent="-330200">
              <a:lnSpc>
                <a:spcPct val="90000"/>
              </a:lnSpc>
              <a:buFont typeface="Arial" panose="020B0604020202020204" pitchFamily="34" charset="0"/>
              <a:buChar char="–"/>
            </a:pPr>
            <a:r>
              <a:rPr lang="en-US" altLang="en-US" sz="2000" dirty="0" smtClean="0"/>
              <a:t>Strong competition</a:t>
            </a:r>
          </a:p>
          <a:p>
            <a:pPr marL="349250" lvl="1" indent="-330200">
              <a:lnSpc>
                <a:spcPct val="90000"/>
              </a:lnSpc>
              <a:buFont typeface="Arial" panose="020B0604020202020204" pitchFamily="34" charset="0"/>
              <a:buChar char="–"/>
            </a:pPr>
            <a:r>
              <a:rPr lang="en-US" altLang="en-US" sz="2000" dirty="0" smtClean="0"/>
              <a:t>Imports from China increasing at 6.6%</a:t>
            </a:r>
          </a:p>
          <a:p>
            <a:pPr marL="349250" lvl="1" indent="-330200">
              <a:lnSpc>
                <a:spcPct val="90000"/>
              </a:lnSpc>
              <a:buFont typeface="Arial" panose="020B0604020202020204" pitchFamily="34" charset="0"/>
              <a:buChar char="–"/>
            </a:pPr>
            <a:r>
              <a:rPr lang="en-US" altLang="en-US" sz="2000" dirty="0" smtClean="0"/>
              <a:t>Exports from Canada declining at 9.9%</a:t>
            </a:r>
          </a:p>
          <a:p>
            <a:pPr marL="349250" lvl="1" indent="-330200">
              <a:lnSpc>
                <a:spcPct val="90000"/>
              </a:lnSpc>
              <a:buFont typeface="Arial" panose="020B0604020202020204" pitchFamily="34" charset="0"/>
              <a:buChar char="–"/>
            </a:pPr>
            <a:r>
              <a:rPr lang="en-US" altLang="en-US" sz="2000" dirty="0" smtClean="0"/>
              <a:t>Industry profit is decreasing</a:t>
            </a:r>
          </a:p>
          <a:p>
            <a:pPr marL="349250" lvl="1" indent="-330200">
              <a:lnSpc>
                <a:spcPct val="90000"/>
              </a:lnSpc>
              <a:buFont typeface="Arial" panose="020B0604020202020204" pitchFamily="34" charset="0"/>
              <a:buChar char="–"/>
            </a:pPr>
            <a:r>
              <a:rPr lang="en-US" altLang="en-US" sz="2000" dirty="0" smtClean="0"/>
              <a:t>Increasing consolidation</a:t>
            </a:r>
          </a:p>
          <a:p>
            <a:pPr marL="349250" lvl="1" indent="-330200">
              <a:lnSpc>
                <a:spcPct val="90000"/>
              </a:lnSpc>
              <a:buFont typeface="Arial" panose="020B0604020202020204" pitchFamily="34" charset="0"/>
              <a:buChar char="–"/>
            </a:pPr>
            <a:r>
              <a:rPr lang="en-US" altLang="en-US" sz="2000" dirty="0" smtClean="0"/>
              <a:t>Experiencing increased import penetration</a:t>
            </a:r>
          </a:p>
          <a:p>
            <a:pPr lvl="1">
              <a:lnSpc>
                <a:spcPct val="90000"/>
              </a:lnSpc>
            </a:pPr>
            <a:endParaRPr lang="en-US" altLang="en-US" sz="2400" dirty="0" smtClean="0"/>
          </a:p>
        </p:txBody>
      </p:sp>
      <p:pic>
        <p:nvPicPr>
          <p:cNvPr id="36868"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38138" y="1340768"/>
            <a:ext cx="4743450" cy="117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69" name="Picture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47688" y="2666331"/>
            <a:ext cx="4324350" cy="2619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70" name="Picture 22"/>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475288" y="1340768"/>
            <a:ext cx="5156200" cy="185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5498589" y="3316795"/>
            <a:ext cx="3744416" cy="461665"/>
          </a:xfrm>
          <a:prstGeom prst="rect">
            <a:avLst/>
          </a:prstGeom>
          <a:noFill/>
        </p:spPr>
        <p:txBody>
          <a:bodyPr wrap="square" rtlCol="0">
            <a:spAutoFit/>
          </a:bodyPr>
          <a:lstStyle/>
          <a:p>
            <a:r>
              <a:rPr lang="en-US" sz="2400" b="1" dirty="0" smtClean="0"/>
              <a:t>Industrial trends</a:t>
            </a:r>
            <a:endParaRPr lang="en-US" sz="2400" b="1" dirty="0"/>
          </a:p>
        </p:txBody>
      </p:sp>
      <p:cxnSp>
        <p:nvCxnSpPr>
          <p:cNvPr id="8" name="Straight Connector 7"/>
          <p:cNvCxnSpPr/>
          <p:nvPr/>
        </p:nvCxnSpPr>
        <p:spPr bwMode="auto">
          <a:xfrm>
            <a:off x="5570597" y="3778459"/>
            <a:ext cx="2376264" cy="1"/>
          </a:xfrm>
          <a:prstGeom prst="line">
            <a:avLst/>
          </a:prstGeom>
          <a:ln>
            <a:headEnd type="none" w="med" len="med"/>
            <a:tailEnd type="none" w="med" len="med"/>
          </a:ln>
        </p:spPr>
        <p:style>
          <a:lnRef idx="3">
            <a:schemeClr val="accent6"/>
          </a:lnRef>
          <a:fillRef idx="0">
            <a:schemeClr val="accent6"/>
          </a:fillRef>
          <a:effectRef idx="2">
            <a:schemeClr val="accent6"/>
          </a:effectRef>
          <a:fontRef idx="minor">
            <a:schemeClr val="tx1"/>
          </a:fontRef>
        </p:style>
      </p:cxnSp>
      <p:grpSp>
        <p:nvGrpSpPr>
          <p:cNvPr id="9" name="Group 8"/>
          <p:cNvGrpSpPr/>
          <p:nvPr/>
        </p:nvGrpSpPr>
        <p:grpSpPr>
          <a:xfrm>
            <a:off x="911424" y="6309320"/>
            <a:ext cx="8280920" cy="343468"/>
            <a:chOff x="191344" y="6309320"/>
            <a:chExt cx="8280920" cy="343468"/>
          </a:xfrm>
        </p:grpSpPr>
        <p:sp>
          <p:nvSpPr>
            <p:cNvPr id="10" name="Chevron 9"/>
            <p:cNvSpPr/>
            <p:nvPr/>
          </p:nvSpPr>
          <p:spPr bwMode="auto">
            <a:xfrm>
              <a:off x="191344"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b="1" i="0" u="none" strike="noStrike" cap="none" normalizeH="0" baseline="0" dirty="0" smtClean="0">
                  <a:ln>
                    <a:noFill/>
                  </a:ln>
                  <a:solidFill>
                    <a:schemeClr val="bg1"/>
                  </a:solidFill>
                  <a:latin typeface="Arial Bold" panose="020B0704020202020204" pitchFamily="34" charset="0"/>
                  <a:ea typeface="ＭＳ Ｐゴシック" charset="-128"/>
                  <a:cs typeface="Arial Bold" panose="020B0704020202020204" pitchFamily="34" charset="0"/>
                </a:rPr>
                <a:t>Deal Overview</a:t>
              </a:r>
            </a:p>
          </p:txBody>
        </p:sp>
        <p:sp>
          <p:nvSpPr>
            <p:cNvPr id="11" name="Chevron 10"/>
            <p:cNvSpPr/>
            <p:nvPr/>
          </p:nvSpPr>
          <p:spPr bwMode="auto">
            <a:xfrm>
              <a:off x="1847528" y="6309320"/>
              <a:ext cx="1656184" cy="341846"/>
            </a:xfrm>
            <a:prstGeom prst="chevron">
              <a:avLst/>
            </a:prstGeom>
            <a:solidFill>
              <a:srgbClr val="91233B"/>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b="1" i="0" u="none" strike="noStrike" cap="none" normalizeH="0" baseline="0" dirty="0" smtClean="0">
                  <a:ln>
                    <a:noFill/>
                  </a:ln>
                  <a:solidFill>
                    <a:schemeClr val="bg1"/>
                  </a:solidFill>
                  <a:effectLst/>
                  <a:latin typeface="Arial" charset="0"/>
                  <a:ea typeface="ＭＳ Ｐゴシック" charset="-128"/>
                </a:rPr>
                <a:t>Industry</a:t>
              </a:r>
              <a:endParaRPr kumimoji="0" lang="en-US" sz="1000" b="1" i="0" u="none" strike="noStrike" cap="none" normalizeH="0" baseline="0" dirty="0" smtClean="0">
                <a:ln>
                  <a:noFill/>
                </a:ln>
                <a:solidFill>
                  <a:schemeClr val="bg1"/>
                </a:solidFill>
                <a:effectLst/>
                <a:latin typeface="Arial" charset="0"/>
                <a:ea typeface="ＭＳ Ｐゴシック" charset="-128"/>
              </a:endParaRPr>
            </a:p>
          </p:txBody>
        </p:sp>
        <p:sp>
          <p:nvSpPr>
            <p:cNvPr id="12" name="Chevron 11"/>
            <p:cNvSpPr/>
            <p:nvPr/>
          </p:nvSpPr>
          <p:spPr bwMode="auto">
            <a:xfrm>
              <a:off x="3503712" y="6310942"/>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charset="0"/>
                  <a:ea typeface="ＭＳ Ｐゴシック" charset="-128"/>
                </a:rPr>
                <a:t>Target Overview</a:t>
              </a:r>
            </a:p>
          </p:txBody>
        </p:sp>
        <p:sp>
          <p:nvSpPr>
            <p:cNvPr id="13" name="Chevron 12"/>
            <p:cNvSpPr/>
            <p:nvPr/>
          </p:nvSpPr>
          <p:spPr bwMode="auto">
            <a:xfrm>
              <a:off x="5159896"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ＭＳ Ｐゴシック" charset="-128"/>
                </a:rPr>
                <a:t>Valuation</a:t>
              </a:r>
            </a:p>
          </p:txBody>
        </p:sp>
        <p:sp>
          <p:nvSpPr>
            <p:cNvPr id="14" name="Chevron 13"/>
            <p:cNvSpPr/>
            <p:nvPr/>
          </p:nvSpPr>
          <p:spPr bwMode="auto">
            <a:xfrm>
              <a:off x="6816080"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ＭＳ Ｐゴシック" charset="-128"/>
                </a:rPr>
                <a:t>Synergy</a:t>
              </a:r>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ctrTitle"/>
          </p:nvPr>
        </p:nvSpPr>
        <p:spPr>
          <a:xfrm>
            <a:off x="638175" y="2819400"/>
            <a:ext cx="8534400" cy="473075"/>
          </a:xfrm>
        </p:spPr>
        <p:txBody>
          <a:bodyPr/>
          <a:lstStyle/>
          <a:p>
            <a:pPr eaLnBrk="1" hangingPunct="1">
              <a:defRPr/>
            </a:pPr>
            <a:r>
              <a:rPr lang="de-DE" altLang="en-US" sz="5400" dirty="0" smtClean="0"/>
              <a:t>TARGET OVERVIEW</a:t>
            </a:r>
          </a:p>
        </p:txBody>
      </p:sp>
      <p:sp>
        <p:nvSpPr>
          <p:cNvPr id="16387" name="Rectangle 8"/>
          <p:cNvSpPr>
            <a:spLocks noGrp="1" noChangeArrowheads="1"/>
          </p:cNvSpPr>
          <p:nvPr>
            <p:ph type="subTitle" idx="1"/>
          </p:nvPr>
        </p:nvSpPr>
        <p:spPr>
          <a:xfrm>
            <a:off x="657224" y="3429000"/>
            <a:ext cx="10479335" cy="1295400"/>
          </a:xfrm>
        </p:spPr>
        <p:txBody>
          <a:bodyPr/>
          <a:lstStyle/>
          <a:p>
            <a:pPr marL="0" indent="0" eaLnBrk="1" hangingPunct="1">
              <a:defRPr/>
            </a:pPr>
            <a:r>
              <a:rPr lang="de-DE" altLang="en-US" sz="2400" b="1" dirty="0" smtClean="0"/>
              <a:t>BLACKBERRY</a:t>
            </a:r>
          </a:p>
        </p:txBody>
      </p:sp>
    </p:spTree>
    <p:extLst>
      <p:ext uri="{BB962C8B-B14F-4D97-AF65-F5344CB8AC3E}">
        <p14:creationId xmlns:p14="http://schemas.microsoft.com/office/powerpoint/2010/main" val="31089788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32656"/>
            <a:ext cx="10363200" cy="609600"/>
          </a:xfrm>
        </p:spPr>
        <p:txBody>
          <a:bodyPr/>
          <a:lstStyle/>
          <a:p>
            <a:pPr algn="ctr">
              <a:defRPr/>
            </a:pPr>
            <a:r>
              <a:rPr lang="en-US" sz="3200" dirty="0" smtClean="0">
                <a:latin typeface="+mn-lt"/>
              </a:rPr>
              <a:t>BLACKBERRY OWNERSHIP </a:t>
            </a:r>
            <a:br>
              <a:rPr lang="en-US" sz="3200" dirty="0" smtClean="0">
                <a:latin typeface="+mn-lt"/>
              </a:rPr>
            </a:br>
            <a:r>
              <a:rPr lang="en-US" sz="3200" dirty="0" smtClean="0">
                <a:latin typeface="+mn-lt"/>
              </a:rPr>
              <a:t>STRUCTURE</a:t>
            </a:r>
            <a:endParaRPr lang="en-US" sz="3200" dirty="0">
              <a:latin typeface="+mn-lt"/>
            </a:endParaRPr>
          </a:p>
        </p:txBody>
      </p:sp>
      <p:graphicFrame>
        <p:nvGraphicFramePr>
          <p:cNvPr id="5" name="Chart 4"/>
          <p:cNvGraphicFramePr>
            <a:graphicFrameLocks/>
          </p:cNvGraphicFramePr>
          <p:nvPr>
            <p:extLst>
              <p:ext uri="{D42A27DB-BD31-4B8C-83A1-F6EECF244321}">
                <p14:modId xmlns:p14="http://schemas.microsoft.com/office/powerpoint/2010/main" val="2777294372"/>
              </p:ext>
            </p:extLst>
          </p:nvPr>
        </p:nvGraphicFramePr>
        <p:xfrm>
          <a:off x="1991544" y="1196014"/>
          <a:ext cx="7339773" cy="4175472"/>
        </p:xfrm>
        <a:graphic>
          <a:graphicData uri="http://schemas.openxmlformats.org/drawingml/2006/chart">
            <c:chart xmlns:c="http://schemas.openxmlformats.org/drawingml/2006/chart" xmlns:r="http://schemas.openxmlformats.org/officeDocument/2006/relationships" r:id="rId3"/>
          </a:graphicData>
        </a:graphic>
      </p:graphicFrame>
      <p:sp>
        <p:nvSpPr>
          <p:cNvPr id="3" name="Rounded Rectangle 2"/>
          <p:cNvSpPr/>
          <p:nvPr/>
        </p:nvSpPr>
        <p:spPr bwMode="auto">
          <a:xfrm>
            <a:off x="303548" y="5371486"/>
            <a:ext cx="11737304" cy="648072"/>
          </a:xfrm>
          <a:prstGeom prst="round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a:lstStyle/>
          <a:p>
            <a:pPr algn="ctr" eaLnBrk="1" hangingPunct="1">
              <a:spcBef>
                <a:spcPct val="20000"/>
              </a:spcBef>
              <a:defRPr/>
            </a:pPr>
            <a:r>
              <a:rPr lang="en-US" sz="3200" dirty="0">
                <a:solidFill>
                  <a:schemeClr val="bg1"/>
                </a:solidFill>
                <a:latin typeface="Arial Bold" panose="020B0704020202020204" pitchFamily="34" charset="0"/>
                <a:cs typeface="Arial Bold" panose="020B0704020202020204" pitchFamily="34" charset="0"/>
              </a:rPr>
              <a:t>Only 2 concentrated investors</a:t>
            </a:r>
          </a:p>
        </p:txBody>
      </p:sp>
      <p:grpSp>
        <p:nvGrpSpPr>
          <p:cNvPr id="6" name="Group 5"/>
          <p:cNvGrpSpPr/>
          <p:nvPr/>
        </p:nvGrpSpPr>
        <p:grpSpPr>
          <a:xfrm>
            <a:off x="911424" y="6309320"/>
            <a:ext cx="8280920" cy="343468"/>
            <a:chOff x="191344" y="6309320"/>
            <a:chExt cx="8280920" cy="343468"/>
          </a:xfrm>
        </p:grpSpPr>
        <p:sp>
          <p:nvSpPr>
            <p:cNvPr id="7" name="Chevron 6"/>
            <p:cNvSpPr/>
            <p:nvPr/>
          </p:nvSpPr>
          <p:spPr bwMode="auto">
            <a:xfrm>
              <a:off x="191344"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b="1" i="0" u="none" strike="noStrike" cap="none" normalizeH="0" baseline="0" dirty="0" smtClean="0">
                  <a:ln>
                    <a:noFill/>
                  </a:ln>
                  <a:solidFill>
                    <a:schemeClr val="bg1"/>
                  </a:solidFill>
                  <a:latin typeface="Arial Bold" panose="020B0704020202020204" pitchFamily="34" charset="0"/>
                  <a:ea typeface="ＭＳ Ｐゴシック" charset="-128"/>
                  <a:cs typeface="Arial Bold" panose="020B0704020202020204" pitchFamily="34" charset="0"/>
                </a:rPr>
                <a:t>Deal Overview</a:t>
              </a:r>
            </a:p>
          </p:txBody>
        </p:sp>
        <p:sp>
          <p:nvSpPr>
            <p:cNvPr id="8" name="Chevron 7"/>
            <p:cNvSpPr/>
            <p:nvPr/>
          </p:nvSpPr>
          <p:spPr bwMode="auto">
            <a:xfrm>
              <a:off x="1847528"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b="1" i="0" u="none" strike="noStrike" cap="none" normalizeH="0" baseline="0" dirty="0" smtClean="0">
                  <a:ln>
                    <a:noFill/>
                  </a:ln>
                  <a:solidFill>
                    <a:schemeClr val="bg1"/>
                  </a:solidFill>
                  <a:effectLst/>
                  <a:latin typeface="Arial" charset="0"/>
                  <a:ea typeface="ＭＳ Ｐゴシック" charset="-128"/>
                </a:rPr>
                <a:t>Industry</a:t>
              </a:r>
              <a:endParaRPr kumimoji="0" lang="en-US" sz="1000" b="1" i="0" u="none" strike="noStrike" cap="none" normalizeH="0" baseline="0" dirty="0" smtClean="0">
                <a:ln>
                  <a:noFill/>
                </a:ln>
                <a:solidFill>
                  <a:schemeClr val="bg1"/>
                </a:solidFill>
                <a:effectLst/>
                <a:latin typeface="Arial" charset="0"/>
                <a:ea typeface="ＭＳ Ｐゴシック" charset="-128"/>
              </a:endParaRPr>
            </a:p>
          </p:txBody>
        </p:sp>
        <p:sp>
          <p:nvSpPr>
            <p:cNvPr id="9" name="Chevron 8"/>
            <p:cNvSpPr/>
            <p:nvPr/>
          </p:nvSpPr>
          <p:spPr bwMode="auto">
            <a:xfrm>
              <a:off x="3503712" y="6310942"/>
              <a:ext cx="1656184" cy="341846"/>
            </a:xfrm>
            <a:prstGeom prst="chevron">
              <a:avLst/>
            </a:prstGeom>
            <a:solidFill>
              <a:srgbClr val="91233B"/>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charset="0"/>
                  <a:ea typeface="ＭＳ Ｐゴシック" charset="-128"/>
                </a:rPr>
                <a:t>Target Overview</a:t>
              </a:r>
            </a:p>
          </p:txBody>
        </p:sp>
        <p:sp>
          <p:nvSpPr>
            <p:cNvPr id="10" name="Chevron 9"/>
            <p:cNvSpPr/>
            <p:nvPr/>
          </p:nvSpPr>
          <p:spPr bwMode="auto">
            <a:xfrm>
              <a:off x="5159896"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ＭＳ Ｐゴシック" charset="-128"/>
                </a:rPr>
                <a:t>Valuation</a:t>
              </a:r>
            </a:p>
          </p:txBody>
        </p:sp>
        <p:sp>
          <p:nvSpPr>
            <p:cNvPr id="11" name="Chevron 10"/>
            <p:cNvSpPr/>
            <p:nvPr/>
          </p:nvSpPr>
          <p:spPr bwMode="auto">
            <a:xfrm>
              <a:off x="6816080"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ＭＳ Ｐゴシック" charset="-128"/>
                </a:rPr>
                <a:t>Synergy</a:t>
              </a:r>
            </a:p>
          </p:txBody>
        </p:sp>
      </p:grpSp>
    </p:spTree>
    <p:extLst>
      <p:ext uri="{BB962C8B-B14F-4D97-AF65-F5344CB8AC3E}">
        <p14:creationId xmlns:p14="http://schemas.microsoft.com/office/powerpoint/2010/main" val="21994503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pPr algn="ctr"/>
            <a:r>
              <a:rPr lang="en-US" altLang="en-US" sz="3200" dirty="0" smtClean="0"/>
              <a:t>BLACKBERRY BUSINESS</a:t>
            </a:r>
            <a:endParaRPr lang="en-US" altLang="en-US" dirty="0" smtClean="0"/>
          </a:p>
        </p:txBody>
      </p:sp>
      <p:sp>
        <p:nvSpPr>
          <p:cNvPr id="3" name="Text Placeholder 2"/>
          <p:cNvSpPr>
            <a:spLocks noGrp="1"/>
          </p:cNvSpPr>
          <p:nvPr>
            <p:ph type="body" idx="1"/>
          </p:nvPr>
        </p:nvSpPr>
        <p:spPr>
          <a:xfrm>
            <a:off x="609600" y="1535113"/>
            <a:ext cx="5386388" cy="639762"/>
          </a:xfrm>
        </p:spPr>
        <p:txBody>
          <a:bodyPr/>
          <a:lstStyle/>
          <a:p>
            <a:pPr>
              <a:defRPr/>
            </a:pPr>
            <a:r>
              <a:rPr lang="en-US" dirty="0" smtClean="0"/>
              <a:t>Segment contribution</a:t>
            </a:r>
            <a:endParaRPr lang="en-US" dirty="0"/>
          </a:p>
        </p:txBody>
      </p:sp>
      <p:sp>
        <p:nvSpPr>
          <p:cNvPr id="5" name="Text Placeholder 4"/>
          <p:cNvSpPr>
            <a:spLocks noGrp="1"/>
          </p:cNvSpPr>
          <p:nvPr>
            <p:ph type="body" sz="quarter" idx="3"/>
          </p:nvPr>
        </p:nvSpPr>
        <p:spPr>
          <a:xfrm>
            <a:off x="6194425" y="1535113"/>
            <a:ext cx="5387975" cy="639762"/>
          </a:xfrm>
        </p:spPr>
        <p:txBody>
          <a:bodyPr/>
          <a:lstStyle/>
          <a:p>
            <a:pPr>
              <a:defRPr/>
            </a:pPr>
            <a:r>
              <a:rPr lang="en-US" dirty="0" smtClean="0"/>
              <a:t>Revenue trend</a:t>
            </a:r>
            <a:endParaRPr lang="en-US" dirty="0"/>
          </a:p>
        </p:txBody>
      </p:sp>
      <p:graphicFrame>
        <p:nvGraphicFramePr>
          <p:cNvPr id="7" name="Content Placeholder 6"/>
          <p:cNvGraphicFramePr>
            <a:graphicFrameLocks noGrp="1"/>
          </p:cNvGraphicFramePr>
          <p:nvPr>
            <p:ph sz="half" idx="2"/>
            <p:extLst>
              <p:ext uri="{D42A27DB-BD31-4B8C-83A1-F6EECF244321}">
                <p14:modId xmlns:p14="http://schemas.microsoft.com/office/powerpoint/2010/main" val="3055248520"/>
              </p:ext>
            </p:extLst>
          </p:nvPr>
        </p:nvGraphicFramePr>
        <p:xfrm>
          <a:off x="839788" y="2505075"/>
          <a:ext cx="5157787" cy="36845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ontent Placeholder 7"/>
          <p:cNvGraphicFramePr>
            <a:graphicFrameLocks noGrp="1"/>
          </p:cNvGraphicFramePr>
          <p:nvPr>
            <p:ph sz="quarter" idx="4"/>
            <p:extLst>
              <p:ext uri="{D42A27DB-BD31-4B8C-83A1-F6EECF244321}">
                <p14:modId xmlns:p14="http://schemas.microsoft.com/office/powerpoint/2010/main" val="1705129868"/>
              </p:ext>
            </p:extLst>
          </p:nvPr>
        </p:nvGraphicFramePr>
        <p:xfrm>
          <a:off x="6172200" y="2505075"/>
          <a:ext cx="5183188" cy="3684588"/>
        </p:xfrm>
        <a:graphic>
          <a:graphicData uri="http://schemas.openxmlformats.org/drawingml/2006/chart">
            <c:chart xmlns:c="http://schemas.openxmlformats.org/drawingml/2006/chart" xmlns:r="http://schemas.openxmlformats.org/officeDocument/2006/relationships" r:id="rId4"/>
          </a:graphicData>
        </a:graphic>
      </p:graphicFrame>
      <p:grpSp>
        <p:nvGrpSpPr>
          <p:cNvPr id="9" name="Group 8"/>
          <p:cNvGrpSpPr/>
          <p:nvPr/>
        </p:nvGrpSpPr>
        <p:grpSpPr>
          <a:xfrm>
            <a:off x="911424" y="6309320"/>
            <a:ext cx="8280920" cy="343468"/>
            <a:chOff x="191344" y="6309320"/>
            <a:chExt cx="8280920" cy="343468"/>
          </a:xfrm>
        </p:grpSpPr>
        <p:sp>
          <p:nvSpPr>
            <p:cNvPr id="10" name="Chevron 9"/>
            <p:cNvSpPr/>
            <p:nvPr/>
          </p:nvSpPr>
          <p:spPr bwMode="auto">
            <a:xfrm>
              <a:off x="191344"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b="1" i="0" u="none" strike="noStrike" cap="none" normalizeH="0" baseline="0" dirty="0" smtClean="0">
                  <a:ln>
                    <a:noFill/>
                  </a:ln>
                  <a:solidFill>
                    <a:schemeClr val="bg1"/>
                  </a:solidFill>
                  <a:latin typeface="Arial Bold" panose="020B0704020202020204" pitchFamily="34" charset="0"/>
                  <a:ea typeface="ＭＳ Ｐゴシック" charset="-128"/>
                  <a:cs typeface="Arial Bold" panose="020B0704020202020204" pitchFamily="34" charset="0"/>
                </a:rPr>
                <a:t>Deal Overview</a:t>
              </a:r>
            </a:p>
          </p:txBody>
        </p:sp>
        <p:sp>
          <p:nvSpPr>
            <p:cNvPr id="11" name="Chevron 10"/>
            <p:cNvSpPr/>
            <p:nvPr/>
          </p:nvSpPr>
          <p:spPr bwMode="auto">
            <a:xfrm>
              <a:off x="1847528"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b="1" i="0" u="none" strike="noStrike" cap="none" normalizeH="0" baseline="0" dirty="0" smtClean="0">
                  <a:ln>
                    <a:noFill/>
                  </a:ln>
                  <a:solidFill>
                    <a:schemeClr val="bg1"/>
                  </a:solidFill>
                  <a:effectLst/>
                  <a:latin typeface="Arial" charset="0"/>
                  <a:ea typeface="ＭＳ Ｐゴシック" charset="-128"/>
                </a:rPr>
                <a:t>Industry</a:t>
              </a:r>
              <a:endParaRPr kumimoji="0" lang="en-US" sz="1000" b="1" i="0" u="none" strike="noStrike" cap="none" normalizeH="0" baseline="0" dirty="0" smtClean="0">
                <a:ln>
                  <a:noFill/>
                </a:ln>
                <a:solidFill>
                  <a:schemeClr val="bg1"/>
                </a:solidFill>
                <a:effectLst/>
                <a:latin typeface="Arial" charset="0"/>
                <a:ea typeface="ＭＳ Ｐゴシック" charset="-128"/>
              </a:endParaRPr>
            </a:p>
          </p:txBody>
        </p:sp>
        <p:sp>
          <p:nvSpPr>
            <p:cNvPr id="12" name="Chevron 11"/>
            <p:cNvSpPr/>
            <p:nvPr/>
          </p:nvSpPr>
          <p:spPr bwMode="auto">
            <a:xfrm>
              <a:off x="3503712" y="6310942"/>
              <a:ext cx="1656184" cy="341846"/>
            </a:xfrm>
            <a:prstGeom prst="chevron">
              <a:avLst/>
            </a:prstGeom>
            <a:solidFill>
              <a:srgbClr val="91233B"/>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charset="0"/>
                  <a:ea typeface="ＭＳ Ｐゴシック" charset="-128"/>
                </a:rPr>
                <a:t>Target Overview</a:t>
              </a:r>
            </a:p>
          </p:txBody>
        </p:sp>
        <p:sp>
          <p:nvSpPr>
            <p:cNvPr id="13" name="Chevron 12"/>
            <p:cNvSpPr/>
            <p:nvPr/>
          </p:nvSpPr>
          <p:spPr bwMode="auto">
            <a:xfrm>
              <a:off x="5159896"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ＭＳ Ｐゴシック" charset="-128"/>
                </a:rPr>
                <a:t>Valuation</a:t>
              </a:r>
            </a:p>
          </p:txBody>
        </p:sp>
        <p:sp>
          <p:nvSpPr>
            <p:cNvPr id="14" name="Chevron 13"/>
            <p:cNvSpPr/>
            <p:nvPr/>
          </p:nvSpPr>
          <p:spPr bwMode="auto">
            <a:xfrm>
              <a:off x="6816080"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ＭＳ Ｐゴシック" charset="-128"/>
                </a:rPr>
                <a:t>Synergy</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
                                            <p:graphicEl>
                                              <a:chart seriesIdx="0" categoryIdx="-4" bldStep="series"/>
                                            </p:graphicEl>
                                          </p:spTgt>
                                        </p:tgtEl>
                                        <p:attrNameLst>
                                          <p:attrName>style.visibility</p:attrName>
                                        </p:attrNameLst>
                                      </p:cBhvr>
                                      <p:to>
                                        <p:strVal val="visible"/>
                                      </p:to>
                                    </p:set>
                                    <p:animEffect transition="in" filter="wipe(up)">
                                      <p:cBhvr>
                                        <p:cTn id="7" dur="500"/>
                                        <p:tgtEl>
                                          <p:spTgt spid="8">
                                            <p:graphicEl>
                                              <a:chart seriesIdx="0" categoryIdx="-4" bldStep="series"/>
                                            </p:graphic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8">
                                            <p:graphicEl>
                                              <a:chart seriesIdx="1" categoryIdx="-4" bldStep="series"/>
                                            </p:graphicEl>
                                          </p:spTgt>
                                        </p:tgtEl>
                                        <p:attrNameLst>
                                          <p:attrName>style.visibility</p:attrName>
                                        </p:attrNameLst>
                                      </p:cBhvr>
                                      <p:to>
                                        <p:strVal val="visible"/>
                                      </p:to>
                                    </p:set>
                                    <p:animEffect transition="in" filter="wipe(up)">
                                      <p:cBhvr>
                                        <p:cTn id="10" dur="500"/>
                                        <p:tgtEl>
                                          <p:spTgt spid="8">
                                            <p:graphicEl>
                                              <a:chart seriesIdx="1" categoryIdx="-4" bldStep="series"/>
                                            </p:graphic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8">
                                            <p:graphicEl>
                                              <a:chart seriesIdx="2" categoryIdx="-4" bldStep="series"/>
                                            </p:graphicEl>
                                          </p:spTgt>
                                        </p:tgtEl>
                                        <p:attrNameLst>
                                          <p:attrName>style.visibility</p:attrName>
                                        </p:attrNameLst>
                                      </p:cBhvr>
                                      <p:to>
                                        <p:strVal val="visible"/>
                                      </p:to>
                                    </p:set>
                                    <p:animEffect transition="in" filter="wipe(up)">
                                      <p:cBhvr>
                                        <p:cTn id="13" dur="500"/>
                                        <p:tgtEl>
                                          <p:spTgt spid="8">
                                            <p:graphicEl>
                                              <a:chart seriesIdx="2" categoryIdx="-4" bldStep="series"/>
                                            </p:graphic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8">
                                            <p:graphicEl>
                                              <a:chart seriesIdx="3" categoryIdx="-4" bldStep="series"/>
                                            </p:graphicEl>
                                          </p:spTgt>
                                        </p:tgtEl>
                                        <p:attrNameLst>
                                          <p:attrName>style.visibility</p:attrName>
                                        </p:attrNameLst>
                                      </p:cBhvr>
                                      <p:to>
                                        <p:strVal val="visible"/>
                                      </p:to>
                                    </p:set>
                                    <p:animEffect transition="in" filter="wipe(up)">
                                      <p:cBhvr>
                                        <p:cTn id="18" dur="500"/>
                                        <p:tgtEl>
                                          <p:spTgt spid="8">
                                            <p:graphicEl>
                                              <a:chart seriesIdx="3"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uiExpand="1">
        <p:bldSub>
          <a:bldChart bld="series"/>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pPr algn="ctr"/>
            <a:r>
              <a:rPr lang="en-US" altLang="en-US" sz="3200" dirty="0" smtClean="0"/>
              <a:t>BlackBerry BUSINESS</a:t>
            </a:r>
            <a:endParaRPr lang="en-US" altLang="en-US" dirty="0" smtClean="0"/>
          </a:p>
        </p:txBody>
      </p:sp>
      <p:sp>
        <p:nvSpPr>
          <p:cNvPr id="3" name="Text Placeholder 2"/>
          <p:cNvSpPr>
            <a:spLocks noGrp="1"/>
          </p:cNvSpPr>
          <p:nvPr>
            <p:ph type="body" idx="1"/>
          </p:nvPr>
        </p:nvSpPr>
        <p:spPr>
          <a:xfrm>
            <a:off x="609600" y="1535113"/>
            <a:ext cx="5386388" cy="639762"/>
          </a:xfrm>
        </p:spPr>
        <p:txBody>
          <a:bodyPr/>
          <a:lstStyle/>
          <a:p>
            <a:pPr>
              <a:defRPr/>
            </a:pPr>
            <a:r>
              <a:rPr lang="en-US" dirty="0" smtClean="0"/>
              <a:t>Profitability</a:t>
            </a:r>
            <a:endParaRPr lang="en-US" dirty="0"/>
          </a:p>
        </p:txBody>
      </p:sp>
      <p:sp>
        <p:nvSpPr>
          <p:cNvPr id="5" name="Text Placeholder 4"/>
          <p:cNvSpPr>
            <a:spLocks noGrp="1"/>
          </p:cNvSpPr>
          <p:nvPr>
            <p:ph type="body" sz="quarter" idx="3"/>
          </p:nvPr>
        </p:nvSpPr>
        <p:spPr>
          <a:xfrm>
            <a:off x="6194425" y="1535113"/>
            <a:ext cx="5387975" cy="639762"/>
          </a:xfrm>
        </p:spPr>
        <p:txBody>
          <a:bodyPr/>
          <a:lstStyle/>
          <a:p>
            <a:pPr>
              <a:defRPr/>
            </a:pPr>
            <a:r>
              <a:rPr lang="en-US" dirty="0" smtClean="0"/>
              <a:t>Liquidity &amp; Solvency</a:t>
            </a:r>
            <a:endParaRPr lang="en-US" dirty="0"/>
          </a:p>
        </p:txBody>
      </p:sp>
      <p:grpSp>
        <p:nvGrpSpPr>
          <p:cNvPr id="9" name="Group 8"/>
          <p:cNvGrpSpPr/>
          <p:nvPr/>
        </p:nvGrpSpPr>
        <p:grpSpPr>
          <a:xfrm>
            <a:off x="911424" y="6309320"/>
            <a:ext cx="8280920" cy="343468"/>
            <a:chOff x="191344" y="6309320"/>
            <a:chExt cx="8280920" cy="343468"/>
          </a:xfrm>
        </p:grpSpPr>
        <p:sp>
          <p:nvSpPr>
            <p:cNvPr id="10" name="Chevron 9"/>
            <p:cNvSpPr/>
            <p:nvPr/>
          </p:nvSpPr>
          <p:spPr bwMode="auto">
            <a:xfrm>
              <a:off x="191344"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b="1" i="0" u="none" strike="noStrike" cap="none" normalizeH="0" baseline="0" dirty="0" smtClean="0">
                  <a:ln>
                    <a:noFill/>
                  </a:ln>
                  <a:solidFill>
                    <a:schemeClr val="bg1"/>
                  </a:solidFill>
                  <a:latin typeface="Arial Bold" panose="020B0704020202020204" pitchFamily="34" charset="0"/>
                  <a:ea typeface="ＭＳ Ｐゴシック" charset="-128"/>
                  <a:cs typeface="Arial Bold" panose="020B0704020202020204" pitchFamily="34" charset="0"/>
                </a:rPr>
                <a:t>Deal Overview</a:t>
              </a:r>
            </a:p>
          </p:txBody>
        </p:sp>
        <p:sp>
          <p:nvSpPr>
            <p:cNvPr id="11" name="Chevron 10"/>
            <p:cNvSpPr/>
            <p:nvPr/>
          </p:nvSpPr>
          <p:spPr bwMode="auto">
            <a:xfrm>
              <a:off x="1847528"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b="1" i="0" u="none" strike="noStrike" cap="none" normalizeH="0" baseline="0" dirty="0" smtClean="0">
                  <a:ln>
                    <a:noFill/>
                  </a:ln>
                  <a:solidFill>
                    <a:schemeClr val="bg1"/>
                  </a:solidFill>
                  <a:effectLst/>
                  <a:latin typeface="Arial" charset="0"/>
                  <a:ea typeface="ＭＳ Ｐゴシック" charset="-128"/>
                </a:rPr>
                <a:t>Industry</a:t>
              </a:r>
              <a:endParaRPr kumimoji="0" lang="en-US" sz="1000" b="1" i="0" u="none" strike="noStrike" cap="none" normalizeH="0" baseline="0" dirty="0" smtClean="0">
                <a:ln>
                  <a:noFill/>
                </a:ln>
                <a:solidFill>
                  <a:schemeClr val="bg1"/>
                </a:solidFill>
                <a:effectLst/>
                <a:latin typeface="Arial" charset="0"/>
                <a:ea typeface="ＭＳ Ｐゴシック" charset="-128"/>
              </a:endParaRPr>
            </a:p>
          </p:txBody>
        </p:sp>
        <p:sp>
          <p:nvSpPr>
            <p:cNvPr id="12" name="Chevron 11"/>
            <p:cNvSpPr/>
            <p:nvPr/>
          </p:nvSpPr>
          <p:spPr bwMode="auto">
            <a:xfrm>
              <a:off x="3503712" y="6310942"/>
              <a:ext cx="1656184" cy="341846"/>
            </a:xfrm>
            <a:prstGeom prst="chevron">
              <a:avLst/>
            </a:prstGeom>
            <a:solidFill>
              <a:srgbClr val="91233B"/>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charset="0"/>
                  <a:ea typeface="ＭＳ Ｐゴシック" charset="-128"/>
                </a:rPr>
                <a:t>Target Overview</a:t>
              </a:r>
            </a:p>
          </p:txBody>
        </p:sp>
        <p:sp>
          <p:nvSpPr>
            <p:cNvPr id="13" name="Chevron 12"/>
            <p:cNvSpPr/>
            <p:nvPr/>
          </p:nvSpPr>
          <p:spPr bwMode="auto">
            <a:xfrm>
              <a:off x="5159896"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ＭＳ Ｐゴシック" charset="-128"/>
                </a:rPr>
                <a:t>Valuation</a:t>
              </a:r>
            </a:p>
          </p:txBody>
        </p:sp>
        <p:sp>
          <p:nvSpPr>
            <p:cNvPr id="14" name="Chevron 13"/>
            <p:cNvSpPr/>
            <p:nvPr/>
          </p:nvSpPr>
          <p:spPr bwMode="auto">
            <a:xfrm>
              <a:off x="6816080"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ＭＳ Ｐゴシック" charset="-128"/>
                </a:rPr>
                <a:t>Synergy</a:t>
              </a:r>
            </a:p>
          </p:txBody>
        </p:sp>
      </p:grpSp>
      <p:graphicFrame>
        <p:nvGraphicFramePr>
          <p:cNvPr id="15" name="Content Placeholder 14"/>
          <p:cNvGraphicFramePr>
            <a:graphicFrameLocks noGrp="1"/>
          </p:cNvGraphicFramePr>
          <p:nvPr>
            <p:ph sz="half" idx="2"/>
            <p:extLst>
              <p:ext uri="{D42A27DB-BD31-4B8C-83A1-F6EECF244321}">
                <p14:modId xmlns:p14="http://schemas.microsoft.com/office/powerpoint/2010/main" val="67628221"/>
              </p:ext>
            </p:extLst>
          </p:nvPr>
        </p:nvGraphicFramePr>
        <p:xfrm>
          <a:off x="609600" y="2174875"/>
          <a:ext cx="5386388" cy="39512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Content Placeholder 15"/>
          <p:cNvGraphicFramePr>
            <a:graphicFrameLocks noGrp="1"/>
          </p:cNvGraphicFramePr>
          <p:nvPr>
            <p:ph sz="quarter" idx="4"/>
            <p:extLst>
              <p:ext uri="{D42A27DB-BD31-4B8C-83A1-F6EECF244321}">
                <p14:modId xmlns:p14="http://schemas.microsoft.com/office/powerpoint/2010/main" val="3192644976"/>
              </p:ext>
            </p:extLst>
          </p:nvPr>
        </p:nvGraphicFramePr>
        <p:xfrm>
          <a:off x="6194425" y="2174875"/>
          <a:ext cx="5387975" cy="395128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285873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5">
                                            <p:graphicEl>
                                              <a:chart seriesIdx="-3" categoryIdx="-3" bldStep="gridLegend"/>
                                            </p:graphicEl>
                                          </p:spTgt>
                                        </p:tgtEl>
                                        <p:attrNameLst>
                                          <p:attrName>style.visibility</p:attrName>
                                        </p:attrNameLst>
                                      </p:cBhvr>
                                      <p:to>
                                        <p:strVal val="visible"/>
                                      </p:to>
                                    </p:set>
                                    <p:animEffect transition="in" filter="wipe(left)">
                                      <p:cBhvr>
                                        <p:cTn id="7" dur="500"/>
                                        <p:tgtEl>
                                          <p:spTgt spid="15">
                                            <p:graphicEl>
                                              <a:chart seriesIdx="-3" categoryIdx="-3" bldStep="gridLegend"/>
                                            </p:graphic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6">
                                            <p:graphicEl>
                                              <a:chart seriesIdx="-3" categoryIdx="-3" bldStep="gridLegend"/>
                                            </p:graphicEl>
                                          </p:spTgt>
                                        </p:tgtEl>
                                        <p:attrNameLst>
                                          <p:attrName>style.visibility</p:attrName>
                                        </p:attrNameLst>
                                      </p:cBhvr>
                                      <p:to>
                                        <p:strVal val="visible"/>
                                      </p:to>
                                    </p:set>
                                    <p:animEffect transition="in" filter="wipe(left)">
                                      <p:cBhvr>
                                        <p:cTn id="10" dur="500"/>
                                        <p:tgtEl>
                                          <p:spTgt spid="16">
                                            <p:graphicEl>
                                              <a:chart seriesIdx="-3" categoryIdx="-3" bldStep="gridLegend"/>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5">
                                            <p:graphicEl>
                                              <a:chart seriesIdx="0" categoryIdx="-4" bldStep="series"/>
                                            </p:graphicEl>
                                          </p:spTgt>
                                        </p:tgtEl>
                                        <p:attrNameLst>
                                          <p:attrName>style.visibility</p:attrName>
                                        </p:attrNameLst>
                                      </p:cBhvr>
                                      <p:to>
                                        <p:strVal val="visible"/>
                                      </p:to>
                                    </p:set>
                                    <p:animEffect transition="in" filter="wipe(left)">
                                      <p:cBhvr>
                                        <p:cTn id="15" dur="1100"/>
                                        <p:tgtEl>
                                          <p:spTgt spid="15">
                                            <p:graphicEl>
                                              <a:chart seriesIdx="0" categoryIdx="-4" bldStep="series"/>
                                            </p:graphicEl>
                                          </p:spTgt>
                                        </p:tgtEl>
                                      </p:cBhvr>
                                    </p:animEffect>
                                  </p:childTnLst>
                                </p:cTn>
                              </p:par>
                            </p:childTnLst>
                          </p:cTn>
                        </p:par>
                        <p:par>
                          <p:cTn id="16" fill="hold">
                            <p:stCondLst>
                              <p:cond delay="1100"/>
                            </p:stCondLst>
                            <p:childTnLst>
                              <p:par>
                                <p:cTn id="17" presetID="22" presetClass="entr" presetSubtype="8" fill="hold" grpId="0" nodeType="afterEffect">
                                  <p:stCondLst>
                                    <p:cond delay="0"/>
                                  </p:stCondLst>
                                  <p:childTnLst>
                                    <p:set>
                                      <p:cBhvr>
                                        <p:cTn id="18" dur="1" fill="hold">
                                          <p:stCondLst>
                                            <p:cond delay="0"/>
                                          </p:stCondLst>
                                        </p:cTn>
                                        <p:tgtEl>
                                          <p:spTgt spid="15">
                                            <p:graphicEl>
                                              <a:chart seriesIdx="1" categoryIdx="-4" bldStep="series"/>
                                            </p:graphicEl>
                                          </p:spTgt>
                                        </p:tgtEl>
                                        <p:attrNameLst>
                                          <p:attrName>style.visibility</p:attrName>
                                        </p:attrNameLst>
                                      </p:cBhvr>
                                      <p:to>
                                        <p:strVal val="visible"/>
                                      </p:to>
                                    </p:set>
                                    <p:animEffect transition="in" filter="wipe(left)">
                                      <p:cBhvr>
                                        <p:cTn id="19" dur="2200"/>
                                        <p:tgtEl>
                                          <p:spTgt spid="15">
                                            <p:graphicEl>
                                              <a:chart seriesIdx="1" categoryIdx="-4" bldStep="series"/>
                                            </p:graphicEl>
                                          </p:spTgt>
                                        </p:tgtEl>
                                      </p:cBhvr>
                                    </p:animEffect>
                                  </p:childTnLst>
                                </p:cTn>
                              </p:par>
                            </p:childTnLst>
                          </p:cTn>
                        </p:par>
                        <p:par>
                          <p:cTn id="20" fill="hold">
                            <p:stCondLst>
                              <p:cond delay="3300"/>
                            </p:stCondLst>
                            <p:childTnLst>
                              <p:par>
                                <p:cTn id="21" presetID="22" presetClass="entr" presetSubtype="8" fill="hold" grpId="0" nodeType="afterEffect">
                                  <p:stCondLst>
                                    <p:cond delay="0"/>
                                  </p:stCondLst>
                                  <p:childTnLst>
                                    <p:set>
                                      <p:cBhvr>
                                        <p:cTn id="22" dur="1" fill="hold">
                                          <p:stCondLst>
                                            <p:cond delay="0"/>
                                          </p:stCondLst>
                                        </p:cTn>
                                        <p:tgtEl>
                                          <p:spTgt spid="15">
                                            <p:graphicEl>
                                              <a:chart seriesIdx="2" categoryIdx="-4" bldStep="series"/>
                                            </p:graphicEl>
                                          </p:spTgt>
                                        </p:tgtEl>
                                        <p:attrNameLst>
                                          <p:attrName>style.visibility</p:attrName>
                                        </p:attrNameLst>
                                      </p:cBhvr>
                                      <p:to>
                                        <p:strVal val="visible"/>
                                      </p:to>
                                    </p:set>
                                    <p:animEffect transition="in" filter="wipe(left)">
                                      <p:cBhvr>
                                        <p:cTn id="23" dur="2000"/>
                                        <p:tgtEl>
                                          <p:spTgt spid="15">
                                            <p:graphicEl>
                                              <a:chart seriesIdx="2" categoryIdx="-4" bldStep="series"/>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16">
                                            <p:graphicEl>
                                              <a:chart seriesIdx="0" categoryIdx="-4" bldStep="series"/>
                                            </p:graphicEl>
                                          </p:spTgt>
                                        </p:tgtEl>
                                        <p:attrNameLst>
                                          <p:attrName>style.visibility</p:attrName>
                                        </p:attrNameLst>
                                      </p:cBhvr>
                                      <p:to>
                                        <p:strVal val="visible"/>
                                      </p:to>
                                    </p:set>
                                    <p:animEffect transition="in" filter="wipe(left)">
                                      <p:cBhvr>
                                        <p:cTn id="28" dur="3500"/>
                                        <p:tgtEl>
                                          <p:spTgt spid="16">
                                            <p:graphicEl>
                                              <a:chart seriesIdx="0" categoryIdx="-4" bldStep="series"/>
                                            </p:graphicEl>
                                          </p:spTgt>
                                        </p:tgtEl>
                                      </p:cBhvr>
                                    </p:animEffect>
                                  </p:childTnLst>
                                </p:cTn>
                              </p:par>
                            </p:childTnLst>
                          </p:cTn>
                        </p:par>
                        <p:par>
                          <p:cTn id="29" fill="hold">
                            <p:stCondLst>
                              <p:cond delay="3500"/>
                            </p:stCondLst>
                            <p:childTnLst>
                              <p:par>
                                <p:cTn id="30" presetID="22" presetClass="entr" presetSubtype="8" fill="hold" grpId="0" nodeType="afterEffect">
                                  <p:stCondLst>
                                    <p:cond delay="0"/>
                                  </p:stCondLst>
                                  <p:childTnLst>
                                    <p:set>
                                      <p:cBhvr>
                                        <p:cTn id="31" dur="1" fill="hold">
                                          <p:stCondLst>
                                            <p:cond delay="0"/>
                                          </p:stCondLst>
                                        </p:cTn>
                                        <p:tgtEl>
                                          <p:spTgt spid="16">
                                            <p:graphicEl>
                                              <a:chart seriesIdx="1" categoryIdx="-4" bldStep="series"/>
                                            </p:graphicEl>
                                          </p:spTgt>
                                        </p:tgtEl>
                                        <p:attrNameLst>
                                          <p:attrName>style.visibility</p:attrName>
                                        </p:attrNameLst>
                                      </p:cBhvr>
                                      <p:to>
                                        <p:strVal val="visible"/>
                                      </p:to>
                                    </p:set>
                                    <p:animEffect transition="in" filter="wipe(left)">
                                      <p:cBhvr>
                                        <p:cTn id="32" dur="2000"/>
                                        <p:tgtEl>
                                          <p:spTgt spid="16">
                                            <p:graphicEl>
                                              <a:chart seriesIdx="1" categoryIdx="-4" bldStep="series"/>
                                            </p:graphicEl>
                                          </p:spTgt>
                                        </p:tgtEl>
                                      </p:cBhvr>
                                    </p:animEffect>
                                  </p:childTnLst>
                                </p:cTn>
                              </p:par>
                            </p:childTnLst>
                          </p:cTn>
                        </p:par>
                        <p:par>
                          <p:cTn id="33" fill="hold">
                            <p:stCondLst>
                              <p:cond delay="5500"/>
                            </p:stCondLst>
                            <p:childTnLst>
                              <p:par>
                                <p:cTn id="34" presetID="22" presetClass="entr" presetSubtype="8" fill="hold" grpId="0" nodeType="afterEffect">
                                  <p:stCondLst>
                                    <p:cond delay="0"/>
                                  </p:stCondLst>
                                  <p:childTnLst>
                                    <p:set>
                                      <p:cBhvr>
                                        <p:cTn id="35" dur="1" fill="hold">
                                          <p:stCondLst>
                                            <p:cond delay="0"/>
                                          </p:stCondLst>
                                        </p:cTn>
                                        <p:tgtEl>
                                          <p:spTgt spid="16">
                                            <p:graphicEl>
                                              <a:chart seriesIdx="2" categoryIdx="-4" bldStep="series"/>
                                            </p:graphicEl>
                                          </p:spTgt>
                                        </p:tgtEl>
                                        <p:attrNameLst>
                                          <p:attrName>style.visibility</p:attrName>
                                        </p:attrNameLst>
                                      </p:cBhvr>
                                      <p:to>
                                        <p:strVal val="visible"/>
                                      </p:to>
                                    </p:set>
                                    <p:animEffect transition="in" filter="wipe(left)">
                                      <p:cBhvr>
                                        <p:cTn id="36" dur="2500"/>
                                        <p:tgtEl>
                                          <p:spTgt spid="16">
                                            <p:graphicEl>
                                              <a:chart seriesIdx="2"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5" grpId="0" uiExpand="1">
        <p:bldSub>
          <a:bldChart bld="series"/>
        </p:bldSub>
      </p:bldGraphic>
      <p:bldGraphic spid="16" grpId="0" uiExpand="1">
        <p:bldSub>
          <a:bldChart bld="series"/>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ctrTitle"/>
          </p:nvPr>
        </p:nvSpPr>
        <p:spPr>
          <a:xfrm>
            <a:off x="638175" y="2819400"/>
            <a:ext cx="8534400" cy="473075"/>
          </a:xfrm>
        </p:spPr>
        <p:txBody>
          <a:bodyPr/>
          <a:lstStyle/>
          <a:p>
            <a:pPr eaLnBrk="1" hangingPunct="1">
              <a:defRPr/>
            </a:pPr>
            <a:r>
              <a:rPr lang="de-DE" altLang="en-US" sz="5400" dirty="0" smtClean="0"/>
              <a:t>BUSINESS VALUATION</a:t>
            </a:r>
          </a:p>
        </p:txBody>
      </p:sp>
      <p:sp>
        <p:nvSpPr>
          <p:cNvPr id="17411" name="Rectangle 8"/>
          <p:cNvSpPr>
            <a:spLocks noGrp="1" noChangeArrowheads="1"/>
          </p:cNvSpPr>
          <p:nvPr>
            <p:ph type="subTitle" idx="1"/>
          </p:nvPr>
        </p:nvSpPr>
        <p:spPr>
          <a:xfrm>
            <a:off x="657225" y="3429000"/>
            <a:ext cx="8534400" cy="1295400"/>
          </a:xfrm>
        </p:spPr>
        <p:txBody>
          <a:bodyPr/>
          <a:lstStyle/>
          <a:p>
            <a:pPr marL="0" indent="0" eaLnBrk="1" hangingPunct="1">
              <a:defRPr/>
            </a:pPr>
            <a:r>
              <a:rPr lang="de-DE" altLang="en-US" sz="2400" b="1" dirty="0" smtClean="0"/>
              <a:t>Comparables and Transaction Multiples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767408" y="332656"/>
            <a:ext cx="10363200" cy="609600"/>
          </a:xfrm>
        </p:spPr>
        <p:txBody>
          <a:bodyPr/>
          <a:lstStyle/>
          <a:p>
            <a:pPr algn="ctr"/>
            <a:r>
              <a:rPr lang="en-US" altLang="en-US" sz="3200" dirty="0" smtClean="0"/>
              <a:t>STOCK PERFORMANCE</a:t>
            </a:r>
          </a:p>
        </p:txBody>
      </p:sp>
      <p:pic>
        <p:nvPicPr>
          <p:cNvPr id="40963"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690688"/>
            <a:ext cx="7531100" cy="310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4" name="Picture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531100" y="1916113"/>
            <a:ext cx="4589463" cy="267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4"/>
          <p:cNvGrpSpPr/>
          <p:nvPr/>
        </p:nvGrpSpPr>
        <p:grpSpPr>
          <a:xfrm>
            <a:off x="911424" y="6309320"/>
            <a:ext cx="8280920" cy="343468"/>
            <a:chOff x="191344" y="6309320"/>
            <a:chExt cx="8280920" cy="343468"/>
          </a:xfrm>
        </p:grpSpPr>
        <p:sp>
          <p:nvSpPr>
            <p:cNvPr id="6" name="Chevron 5"/>
            <p:cNvSpPr/>
            <p:nvPr/>
          </p:nvSpPr>
          <p:spPr bwMode="auto">
            <a:xfrm>
              <a:off x="191344"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b="1" i="0" u="none" strike="noStrike" cap="none" normalizeH="0" baseline="0" dirty="0" smtClean="0">
                  <a:ln>
                    <a:noFill/>
                  </a:ln>
                  <a:solidFill>
                    <a:schemeClr val="bg1"/>
                  </a:solidFill>
                  <a:latin typeface="Arial Bold" panose="020B0704020202020204" pitchFamily="34" charset="0"/>
                  <a:ea typeface="ＭＳ Ｐゴシック" charset="-128"/>
                  <a:cs typeface="Arial Bold" panose="020B0704020202020204" pitchFamily="34" charset="0"/>
                </a:rPr>
                <a:t>Deal Overview</a:t>
              </a:r>
            </a:p>
          </p:txBody>
        </p:sp>
        <p:sp>
          <p:nvSpPr>
            <p:cNvPr id="7" name="Chevron 6"/>
            <p:cNvSpPr/>
            <p:nvPr/>
          </p:nvSpPr>
          <p:spPr bwMode="auto">
            <a:xfrm>
              <a:off x="1847528"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b="1" i="0" u="none" strike="noStrike" cap="none" normalizeH="0" baseline="0" dirty="0" smtClean="0">
                  <a:ln>
                    <a:noFill/>
                  </a:ln>
                  <a:solidFill>
                    <a:schemeClr val="bg1"/>
                  </a:solidFill>
                  <a:effectLst/>
                  <a:latin typeface="Arial" charset="0"/>
                  <a:ea typeface="ＭＳ Ｐゴシック" charset="-128"/>
                </a:rPr>
                <a:t>Industry</a:t>
              </a:r>
              <a:endParaRPr kumimoji="0" lang="en-US" sz="1000" b="1" i="0" u="none" strike="noStrike" cap="none" normalizeH="0" baseline="0" dirty="0" smtClean="0">
                <a:ln>
                  <a:noFill/>
                </a:ln>
                <a:solidFill>
                  <a:schemeClr val="bg1"/>
                </a:solidFill>
                <a:effectLst/>
                <a:latin typeface="Arial" charset="0"/>
                <a:ea typeface="ＭＳ Ｐゴシック" charset="-128"/>
              </a:endParaRPr>
            </a:p>
          </p:txBody>
        </p:sp>
        <p:sp>
          <p:nvSpPr>
            <p:cNvPr id="8" name="Chevron 7"/>
            <p:cNvSpPr/>
            <p:nvPr/>
          </p:nvSpPr>
          <p:spPr bwMode="auto">
            <a:xfrm>
              <a:off x="3503712" y="6310942"/>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charset="0"/>
                  <a:ea typeface="ＭＳ Ｐゴシック" charset="-128"/>
                </a:rPr>
                <a:t>Target Overview</a:t>
              </a:r>
            </a:p>
          </p:txBody>
        </p:sp>
        <p:sp>
          <p:nvSpPr>
            <p:cNvPr id="9" name="Chevron 8"/>
            <p:cNvSpPr/>
            <p:nvPr/>
          </p:nvSpPr>
          <p:spPr bwMode="auto">
            <a:xfrm>
              <a:off x="5159896" y="6309320"/>
              <a:ext cx="1656184" cy="341846"/>
            </a:xfrm>
            <a:prstGeom prst="chevron">
              <a:avLst/>
            </a:prstGeom>
            <a:solidFill>
              <a:srgbClr val="91233B"/>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ＭＳ Ｐゴシック" charset="-128"/>
                </a:rPr>
                <a:t>Valuation</a:t>
              </a:r>
            </a:p>
          </p:txBody>
        </p:sp>
        <p:sp>
          <p:nvSpPr>
            <p:cNvPr id="10" name="Chevron 9"/>
            <p:cNvSpPr/>
            <p:nvPr/>
          </p:nvSpPr>
          <p:spPr bwMode="auto">
            <a:xfrm>
              <a:off x="6816080"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ＭＳ Ｐゴシック" charset="-128"/>
                </a:rPr>
                <a:t>Synergy</a:t>
              </a:r>
            </a:p>
          </p:txBody>
        </p: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998930" y="260648"/>
            <a:ext cx="10363200" cy="609600"/>
          </a:xfrm>
        </p:spPr>
        <p:txBody>
          <a:bodyPr/>
          <a:lstStyle/>
          <a:p>
            <a:pPr algn="ctr"/>
            <a:r>
              <a:rPr lang="en-US" altLang="en-US" sz="3200" dirty="0" smtClean="0"/>
              <a:t>COMPARABLES</a:t>
            </a:r>
          </a:p>
        </p:txBody>
      </p:sp>
      <p:pic>
        <p:nvPicPr>
          <p:cNvPr id="47107"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3854" y="1046373"/>
            <a:ext cx="11413180" cy="4067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08" name="Picture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04468" y="5170122"/>
            <a:ext cx="11391002" cy="347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
          <p:cNvPicPr>
            <a:picLocks noChangeAspect="1"/>
          </p:cNvPicPr>
          <p:nvPr/>
        </p:nvPicPr>
        <p:blipFill rotWithShape="1">
          <a:blip r:embed="rId5">
            <a:extLst>
              <a:ext uri="{28A0092B-C50C-407E-A947-70E740481C1C}">
                <a14:useLocalDpi xmlns:a14="http://schemas.microsoft.com/office/drawing/2010/main" val="0"/>
              </a:ext>
            </a:extLst>
          </a:blip>
          <a:srcRect t="2" b="76084"/>
          <a:stretch/>
        </p:blipFill>
        <p:spPr bwMode="auto">
          <a:xfrm>
            <a:off x="7724880" y="5597590"/>
            <a:ext cx="4070590" cy="567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oup 5"/>
          <p:cNvGrpSpPr/>
          <p:nvPr/>
        </p:nvGrpSpPr>
        <p:grpSpPr>
          <a:xfrm>
            <a:off x="911424" y="6309320"/>
            <a:ext cx="8280920" cy="343468"/>
            <a:chOff x="191344" y="6309320"/>
            <a:chExt cx="8280920" cy="343468"/>
          </a:xfrm>
        </p:grpSpPr>
        <p:sp>
          <p:nvSpPr>
            <p:cNvPr id="7" name="Chevron 6"/>
            <p:cNvSpPr/>
            <p:nvPr/>
          </p:nvSpPr>
          <p:spPr bwMode="auto">
            <a:xfrm>
              <a:off x="191344"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b="1" i="0" u="none" strike="noStrike" cap="none" normalizeH="0" baseline="0" dirty="0" smtClean="0">
                  <a:ln>
                    <a:noFill/>
                  </a:ln>
                  <a:solidFill>
                    <a:schemeClr val="bg1"/>
                  </a:solidFill>
                  <a:latin typeface="Arial Bold" panose="020B0704020202020204" pitchFamily="34" charset="0"/>
                  <a:ea typeface="ＭＳ Ｐゴシック" charset="-128"/>
                  <a:cs typeface="Arial Bold" panose="020B0704020202020204" pitchFamily="34" charset="0"/>
                </a:rPr>
                <a:t>Deal Overview</a:t>
              </a:r>
            </a:p>
          </p:txBody>
        </p:sp>
        <p:sp>
          <p:nvSpPr>
            <p:cNvPr id="8" name="Chevron 7"/>
            <p:cNvSpPr/>
            <p:nvPr/>
          </p:nvSpPr>
          <p:spPr bwMode="auto">
            <a:xfrm>
              <a:off x="1847528"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b="1" i="0" u="none" strike="noStrike" cap="none" normalizeH="0" baseline="0" dirty="0" smtClean="0">
                  <a:ln>
                    <a:noFill/>
                  </a:ln>
                  <a:solidFill>
                    <a:schemeClr val="bg1"/>
                  </a:solidFill>
                  <a:effectLst/>
                  <a:latin typeface="Arial" charset="0"/>
                  <a:ea typeface="ＭＳ Ｐゴシック" charset="-128"/>
                </a:rPr>
                <a:t>Industry</a:t>
              </a:r>
              <a:endParaRPr kumimoji="0" lang="en-US" sz="1000" b="1" i="0" u="none" strike="noStrike" cap="none" normalizeH="0" baseline="0" dirty="0" smtClean="0">
                <a:ln>
                  <a:noFill/>
                </a:ln>
                <a:solidFill>
                  <a:schemeClr val="bg1"/>
                </a:solidFill>
                <a:effectLst/>
                <a:latin typeface="Arial" charset="0"/>
                <a:ea typeface="ＭＳ Ｐゴシック" charset="-128"/>
              </a:endParaRPr>
            </a:p>
          </p:txBody>
        </p:sp>
        <p:sp>
          <p:nvSpPr>
            <p:cNvPr id="9" name="Chevron 8"/>
            <p:cNvSpPr/>
            <p:nvPr/>
          </p:nvSpPr>
          <p:spPr bwMode="auto">
            <a:xfrm>
              <a:off x="3503712" y="6310942"/>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charset="0"/>
                  <a:ea typeface="ＭＳ Ｐゴシック" charset="-128"/>
                </a:rPr>
                <a:t>Target Overview</a:t>
              </a:r>
            </a:p>
          </p:txBody>
        </p:sp>
        <p:sp>
          <p:nvSpPr>
            <p:cNvPr id="10" name="Chevron 9"/>
            <p:cNvSpPr/>
            <p:nvPr/>
          </p:nvSpPr>
          <p:spPr bwMode="auto">
            <a:xfrm>
              <a:off x="5159896" y="6309320"/>
              <a:ext cx="1656184" cy="341846"/>
            </a:xfrm>
            <a:prstGeom prst="chevron">
              <a:avLst/>
            </a:prstGeom>
            <a:solidFill>
              <a:srgbClr val="91233B"/>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ＭＳ Ｐゴシック" charset="-128"/>
                </a:rPr>
                <a:t>Valuation</a:t>
              </a:r>
            </a:p>
          </p:txBody>
        </p:sp>
        <p:sp>
          <p:nvSpPr>
            <p:cNvPr id="11" name="Chevron 10"/>
            <p:cNvSpPr/>
            <p:nvPr/>
          </p:nvSpPr>
          <p:spPr bwMode="auto">
            <a:xfrm>
              <a:off x="6816080"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ＭＳ Ｐゴシック" charset="-128"/>
                </a:rPr>
                <a:t>Synergy</a:t>
              </a:r>
            </a:p>
          </p:txBody>
        </p:sp>
      </p:gr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952226" y="332656"/>
            <a:ext cx="10363200" cy="609600"/>
          </a:xfrm>
        </p:spPr>
        <p:txBody>
          <a:bodyPr/>
          <a:lstStyle/>
          <a:p>
            <a:pPr algn="ctr"/>
            <a:r>
              <a:rPr lang="en-US" altLang="en-US" sz="3200" dirty="0" smtClean="0"/>
              <a:t>TRANSACTION MULTIPLES</a:t>
            </a:r>
          </a:p>
        </p:txBody>
      </p:sp>
      <p:pic>
        <p:nvPicPr>
          <p:cNvPr id="45059"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052736"/>
            <a:ext cx="10506075" cy="359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060" name="Picture 1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085975" y="4777011"/>
            <a:ext cx="92583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
          <p:cNvPicPr>
            <a:picLocks noChangeAspect="1"/>
          </p:cNvPicPr>
          <p:nvPr/>
        </p:nvPicPr>
        <p:blipFill rotWithShape="1">
          <a:blip r:embed="rId5">
            <a:extLst>
              <a:ext uri="{28A0092B-C50C-407E-A947-70E740481C1C}">
                <a14:useLocalDpi xmlns:a14="http://schemas.microsoft.com/office/drawing/2010/main" val="0"/>
              </a:ext>
            </a:extLst>
          </a:blip>
          <a:srcRect t="2" b="76084"/>
          <a:stretch/>
        </p:blipFill>
        <p:spPr bwMode="auto">
          <a:xfrm>
            <a:off x="7536160" y="5227861"/>
            <a:ext cx="4070590" cy="567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oup 5"/>
          <p:cNvGrpSpPr/>
          <p:nvPr/>
        </p:nvGrpSpPr>
        <p:grpSpPr>
          <a:xfrm>
            <a:off x="911424" y="6309320"/>
            <a:ext cx="8280920" cy="343468"/>
            <a:chOff x="191344" y="6309320"/>
            <a:chExt cx="8280920" cy="343468"/>
          </a:xfrm>
        </p:grpSpPr>
        <p:sp>
          <p:nvSpPr>
            <p:cNvPr id="7" name="Chevron 6"/>
            <p:cNvSpPr/>
            <p:nvPr/>
          </p:nvSpPr>
          <p:spPr bwMode="auto">
            <a:xfrm>
              <a:off x="191344"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b="1" i="0" u="none" strike="noStrike" cap="none" normalizeH="0" baseline="0" dirty="0" smtClean="0">
                  <a:ln>
                    <a:noFill/>
                  </a:ln>
                  <a:solidFill>
                    <a:schemeClr val="bg1"/>
                  </a:solidFill>
                  <a:latin typeface="Arial Bold" panose="020B0704020202020204" pitchFamily="34" charset="0"/>
                  <a:ea typeface="ＭＳ Ｐゴシック" charset="-128"/>
                  <a:cs typeface="Arial Bold" panose="020B0704020202020204" pitchFamily="34" charset="0"/>
                </a:rPr>
                <a:t>Deal Overview</a:t>
              </a:r>
            </a:p>
          </p:txBody>
        </p:sp>
        <p:sp>
          <p:nvSpPr>
            <p:cNvPr id="8" name="Chevron 7"/>
            <p:cNvSpPr/>
            <p:nvPr/>
          </p:nvSpPr>
          <p:spPr bwMode="auto">
            <a:xfrm>
              <a:off x="1847528"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b="1" i="0" u="none" strike="noStrike" cap="none" normalizeH="0" baseline="0" dirty="0" smtClean="0">
                  <a:ln>
                    <a:noFill/>
                  </a:ln>
                  <a:solidFill>
                    <a:schemeClr val="bg1"/>
                  </a:solidFill>
                  <a:effectLst/>
                  <a:latin typeface="Arial" charset="0"/>
                  <a:ea typeface="ＭＳ Ｐゴシック" charset="-128"/>
                </a:rPr>
                <a:t>Industry</a:t>
              </a:r>
              <a:endParaRPr kumimoji="0" lang="en-US" sz="1000" b="1" i="0" u="none" strike="noStrike" cap="none" normalizeH="0" baseline="0" dirty="0" smtClean="0">
                <a:ln>
                  <a:noFill/>
                </a:ln>
                <a:solidFill>
                  <a:schemeClr val="bg1"/>
                </a:solidFill>
                <a:effectLst/>
                <a:latin typeface="Arial" charset="0"/>
                <a:ea typeface="ＭＳ Ｐゴシック" charset="-128"/>
              </a:endParaRPr>
            </a:p>
          </p:txBody>
        </p:sp>
        <p:sp>
          <p:nvSpPr>
            <p:cNvPr id="9" name="Chevron 8"/>
            <p:cNvSpPr/>
            <p:nvPr/>
          </p:nvSpPr>
          <p:spPr bwMode="auto">
            <a:xfrm>
              <a:off x="3503712" y="6310942"/>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charset="0"/>
                  <a:ea typeface="ＭＳ Ｐゴシック" charset="-128"/>
                </a:rPr>
                <a:t>Target Overview</a:t>
              </a:r>
            </a:p>
          </p:txBody>
        </p:sp>
        <p:sp>
          <p:nvSpPr>
            <p:cNvPr id="10" name="Chevron 9"/>
            <p:cNvSpPr/>
            <p:nvPr/>
          </p:nvSpPr>
          <p:spPr bwMode="auto">
            <a:xfrm>
              <a:off x="5159896" y="6309320"/>
              <a:ext cx="1656184" cy="341846"/>
            </a:xfrm>
            <a:prstGeom prst="chevron">
              <a:avLst/>
            </a:prstGeom>
            <a:solidFill>
              <a:srgbClr val="91233B"/>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ＭＳ Ｐゴシック" charset="-128"/>
                </a:rPr>
                <a:t>Valuation</a:t>
              </a:r>
            </a:p>
          </p:txBody>
        </p:sp>
        <p:sp>
          <p:nvSpPr>
            <p:cNvPr id="11" name="Chevron 10"/>
            <p:cNvSpPr/>
            <p:nvPr/>
          </p:nvSpPr>
          <p:spPr bwMode="auto">
            <a:xfrm>
              <a:off x="6816080"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ＭＳ Ｐゴシック" charset="-128"/>
                </a:rPr>
                <a:t>Synergy</a:t>
              </a: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liennummernplatzhalter 1"/>
          <p:cNvSpPr>
            <a:spLocks noGrp="1"/>
          </p:cNvSpPr>
          <p:nvPr>
            <p:ph type="sldNum"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77">
                <a:solidFill>
                  <a:srgbClr val="131313"/>
                </a:solidFill>
                <a:latin typeface="Arial" panose="020B0604020202020204" pitchFamily="34" charset="0"/>
                <a:ea typeface="ＭＳ Ｐゴシック" pitchFamily="34" charset="-128"/>
              </a:defRPr>
            </a:lvl1pPr>
            <a:lvl2pPr marL="914423" indent="-351701">
              <a:defRPr sz="1477">
                <a:solidFill>
                  <a:srgbClr val="131313"/>
                </a:solidFill>
                <a:latin typeface="Arial" panose="020B0604020202020204" pitchFamily="34" charset="0"/>
                <a:ea typeface="ＭＳ Ｐゴシック" pitchFamily="34" charset="-128"/>
              </a:defRPr>
            </a:lvl2pPr>
            <a:lvl3pPr marL="1406804" indent="-281361">
              <a:defRPr sz="1477">
                <a:solidFill>
                  <a:srgbClr val="131313"/>
                </a:solidFill>
                <a:latin typeface="Arial" panose="020B0604020202020204" pitchFamily="34" charset="0"/>
                <a:ea typeface="ＭＳ Ｐゴシック" pitchFamily="34" charset="-128"/>
              </a:defRPr>
            </a:lvl3pPr>
            <a:lvl4pPr marL="1969526" indent="-281361">
              <a:defRPr sz="1477">
                <a:solidFill>
                  <a:srgbClr val="131313"/>
                </a:solidFill>
                <a:latin typeface="Arial" panose="020B0604020202020204" pitchFamily="34" charset="0"/>
                <a:ea typeface="ＭＳ Ｐゴシック" pitchFamily="34" charset="-128"/>
              </a:defRPr>
            </a:lvl4pPr>
            <a:lvl5pPr marL="2532248" indent="-281361">
              <a:defRPr sz="1477">
                <a:solidFill>
                  <a:srgbClr val="131313"/>
                </a:solidFill>
                <a:latin typeface="Arial" panose="020B0604020202020204" pitchFamily="34" charset="0"/>
                <a:ea typeface="ＭＳ Ｐゴシック" pitchFamily="34" charset="-128"/>
              </a:defRPr>
            </a:lvl5pPr>
            <a:lvl6pPr marL="3094970" indent="-281361" eaLnBrk="0" fontAlgn="base" hangingPunct="0">
              <a:spcBef>
                <a:spcPct val="0"/>
              </a:spcBef>
              <a:spcAft>
                <a:spcPct val="0"/>
              </a:spcAft>
              <a:defRPr sz="1477">
                <a:solidFill>
                  <a:srgbClr val="131313"/>
                </a:solidFill>
                <a:latin typeface="Arial" panose="020B0604020202020204" pitchFamily="34" charset="0"/>
                <a:ea typeface="ＭＳ Ｐゴシック" pitchFamily="34" charset="-128"/>
              </a:defRPr>
            </a:lvl6pPr>
            <a:lvl7pPr marL="3657691" indent="-281361" eaLnBrk="0" fontAlgn="base" hangingPunct="0">
              <a:spcBef>
                <a:spcPct val="0"/>
              </a:spcBef>
              <a:spcAft>
                <a:spcPct val="0"/>
              </a:spcAft>
              <a:defRPr sz="1477">
                <a:solidFill>
                  <a:srgbClr val="131313"/>
                </a:solidFill>
                <a:latin typeface="Arial" panose="020B0604020202020204" pitchFamily="34" charset="0"/>
                <a:ea typeface="ＭＳ Ｐゴシック" pitchFamily="34" charset="-128"/>
              </a:defRPr>
            </a:lvl7pPr>
            <a:lvl8pPr marL="4220413" indent="-281361" eaLnBrk="0" fontAlgn="base" hangingPunct="0">
              <a:spcBef>
                <a:spcPct val="0"/>
              </a:spcBef>
              <a:spcAft>
                <a:spcPct val="0"/>
              </a:spcAft>
              <a:defRPr sz="1477">
                <a:solidFill>
                  <a:srgbClr val="131313"/>
                </a:solidFill>
                <a:latin typeface="Arial" panose="020B0604020202020204" pitchFamily="34" charset="0"/>
                <a:ea typeface="ＭＳ Ｐゴシック" pitchFamily="34" charset="-128"/>
              </a:defRPr>
            </a:lvl8pPr>
            <a:lvl9pPr marL="4783135" indent="-281361" eaLnBrk="0" fontAlgn="base" hangingPunct="0">
              <a:spcBef>
                <a:spcPct val="0"/>
              </a:spcBef>
              <a:spcAft>
                <a:spcPct val="0"/>
              </a:spcAft>
              <a:defRPr sz="1477">
                <a:solidFill>
                  <a:srgbClr val="131313"/>
                </a:solidFill>
                <a:latin typeface="Arial" panose="020B0604020202020204" pitchFamily="34" charset="0"/>
                <a:ea typeface="ＭＳ Ｐゴシック" pitchFamily="34" charset="-128"/>
              </a:defRPr>
            </a:lvl9pPr>
          </a:lstStyle>
          <a:p>
            <a:pPr>
              <a:defRPr/>
            </a:pPr>
            <a:fld id="{D2E3D861-6718-474D-B223-3F4514072B9B}" type="slidenum">
              <a:rPr lang="de-DE" altLang="en-US" sz="985" smtClean="0">
                <a:solidFill>
                  <a:srgbClr val="004E89"/>
                </a:solidFill>
              </a:rPr>
              <a:pPr>
                <a:defRPr/>
              </a:pPr>
              <a:t>1</a:t>
            </a:fld>
            <a:endParaRPr lang="de-DE" altLang="en-US" sz="1231" smtClean="0">
              <a:solidFill>
                <a:srgbClr val="004E89"/>
              </a:solidFill>
            </a:endParaRPr>
          </a:p>
        </p:txBody>
      </p:sp>
      <p:graphicFrame>
        <p:nvGraphicFramePr>
          <p:cNvPr id="16387" name="Rectangle 2" hidden="1"/>
          <p:cNvGraphicFramePr>
            <a:graphicFrameLocks/>
          </p:cNvGraphicFramePr>
          <p:nvPr>
            <p:custDataLst>
              <p:tags r:id="rId2"/>
            </p:custDataLst>
          </p:nvPr>
        </p:nvGraphicFramePr>
        <p:xfrm>
          <a:off x="0" y="-790575"/>
          <a:ext cx="211138" cy="195262"/>
        </p:xfrm>
        <a:graphic>
          <a:graphicData uri="http://schemas.openxmlformats.org/presentationml/2006/ole">
            <mc:AlternateContent xmlns:mc="http://schemas.openxmlformats.org/markup-compatibility/2006">
              <mc:Choice xmlns:v="urn:schemas-microsoft-com:vml" Requires="v">
                <p:oleObj spid="_x0000_s16423" name="think-cell Slide" r:id="rId19" imgW="0" imgH="0" progId="TCLayout.ActiveDocument.1">
                  <p:embed/>
                </p:oleObj>
              </mc:Choice>
              <mc:Fallback>
                <p:oleObj name="think-cell Slide" r:id="rId19" imgW="0" imgH="0" progId="TCLayout.ActiveDocument.1">
                  <p:embed/>
                  <p:pic>
                    <p:nvPicPr>
                      <p:cNvPr id="0" name="Rectangle 2" hidden="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790575"/>
                        <a:ext cx="211138" cy="195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4340" name="Rectangle 3"/>
          <p:cNvSpPr>
            <a:spLocks noChangeArrowheads="1"/>
          </p:cNvSpPr>
          <p:nvPr>
            <p:custDataLst>
              <p:tags r:id="rId3"/>
            </p:custDataLst>
          </p:nvPr>
        </p:nvSpPr>
        <p:spPr bwMode="gray">
          <a:xfrm>
            <a:off x="1355725" y="1476375"/>
            <a:ext cx="190500" cy="444500"/>
          </a:xfrm>
          <a:prstGeom prst="rect">
            <a:avLst/>
          </a:prstGeom>
          <a:solidFill>
            <a:srgbClr val="4B4B4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pPr eaLnBrk="1" hangingPunct="1">
              <a:spcBef>
                <a:spcPct val="20000"/>
              </a:spcBef>
              <a:defRPr/>
            </a:pPr>
            <a:endParaRPr lang="en-US" altLang="en-US" sz="1477" smtClean="0"/>
          </a:p>
        </p:txBody>
      </p:sp>
      <p:sp>
        <p:nvSpPr>
          <p:cNvPr id="14341" name="Rectangle 4"/>
          <p:cNvSpPr>
            <a:spLocks noChangeArrowheads="1"/>
          </p:cNvSpPr>
          <p:nvPr>
            <p:custDataLst>
              <p:tags r:id="rId4"/>
            </p:custDataLst>
          </p:nvPr>
        </p:nvSpPr>
        <p:spPr bwMode="gray">
          <a:xfrm>
            <a:off x="1355725" y="2185988"/>
            <a:ext cx="190500" cy="444500"/>
          </a:xfrm>
          <a:prstGeom prst="rect">
            <a:avLst/>
          </a:prstGeom>
          <a:solidFill>
            <a:srgbClr val="4B4B4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pPr eaLnBrk="1" hangingPunct="1">
              <a:spcBef>
                <a:spcPct val="20000"/>
              </a:spcBef>
              <a:defRPr/>
            </a:pPr>
            <a:endParaRPr lang="en-US" altLang="en-US" sz="1477" smtClean="0"/>
          </a:p>
        </p:txBody>
      </p:sp>
      <p:sp>
        <p:nvSpPr>
          <p:cNvPr id="14342" name="Rectangle 5"/>
          <p:cNvSpPr>
            <a:spLocks noChangeArrowheads="1"/>
          </p:cNvSpPr>
          <p:nvPr>
            <p:custDataLst>
              <p:tags r:id="rId5"/>
            </p:custDataLst>
          </p:nvPr>
        </p:nvSpPr>
        <p:spPr bwMode="gray">
          <a:xfrm>
            <a:off x="1355725" y="2895600"/>
            <a:ext cx="190500" cy="442913"/>
          </a:xfrm>
          <a:prstGeom prst="rect">
            <a:avLst/>
          </a:prstGeom>
          <a:solidFill>
            <a:srgbClr val="4B4B4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pPr eaLnBrk="1" hangingPunct="1">
              <a:spcBef>
                <a:spcPct val="20000"/>
              </a:spcBef>
              <a:defRPr/>
            </a:pPr>
            <a:endParaRPr lang="en-US" altLang="en-US" sz="1477" smtClean="0"/>
          </a:p>
        </p:txBody>
      </p:sp>
      <p:sp>
        <p:nvSpPr>
          <p:cNvPr id="14343" name="Rectangle 6"/>
          <p:cNvSpPr>
            <a:spLocks noChangeArrowheads="1"/>
          </p:cNvSpPr>
          <p:nvPr>
            <p:custDataLst>
              <p:tags r:id="rId6"/>
            </p:custDataLst>
          </p:nvPr>
        </p:nvSpPr>
        <p:spPr bwMode="gray">
          <a:xfrm>
            <a:off x="1355725" y="3605213"/>
            <a:ext cx="190500" cy="442912"/>
          </a:xfrm>
          <a:prstGeom prst="rect">
            <a:avLst/>
          </a:prstGeom>
          <a:solidFill>
            <a:srgbClr val="4B4B4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pPr eaLnBrk="1" hangingPunct="1">
              <a:spcBef>
                <a:spcPct val="20000"/>
              </a:spcBef>
              <a:defRPr/>
            </a:pPr>
            <a:endParaRPr lang="en-US" altLang="en-US" sz="1477" smtClean="0"/>
          </a:p>
        </p:txBody>
      </p:sp>
      <p:sp>
        <p:nvSpPr>
          <p:cNvPr id="14344" name="Rectangle 8"/>
          <p:cNvSpPr>
            <a:spLocks noChangeArrowheads="1"/>
          </p:cNvSpPr>
          <p:nvPr>
            <p:custDataLst>
              <p:tags r:id="rId7"/>
            </p:custDataLst>
          </p:nvPr>
        </p:nvSpPr>
        <p:spPr bwMode="gray">
          <a:xfrm>
            <a:off x="777875" y="1476375"/>
            <a:ext cx="577850" cy="444500"/>
          </a:xfrm>
          <a:prstGeom prst="rect">
            <a:avLst/>
          </a:prstGeom>
          <a:solidFill>
            <a:srgbClr val="91263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pPr algn="r" eaLnBrk="1" hangingPunct="1">
              <a:defRPr/>
            </a:pPr>
            <a:endParaRPr lang="en-GB" altLang="en-US" sz="2215" smtClean="0">
              <a:solidFill>
                <a:schemeClr val="bg1"/>
              </a:solidFill>
            </a:endParaRPr>
          </a:p>
        </p:txBody>
      </p:sp>
      <p:sp>
        <p:nvSpPr>
          <p:cNvPr id="14345" name="Rectangle 9"/>
          <p:cNvSpPr>
            <a:spLocks noChangeArrowheads="1"/>
          </p:cNvSpPr>
          <p:nvPr>
            <p:custDataLst>
              <p:tags r:id="rId8"/>
            </p:custDataLst>
          </p:nvPr>
        </p:nvSpPr>
        <p:spPr bwMode="gray">
          <a:xfrm>
            <a:off x="777875" y="2185988"/>
            <a:ext cx="577850" cy="444500"/>
          </a:xfrm>
          <a:prstGeom prst="rect">
            <a:avLst/>
          </a:prstGeom>
          <a:solidFill>
            <a:srgbClr val="91263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pPr algn="r" eaLnBrk="1" hangingPunct="1">
              <a:defRPr/>
            </a:pPr>
            <a:endParaRPr lang="en-GB" altLang="en-US" sz="2215" smtClean="0">
              <a:solidFill>
                <a:schemeClr val="bg1"/>
              </a:solidFill>
            </a:endParaRPr>
          </a:p>
        </p:txBody>
      </p:sp>
      <p:sp>
        <p:nvSpPr>
          <p:cNvPr id="14346" name="Rectangle 10"/>
          <p:cNvSpPr>
            <a:spLocks noChangeArrowheads="1"/>
          </p:cNvSpPr>
          <p:nvPr>
            <p:custDataLst>
              <p:tags r:id="rId9"/>
            </p:custDataLst>
          </p:nvPr>
        </p:nvSpPr>
        <p:spPr bwMode="gray">
          <a:xfrm>
            <a:off x="777875" y="2895600"/>
            <a:ext cx="577850" cy="442913"/>
          </a:xfrm>
          <a:prstGeom prst="rect">
            <a:avLst/>
          </a:prstGeom>
          <a:solidFill>
            <a:srgbClr val="91263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pPr algn="r" eaLnBrk="1" hangingPunct="1">
              <a:defRPr/>
            </a:pPr>
            <a:endParaRPr lang="en-GB" altLang="en-US" sz="2215" smtClean="0">
              <a:solidFill>
                <a:schemeClr val="bg1"/>
              </a:solidFill>
            </a:endParaRPr>
          </a:p>
        </p:txBody>
      </p:sp>
      <p:sp>
        <p:nvSpPr>
          <p:cNvPr id="14347" name="Rectangle 11"/>
          <p:cNvSpPr>
            <a:spLocks noChangeArrowheads="1"/>
          </p:cNvSpPr>
          <p:nvPr>
            <p:custDataLst>
              <p:tags r:id="rId10"/>
            </p:custDataLst>
          </p:nvPr>
        </p:nvSpPr>
        <p:spPr bwMode="gray">
          <a:xfrm>
            <a:off x="777875" y="3605213"/>
            <a:ext cx="577850" cy="442912"/>
          </a:xfrm>
          <a:prstGeom prst="rect">
            <a:avLst/>
          </a:prstGeom>
          <a:solidFill>
            <a:srgbClr val="91263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pPr algn="r" eaLnBrk="1" hangingPunct="1">
              <a:defRPr/>
            </a:pPr>
            <a:endParaRPr lang="en-GB" altLang="en-US" sz="2215" smtClean="0">
              <a:solidFill>
                <a:schemeClr val="bg1"/>
              </a:solidFill>
            </a:endParaRPr>
          </a:p>
        </p:txBody>
      </p:sp>
      <p:sp>
        <p:nvSpPr>
          <p:cNvPr id="14348" name="Rectangle 13"/>
          <p:cNvSpPr>
            <a:spLocks noChangeArrowheads="1"/>
          </p:cNvSpPr>
          <p:nvPr/>
        </p:nvSpPr>
        <p:spPr bwMode="gray">
          <a:xfrm>
            <a:off x="1162050" y="1476375"/>
            <a:ext cx="28892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8615" rIns="0" anchor="ctr"/>
          <a:lstStyle>
            <a:lvl1pPr>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pPr algn="ctr" eaLnBrk="1" hangingPunct="1">
              <a:defRPr/>
            </a:pPr>
            <a:r>
              <a:rPr lang="en-GB" altLang="en-US" sz="3446" b="1" smtClean="0">
                <a:solidFill>
                  <a:schemeClr val="bg1"/>
                </a:solidFill>
              </a:rPr>
              <a:t>1</a:t>
            </a:r>
          </a:p>
        </p:txBody>
      </p:sp>
      <p:sp>
        <p:nvSpPr>
          <p:cNvPr id="14349" name="Rectangle 14"/>
          <p:cNvSpPr>
            <a:spLocks noChangeArrowheads="1"/>
          </p:cNvSpPr>
          <p:nvPr>
            <p:custDataLst>
              <p:tags r:id="rId11"/>
            </p:custDataLst>
          </p:nvPr>
        </p:nvSpPr>
        <p:spPr bwMode="gray">
          <a:xfrm>
            <a:off x="1162050" y="2185988"/>
            <a:ext cx="28892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8615" rIns="0" anchor="ctr"/>
          <a:lstStyle>
            <a:lvl1pPr>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pPr algn="ctr" eaLnBrk="1" hangingPunct="1">
              <a:defRPr/>
            </a:pPr>
            <a:r>
              <a:rPr lang="en-GB" altLang="en-US" sz="3446" b="1" smtClean="0">
                <a:solidFill>
                  <a:schemeClr val="bg1"/>
                </a:solidFill>
              </a:rPr>
              <a:t>2</a:t>
            </a:r>
          </a:p>
        </p:txBody>
      </p:sp>
      <p:sp>
        <p:nvSpPr>
          <p:cNvPr id="14350" name="Rectangle 15"/>
          <p:cNvSpPr>
            <a:spLocks noChangeArrowheads="1"/>
          </p:cNvSpPr>
          <p:nvPr>
            <p:custDataLst>
              <p:tags r:id="rId12"/>
            </p:custDataLst>
          </p:nvPr>
        </p:nvSpPr>
        <p:spPr bwMode="gray">
          <a:xfrm>
            <a:off x="1162050" y="2895600"/>
            <a:ext cx="288925" cy="44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8615" rIns="0" anchor="ctr"/>
          <a:lstStyle>
            <a:lvl1pPr>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pPr algn="ctr" eaLnBrk="1" hangingPunct="1">
              <a:defRPr/>
            </a:pPr>
            <a:r>
              <a:rPr lang="en-GB" altLang="en-US" sz="3446" b="1" smtClean="0">
                <a:solidFill>
                  <a:schemeClr val="bg1"/>
                </a:solidFill>
              </a:rPr>
              <a:t>3</a:t>
            </a:r>
          </a:p>
        </p:txBody>
      </p:sp>
      <p:sp>
        <p:nvSpPr>
          <p:cNvPr id="14351" name="Rectangle 16"/>
          <p:cNvSpPr>
            <a:spLocks noChangeArrowheads="1"/>
          </p:cNvSpPr>
          <p:nvPr>
            <p:custDataLst>
              <p:tags r:id="rId13"/>
            </p:custDataLst>
          </p:nvPr>
        </p:nvSpPr>
        <p:spPr bwMode="gray">
          <a:xfrm>
            <a:off x="1162050" y="3605213"/>
            <a:ext cx="288925"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8615" rIns="0" anchor="ctr"/>
          <a:lstStyle>
            <a:lvl1pPr>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pPr algn="ctr" eaLnBrk="1" hangingPunct="1">
              <a:defRPr/>
            </a:pPr>
            <a:r>
              <a:rPr lang="en-GB" altLang="en-US" sz="3446" b="1" smtClean="0">
                <a:solidFill>
                  <a:schemeClr val="bg1"/>
                </a:solidFill>
              </a:rPr>
              <a:t>4</a:t>
            </a:r>
          </a:p>
        </p:txBody>
      </p:sp>
      <p:sp>
        <p:nvSpPr>
          <p:cNvPr id="14352" name="Rectangle 18"/>
          <p:cNvSpPr>
            <a:spLocks noChangeArrowheads="1"/>
          </p:cNvSpPr>
          <p:nvPr/>
        </p:nvSpPr>
        <p:spPr bwMode="gray">
          <a:xfrm>
            <a:off x="1738313" y="1476375"/>
            <a:ext cx="1056322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8615" rIns="0" anchor="ctr"/>
          <a:lstStyle>
            <a:lvl1pPr>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pPr eaLnBrk="1" hangingPunct="1">
              <a:defRPr/>
            </a:pPr>
            <a:r>
              <a:rPr lang="en-GB" altLang="en-US" sz="2215" smtClean="0">
                <a:solidFill>
                  <a:srgbClr val="204196"/>
                </a:solidFill>
              </a:rPr>
              <a:t>Deal Overview</a:t>
            </a:r>
          </a:p>
        </p:txBody>
      </p:sp>
      <p:sp>
        <p:nvSpPr>
          <p:cNvPr id="14353" name="Rectangle 19"/>
          <p:cNvSpPr>
            <a:spLocks noChangeArrowheads="1"/>
          </p:cNvSpPr>
          <p:nvPr/>
        </p:nvSpPr>
        <p:spPr bwMode="gray">
          <a:xfrm>
            <a:off x="1738313" y="2185988"/>
            <a:ext cx="1056322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8615" rIns="0" anchor="ctr"/>
          <a:lstStyle>
            <a:lvl1pPr>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pPr eaLnBrk="1" hangingPunct="1">
              <a:defRPr/>
            </a:pPr>
            <a:r>
              <a:rPr lang="en-GB" altLang="en-US" sz="2215" smtClean="0">
                <a:solidFill>
                  <a:srgbClr val="204196"/>
                </a:solidFill>
              </a:rPr>
              <a:t>Industry</a:t>
            </a:r>
          </a:p>
        </p:txBody>
      </p:sp>
      <p:sp>
        <p:nvSpPr>
          <p:cNvPr id="14354" name="Rectangle 20"/>
          <p:cNvSpPr>
            <a:spLocks noChangeArrowheads="1"/>
          </p:cNvSpPr>
          <p:nvPr/>
        </p:nvSpPr>
        <p:spPr bwMode="gray">
          <a:xfrm>
            <a:off x="1738313" y="2895600"/>
            <a:ext cx="10563225" cy="44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8615" rIns="0" anchor="ctr"/>
          <a:lstStyle>
            <a:lvl1pPr>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pPr eaLnBrk="1" hangingPunct="1">
              <a:defRPr/>
            </a:pPr>
            <a:r>
              <a:rPr lang="en-GB" altLang="en-US" sz="2215" dirty="0" smtClean="0">
                <a:solidFill>
                  <a:srgbClr val="204196"/>
                </a:solidFill>
              </a:rPr>
              <a:t>Target Overview- Blackberry</a:t>
            </a:r>
          </a:p>
        </p:txBody>
      </p:sp>
      <p:sp>
        <p:nvSpPr>
          <p:cNvPr id="14355" name="Rectangle 21"/>
          <p:cNvSpPr>
            <a:spLocks noChangeArrowheads="1"/>
          </p:cNvSpPr>
          <p:nvPr/>
        </p:nvSpPr>
        <p:spPr bwMode="gray">
          <a:xfrm>
            <a:off x="1738313" y="3605213"/>
            <a:ext cx="10563225"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8615" rIns="0" anchor="ctr"/>
          <a:lstStyle>
            <a:lvl1pPr>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pPr eaLnBrk="1" hangingPunct="1">
              <a:defRPr/>
            </a:pPr>
            <a:r>
              <a:rPr lang="en-GB" altLang="en-US" sz="2215" dirty="0" smtClean="0">
                <a:solidFill>
                  <a:srgbClr val="204196"/>
                </a:solidFill>
              </a:rPr>
              <a:t>Business Valuation</a:t>
            </a:r>
          </a:p>
        </p:txBody>
      </p:sp>
      <p:sp>
        <p:nvSpPr>
          <p:cNvPr id="14356" name="Rectangle 27"/>
          <p:cNvSpPr>
            <a:spLocks noChangeArrowheads="1"/>
          </p:cNvSpPr>
          <p:nvPr/>
        </p:nvSpPr>
        <p:spPr bwMode="auto">
          <a:xfrm>
            <a:off x="1041829" y="200025"/>
            <a:ext cx="10363200" cy="750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pPr algn="ctr" eaLnBrk="1" hangingPunct="1">
              <a:defRPr/>
            </a:pPr>
            <a:r>
              <a:rPr lang="de-DE" altLang="en-US" sz="3200" b="1" dirty="0" smtClean="0">
                <a:solidFill>
                  <a:srgbClr val="004E89"/>
                </a:solidFill>
              </a:rPr>
              <a:t>AGENDA</a:t>
            </a:r>
          </a:p>
        </p:txBody>
      </p:sp>
      <p:sp>
        <p:nvSpPr>
          <p:cNvPr id="14357" name="Rectangle 6"/>
          <p:cNvSpPr>
            <a:spLocks noChangeArrowheads="1"/>
          </p:cNvSpPr>
          <p:nvPr>
            <p:custDataLst>
              <p:tags r:id="rId14"/>
            </p:custDataLst>
          </p:nvPr>
        </p:nvSpPr>
        <p:spPr bwMode="gray">
          <a:xfrm>
            <a:off x="1355725" y="4316413"/>
            <a:ext cx="190500" cy="442912"/>
          </a:xfrm>
          <a:prstGeom prst="rect">
            <a:avLst/>
          </a:prstGeom>
          <a:solidFill>
            <a:srgbClr val="4B4B4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pPr eaLnBrk="1" hangingPunct="1">
              <a:spcBef>
                <a:spcPct val="20000"/>
              </a:spcBef>
              <a:defRPr/>
            </a:pPr>
            <a:endParaRPr lang="en-US" altLang="en-US" sz="1477" smtClean="0"/>
          </a:p>
        </p:txBody>
      </p:sp>
      <p:sp>
        <p:nvSpPr>
          <p:cNvPr id="14358" name="Rectangle 11"/>
          <p:cNvSpPr>
            <a:spLocks noChangeArrowheads="1"/>
          </p:cNvSpPr>
          <p:nvPr>
            <p:custDataLst>
              <p:tags r:id="rId15"/>
            </p:custDataLst>
          </p:nvPr>
        </p:nvSpPr>
        <p:spPr bwMode="gray">
          <a:xfrm>
            <a:off x="777875" y="4316413"/>
            <a:ext cx="577850" cy="442912"/>
          </a:xfrm>
          <a:prstGeom prst="rect">
            <a:avLst/>
          </a:prstGeom>
          <a:solidFill>
            <a:srgbClr val="91263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pPr algn="r" eaLnBrk="1" hangingPunct="1">
              <a:defRPr/>
            </a:pPr>
            <a:endParaRPr lang="en-GB" altLang="en-US" sz="2215" smtClean="0">
              <a:solidFill>
                <a:schemeClr val="bg1"/>
              </a:solidFill>
            </a:endParaRPr>
          </a:p>
        </p:txBody>
      </p:sp>
      <p:sp>
        <p:nvSpPr>
          <p:cNvPr id="14359" name="Rectangle 16"/>
          <p:cNvSpPr>
            <a:spLocks noChangeArrowheads="1"/>
          </p:cNvSpPr>
          <p:nvPr>
            <p:custDataLst>
              <p:tags r:id="rId16"/>
            </p:custDataLst>
          </p:nvPr>
        </p:nvSpPr>
        <p:spPr bwMode="gray">
          <a:xfrm>
            <a:off x="1162050" y="4316413"/>
            <a:ext cx="288925"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8615" rIns="0" anchor="ctr"/>
          <a:lstStyle>
            <a:lvl1pPr>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pPr algn="ctr" eaLnBrk="1" hangingPunct="1">
              <a:defRPr/>
            </a:pPr>
            <a:r>
              <a:rPr lang="en-GB" altLang="en-US" sz="3446" b="1" smtClean="0">
                <a:solidFill>
                  <a:schemeClr val="bg1"/>
                </a:solidFill>
              </a:rPr>
              <a:t>5</a:t>
            </a:r>
          </a:p>
        </p:txBody>
      </p:sp>
      <p:sp>
        <p:nvSpPr>
          <p:cNvPr id="14360" name="Rectangle 21"/>
          <p:cNvSpPr>
            <a:spLocks noChangeArrowheads="1"/>
          </p:cNvSpPr>
          <p:nvPr/>
        </p:nvSpPr>
        <p:spPr bwMode="gray">
          <a:xfrm>
            <a:off x="1752600" y="4316413"/>
            <a:ext cx="10563225"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8615" rIns="0" anchor="ctr"/>
          <a:lstStyle>
            <a:lvl1pPr>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pPr eaLnBrk="1" hangingPunct="1">
              <a:defRPr/>
            </a:pPr>
            <a:r>
              <a:rPr lang="en-GB" altLang="en-US" sz="2215" smtClean="0">
                <a:solidFill>
                  <a:srgbClr val="204196"/>
                </a:solidFill>
              </a:rPr>
              <a:t>Synergies &amp; Forecast</a:t>
            </a:r>
          </a:p>
        </p:txBody>
      </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ctrTitle"/>
          </p:nvPr>
        </p:nvSpPr>
        <p:spPr>
          <a:xfrm>
            <a:off x="638175" y="2819400"/>
            <a:ext cx="8534400" cy="473075"/>
          </a:xfrm>
        </p:spPr>
        <p:txBody>
          <a:bodyPr/>
          <a:lstStyle/>
          <a:p>
            <a:pPr eaLnBrk="1" hangingPunct="1">
              <a:defRPr/>
            </a:pPr>
            <a:r>
              <a:rPr lang="de-DE" altLang="en-US" sz="5400" dirty="0" smtClean="0"/>
              <a:t>BUSINESS VALUATION</a:t>
            </a:r>
          </a:p>
        </p:txBody>
      </p:sp>
      <p:sp>
        <p:nvSpPr>
          <p:cNvPr id="17411" name="Rectangle 8"/>
          <p:cNvSpPr>
            <a:spLocks noGrp="1" noChangeArrowheads="1"/>
          </p:cNvSpPr>
          <p:nvPr>
            <p:ph type="subTitle" idx="1"/>
          </p:nvPr>
        </p:nvSpPr>
        <p:spPr>
          <a:xfrm>
            <a:off x="657225" y="3429000"/>
            <a:ext cx="8534400" cy="1295400"/>
          </a:xfrm>
        </p:spPr>
        <p:txBody>
          <a:bodyPr/>
          <a:lstStyle/>
          <a:p>
            <a:pPr marL="0" indent="0" eaLnBrk="1" hangingPunct="1">
              <a:defRPr/>
            </a:pPr>
            <a:r>
              <a:rPr lang="de-DE" altLang="en-US" sz="2400" b="1" dirty="0" smtClean="0"/>
              <a:t>Discounted Cash Flow (DCF)</a:t>
            </a:r>
          </a:p>
        </p:txBody>
      </p:sp>
    </p:spTree>
    <p:extLst>
      <p:ext uri="{BB962C8B-B14F-4D97-AF65-F5344CB8AC3E}">
        <p14:creationId xmlns:p14="http://schemas.microsoft.com/office/powerpoint/2010/main" val="5628095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1424" y="332656"/>
            <a:ext cx="10363200" cy="609600"/>
          </a:xfrm>
        </p:spPr>
        <p:txBody>
          <a:bodyPr/>
          <a:lstStyle/>
          <a:p>
            <a:pPr algn="ctr">
              <a:defRPr/>
            </a:pPr>
            <a:r>
              <a:rPr lang="en-US" sz="3200" dirty="0" smtClean="0"/>
              <a:t>DCF SCENARIO</a:t>
            </a:r>
            <a:endParaRPr lang="en-US" sz="3200" dirty="0"/>
          </a:p>
        </p:txBody>
      </p:sp>
      <p:graphicFrame>
        <p:nvGraphicFramePr>
          <p:cNvPr id="3" name="Content Placeholder 5"/>
          <p:cNvGraphicFramePr>
            <a:graphicFrameLocks noGrp="1"/>
          </p:cNvGraphicFramePr>
          <p:nvPr>
            <p:ph idx="1"/>
            <p:extLst>
              <p:ext uri="{D42A27DB-BD31-4B8C-83A1-F6EECF244321}">
                <p14:modId xmlns:p14="http://schemas.microsoft.com/office/powerpoint/2010/main" val="62754785"/>
              </p:ext>
            </p:extLst>
          </p:nvPr>
        </p:nvGraphicFramePr>
        <p:xfrm>
          <a:off x="247650" y="1844824"/>
          <a:ext cx="8272463" cy="3940175"/>
        </p:xfrm>
        <a:graphic>
          <a:graphicData uri="http://schemas.openxmlformats.org/drawingml/2006/chart">
            <c:chart xmlns:c="http://schemas.openxmlformats.org/drawingml/2006/chart" xmlns:r="http://schemas.openxmlformats.org/officeDocument/2006/relationships" r:id="rId3"/>
          </a:graphicData>
        </a:graphic>
      </p:graphicFrame>
      <p:pic>
        <p:nvPicPr>
          <p:cNvPr id="51204"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326313" y="1844824"/>
            <a:ext cx="4603750" cy="147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10948848" y="1876022"/>
            <a:ext cx="981215" cy="276999"/>
          </a:xfrm>
          <a:prstGeom prst="rect">
            <a:avLst/>
          </a:prstGeom>
          <a:noFill/>
        </p:spPr>
        <p:txBody>
          <a:bodyPr wrap="square" rtlCol="0">
            <a:spAutoFit/>
          </a:bodyPr>
          <a:lstStyle/>
          <a:p>
            <a:r>
              <a:rPr lang="en-US" dirty="0" smtClean="0"/>
              <a:t>In US$ mill</a:t>
            </a:r>
            <a:endParaRPr lang="en-US" dirty="0"/>
          </a:p>
        </p:txBody>
      </p:sp>
      <p:pic>
        <p:nvPicPr>
          <p:cNvPr id="7" name="Picture 3"/>
          <p:cNvPicPr>
            <a:picLocks noChangeAspect="1"/>
          </p:cNvPicPr>
          <p:nvPr/>
        </p:nvPicPr>
        <p:blipFill rotWithShape="1">
          <a:blip r:embed="rId5">
            <a:extLst>
              <a:ext uri="{28A0092B-C50C-407E-A947-70E740481C1C}">
                <a14:useLocalDpi xmlns:a14="http://schemas.microsoft.com/office/drawing/2010/main" val="0"/>
              </a:ext>
            </a:extLst>
          </a:blip>
          <a:srcRect t="2" b="76084"/>
          <a:stretch/>
        </p:blipFill>
        <p:spPr bwMode="auto">
          <a:xfrm>
            <a:off x="8520113" y="3728258"/>
            <a:ext cx="3319960" cy="463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 name="Group 7"/>
          <p:cNvGrpSpPr/>
          <p:nvPr/>
        </p:nvGrpSpPr>
        <p:grpSpPr>
          <a:xfrm>
            <a:off x="911424" y="6309320"/>
            <a:ext cx="8280920" cy="343468"/>
            <a:chOff x="191344" y="6309320"/>
            <a:chExt cx="8280920" cy="343468"/>
          </a:xfrm>
        </p:grpSpPr>
        <p:sp>
          <p:nvSpPr>
            <p:cNvPr id="9" name="Chevron 8"/>
            <p:cNvSpPr/>
            <p:nvPr/>
          </p:nvSpPr>
          <p:spPr bwMode="auto">
            <a:xfrm>
              <a:off x="191344"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b="1" i="0" u="none" strike="noStrike" cap="none" normalizeH="0" baseline="0" dirty="0" smtClean="0">
                  <a:ln>
                    <a:noFill/>
                  </a:ln>
                  <a:solidFill>
                    <a:schemeClr val="bg1"/>
                  </a:solidFill>
                  <a:latin typeface="Arial Bold" panose="020B0704020202020204" pitchFamily="34" charset="0"/>
                  <a:ea typeface="ＭＳ Ｐゴシック" charset="-128"/>
                  <a:cs typeface="Arial Bold" panose="020B0704020202020204" pitchFamily="34" charset="0"/>
                </a:rPr>
                <a:t>Deal Overview</a:t>
              </a:r>
            </a:p>
          </p:txBody>
        </p:sp>
        <p:sp>
          <p:nvSpPr>
            <p:cNvPr id="10" name="Chevron 9"/>
            <p:cNvSpPr/>
            <p:nvPr/>
          </p:nvSpPr>
          <p:spPr bwMode="auto">
            <a:xfrm>
              <a:off x="1847528"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b="1" i="0" u="none" strike="noStrike" cap="none" normalizeH="0" baseline="0" dirty="0" smtClean="0">
                  <a:ln>
                    <a:noFill/>
                  </a:ln>
                  <a:solidFill>
                    <a:schemeClr val="bg1"/>
                  </a:solidFill>
                  <a:effectLst/>
                  <a:latin typeface="Arial" charset="0"/>
                  <a:ea typeface="ＭＳ Ｐゴシック" charset="-128"/>
                </a:rPr>
                <a:t>Industry</a:t>
              </a:r>
              <a:endParaRPr kumimoji="0" lang="en-US" sz="1000" b="1" i="0" u="none" strike="noStrike" cap="none" normalizeH="0" baseline="0" dirty="0" smtClean="0">
                <a:ln>
                  <a:noFill/>
                </a:ln>
                <a:solidFill>
                  <a:schemeClr val="bg1"/>
                </a:solidFill>
                <a:effectLst/>
                <a:latin typeface="Arial" charset="0"/>
                <a:ea typeface="ＭＳ Ｐゴシック" charset="-128"/>
              </a:endParaRPr>
            </a:p>
          </p:txBody>
        </p:sp>
        <p:sp>
          <p:nvSpPr>
            <p:cNvPr id="11" name="Chevron 10"/>
            <p:cNvSpPr/>
            <p:nvPr/>
          </p:nvSpPr>
          <p:spPr bwMode="auto">
            <a:xfrm>
              <a:off x="3503712" y="6310942"/>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charset="0"/>
                  <a:ea typeface="ＭＳ Ｐゴシック" charset="-128"/>
                </a:rPr>
                <a:t>Target Overview</a:t>
              </a:r>
            </a:p>
          </p:txBody>
        </p:sp>
        <p:sp>
          <p:nvSpPr>
            <p:cNvPr id="12" name="Chevron 11"/>
            <p:cNvSpPr/>
            <p:nvPr/>
          </p:nvSpPr>
          <p:spPr bwMode="auto">
            <a:xfrm>
              <a:off x="5159896" y="6309320"/>
              <a:ext cx="1656184" cy="341846"/>
            </a:xfrm>
            <a:prstGeom prst="chevron">
              <a:avLst/>
            </a:prstGeom>
            <a:solidFill>
              <a:srgbClr val="91233B"/>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ＭＳ Ｐゴシック" charset="-128"/>
                </a:rPr>
                <a:t>Valuation</a:t>
              </a:r>
            </a:p>
          </p:txBody>
        </p:sp>
        <p:sp>
          <p:nvSpPr>
            <p:cNvPr id="13" name="Chevron 12"/>
            <p:cNvSpPr/>
            <p:nvPr/>
          </p:nvSpPr>
          <p:spPr bwMode="auto">
            <a:xfrm>
              <a:off x="6816080"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ＭＳ Ｐゴシック" charset="-128"/>
                </a:rPr>
                <a:t>Synergy</a:t>
              </a:r>
            </a:p>
          </p:txBody>
        </p:sp>
      </p:gr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983432" y="329478"/>
            <a:ext cx="10363200" cy="609600"/>
          </a:xfrm>
        </p:spPr>
        <p:txBody>
          <a:bodyPr/>
          <a:lstStyle/>
          <a:p>
            <a:pPr algn="ctr"/>
            <a:r>
              <a:rPr lang="en-US" altLang="en-US" sz="3200" dirty="0" smtClean="0"/>
              <a:t>VALUATION SUMMARY</a:t>
            </a:r>
          </a:p>
        </p:txBody>
      </p:sp>
      <p:graphicFrame>
        <p:nvGraphicFramePr>
          <p:cNvPr id="5" name="Chart 4"/>
          <p:cNvGraphicFramePr>
            <a:graphicFrameLocks/>
          </p:cNvGraphicFramePr>
          <p:nvPr>
            <p:extLst>
              <p:ext uri="{D42A27DB-BD31-4B8C-83A1-F6EECF244321}">
                <p14:modId xmlns:p14="http://schemas.microsoft.com/office/powerpoint/2010/main" val="1769074497"/>
              </p:ext>
            </p:extLst>
          </p:nvPr>
        </p:nvGraphicFramePr>
        <p:xfrm>
          <a:off x="423985" y="1328836"/>
          <a:ext cx="8655417" cy="4639217"/>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4751693" y="1328194"/>
            <a:ext cx="3455988" cy="707886"/>
          </a:xfrm>
          <a:prstGeom prst="rect">
            <a:avLst/>
          </a:prstGeom>
          <a:solidFill>
            <a:srgbClr val="C00000"/>
          </a:solidFill>
          <a:ln>
            <a:solidFill>
              <a:srgbClr val="C00000"/>
            </a:solid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spAutoFit/>
          </a:bodyPr>
          <a:lstStyle/>
          <a:p>
            <a:pPr algn="ctr">
              <a:defRPr/>
            </a:pPr>
            <a:r>
              <a:rPr lang="en-US" sz="2000" b="1" dirty="0">
                <a:solidFill>
                  <a:schemeClr val="bg1"/>
                </a:solidFill>
              </a:rPr>
              <a:t>RESERVATION PRICE $15.76</a:t>
            </a:r>
          </a:p>
        </p:txBody>
      </p:sp>
      <p:sp>
        <p:nvSpPr>
          <p:cNvPr id="2" name="Rectangle 1"/>
          <p:cNvSpPr/>
          <p:nvPr/>
        </p:nvSpPr>
        <p:spPr bwMode="auto">
          <a:xfrm>
            <a:off x="2855640" y="1484784"/>
            <a:ext cx="504056" cy="4104456"/>
          </a:xfrm>
          <a:prstGeom prst="rect">
            <a:avLst/>
          </a:prstGeom>
          <a:solidFill>
            <a:schemeClr val="bg2">
              <a:lumMod val="60000"/>
              <a:lumOff val="40000"/>
              <a:alpha val="39000"/>
            </a:schemeClr>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rgbClr val="131313"/>
              </a:solidFill>
              <a:effectLst/>
              <a:latin typeface="Arial" charset="0"/>
              <a:ea typeface="ＭＳ Ｐゴシック" charset="-128"/>
            </a:endParaRPr>
          </a:p>
        </p:txBody>
      </p:sp>
      <p:sp>
        <p:nvSpPr>
          <p:cNvPr id="7" name="TextBox 6"/>
          <p:cNvSpPr txBox="1"/>
          <p:nvPr/>
        </p:nvSpPr>
        <p:spPr>
          <a:xfrm>
            <a:off x="8328248" y="1309726"/>
            <a:ext cx="3455988" cy="707886"/>
          </a:xfrm>
          <a:prstGeom prst="rect">
            <a:avLst/>
          </a:prstGeom>
          <a:solidFill>
            <a:srgbClr val="00B050"/>
          </a:solidFill>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spAutoFit/>
          </a:bodyPr>
          <a:lstStyle/>
          <a:p>
            <a:pPr algn="ctr">
              <a:defRPr/>
            </a:pPr>
            <a:r>
              <a:rPr lang="en-US" sz="2000" b="1" dirty="0" smtClean="0">
                <a:solidFill>
                  <a:schemeClr val="bg1"/>
                </a:solidFill>
              </a:rPr>
              <a:t>BID PRICE </a:t>
            </a:r>
          </a:p>
          <a:p>
            <a:pPr algn="ctr">
              <a:defRPr/>
            </a:pPr>
            <a:r>
              <a:rPr lang="en-US" sz="2000" b="1" dirty="0" smtClean="0">
                <a:solidFill>
                  <a:schemeClr val="bg1"/>
                </a:solidFill>
              </a:rPr>
              <a:t>$10.72</a:t>
            </a:r>
            <a:endParaRPr lang="en-US" sz="2000" b="1" dirty="0">
              <a:solidFill>
                <a:schemeClr val="bg1"/>
              </a:solidFill>
            </a:endParaRPr>
          </a:p>
        </p:txBody>
      </p:sp>
      <p:sp>
        <p:nvSpPr>
          <p:cNvPr id="8" name="TextBox 7"/>
          <p:cNvSpPr txBox="1"/>
          <p:nvPr/>
        </p:nvSpPr>
        <p:spPr>
          <a:xfrm>
            <a:off x="8342700" y="2140240"/>
            <a:ext cx="3455988" cy="707886"/>
          </a:xfrm>
          <a:prstGeom prst="rect">
            <a:avLst/>
          </a:prstGeom>
          <a:solidFill>
            <a:srgbClr val="FFC000"/>
          </a:solidFill>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spAutoFit/>
          </a:bodyPr>
          <a:lstStyle/>
          <a:p>
            <a:pPr algn="ctr">
              <a:defRPr/>
            </a:pPr>
            <a:r>
              <a:rPr lang="en-US" sz="2000" b="1" dirty="0" smtClean="0"/>
              <a:t>BID PREMIUM</a:t>
            </a:r>
          </a:p>
          <a:p>
            <a:pPr algn="ctr">
              <a:defRPr/>
            </a:pPr>
            <a:r>
              <a:rPr lang="en-US" sz="2000" b="1" dirty="0" smtClean="0"/>
              <a:t>35%</a:t>
            </a:r>
            <a:endParaRPr lang="en-US" sz="2000" b="1" dirty="0"/>
          </a:p>
        </p:txBody>
      </p:sp>
      <p:pic>
        <p:nvPicPr>
          <p:cNvPr id="11" name="Picture 3"/>
          <p:cNvPicPr>
            <a:picLocks noChangeAspect="1"/>
          </p:cNvPicPr>
          <p:nvPr/>
        </p:nvPicPr>
        <p:blipFill rotWithShape="1">
          <a:blip r:embed="rId4">
            <a:extLst>
              <a:ext uri="{28A0092B-C50C-407E-A947-70E740481C1C}">
                <a14:useLocalDpi xmlns:a14="http://schemas.microsoft.com/office/drawing/2010/main" val="0"/>
              </a:ext>
            </a:extLst>
          </a:blip>
          <a:srcRect t="2" b="76084"/>
          <a:stretch/>
        </p:blipFill>
        <p:spPr bwMode="auto">
          <a:xfrm>
            <a:off x="8619295" y="3008351"/>
            <a:ext cx="3319960" cy="463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Group 11"/>
          <p:cNvGrpSpPr/>
          <p:nvPr/>
        </p:nvGrpSpPr>
        <p:grpSpPr>
          <a:xfrm>
            <a:off x="911424" y="6309320"/>
            <a:ext cx="8280920" cy="343468"/>
            <a:chOff x="191344" y="6309320"/>
            <a:chExt cx="8280920" cy="343468"/>
          </a:xfrm>
        </p:grpSpPr>
        <p:sp>
          <p:nvSpPr>
            <p:cNvPr id="13" name="Chevron 12"/>
            <p:cNvSpPr/>
            <p:nvPr/>
          </p:nvSpPr>
          <p:spPr bwMode="auto">
            <a:xfrm>
              <a:off x="191344"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b="1" i="0" u="none" strike="noStrike" cap="none" normalizeH="0" baseline="0" dirty="0" smtClean="0">
                  <a:ln>
                    <a:noFill/>
                  </a:ln>
                  <a:solidFill>
                    <a:schemeClr val="bg1"/>
                  </a:solidFill>
                  <a:latin typeface="Arial Bold" panose="020B0704020202020204" pitchFamily="34" charset="0"/>
                  <a:ea typeface="ＭＳ Ｐゴシック" charset="-128"/>
                  <a:cs typeface="Arial Bold" panose="020B0704020202020204" pitchFamily="34" charset="0"/>
                </a:rPr>
                <a:t>Deal Overview</a:t>
              </a:r>
            </a:p>
          </p:txBody>
        </p:sp>
        <p:sp>
          <p:nvSpPr>
            <p:cNvPr id="14" name="Chevron 13"/>
            <p:cNvSpPr/>
            <p:nvPr/>
          </p:nvSpPr>
          <p:spPr bwMode="auto">
            <a:xfrm>
              <a:off x="1847528"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b="1" i="0" u="none" strike="noStrike" cap="none" normalizeH="0" baseline="0" dirty="0" smtClean="0">
                  <a:ln>
                    <a:noFill/>
                  </a:ln>
                  <a:solidFill>
                    <a:schemeClr val="bg1"/>
                  </a:solidFill>
                  <a:effectLst/>
                  <a:latin typeface="Arial" charset="0"/>
                  <a:ea typeface="ＭＳ Ｐゴシック" charset="-128"/>
                </a:rPr>
                <a:t>Industry</a:t>
              </a:r>
              <a:endParaRPr kumimoji="0" lang="en-US" sz="1000" b="1" i="0" u="none" strike="noStrike" cap="none" normalizeH="0" baseline="0" dirty="0" smtClean="0">
                <a:ln>
                  <a:noFill/>
                </a:ln>
                <a:solidFill>
                  <a:schemeClr val="bg1"/>
                </a:solidFill>
                <a:effectLst/>
                <a:latin typeface="Arial" charset="0"/>
                <a:ea typeface="ＭＳ Ｐゴシック" charset="-128"/>
              </a:endParaRPr>
            </a:p>
          </p:txBody>
        </p:sp>
        <p:sp>
          <p:nvSpPr>
            <p:cNvPr id="15" name="Chevron 14"/>
            <p:cNvSpPr/>
            <p:nvPr/>
          </p:nvSpPr>
          <p:spPr bwMode="auto">
            <a:xfrm>
              <a:off x="3503712" y="6310942"/>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charset="0"/>
                  <a:ea typeface="ＭＳ Ｐゴシック" charset="-128"/>
                </a:rPr>
                <a:t>Target Overview</a:t>
              </a:r>
            </a:p>
          </p:txBody>
        </p:sp>
        <p:sp>
          <p:nvSpPr>
            <p:cNvPr id="16" name="Chevron 15"/>
            <p:cNvSpPr/>
            <p:nvPr/>
          </p:nvSpPr>
          <p:spPr bwMode="auto">
            <a:xfrm>
              <a:off x="5159896" y="6309320"/>
              <a:ext cx="1656184" cy="341846"/>
            </a:xfrm>
            <a:prstGeom prst="chevron">
              <a:avLst/>
            </a:prstGeom>
            <a:solidFill>
              <a:srgbClr val="91233B"/>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ＭＳ Ｐゴシック" charset="-128"/>
                </a:rPr>
                <a:t>Valuation</a:t>
              </a:r>
            </a:p>
          </p:txBody>
        </p:sp>
        <p:sp>
          <p:nvSpPr>
            <p:cNvPr id="17" name="Chevron 16"/>
            <p:cNvSpPr/>
            <p:nvPr/>
          </p:nvSpPr>
          <p:spPr bwMode="auto">
            <a:xfrm>
              <a:off x="6816080"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ＭＳ Ｐゴシック" charset="-128"/>
                </a:rPr>
                <a:t>Synergy</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500"/>
                                        <p:tgtEl>
                                          <p:spTgt spid="8"/>
                                        </p:tgtEl>
                                      </p:cBhvr>
                                    </p:animEffect>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animBg="1"/>
      <p:bldP spid="7" grpId="0" animBg="1"/>
      <p:bldP spid="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913236" y="341313"/>
            <a:ext cx="10363200" cy="609600"/>
          </a:xfrm>
        </p:spPr>
        <p:txBody>
          <a:bodyPr/>
          <a:lstStyle/>
          <a:p>
            <a:pPr algn="ctr"/>
            <a:r>
              <a:rPr lang="en-US" altLang="en-US" sz="3200" dirty="0" smtClean="0"/>
              <a:t>BLACKBERRY INTEGRATION </a:t>
            </a:r>
            <a:br>
              <a:rPr lang="en-US" altLang="en-US" sz="3200" dirty="0" smtClean="0"/>
            </a:br>
            <a:r>
              <a:rPr lang="en-US" altLang="en-US" sz="3200" dirty="0" smtClean="0"/>
              <a:t>WITH SAMSUNG</a:t>
            </a:r>
          </a:p>
        </p:txBody>
      </p:sp>
      <p:sp>
        <p:nvSpPr>
          <p:cNvPr id="3" name="Slide Number Placeholder 2"/>
          <p:cNvSpPr>
            <a:spLocks noGrp="1"/>
          </p:cNvSpPr>
          <p:nvPr>
            <p:ph type="sldNum" sz="quarter" idx="10"/>
          </p:nvPr>
        </p:nvSpPr>
        <p:spPr/>
        <p:txBody>
          <a:bodyPr/>
          <a:lstStyle/>
          <a:p>
            <a:pPr>
              <a:defRPr/>
            </a:pPr>
            <a:fld id="{CE5F73A9-95FE-4248-A369-B969349F2DDA}" type="slidenum">
              <a:rPr lang="de-DE" altLang="en-US"/>
              <a:pPr>
                <a:defRPr/>
              </a:pPr>
              <a:t>22</a:t>
            </a:fld>
            <a:endParaRPr lang="de-DE" altLang="en-US" sz="1231"/>
          </a:p>
        </p:txBody>
      </p:sp>
      <p:graphicFrame>
        <p:nvGraphicFramePr>
          <p:cNvPr id="5" name="Table 4"/>
          <p:cNvGraphicFramePr>
            <a:graphicFrameLocks noGrp="1"/>
          </p:cNvGraphicFramePr>
          <p:nvPr>
            <p:extLst>
              <p:ext uri="{D42A27DB-BD31-4B8C-83A1-F6EECF244321}">
                <p14:modId xmlns:p14="http://schemas.microsoft.com/office/powerpoint/2010/main" val="2918335706"/>
              </p:ext>
            </p:extLst>
          </p:nvPr>
        </p:nvGraphicFramePr>
        <p:xfrm>
          <a:off x="1233487" y="1250834"/>
          <a:ext cx="10009188" cy="4936483"/>
        </p:xfrm>
        <a:graphic>
          <a:graphicData uri="http://schemas.openxmlformats.org/drawingml/2006/table">
            <a:tbl>
              <a:tblPr firstRow="1" bandRow="1">
                <a:tableStyleId>{7E9639D4-E3E2-4D34-9284-5A2195B3D0D7}</a:tableStyleId>
              </a:tblPr>
              <a:tblGrid>
                <a:gridCol w="3336396"/>
                <a:gridCol w="3336396"/>
                <a:gridCol w="3336396"/>
              </a:tblGrid>
              <a:tr h="504061">
                <a:tc>
                  <a:txBody>
                    <a:bodyPr/>
                    <a:lstStyle/>
                    <a:p>
                      <a:pPr algn="ctr"/>
                      <a:r>
                        <a:rPr lang="en-US" sz="2000" dirty="0" smtClean="0"/>
                        <a:t>Samsung</a:t>
                      </a:r>
                      <a:r>
                        <a:rPr lang="en-US" sz="2000" baseline="0" dirty="0" smtClean="0"/>
                        <a:t> division</a:t>
                      </a:r>
                      <a:endParaRPr lang="en-US" sz="2000" dirty="0"/>
                    </a:p>
                  </a:txBody>
                  <a:tcPr marL="91434" marR="91434" marT="45709" marB="45709"/>
                </a:tc>
                <a:tc>
                  <a:txBody>
                    <a:bodyPr/>
                    <a:lstStyle/>
                    <a:p>
                      <a:pPr algn="ctr"/>
                      <a:r>
                        <a:rPr lang="en-US" sz="2000" dirty="0" smtClean="0"/>
                        <a:t>Blackberry</a:t>
                      </a:r>
                      <a:endParaRPr lang="en-US" sz="2000" dirty="0"/>
                    </a:p>
                  </a:txBody>
                  <a:tcPr marL="91434" marR="91434" marT="45709" marB="45709"/>
                </a:tc>
                <a:tc>
                  <a:txBody>
                    <a:bodyPr/>
                    <a:lstStyle/>
                    <a:p>
                      <a:pPr algn="ctr"/>
                      <a:r>
                        <a:rPr lang="en-US" sz="2400" dirty="0" smtClean="0"/>
                        <a:t>Fit with Samsung</a:t>
                      </a:r>
                      <a:endParaRPr lang="en-US" sz="2400" dirty="0"/>
                    </a:p>
                  </a:txBody>
                  <a:tcPr marL="91434" marR="91434" marT="45709" marB="45709"/>
                </a:tc>
              </a:tr>
              <a:tr h="856651">
                <a:tc>
                  <a:txBody>
                    <a:bodyPr/>
                    <a:lstStyle/>
                    <a:p>
                      <a:r>
                        <a:rPr lang="en-US" sz="2000" b="1" dirty="0" smtClean="0"/>
                        <a:t>Smartphones</a:t>
                      </a:r>
                      <a:endParaRPr lang="en-US" sz="2000" b="1" dirty="0"/>
                    </a:p>
                  </a:txBody>
                  <a:tcPr marL="91434" marR="91434" marT="45709" marB="45709"/>
                </a:tc>
                <a:tc>
                  <a:txBody>
                    <a:bodyPr/>
                    <a:lstStyle/>
                    <a:p>
                      <a:endParaRPr lang="en-US" sz="2000" dirty="0" smtClean="0"/>
                    </a:p>
                  </a:txBody>
                  <a:tcPr marL="91434" marR="91434" marT="45709" marB="45709"/>
                </a:tc>
                <a:tc>
                  <a:txBody>
                    <a:bodyPr/>
                    <a:lstStyle/>
                    <a:p>
                      <a:r>
                        <a:rPr lang="en-US" sz="2000" dirty="0" smtClean="0"/>
                        <a:t>Scrap it/Sell</a:t>
                      </a:r>
                      <a:r>
                        <a:rPr lang="en-US" sz="2000" baseline="0" dirty="0" smtClean="0"/>
                        <a:t> it</a:t>
                      </a:r>
                      <a:endParaRPr lang="en-US" sz="2000" dirty="0"/>
                    </a:p>
                  </a:txBody>
                  <a:tcPr marL="91434" marR="91434" marT="45709" marB="45709"/>
                </a:tc>
              </a:tr>
              <a:tr h="856651">
                <a:tc>
                  <a:txBody>
                    <a:bodyPr/>
                    <a:lstStyle/>
                    <a:p>
                      <a:r>
                        <a:rPr lang="en-US" sz="2000" b="1" dirty="0" smtClean="0"/>
                        <a:t>Enterprises</a:t>
                      </a:r>
                      <a:endParaRPr lang="en-US" sz="2000" b="1" dirty="0"/>
                    </a:p>
                  </a:txBody>
                  <a:tcPr marL="91434" marR="91434" marT="45709" marB="45709"/>
                </a:tc>
                <a:tc>
                  <a:txBody>
                    <a:bodyPr/>
                    <a:lstStyle/>
                    <a:p>
                      <a:endParaRPr lang="en-US" sz="2000" dirty="0" smtClean="0"/>
                    </a:p>
                  </a:txBody>
                  <a:tcPr marL="91434" marR="91434" marT="45709" marB="45709"/>
                </a:tc>
                <a:tc>
                  <a:txBody>
                    <a:bodyPr/>
                    <a:lstStyle/>
                    <a:p>
                      <a:r>
                        <a:rPr lang="en-US" sz="2000" dirty="0" smtClean="0"/>
                        <a:t>Gives a major market share since Androi</a:t>
                      </a:r>
                      <a:r>
                        <a:rPr lang="en-US" sz="2000" baseline="0" dirty="0" smtClean="0"/>
                        <a:t>d is insecure</a:t>
                      </a:r>
                      <a:endParaRPr lang="en-US" sz="2000" dirty="0"/>
                    </a:p>
                  </a:txBody>
                  <a:tcPr marL="91434" marR="91434" marT="45709" marB="45709"/>
                </a:tc>
              </a:tr>
              <a:tr h="856651">
                <a:tc>
                  <a:txBody>
                    <a:bodyPr/>
                    <a:lstStyle/>
                    <a:p>
                      <a:r>
                        <a:rPr lang="en-US" sz="2000" b="1" dirty="0" smtClean="0"/>
                        <a:t>Mobile  Devices </a:t>
                      </a:r>
                      <a:endParaRPr lang="en-US" sz="2000" b="1" dirty="0"/>
                    </a:p>
                  </a:txBody>
                  <a:tcPr marL="91434" marR="91434" marT="45709" marB="45709"/>
                </a:tc>
                <a:tc>
                  <a:txBody>
                    <a:bodyPr/>
                    <a:lstStyle/>
                    <a:p>
                      <a:endParaRPr lang="en-US" sz="2000" dirty="0"/>
                    </a:p>
                  </a:txBody>
                  <a:tcPr marL="91434" marR="91434" marT="45709" marB="45709"/>
                </a:tc>
                <a:tc>
                  <a:txBody>
                    <a:bodyPr/>
                    <a:lstStyle/>
                    <a:p>
                      <a:r>
                        <a:rPr lang="en-US" sz="2000" dirty="0" smtClean="0"/>
                        <a:t>Implementation/Selling</a:t>
                      </a:r>
                      <a:r>
                        <a:rPr lang="en-US" sz="2000" baseline="0" dirty="0" smtClean="0"/>
                        <a:t> possible</a:t>
                      </a:r>
                      <a:endParaRPr lang="en-US" sz="2000" dirty="0"/>
                    </a:p>
                  </a:txBody>
                  <a:tcPr marL="91434" marR="91434" marT="45709" marB="45709"/>
                </a:tc>
              </a:tr>
              <a:tr h="856651">
                <a:tc>
                  <a:txBody>
                    <a:bodyPr/>
                    <a:lstStyle/>
                    <a:p>
                      <a:r>
                        <a:rPr lang="en-US" sz="2000" b="1" dirty="0" smtClean="0"/>
                        <a:t>Services</a:t>
                      </a:r>
                      <a:r>
                        <a:rPr lang="en-US" sz="2000" b="1" baseline="0" dirty="0" smtClean="0"/>
                        <a:t> and Support</a:t>
                      </a:r>
                      <a:endParaRPr lang="en-US" sz="2000" b="1" dirty="0"/>
                    </a:p>
                  </a:txBody>
                  <a:tcPr marL="91434" marR="91434" marT="45709" marB="45709"/>
                </a:tc>
                <a:tc>
                  <a:txBody>
                    <a:bodyPr/>
                    <a:lstStyle/>
                    <a:p>
                      <a:r>
                        <a:rPr lang="en-US" sz="2000" dirty="0" smtClean="0"/>
                        <a:t>Software</a:t>
                      </a:r>
                      <a:endParaRPr lang="en-US" sz="2000" dirty="0"/>
                    </a:p>
                  </a:txBody>
                  <a:tcPr marL="91434" marR="91434" marT="45709" marB="45709"/>
                </a:tc>
                <a:tc>
                  <a:txBody>
                    <a:bodyPr/>
                    <a:lstStyle/>
                    <a:p>
                      <a:r>
                        <a:rPr lang="en-US" sz="2000" dirty="0" smtClean="0"/>
                        <a:t>Implementation into their android version</a:t>
                      </a:r>
                      <a:endParaRPr lang="en-US" sz="2000" dirty="0"/>
                    </a:p>
                  </a:txBody>
                  <a:tcPr marL="91434" marR="91434" marT="45709" marB="45709"/>
                </a:tc>
              </a:tr>
              <a:tr h="914385">
                <a:tc>
                  <a:txBody>
                    <a:bodyPr/>
                    <a:lstStyle/>
                    <a:p>
                      <a:r>
                        <a:rPr lang="en-US" sz="2000" b="1" dirty="0" smtClean="0"/>
                        <a:t>R&amp;D</a:t>
                      </a:r>
                      <a:endParaRPr lang="en-US" sz="2000" b="1" dirty="0"/>
                    </a:p>
                  </a:txBody>
                  <a:tcPr marL="91434" marR="91434" marT="45709" marB="45709"/>
                </a:tc>
                <a:tc>
                  <a:txBody>
                    <a:bodyPr/>
                    <a:lstStyle/>
                    <a:p>
                      <a:r>
                        <a:rPr lang="en-US" sz="2000" dirty="0" smtClean="0"/>
                        <a:t>Patents</a:t>
                      </a:r>
                      <a:endParaRPr lang="en-US" sz="2000" dirty="0"/>
                    </a:p>
                  </a:txBody>
                  <a:tcPr marL="91434" marR="91434" marT="45709" marB="45709"/>
                </a:tc>
                <a:tc>
                  <a:txBody>
                    <a:bodyPr/>
                    <a:lstStyle/>
                    <a:p>
                      <a:r>
                        <a:rPr lang="en-US" sz="2000" dirty="0" smtClean="0"/>
                        <a:t>Major upsides possible, Implementation,</a:t>
                      </a:r>
                      <a:r>
                        <a:rPr lang="en-US" sz="2000" baseline="0" dirty="0" smtClean="0"/>
                        <a:t> royalties or partial sale possible</a:t>
                      </a:r>
                      <a:endParaRPr lang="en-US" sz="2000" dirty="0"/>
                    </a:p>
                  </a:txBody>
                  <a:tcPr marL="91434" marR="91434" marT="45709" marB="45709"/>
                </a:tc>
              </a:tr>
            </a:tbl>
          </a:graphicData>
        </a:graphic>
      </p:graphicFrame>
      <p:pic>
        <p:nvPicPr>
          <p:cNvPr id="55328"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838739" y="1785300"/>
            <a:ext cx="733425"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5329" name="Picture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881687" y="3573543"/>
            <a:ext cx="712787"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5330" name="Picture 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588000" y="2708920"/>
            <a:ext cx="642938"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5331" name="Picture 5"/>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024563" y="2721620"/>
            <a:ext cx="641350"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8"/>
          <p:cNvGrpSpPr/>
          <p:nvPr/>
        </p:nvGrpSpPr>
        <p:grpSpPr>
          <a:xfrm>
            <a:off x="911424" y="6309320"/>
            <a:ext cx="8280920" cy="343468"/>
            <a:chOff x="191344" y="6309320"/>
            <a:chExt cx="8280920" cy="343468"/>
          </a:xfrm>
        </p:grpSpPr>
        <p:sp>
          <p:nvSpPr>
            <p:cNvPr id="10" name="Chevron 9"/>
            <p:cNvSpPr/>
            <p:nvPr/>
          </p:nvSpPr>
          <p:spPr bwMode="auto">
            <a:xfrm>
              <a:off x="191344"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b="1" i="0" u="none" strike="noStrike" cap="none" normalizeH="0" baseline="0" dirty="0" smtClean="0">
                  <a:ln>
                    <a:noFill/>
                  </a:ln>
                  <a:solidFill>
                    <a:schemeClr val="bg1"/>
                  </a:solidFill>
                  <a:latin typeface="Arial Bold" panose="020B0704020202020204" pitchFamily="34" charset="0"/>
                  <a:ea typeface="ＭＳ Ｐゴシック" charset="-128"/>
                  <a:cs typeface="Arial Bold" panose="020B0704020202020204" pitchFamily="34" charset="0"/>
                </a:rPr>
                <a:t>Deal Overview</a:t>
              </a:r>
            </a:p>
          </p:txBody>
        </p:sp>
        <p:sp>
          <p:nvSpPr>
            <p:cNvPr id="11" name="Chevron 10"/>
            <p:cNvSpPr/>
            <p:nvPr/>
          </p:nvSpPr>
          <p:spPr bwMode="auto">
            <a:xfrm>
              <a:off x="1847528"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b="1" i="0" u="none" strike="noStrike" cap="none" normalizeH="0" baseline="0" dirty="0" smtClean="0">
                  <a:ln>
                    <a:noFill/>
                  </a:ln>
                  <a:solidFill>
                    <a:schemeClr val="bg1"/>
                  </a:solidFill>
                  <a:effectLst/>
                  <a:latin typeface="Arial" charset="0"/>
                  <a:ea typeface="ＭＳ Ｐゴシック" charset="-128"/>
                </a:rPr>
                <a:t>Industry</a:t>
              </a:r>
              <a:endParaRPr kumimoji="0" lang="en-US" sz="1000" b="1" i="0" u="none" strike="noStrike" cap="none" normalizeH="0" baseline="0" dirty="0" smtClean="0">
                <a:ln>
                  <a:noFill/>
                </a:ln>
                <a:solidFill>
                  <a:schemeClr val="bg1"/>
                </a:solidFill>
                <a:effectLst/>
                <a:latin typeface="Arial" charset="0"/>
                <a:ea typeface="ＭＳ Ｐゴシック" charset="-128"/>
              </a:endParaRPr>
            </a:p>
          </p:txBody>
        </p:sp>
        <p:sp>
          <p:nvSpPr>
            <p:cNvPr id="12" name="Chevron 11"/>
            <p:cNvSpPr/>
            <p:nvPr/>
          </p:nvSpPr>
          <p:spPr bwMode="auto">
            <a:xfrm>
              <a:off x="3503712" y="6310942"/>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charset="0"/>
                  <a:ea typeface="ＭＳ Ｐゴシック" charset="-128"/>
                </a:rPr>
                <a:t>Target Overview</a:t>
              </a:r>
            </a:p>
          </p:txBody>
        </p:sp>
        <p:sp>
          <p:nvSpPr>
            <p:cNvPr id="13" name="Chevron 12"/>
            <p:cNvSpPr/>
            <p:nvPr/>
          </p:nvSpPr>
          <p:spPr bwMode="auto">
            <a:xfrm>
              <a:off x="5159896" y="6309320"/>
              <a:ext cx="1656184" cy="341846"/>
            </a:xfrm>
            <a:prstGeom prst="chevron">
              <a:avLst/>
            </a:prstGeom>
            <a:solidFill>
              <a:srgbClr val="91233B"/>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ＭＳ Ｐゴシック" charset="-128"/>
                </a:rPr>
                <a:t>Valuation</a:t>
              </a:r>
            </a:p>
          </p:txBody>
        </p:sp>
        <p:sp>
          <p:nvSpPr>
            <p:cNvPr id="14" name="Chevron 13"/>
            <p:cNvSpPr/>
            <p:nvPr/>
          </p:nvSpPr>
          <p:spPr bwMode="auto">
            <a:xfrm>
              <a:off x="6816080"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ＭＳ Ｐゴシック" charset="-128"/>
                </a:rPr>
                <a:t>Synergy</a:t>
              </a:r>
            </a:p>
          </p:txBody>
        </p:sp>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ctrTitle"/>
          </p:nvPr>
        </p:nvSpPr>
        <p:spPr>
          <a:xfrm>
            <a:off x="638174" y="2819400"/>
            <a:ext cx="10282361" cy="473075"/>
          </a:xfrm>
        </p:spPr>
        <p:txBody>
          <a:bodyPr/>
          <a:lstStyle/>
          <a:p>
            <a:pPr eaLnBrk="1" hangingPunct="1">
              <a:defRPr/>
            </a:pPr>
            <a:r>
              <a:rPr lang="de-DE" altLang="en-US" sz="5400" dirty="0" smtClean="0"/>
              <a:t>SYNERGIES AND FORECAST</a:t>
            </a:r>
          </a:p>
        </p:txBody>
      </p:sp>
      <p:sp>
        <p:nvSpPr>
          <p:cNvPr id="19459" name="Rectangle 8"/>
          <p:cNvSpPr>
            <a:spLocks noGrp="1" noChangeArrowheads="1"/>
          </p:cNvSpPr>
          <p:nvPr>
            <p:ph type="subTitle" idx="1"/>
          </p:nvPr>
        </p:nvSpPr>
        <p:spPr>
          <a:xfrm>
            <a:off x="657225" y="3429000"/>
            <a:ext cx="8534400" cy="1295400"/>
          </a:xfrm>
        </p:spPr>
        <p:txBody>
          <a:bodyPr/>
          <a:lstStyle/>
          <a:p>
            <a:pPr marL="0" indent="0" eaLnBrk="1" hangingPunct="1">
              <a:defRPr/>
            </a:pPr>
            <a:r>
              <a:rPr lang="de-DE" altLang="en-US" sz="2800" b="1" dirty="0" smtClean="0"/>
              <a:t>FOR SAMSUNG</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2442" y="404664"/>
            <a:ext cx="11152188" cy="609600"/>
          </a:xfrm>
        </p:spPr>
        <p:txBody>
          <a:bodyPr/>
          <a:lstStyle/>
          <a:p>
            <a:pPr algn="ctr">
              <a:defRPr/>
            </a:pPr>
            <a:r>
              <a:rPr lang="en-US" sz="2800" dirty="0" smtClean="0"/>
              <a:t>LOSING MARKET SHARE WHILE </a:t>
            </a:r>
            <a:br>
              <a:rPr lang="en-US" sz="2800" dirty="0" smtClean="0"/>
            </a:br>
            <a:r>
              <a:rPr lang="en-US" sz="2800" dirty="0" smtClean="0"/>
              <a:t>ANDROID GAINS POPULARITY</a:t>
            </a:r>
            <a:endParaRPr lang="en-US" sz="2800" dirty="0"/>
          </a:p>
        </p:txBody>
      </p:sp>
      <p:graphicFrame>
        <p:nvGraphicFramePr>
          <p:cNvPr id="4" name="Chart 3"/>
          <p:cNvGraphicFramePr>
            <a:graphicFrameLocks/>
          </p:cNvGraphicFramePr>
          <p:nvPr>
            <p:extLst>
              <p:ext uri="{D42A27DB-BD31-4B8C-83A1-F6EECF244321}">
                <p14:modId xmlns:p14="http://schemas.microsoft.com/office/powerpoint/2010/main" val="2831232731"/>
              </p:ext>
            </p:extLst>
          </p:nvPr>
        </p:nvGraphicFramePr>
        <p:xfrm>
          <a:off x="263353" y="1340768"/>
          <a:ext cx="4752528" cy="3815432"/>
        </p:xfrm>
        <a:graphic>
          <a:graphicData uri="http://schemas.openxmlformats.org/drawingml/2006/chart">
            <c:chart xmlns:c="http://schemas.openxmlformats.org/drawingml/2006/chart" xmlns:r="http://schemas.openxmlformats.org/officeDocument/2006/relationships" r:id="rId3"/>
          </a:graphicData>
        </a:graphic>
      </p:graphicFrame>
      <p:sp>
        <p:nvSpPr>
          <p:cNvPr id="7" name="Rounded Rectangle 6"/>
          <p:cNvSpPr/>
          <p:nvPr/>
        </p:nvSpPr>
        <p:spPr bwMode="auto">
          <a:xfrm>
            <a:off x="291810" y="5314209"/>
            <a:ext cx="11737304" cy="648072"/>
          </a:xfrm>
          <a:prstGeom prst="round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a:lstStyle/>
          <a:p>
            <a:pPr algn="ctr" eaLnBrk="1" hangingPunct="1">
              <a:spcBef>
                <a:spcPct val="20000"/>
              </a:spcBef>
              <a:defRPr/>
            </a:pPr>
            <a:r>
              <a:rPr lang="en-US" sz="3200" dirty="0">
                <a:solidFill>
                  <a:schemeClr val="bg1"/>
                </a:solidFill>
                <a:latin typeface="Arial Bold" panose="020B0704020202020204" pitchFamily="34" charset="0"/>
                <a:cs typeface="Arial Bold" panose="020B0704020202020204" pitchFamily="34" charset="0"/>
              </a:rPr>
              <a:t>P</a:t>
            </a:r>
            <a:r>
              <a:rPr lang="en-US" sz="3200" dirty="0" smtClean="0">
                <a:solidFill>
                  <a:schemeClr val="bg1"/>
                </a:solidFill>
                <a:latin typeface="Arial Bold" panose="020B0704020202020204" pitchFamily="34" charset="0"/>
                <a:cs typeface="Arial Bold" panose="020B0704020202020204" pitchFamily="34" charset="0"/>
              </a:rPr>
              <a:t>resent need to </a:t>
            </a:r>
            <a:r>
              <a:rPr lang="en-US" sz="3200" dirty="0">
                <a:solidFill>
                  <a:schemeClr val="bg1"/>
                </a:solidFill>
                <a:latin typeface="Arial Bold" panose="020B0704020202020204" pitchFamily="34" charset="0"/>
                <a:cs typeface="Arial Bold" panose="020B0704020202020204" pitchFamily="34" charset="0"/>
              </a:rPr>
              <a:t>react</a:t>
            </a:r>
          </a:p>
        </p:txBody>
      </p:sp>
      <p:graphicFrame>
        <p:nvGraphicFramePr>
          <p:cNvPr id="8" name="Chart 7"/>
          <p:cNvGraphicFramePr>
            <a:graphicFrameLocks/>
          </p:cNvGraphicFramePr>
          <p:nvPr>
            <p:extLst>
              <p:ext uri="{D42A27DB-BD31-4B8C-83A1-F6EECF244321}">
                <p14:modId xmlns:p14="http://schemas.microsoft.com/office/powerpoint/2010/main" val="2964099172"/>
              </p:ext>
            </p:extLst>
          </p:nvPr>
        </p:nvGraphicFramePr>
        <p:xfrm>
          <a:off x="5519935" y="1340768"/>
          <a:ext cx="6264695" cy="3959448"/>
        </p:xfrm>
        <a:graphic>
          <a:graphicData uri="http://schemas.openxmlformats.org/drawingml/2006/chart">
            <c:chart xmlns:c="http://schemas.openxmlformats.org/drawingml/2006/chart" xmlns:r="http://schemas.openxmlformats.org/officeDocument/2006/relationships" r:id="rId4"/>
          </a:graphicData>
        </a:graphic>
      </p:graphicFrame>
      <p:grpSp>
        <p:nvGrpSpPr>
          <p:cNvPr id="9" name="Group 8"/>
          <p:cNvGrpSpPr/>
          <p:nvPr/>
        </p:nvGrpSpPr>
        <p:grpSpPr>
          <a:xfrm>
            <a:off x="911424" y="6309320"/>
            <a:ext cx="8280920" cy="343468"/>
            <a:chOff x="191344" y="6309320"/>
            <a:chExt cx="8280920" cy="343468"/>
          </a:xfrm>
        </p:grpSpPr>
        <p:sp>
          <p:nvSpPr>
            <p:cNvPr id="10" name="Chevron 9"/>
            <p:cNvSpPr/>
            <p:nvPr/>
          </p:nvSpPr>
          <p:spPr bwMode="auto">
            <a:xfrm>
              <a:off x="191344"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b="1" i="0" u="none" strike="noStrike" cap="none" normalizeH="0" baseline="0" dirty="0" smtClean="0">
                  <a:ln>
                    <a:noFill/>
                  </a:ln>
                  <a:solidFill>
                    <a:schemeClr val="bg1"/>
                  </a:solidFill>
                  <a:latin typeface="Arial Bold" panose="020B0704020202020204" pitchFamily="34" charset="0"/>
                  <a:ea typeface="ＭＳ Ｐゴシック" charset="-128"/>
                  <a:cs typeface="Arial Bold" panose="020B0704020202020204" pitchFamily="34" charset="0"/>
                </a:rPr>
                <a:t>Deal Overview</a:t>
              </a:r>
            </a:p>
          </p:txBody>
        </p:sp>
        <p:sp>
          <p:nvSpPr>
            <p:cNvPr id="11" name="Chevron 10"/>
            <p:cNvSpPr/>
            <p:nvPr/>
          </p:nvSpPr>
          <p:spPr bwMode="auto">
            <a:xfrm>
              <a:off x="1847528"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b="1" i="0" u="none" strike="noStrike" cap="none" normalizeH="0" baseline="0" dirty="0" smtClean="0">
                  <a:ln>
                    <a:noFill/>
                  </a:ln>
                  <a:solidFill>
                    <a:schemeClr val="bg1"/>
                  </a:solidFill>
                  <a:effectLst/>
                  <a:latin typeface="Arial" charset="0"/>
                  <a:ea typeface="ＭＳ Ｐゴシック" charset="-128"/>
                </a:rPr>
                <a:t>Industry</a:t>
              </a:r>
              <a:endParaRPr kumimoji="0" lang="en-US" sz="1000" b="1" i="0" u="none" strike="noStrike" cap="none" normalizeH="0" baseline="0" dirty="0" smtClean="0">
                <a:ln>
                  <a:noFill/>
                </a:ln>
                <a:solidFill>
                  <a:schemeClr val="bg1"/>
                </a:solidFill>
                <a:effectLst/>
                <a:latin typeface="Arial" charset="0"/>
                <a:ea typeface="ＭＳ Ｐゴシック" charset="-128"/>
              </a:endParaRPr>
            </a:p>
          </p:txBody>
        </p:sp>
        <p:sp>
          <p:nvSpPr>
            <p:cNvPr id="12" name="Chevron 11"/>
            <p:cNvSpPr/>
            <p:nvPr/>
          </p:nvSpPr>
          <p:spPr bwMode="auto">
            <a:xfrm>
              <a:off x="3503712" y="6310942"/>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charset="0"/>
                  <a:ea typeface="ＭＳ Ｐゴシック" charset="-128"/>
                </a:rPr>
                <a:t>Target Overview</a:t>
              </a:r>
            </a:p>
          </p:txBody>
        </p:sp>
        <p:sp>
          <p:nvSpPr>
            <p:cNvPr id="13" name="Chevron 12"/>
            <p:cNvSpPr/>
            <p:nvPr/>
          </p:nvSpPr>
          <p:spPr bwMode="auto">
            <a:xfrm>
              <a:off x="5159896"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ＭＳ Ｐゴシック" charset="-128"/>
                </a:rPr>
                <a:t>Valuation</a:t>
              </a:r>
            </a:p>
          </p:txBody>
        </p:sp>
        <p:sp>
          <p:nvSpPr>
            <p:cNvPr id="14" name="Chevron 13"/>
            <p:cNvSpPr/>
            <p:nvPr/>
          </p:nvSpPr>
          <p:spPr bwMode="auto">
            <a:xfrm>
              <a:off x="6816080" y="6309320"/>
              <a:ext cx="1656184" cy="341846"/>
            </a:xfrm>
            <a:prstGeom prst="chevron">
              <a:avLst/>
            </a:prstGeom>
            <a:solidFill>
              <a:srgbClr val="91233B"/>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ＭＳ Ｐゴシック" charset="-128"/>
                </a:rPr>
                <a:t>Synergy</a:t>
              </a:r>
            </a:p>
          </p:txBody>
        </p:sp>
      </p:grpSp>
    </p:spTree>
    <p:extLst>
      <p:ext uri="{BB962C8B-B14F-4D97-AF65-F5344CB8AC3E}">
        <p14:creationId xmlns:p14="http://schemas.microsoft.com/office/powerpoint/2010/main" val="32396082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2463" y="358478"/>
            <a:ext cx="10363200" cy="609600"/>
          </a:xfrm>
        </p:spPr>
        <p:txBody>
          <a:bodyPr/>
          <a:lstStyle/>
          <a:p>
            <a:pPr algn="ctr">
              <a:defRPr/>
            </a:pPr>
            <a:r>
              <a:rPr lang="en-US" sz="3200" dirty="0" smtClean="0"/>
              <a:t>SYNERGIES</a:t>
            </a:r>
            <a:endParaRPr lang="en-US" sz="3200" dirty="0"/>
          </a:p>
        </p:txBody>
      </p:sp>
      <p:sp>
        <p:nvSpPr>
          <p:cNvPr id="7" name="Freeform 6"/>
          <p:cNvSpPr/>
          <p:nvPr/>
        </p:nvSpPr>
        <p:spPr>
          <a:xfrm>
            <a:off x="627113" y="1783259"/>
            <a:ext cx="4830700" cy="691200"/>
          </a:xfrm>
          <a:custGeom>
            <a:avLst/>
            <a:gdLst>
              <a:gd name="connsiteX0" fmla="*/ 0 w 4830700"/>
              <a:gd name="connsiteY0" fmla="*/ 0 h 691200"/>
              <a:gd name="connsiteX1" fmla="*/ 4830700 w 4830700"/>
              <a:gd name="connsiteY1" fmla="*/ 0 h 691200"/>
              <a:gd name="connsiteX2" fmla="*/ 4830700 w 4830700"/>
              <a:gd name="connsiteY2" fmla="*/ 691200 h 691200"/>
              <a:gd name="connsiteX3" fmla="*/ 0 w 4830700"/>
              <a:gd name="connsiteY3" fmla="*/ 691200 h 691200"/>
              <a:gd name="connsiteX4" fmla="*/ 0 w 4830700"/>
              <a:gd name="connsiteY4" fmla="*/ 0 h 691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30700" h="691200">
                <a:moveTo>
                  <a:pt x="0" y="0"/>
                </a:moveTo>
                <a:lnTo>
                  <a:pt x="4830700" y="0"/>
                </a:lnTo>
                <a:lnTo>
                  <a:pt x="4830700" y="691200"/>
                </a:lnTo>
                <a:lnTo>
                  <a:pt x="0" y="691200"/>
                </a:lnTo>
                <a:lnTo>
                  <a:pt x="0" y="0"/>
                </a:lnTo>
                <a:close/>
              </a:path>
            </a:pathLst>
          </a:custGeom>
        </p:spPr>
        <p:style>
          <a:lnRef idx="1">
            <a:schemeClr val="accen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lIns="170688" tIns="97536" rIns="170688" bIns="97536" spcCol="1270" anchor="ctr"/>
          <a:lstStyle/>
          <a:p>
            <a:pPr algn="ctr" defTabSz="1066800">
              <a:lnSpc>
                <a:spcPct val="90000"/>
              </a:lnSpc>
              <a:spcAft>
                <a:spcPct val="35000"/>
              </a:spcAft>
              <a:defRPr/>
            </a:pPr>
            <a:r>
              <a:rPr lang="en-US" sz="2400" b="1" dirty="0"/>
              <a:t>Top line growth</a:t>
            </a:r>
          </a:p>
        </p:txBody>
      </p:sp>
      <p:sp>
        <p:nvSpPr>
          <p:cNvPr id="8" name="Freeform 7"/>
          <p:cNvSpPr/>
          <p:nvPr/>
        </p:nvSpPr>
        <p:spPr>
          <a:xfrm>
            <a:off x="627063" y="2474913"/>
            <a:ext cx="4830762" cy="2371725"/>
          </a:xfrm>
          <a:custGeom>
            <a:avLst/>
            <a:gdLst>
              <a:gd name="connsiteX0" fmla="*/ 0 w 4830700"/>
              <a:gd name="connsiteY0" fmla="*/ 0 h 2371680"/>
              <a:gd name="connsiteX1" fmla="*/ 4830700 w 4830700"/>
              <a:gd name="connsiteY1" fmla="*/ 0 h 2371680"/>
              <a:gd name="connsiteX2" fmla="*/ 4830700 w 4830700"/>
              <a:gd name="connsiteY2" fmla="*/ 2371680 h 2371680"/>
              <a:gd name="connsiteX3" fmla="*/ 0 w 4830700"/>
              <a:gd name="connsiteY3" fmla="*/ 2371680 h 2371680"/>
              <a:gd name="connsiteX4" fmla="*/ 0 w 4830700"/>
              <a:gd name="connsiteY4" fmla="*/ 0 h 2371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30700" h="2371680">
                <a:moveTo>
                  <a:pt x="0" y="0"/>
                </a:moveTo>
                <a:lnTo>
                  <a:pt x="4830700" y="0"/>
                </a:lnTo>
                <a:lnTo>
                  <a:pt x="4830700" y="2371680"/>
                </a:lnTo>
                <a:lnTo>
                  <a:pt x="0" y="2371680"/>
                </a:lnTo>
                <a:lnTo>
                  <a:pt x="0" y="0"/>
                </a:lnTo>
                <a:close/>
              </a:path>
            </a:pathLst>
          </a:custGeom>
        </p:spPr>
        <p:style>
          <a:lnRef idx="1">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2">
            <a:schemeClr val="accent1">
              <a:alpha val="90000"/>
              <a:tint val="40000"/>
              <a:hueOff val="0"/>
              <a:satOff val="0"/>
              <a:lumOff val="0"/>
              <a:alphaOff val="0"/>
            </a:schemeClr>
          </a:effectRef>
          <a:fontRef idx="minor">
            <a:schemeClr val="dk1">
              <a:hueOff val="0"/>
              <a:satOff val="0"/>
              <a:lumOff val="0"/>
              <a:alphaOff val="0"/>
            </a:schemeClr>
          </a:fontRef>
        </p:style>
        <p:txBody>
          <a:bodyPr lIns="128016" tIns="128016" rIns="170688" bIns="192024" spcCol="1270"/>
          <a:lstStyle/>
          <a:p>
            <a:pPr marL="228600" lvl="1" indent="-228600" defTabSz="1066800">
              <a:lnSpc>
                <a:spcPct val="90000"/>
              </a:lnSpc>
              <a:spcAft>
                <a:spcPts val="1200"/>
              </a:spcAft>
              <a:buFontTx/>
              <a:buChar char="••"/>
              <a:defRPr/>
            </a:pPr>
            <a:r>
              <a:rPr lang="en-US" sz="2400" dirty="0"/>
              <a:t>Leverage BBRY’s “secure” reputation and distribution </a:t>
            </a:r>
            <a:r>
              <a:rPr lang="en-US" sz="2400" dirty="0" smtClean="0"/>
              <a:t>network</a:t>
            </a:r>
            <a:endParaRPr lang="en-US" sz="2400" dirty="0"/>
          </a:p>
          <a:p>
            <a:pPr marL="228600" lvl="1" indent="-228600" defTabSz="1066800">
              <a:lnSpc>
                <a:spcPct val="90000"/>
              </a:lnSpc>
              <a:spcAft>
                <a:spcPts val="1200"/>
              </a:spcAft>
              <a:buFontTx/>
              <a:buChar char="••"/>
              <a:defRPr/>
            </a:pPr>
            <a:r>
              <a:rPr lang="en-US" sz="2400" dirty="0"/>
              <a:t>Increased sales in enterprise segment</a:t>
            </a:r>
          </a:p>
          <a:p>
            <a:pPr marL="228600" lvl="1" indent="-228600" defTabSz="1066800">
              <a:lnSpc>
                <a:spcPct val="90000"/>
              </a:lnSpc>
              <a:spcAft>
                <a:spcPct val="15000"/>
              </a:spcAft>
              <a:buFontTx/>
              <a:buChar char="••"/>
              <a:defRPr/>
            </a:pPr>
            <a:endParaRPr lang="en-US" sz="2400" dirty="0"/>
          </a:p>
        </p:txBody>
      </p:sp>
      <p:sp>
        <p:nvSpPr>
          <p:cNvPr id="9" name="Freeform 8"/>
          <p:cNvSpPr/>
          <p:nvPr/>
        </p:nvSpPr>
        <p:spPr>
          <a:xfrm>
            <a:off x="6134112" y="1783259"/>
            <a:ext cx="4830700" cy="691200"/>
          </a:xfrm>
          <a:custGeom>
            <a:avLst/>
            <a:gdLst>
              <a:gd name="connsiteX0" fmla="*/ 0 w 4830700"/>
              <a:gd name="connsiteY0" fmla="*/ 0 h 691200"/>
              <a:gd name="connsiteX1" fmla="*/ 4830700 w 4830700"/>
              <a:gd name="connsiteY1" fmla="*/ 0 h 691200"/>
              <a:gd name="connsiteX2" fmla="*/ 4830700 w 4830700"/>
              <a:gd name="connsiteY2" fmla="*/ 691200 h 691200"/>
              <a:gd name="connsiteX3" fmla="*/ 0 w 4830700"/>
              <a:gd name="connsiteY3" fmla="*/ 691200 h 691200"/>
              <a:gd name="connsiteX4" fmla="*/ 0 w 4830700"/>
              <a:gd name="connsiteY4" fmla="*/ 0 h 691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30700" h="691200">
                <a:moveTo>
                  <a:pt x="0" y="0"/>
                </a:moveTo>
                <a:lnTo>
                  <a:pt x="4830700" y="0"/>
                </a:lnTo>
                <a:lnTo>
                  <a:pt x="4830700" y="691200"/>
                </a:lnTo>
                <a:lnTo>
                  <a:pt x="0" y="691200"/>
                </a:lnTo>
                <a:lnTo>
                  <a:pt x="0" y="0"/>
                </a:lnTo>
                <a:close/>
              </a:path>
            </a:pathLst>
          </a:custGeom>
        </p:spPr>
        <p:style>
          <a:lnRef idx="1">
            <a:schemeClr val="accen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lIns="170688" tIns="97536" rIns="170688" bIns="97536" spcCol="1270" anchor="ctr"/>
          <a:lstStyle/>
          <a:p>
            <a:pPr algn="ctr" defTabSz="1066800">
              <a:lnSpc>
                <a:spcPct val="90000"/>
              </a:lnSpc>
              <a:spcAft>
                <a:spcPct val="35000"/>
              </a:spcAft>
              <a:defRPr/>
            </a:pPr>
            <a:r>
              <a:rPr lang="en-US" sz="2400" b="1" dirty="0"/>
              <a:t>Bottom line savings</a:t>
            </a:r>
          </a:p>
        </p:txBody>
      </p:sp>
      <p:sp>
        <p:nvSpPr>
          <p:cNvPr id="10" name="Freeform 9"/>
          <p:cNvSpPr/>
          <p:nvPr/>
        </p:nvSpPr>
        <p:spPr>
          <a:xfrm>
            <a:off x="6134100" y="2474913"/>
            <a:ext cx="4830763" cy="3475037"/>
          </a:xfrm>
          <a:custGeom>
            <a:avLst/>
            <a:gdLst>
              <a:gd name="connsiteX0" fmla="*/ 0 w 4830700"/>
              <a:gd name="connsiteY0" fmla="*/ 0 h 2371680"/>
              <a:gd name="connsiteX1" fmla="*/ 4830700 w 4830700"/>
              <a:gd name="connsiteY1" fmla="*/ 0 h 2371680"/>
              <a:gd name="connsiteX2" fmla="*/ 4830700 w 4830700"/>
              <a:gd name="connsiteY2" fmla="*/ 2371680 h 2371680"/>
              <a:gd name="connsiteX3" fmla="*/ 0 w 4830700"/>
              <a:gd name="connsiteY3" fmla="*/ 2371680 h 2371680"/>
              <a:gd name="connsiteX4" fmla="*/ 0 w 4830700"/>
              <a:gd name="connsiteY4" fmla="*/ 0 h 2371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30700" h="2371680">
                <a:moveTo>
                  <a:pt x="0" y="0"/>
                </a:moveTo>
                <a:lnTo>
                  <a:pt x="4830700" y="0"/>
                </a:lnTo>
                <a:lnTo>
                  <a:pt x="4830700" y="2371680"/>
                </a:lnTo>
                <a:lnTo>
                  <a:pt x="0" y="2371680"/>
                </a:lnTo>
                <a:lnTo>
                  <a:pt x="0" y="0"/>
                </a:lnTo>
                <a:close/>
              </a:path>
            </a:pathLst>
          </a:custGeom>
        </p:spPr>
        <p:style>
          <a:lnRef idx="1">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2">
            <a:schemeClr val="accent1">
              <a:alpha val="90000"/>
              <a:tint val="40000"/>
              <a:hueOff val="0"/>
              <a:satOff val="0"/>
              <a:lumOff val="0"/>
              <a:alphaOff val="0"/>
            </a:schemeClr>
          </a:effectRef>
          <a:fontRef idx="minor">
            <a:schemeClr val="dk1">
              <a:hueOff val="0"/>
              <a:satOff val="0"/>
              <a:lumOff val="0"/>
              <a:alphaOff val="0"/>
            </a:schemeClr>
          </a:fontRef>
        </p:style>
        <p:txBody>
          <a:bodyPr lIns="128016" tIns="128016" rIns="170688" bIns="192024" spcCol="1270"/>
          <a:lstStyle/>
          <a:p>
            <a:pPr marL="228600" lvl="1" indent="-228600" defTabSz="1066800">
              <a:lnSpc>
                <a:spcPct val="90000"/>
              </a:lnSpc>
              <a:spcAft>
                <a:spcPts val="1200"/>
              </a:spcAft>
              <a:buFontTx/>
              <a:buChar char="••"/>
              <a:defRPr/>
            </a:pPr>
            <a:r>
              <a:rPr lang="en-US" sz="2400" dirty="0"/>
              <a:t>Integrate BBRY’s secured network infrastructure</a:t>
            </a:r>
          </a:p>
          <a:p>
            <a:pPr marL="228600" lvl="1" indent="-228600" defTabSz="1066800">
              <a:lnSpc>
                <a:spcPct val="90000"/>
              </a:lnSpc>
              <a:spcAft>
                <a:spcPts val="1200"/>
              </a:spcAft>
              <a:buFontTx/>
              <a:buChar char="••"/>
              <a:defRPr/>
            </a:pPr>
            <a:r>
              <a:rPr lang="en-US" sz="2400" dirty="0"/>
              <a:t>Decommission expensive (and unsuccessful “KNOX” project</a:t>
            </a:r>
          </a:p>
          <a:p>
            <a:pPr marL="228600" lvl="1" indent="-228600" defTabSz="1066800">
              <a:lnSpc>
                <a:spcPct val="90000"/>
              </a:lnSpc>
              <a:spcAft>
                <a:spcPts val="1200"/>
              </a:spcAft>
              <a:buFontTx/>
              <a:buChar char="••"/>
              <a:defRPr/>
            </a:pPr>
            <a:r>
              <a:rPr lang="en-US" sz="2400" dirty="0"/>
              <a:t>Significantly reduce spending in </a:t>
            </a:r>
            <a:r>
              <a:rPr lang="en-US" sz="2400" dirty="0" smtClean="0"/>
              <a:t>R&amp;D</a:t>
            </a:r>
            <a:endParaRPr lang="en-US" sz="2400" dirty="0"/>
          </a:p>
          <a:p>
            <a:pPr marL="228600" lvl="1" indent="-228600" defTabSz="1066800">
              <a:lnSpc>
                <a:spcPct val="90000"/>
              </a:lnSpc>
              <a:spcAft>
                <a:spcPts val="1200"/>
              </a:spcAft>
              <a:buFontTx/>
              <a:buChar char="••"/>
              <a:defRPr/>
            </a:pPr>
            <a:r>
              <a:rPr lang="en-US" sz="2400" dirty="0"/>
              <a:t>Also savings in Sales/Distribution</a:t>
            </a:r>
          </a:p>
        </p:txBody>
      </p:sp>
      <p:sp>
        <p:nvSpPr>
          <p:cNvPr id="4" name="Slide Number Placeholder 3"/>
          <p:cNvSpPr>
            <a:spLocks noGrp="1"/>
          </p:cNvSpPr>
          <p:nvPr>
            <p:ph type="sldNum" sz="quarter" idx="10"/>
          </p:nvPr>
        </p:nvSpPr>
        <p:spPr/>
        <p:txBody>
          <a:bodyPr/>
          <a:lstStyle/>
          <a:p>
            <a:pPr>
              <a:defRPr/>
            </a:pPr>
            <a:fld id="{15186882-CD92-4798-83A8-BFD329CC11A5}" type="slidenum">
              <a:rPr lang="de-DE" altLang="en-US" smtClean="0"/>
              <a:pPr>
                <a:defRPr/>
              </a:pPr>
              <a:t>25</a:t>
            </a:fld>
            <a:endParaRPr lang="de-DE" altLang="en-US" sz="1231"/>
          </a:p>
        </p:txBody>
      </p:sp>
      <p:grpSp>
        <p:nvGrpSpPr>
          <p:cNvPr id="11" name="Group 10"/>
          <p:cNvGrpSpPr/>
          <p:nvPr/>
        </p:nvGrpSpPr>
        <p:grpSpPr>
          <a:xfrm>
            <a:off x="911424" y="6309320"/>
            <a:ext cx="8280920" cy="343468"/>
            <a:chOff x="191344" y="6309320"/>
            <a:chExt cx="8280920" cy="343468"/>
          </a:xfrm>
        </p:grpSpPr>
        <p:sp>
          <p:nvSpPr>
            <p:cNvPr id="12" name="Chevron 11"/>
            <p:cNvSpPr/>
            <p:nvPr/>
          </p:nvSpPr>
          <p:spPr bwMode="auto">
            <a:xfrm>
              <a:off x="191344"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b="1" i="0" u="none" strike="noStrike" cap="none" normalizeH="0" baseline="0" dirty="0" smtClean="0">
                  <a:ln>
                    <a:noFill/>
                  </a:ln>
                  <a:solidFill>
                    <a:schemeClr val="bg1"/>
                  </a:solidFill>
                  <a:latin typeface="Arial Bold" panose="020B0704020202020204" pitchFamily="34" charset="0"/>
                  <a:ea typeface="ＭＳ Ｐゴシック" charset="-128"/>
                  <a:cs typeface="Arial Bold" panose="020B0704020202020204" pitchFamily="34" charset="0"/>
                </a:rPr>
                <a:t>Deal Overview</a:t>
              </a:r>
            </a:p>
          </p:txBody>
        </p:sp>
        <p:sp>
          <p:nvSpPr>
            <p:cNvPr id="13" name="Chevron 12"/>
            <p:cNvSpPr/>
            <p:nvPr/>
          </p:nvSpPr>
          <p:spPr bwMode="auto">
            <a:xfrm>
              <a:off x="1847528"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b="1" i="0" u="none" strike="noStrike" cap="none" normalizeH="0" baseline="0" dirty="0" smtClean="0">
                  <a:ln>
                    <a:noFill/>
                  </a:ln>
                  <a:solidFill>
                    <a:schemeClr val="bg1"/>
                  </a:solidFill>
                  <a:effectLst/>
                  <a:latin typeface="Arial" charset="0"/>
                  <a:ea typeface="ＭＳ Ｐゴシック" charset="-128"/>
                </a:rPr>
                <a:t>Industry</a:t>
              </a:r>
              <a:endParaRPr kumimoji="0" lang="en-US" sz="1000" b="1" i="0" u="none" strike="noStrike" cap="none" normalizeH="0" baseline="0" dirty="0" smtClean="0">
                <a:ln>
                  <a:noFill/>
                </a:ln>
                <a:solidFill>
                  <a:schemeClr val="bg1"/>
                </a:solidFill>
                <a:effectLst/>
                <a:latin typeface="Arial" charset="0"/>
                <a:ea typeface="ＭＳ Ｐゴシック" charset="-128"/>
              </a:endParaRPr>
            </a:p>
          </p:txBody>
        </p:sp>
        <p:sp>
          <p:nvSpPr>
            <p:cNvPr id="14" name="Chevron 13"/>
            <p:cNvSpPr/>
            <p:nvPr/>
          </p:nvSpPr>
          <p:spPr bwMode="auto">
            <a:xfrm>
              <a:off x="3503712" y="6310942"/>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charset="0"/>
                  <a:ea typeface="ＭＳ Ｐゴシック" charset="-128"/>
                </a:rPr>
                <a:t>Target Overview</a:t>
              </a:r>
            </a:p>
          </p:txBody>
        </p:sp>
        <p:sp>
          <p:nvSpPr>
            <p:cNvPr id="15" name="Chevron 14"/>
            <p:cNvSpPr/>
            <p:nvPr/>
          </p:nvSpPr>
          <p:spPr bwMode="auto">
            <a:xfrm>
              <a:off x="5159896"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ＭＳ Ｐゴシック" charset="-128"/>
                </a:rPr>
                <a:t>Valuation</a:t>
              </a:r>
            </a:p>
          </p:txBody>
        </p:sp>
        <p:sp>
          <p:nvSpPr>
            <p:cNvPr id="16" name="Chevron 15"/>
            <p:cNvSpPr/>
            <p:nvPr/>
          </p:nvSpPr>
          <p:spPr bwMode="auto">
            <a:xfrm>
              <a:off x="6816080" y="6309320"/>
              <a:ext cx="1656184" cy="341846"/>
            </a:xfrm>
            <a:prstGeom prst="chevron">
              <a:avLst/>
            </a:prstGeom>
            <a:solidFill>
              <a:srgbClr val="91233B"/>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ＭＳ Ｐゴシック" charset="-128"/>
                </a:rPr>
                <a:t>Synergy</a:t>
              </a:r>
            </a:p>
          </p:txBody>
        </p:sp>
      </p:grpSp>
    </p:spTree>
    <p:extLst>
      <p:ext uri="{BB962C8B-B14F-4D97-AF65-F5344CB8AC3E}">
        <p14:creationId xmlns:p14="http://schemas.microsoft.com/office/powerpoint/2010/main" val="10777732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Top line growth</a:t>
            </a:r>
            <a:endParaRPr lang="en-US" dirty="0"/>
          </a:p>
        </p:txBody>
      </p:sp>
      <p:sp>
        <p:nvSpPr>
          <p:cNvPr id="4" name="Slide Number Placeholder 3"/>
          <p:cNvSpPr>
            <a:spLocks noGrp="1"/>
          </p:cNvSpPr>
          <p:nvPr>
            <p:ph type="sldNum" sz="quarter" idx="10"/>
          </p:nvPr>
        </p:nvSpPr>
        <p:spPr/>
        <p:txBody>
          <a:bodyPr/>
          <a:lstStyle>
            <a:lvl1pPr>
              <a:defRPr sz="1200">
                <a:solidFill>
                  <a:srgbClr val="131313"/>
                </a:solidFill>
                <a:latin typeface="Arial" charset="0"/>
                <a:ea typeface="ＭＳ Ｐゴシック" pitchFamily="34" charset="-128"/>
              </a:defRPr>
            </a:lvl1pPr>
            <a:lvl2pPr marL="742950" indent="-285750">
              <a:defRPr sz="1200">
                <a:solidFill>
                  <a:srgbClr val="131313"/>
                </a:solidFill>
                <a:latin typeface="Arial" charset="0"/>
                <a:ea typeface="ＭＳ Ｐゴシック" pitchFamily="34" charset="-128"/>
              </a:defRPr>
            </a:lvl2pPr>
            <a:lvl3pPr marL="1143000" indent="-228600">
              <a:defRPr sz="1200">
                <a:solidFill>
                  <a:srgbClr val="131313"/>
                </a:solidFill>
                <a:latin typeface="Arial" charset="0"/>
                <a:ea typeface="ＭＳ Ｐゴシック" pitchFamily="34" charset="-128"/>
              </a:defRPr>
            </a:lvl3pPr>
            <a:lvl4pPr marL="1600200" indent="-228600">
              <a:defRPr sz="1200">
                <a:solidFill>
                  <a:srgbClr val="131313"/>
                </a:solidFill>
                <a:latin typeface="Arial" charset="0"/>
                <a:ea typeface="ＭＳ Ｐゴシック" pitchFamily="34" charset="-128"/>
              </a:defRPr>
            </a:lvl4pPr>
            <a:lvl5pPr marL="2057400" indent="-228600">
              <a:defRPr sz="1200">
                <a:solidFill>
                  <a:srgbClr val="131313"/>
                </a:solidFill>
                <a:latin typeface="Arial"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charset="0"/>
                <a:ea typeface="ＭＳ Ｐゴシック" pitchFamily="34" charset="-128"/>
              </a:defRPr>
            </a:lvl9pPr>
          </a:lstStyle>
          <a:p>
            <a:fld id="{AFABC229-609F-4524-96E6-6C89BE1BEE7B}" type="slidenum">
              <a:rPr lang="de-DE" altLang="en-US"/>
              <a:pPr/>
              <a:t>26</a:t>
            </a:fld>
            <a:endParaRPr lang="de-DE" altLang="en-US"/>
          </a:p>
        </p:txBody>
      </p:sp>
      <p:sp>
        <p:nvSpPr>
          <p:cNvPr id="11" name="Block Arc 10"/>
          <p:cNvSpPr/>
          <p:nvPr/>
        </p:nvSpPr>
        <p:spPr>
          <a:xfrm>
            <a:off x="1376363" y="1016000"/>
            <a:ext cx="5878512" cy="5878513"/>
          </a:xfrm>
          <a:prstGeom prst="blockArc">
            <a:avLst>
              <a:gd name="adj1" fmla="val 18900000"/>
              <a:gd name="adj2" fmla="val 2700000"/>
              <a:gd name="adj3" fmla="val 367"/>
            </a:avLst>
          </a:prstGeom>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sp>
        <p:nvSpPr>
          <p:cNvPr id="12" name="Freeform 11"/>
          <p:cNvSpPr/>
          <p:nvPr/>
        </p:nvSpPr>
        <p:spPr>
          <a:xfrm>
            <a:off x="6918253" y="2209367"/>
            <a:ext cx="4590406" cy="873103"/>
          </a:xfrm>
          <a:custGeom>
            <a:avLst/>
            <a:gdLst>
              <a:gd name="connsiteX0" fmla="*/ 0 w 4590406"/>
              <a:gd name="connsiteY0" fmla="*/ 0 h 873103"/>
              <a:gd name="connsiteX1" fmla="*/ 4590406 w 4590406"/>
              <a:gd name="connsiteY1" fmla="*/ 0 h 873103"/>
              <a:gd name="connsiteX2" fmla="*/ 4590406 w 4590406"/>
              <a:gd name="connsiteY2" fmla="*/ 873103 h 873103"/>
              <a:gd name="connsiteX3" fmla="*/ 0 w 4590406"/>
              <a:gd name="connsiteY3" fmla="*/ 873103 h 873103"/>
              <a:gd name="connsiteX4" fmla="*/ 0 w 4590406"/>
              <a:gd name="connsiteY4" fmla="*/ 0 h 8731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90406" h="873103">
                <a:moveTo>
                  <a:pt x="0" y="0"/>
                </a:moveTo>
                <a:lnTo>
                  <a:pt x="4590406" y="0"/>
                </a:lnTo>
                <a:lnTo>
                  <a:pt x="4590406" y="873103"/>
                </a:lnTo>
                <a:lnTo>
                  <a:pt x="0" y="873103"/>
                </a:lnTo>
                <a:lnTo>
                  <a:pt x="0" y="0"/>
                </a:lnTo>
                <a:close/>
              </a:path>
            </a:pathLst>
          </a:cu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lIns="693026" tIns="66040" rIns="66040" bIns="66040" spcCol="1270" anchor="ctr"/>
          <a:lstStyle/>
          <a:p>
            <a:pPr defTabSz="1155700">
              <a:lnSpc>
                <a:spcPct val="90000"/>
              </a:lnSpc>
              <a:spcAft>
                <a:spcPct val="35000"/>
              </a:spcAft>
              <a:defRPr/>
            </a:pPr>
            <a:r>
              <a:rPr lang="en-US" sz="2600" dirty="0"/>
              <a:t>Initial 3B$ sales from enterprise segment</a:t>
            </a:r>
          </a:p>
        </p:txBody>
      </p:sp>
      <p:sp>
        <p:nvSpPr>
          <p:cNvPr id="13" name="Oval 12"/>
          <p:cNvSpPr/>
          <p:nvPr/>
        </p:nvSpPr>
        <p:spPr>
          <a:xfrm>
            <a:off x="6372225" y="2100263"/>
            <a:ext cx="1092200" cy="1090612"/>
          </a:xfrm>
          <a:prstGeom prst="ellipse">
            <a:avLst/>
          </a:prstGeom>
        </p:spPr>
        <p:style>
          <a:lnRef idx="1">
            <a:schemeClr val="accent1">
              <a:hueOff val="0"/>
              <a:satOff val="0"/>
              <a:lumOff val="0"/>
              <a:alphaOff val="0"/>
            </a:schemeClr>
          </a:lnRef>
          <a:fillRef idx="1">
            <a:schemeClr val="lt1">
              <a:hueOff val="0"/>
              <a:satOff val="0"/>
              <a:lumOff val="0"/>
              <a:alphaOff val="0"/>
            </a:schemeClr>
          </a:fillRef>
          <a:effectRef idx="2">
            <a:schemeClr val="lt1">
              <a:hueOff val="0"/>
              <a:satOff val="0"/>
              <a:lumOff val="0"/>
              <a:alphaOff val="0"/>
            </a:schemeClr>
          </a:effectRef>
          <a:fontRef idx="minor">
            <a:schemeClr val="dk1">
              <a:hueOff val="0"/>
              <a:satOff val="0"/>
              <a:lumOff val="0"/>
              <a:alphaOff val="0"/>
            </a:schemeClr>
          </a:fontRef>
        </p:style>
      </p:sp>
      <p:sp>
        <p:nvSpPr>
          <p:cNvPr id="14" name="Freeform 13"/>
          <p:cNvSpPr/>
          <p:nvPr/>
        </p:nvSpPr>
        <p:spPr>
          <a:xfrm>
            <a:off x="7235626" y="3519022"/>
            <a:ext cx="4273033" cy="873103"/>
          </a:xfrm>
          <a:custGeom>
            <a:avLst/>
            <a:gdLst>
              <a:gd name="connsiteX0" fmla="*/ 0 w 4273033"/>
              <a:gd name="connsiteY0" fmla="*/ 0 h 873103"/>
              <a:gd name="connsiteX1" fmla="*/ 4273033 w 4273033"/>
              <a:gd name="connsiteY1" fmla="*/ 0 h 873103"/>
              <a:gd name="connsiteX2" fmla="*/ 4273033 w 4273033"/>
              <a:gd name="connsiteY2" fmla="*/ 873103 h 873103"/>
              <a:gd name="connsiteX3" fmla="*/ 0 w 4273033"/>
              <a:gd name="connsiteY3" fmla="*/ 873103 h 873103"/>
              <a:gd name="connsiteX4" fmla="*/ 0 w 4273033"/>
              <a:gd name="connsiteY4" fmla="*/ 0 h 8731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73033" h="873103">
                <a:moveTo>
                  <a:pt x="0" y="0"/>
                </a:moveTo>
                <a:lnTo>
                  <a:pt x="4273033" y="0"/>
                </a:lnTo>
                <a:lnTo>
                  <a:pt x="4273033" y="873103"/>
                </a:lnTo>
                <a:lnTo>
                  <a:pt x="0" y="873103"/>
                </a:lnTo>
                <a:lnTo>
                  <a:pt x="0" y="0"/>
                </a:lnTo>
                <a:close/>
              </a:path>
            </a:pathLst>
          </a:cu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lIns="693026" tIns="66040" rIns="66040" bIns="66040" spcCol="1270" anchor="ctr"/>
          <a:lstStyle/>
          <a:p>
            <a:pPr defTabSz="1155700">
              <a:lnSpc>
                <a:spcPct val="90000"/>
              </a:lnSpc>
              <a:spcAft>
                <a:spcPct val="35000"/>
              </a:spcAft>
              <a:defRPr/>
            </a:pPr>
            <a:r>
              <a:rPr lang="en-US" sz="2600" dirty="0"/>
              <a:t>Potential to reach $25B (assuming 10% growth)</a:t>
            </a:r>
          </a:p>
        </p:txBody>
      </p:sp>
      <p:sp>
        <p:nvSpPr>
          <p:cNvPr id="15" name="Oval 14"/>
          <p:cNvSpPr/>
          <p:nvPr/>
        </p:nvSpPr>
        <p:spPr>
          <a:xfrm>
            <a:off x="6689725" y="3409950"/>
            <a:ext cx="1092200" cy="1090613"/>
          </a:xfrm>
          <a:prstGeom prst="ellipse">
            <a:avLst/>
          </a:prstGeom>
        </p:spPr>
        <p:style>
          <a:lnRef idx="1">
            <a:schemeClr val="accent1">
              <a:hueOff val="0"/>
              <a:satOff val="0"/>
              <a:lumOff val="0"/>
              <a:alphaOff val="0"/>
            </a:schemeClr>
          </a:lnRef>
          <a:fillRef idx="1">
            <a:schemeClr val="lt1">
              <a:hueOff val="0"/>
              <a:satOff val="0"/>
              <a:lumOff val="0"/>
              <a:alphaOff val="0"/>
            </a:schemeClr>
          </a:fillRef>
          <a:effectRef idx="2">
            <a:schemeClr val="lt1">
              <a:hueOff val="0"/>
              <a:satOff val="0"/>
              <a:lumOff val="0"/>
              <a:alphaOff val="0"/>
            </a:schemeClr>
          </a:effectRef>
          <a:fontRef idx="minor">
            <a:schemeClr val="dk1">
              <a:hueOff val="0"/>
              <a:satOff val="0"/>
              <a:lumOff val="0"/>
              <a:alphaOff val="0"/>
            </a:schemeClr>
          </a:fontRef>
        </p:style>
      </p:sp>
      <p:sp>
        <p:nvSpPr>
          <p:cNvPr id="16" name="Freeform 15"/>
          <p:cNvSpPr/>
          <p:nvPr/>
        </p:nvSpPr>
        <p:spPr>
          <a:xfrm>
            <a:off x="6918253" y="4828677"/>
            <a:ext cx="4590406" cy="873103"/>
          </a:xfrm>
          <a:custGeom>
            <a:avLst/>
            <a:gdLst>
              <a:gd name="connsiteX0" fmla="*/ 0 w 4590406"/>
              <a:gd name="connsiteY0" fmla="*/ 0 h 873103"/>
              <a:gd name="connsiteX1" fmla="*/ 4590406 w 4590406"/>
              <a:gd name="connsiteY1" fmla="*/ 0 h 873103"/>
              <a:gd name="connsiteX2" fmla="*/ 4590406 w 4590406"/>
              <a:gd name="connsiteY2" fmla="*/ 873103 h 873103"/>
              <a:gd name="connsiteX3" fmla="*/ 0 w 4590406"/>
              <a:gd name="connsiteY3" fmla="*/ 873103 h 873103"/>
              <a:gd name="connsiteX4" fmla="*/ 0 w 4590406"/>
              <a:gd name="connsiteY4" fmla="*/ 0 h 8731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90406" h="873103">
                <a:moveTo>
                  <a:pt x="0" y="0"/>
                </a:moveTo>
                <a:lnTo>
                  <a:pt x="4590406" y="0"/>
                </a:lnTo>
                <a:lnTo>
                  <a:pt x="4590406" y="873103"/>
                </a:lnTo>
                <a:lnTo>
                  <a:pt x="0" y="873103"/>
                </a:lnTo>
                <a:lnTo>
                  <a:pt x="0" y="0"/>
                </a:lnTo>
                <a:close/>
              </a:path>
            </a:pathLst>
          </a:cu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lIns="693026" tIns="66040" rIns="66040" bIns="66040" spcCol="1270" anchor="ctr"/>
          <a:lstStyle/>
          <a:p>
            <a:pPr defTabSz="1155700">
              <a:lnSpc>
                <a:spcPct val="90000"/>
              </a:lnSpc>
              <a:spcAft>
                <a:spcPct val="35000"/>
              </a:spcAft>
              <a:defRPr/>
            </a:pPr>
            <a:r>
              <a:rPr lang="en-US" sz="2600" dirty="0"/>
              <a:t>At 30% margins, additional profits 1-8B$</a:t>
            </a:r>
          </a:p>
        </p:txBody>
      </p:sp>
      <p:sp>
        <p:nvSpPr>
          <p:cNvPr id="17" name="Oval 16"/>
          <p:cNvSpPr/>
          <p:nvPr/>
        </p:nvSpPr>
        <p:spPr>
          <a:xfrm>
            <a:off x="6372225" y="4719638"/>
            <a:ext cx="1092200" cy="1090612"/>
          </a:xfrm>
          <a:prstGeom prst="ellipse">
            <a:avLst/>
          </a:prstGeom>
        </p:spPr>
        <p:style>
          <a:lnRef idx="1">
            <a:schemeClr val="accent1">
              <a:hueOff val="0"/>
              <a:satOff val="0"/>
              <a:lumOff val="0"/>
              <a:alphaOff val="0"/>
            </a:schemeClr>
          </a:lnRef>
          <a:fillRef idx="1">
            <a:schemeClr val="lt1">
              <a:hueOff val="0"/>
              <a:satOff val="0"/>
              <a:lumOff val="0"/>
              <a:alphaOff val="0"/>
            </a:schemeClr>
          </a:fillRef>
          <a:effectRef idx="2">
            <a:schemeClr val="lt1">
              <a:hueOff val="0"/>
              <a:satOff val="0"/>
              <a:lumOff val="0"/>
              <a:alphaOff val="0"/>
            </a:schemeClr>
          </a:effectRef>
          <a:fontRef idx="minor">
            <a:schemeClr val="dk1">
              <a:hueOff val="0"/>
              <a:satOff val="0"/>
              <a:lumOff val="0"/>
              <a:alphaOff val="0"/>
            </a:schemeClr>
          </a:fontRef>
        </p:style>
      </p:sp>
      <p:graphicFrame>
        <p:nvGraphicFramePr>
          <p:cNvPr id="9" name="Chart 8"/>
          <p:cNvGraphicFramePr>
            <a:graphicFrameLocks/>
          </p:cNvGraphicFramePr>
          <p:nvPr/>
        </p:nvGraphicFramePr>
        <p:xfrm>
          <a:off x="335360" y="2348879"/>
          <a:ext cx="5112568" cy="378945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63431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0404" y="391630"/>
            <a:ext cx="10363200" cy="609600"/>
          </a:xfrm>
        </p:spPr>
        <p:txBody>
          <a:bodyPr/>
          <a:lstStyle/>
          <a:p>
            <a:pPr algn="ctr">
              <a:defRPr/>
            </a:pPr>
            <a:r>
              <a:rPr lang="en-US" sz="3200" dirty="0" smtClean="0"/>
              <a:t>SYNERGIES FROM </a:t>
            </a:r>
            <a:br>
              <a:rPr lang="en-US" sz="3200" dirty="0" smtClean="0"/>
            </a:br>
            <a:r>
              <a:rPr lang="en-US" sz="3200" dirty="0" smtClean="0"/>
              <a:t>SAVINGS IN R&amp;D</a:t>
            </a:r>
            <a:endParaRPr lang="en-US" sz="3200" dirty="0"/>
          </a:p>
        </p:txBody>
      </p:sp>
      <p:sp>
        <p:nvSpPr>
          <p:cNvPr id="4" name="Slide Number Placeholder 3"/>
          <p:cNvSpPr>
            <a:spLocks noGrp="1"/>
          </p:cNvSpPr>
          <p:nvPr>
            <p:ph type="sldNum" sz="quarter" idx="10"/>
          </p:nvPr>
        </p:nvSpPr>
        <p:spPr/>
        <p:txBody>
          <a:bodyPr/>
          <a:lstStyle/>
          <a:p>
            <a:pPr>
              <a:defRPr/>
            </a:pPr>
            <a:fld id="{C5639D31-EBE4-43FE-BA21-66F537364CC0}" type="slidenum">
              <a:rPr lang="de-DE" altLang="en-US" smtClean="0"/>
              <a:pPr>
                <a:defRPr/>
              </a:pPr>
              <a:t>27</a:t>
            </a:fld>
            <a:endParaRPr lang="de-DE" altLang="en-US" sz="1231"/>
          </a:p>
        </p:txBody>
      </p:sp>
      <p:graphicFrame>
        <p:nvGraphicFramePr>
          <p:cNvPr id="5" name="Chart 4"/>
          <p:cNvGraphicFramePr>
            <a:graphicFrameLocks/>
          </p:cNvGraphicFramePr>
          <p:nvPr>
            <p:extLst>
              <p:ext uri="{D42A27DB-BD31-4B8C-83A1-F6EECF244321}">
                <p14:modId xmlns:p14="http://schemas.microsoft.com/office/powerpoint/2010/main" val="1256730377"/>
              </p:ext>
            </p:extLst>
          </p:nvPr>
        </p:nvGraphicFramePr>
        <p:xfrm>
          <a:off x="253587" y="1832484"/>
          <a:ext cx="4572000" cy="367240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p:cNvGraphicFramePr>
            <a:graphicFrameLocks/>
          </p:cNvGraphicFramePr>
          <p:nvPr>
            <p:extLst>
              <p:ext uri="{D42A27DB-BD31-4B8C-83A1-F6EECF244321}">
                <p14:modId xmlns:p14="http://schemas.microsoft.com/office/powerpoint/2010/main" val="3454209499"/>
              </p:ext>
            </p:extLst>
          </p:nvPr>
        </p:nvGraphicFramePr>
        <p:xfrm>
          <a:off x="4572000" y="1852937"/>
          <a:ext cx="7500664" cy="3664296"/>
        </p:xfrm>
        <a:graphic>
          <a:graphicData uri="http://schemas.openxmlformats.org/drawingml/2006/chart">
            <c:chart xmlns:c="http://schemas.openxmlformats.org/drawingml/2006/chart" xmlns:r="http://schemas.openxmlformats.org/officeDocument/2006/relationships" r:id="rId4"/>
          </a:graphicData>
        </a:graphic>
      </p:graphicFrame>
      <p:sp>
        <p:nvSpPr>
          <p:cNvPr id="8" name="Rounded Rectangle 7"/>
          <p:cNvSpPr/>
          <p:nvPr/>
        </p:nvSpPr>
        <p:spPr bwMode="auto">
          <a:xfrm>
            <a:off x="454696" y="5540573"/>
            <a:ext cx="11737304" cy="648072"/>
          </a:xfrm>
          <a:prstGeom prst="round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a:lstStyle/>
          <a:p>
            <a:pPr algn="ctr" eaLnBrk="1" hangingPunct="1">
              <a:spcBef>
                <a:spcPct val="20000"/>
              </a:spcBef>
              <a:defRPr/>
            </a:pPr>
            <a:r>
              <a:rPr lang="en-US" sz="3200" dirty="0">
                <a:solidFill>
                  <a:schemeClr val="bg1"/>
                </a:solidFill>
                <a:latin typeface="Arial Bold" panose="020B0704020202020204" pitchFamily="34" charset="0"/>
                <a:cs typeface="Arial Bold" panose="020B0704020202020204" pitchFamily="34" charset="0"/>
              </a:rPr>
              <a:t>Retiring KNOX frees 1B$ to re-invest in Sales</a:t>
            </a:r>
          </a:p>
        </p:txBody>
      </p:sp>
      <p:cxnSp>
        <p:nvCxnSpPr>
          <p:cNvPr id="11" name="Straight Arrow Connector 10"/>
          <p:cNvCxnSpPr/>
          <p:nvPr/>
        </p:nvCxnSpPr>
        <p:spPr bwMode="auto">
          <a:xfrm>
            <a:off x="9120188" y="4149725"/>
            <a:ext cx="1296987" cy="0"/>
          </a:xfrm>
          <a:prstGeom prst="straightConnector1">
            <a:avLst/>
          </a:prstGeom>
          <a:ln w="57150">
            <a:headEnd type="none" w="med" len="med"/>
            <a:tailEnd type="triangle"/>
          </a:ln>
        </p:spPr>
        <p:style>
          <a:lnRef idx="1">
            <a:schemeClr val="accent4"/>
          </a:lnRef>
          <a:fillRef idx="0">
            <a:schemeClr val="accent4"/>
          </a:fillRef>
          <a:effectRef idx="0">
            <a:schemeClr val="accent4"/>
          </a:effectRef>
          <a:fontRef idx="minor">
            <a:schemeClr val="tx1"/>
          </a:fontRef>
        </p:style>
      </p:cxnSp>
      <p:pic>
        <p:nvPicPr>
          <p:cNvPr id="14" name="Picture 13"/>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0414000" y="4076700"/>
            <a:ext cx="866775"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Multiply 14"/>
          <p:cNvSpPr/>
          <p:nvPr/>
        </p:nvSpPr>
        <p:spPr bwMode="auto">
          <a:xfrm>
            <a:off x="7896225" y="4005263"/>
            <a:ext cx="1584325" cy="215900"/>
          </a:xfrm>
          <a:prstGeom prst="mathMultiply">
            <a:avLst/>
          </a:prstGeom>
          <a:solidFill>
            <a:srgbClr val="FF0000"/>
          </a:solidFill>
          <a:ln w="9525" cap="flat" cmpd="sng" algn="ctr">
            <a:noFill/>
            <a:prstDash val="solid"/>
            <a:round/>
            <a:headEnd type="none" w="med" len="med"/>
            <a:tailEnd type="none" w="med" len="med"/>
          </a:ln>
          <a:effectLst/>
        </p:spPr>
        <p:txBody>
          <a:bodyPr/>
          <a:lstStyle/>
          <a:p>
            <a:pPr eaLnBrk="1" hangingPunct="1">
              <a:spcBef>
                <a:spcPct val="20000"/>
              </a:spcBef>
              <a:defRPr/>
            </a:pPr>
            <a:endParaRPr lang="en-US">
              <a:latin typeface="Arial" charset="0"/>
              <a:ea typeface="ＭＳ Ｐゴシック" charset="-128"/>
            </a:endParaRPr>
          </a:p>
        </p:txBody>
      </p:sp>
      <p:grpSp>
        <p:nvGrpSpPr>
          <p:cNvPr id="10" name="Group 9"/>
          <p:cNvGrpSpPr/>
          <p:nvPr/>
        </p:nvGrpSpPr>
        <p:grpSpPr>
          <a:xfrm>
            <a:off x="911424" y="6309320"/>
            <a:ext cx="8280920" cy="343468"/>
            <a:chOff x="191344" y="6309320"/>
            <a:chExt cx="8280920" cy="343468"/>
          </a:xfrm>
        </p:grpSpPr>
        <p:sp>
          <p:nvSpPr>
            <p:cNvPr id="12" name="Chevron 11"/>
            <p:cNvSpPr/>
            <p:nvPr/>
          </p:nvSpPr>
          <p:spPr bwMode="auto">
            <a:xfrm>
              <a:off x="191344"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b="1" i="0" u="none" strike="noStrike" cap="none" normalizeH="0" baseline="0" dirty="0" smtClean="0">
                  <a:ln>
                    <a:noFill/>
                  </a:ln>
                  <a:solidFill>
                    <a:schemeClr val="bg1"/>
                  </a:solidFill>
                  <a:latin typeface="Arial Bold" panose="020B0704020202020204" pitchFamily="34" charset="0"/>
                  <a:ea typeface="ＭＳ Ｐゴシック" charset="-128"/>
                  <a:cs typeface="Arial Bold" panose="020B0704020202020204" pitchFamily="34" charset="0"/>
                </a:rPr>
                <a:t>Deal Overview</a:t>
              </a:r>
            </a:p>
          </p:txBody>
        </p:sp>
        <p:sp>
          <p:nvSpPr>
            <p:cNvPr id="13" name="Chevron 12"/>
            <p:cNvSpPr/>
            <p:nvPr/>
          </p:nvSpPr>
          <p:spPr bwMode="auto">
            <a:xfrm>
              <a:off x="1847528"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b="1" i="0" u="none" strike="noStrike" cap="none" normalizeH="0" baseline="0" dirty="0" smtClean="0">
                  <a:ln>
                    <a:noFill/>
                  </a:ln>
                  <a:solidFill>
                    <a:schemeClr val="bg1"/>
                  </a:solidFill>
                  <a:effectLst/>
                  <a:latin typeface="Arial" charset="0"/>
                  <a:ea typeface="ＭＳ Ｐゴシック" charset="-128"/>
                </a:rPr>
                <a:t>Industry</a:t>
              </a:r>
              <a:endParaRPr kumimoji="0" lang="en-US" sz="1000" b="1" i="0" u="none" strike="noStrike" cap="none" normalizeH="0" baseline="0" dirty="0" smtClean="0">
                <a:ln>
                  <a:noFill/>
                </a:ln>
                <a:solidFill>
                  <a:schemeClr val="bg1"/>
                </a:solidFill>
                <a:effectLst/>
                <a:latin typeface="Arial" charset="0"/>
                <a:ea typeface="ＭＳ Ｐゴシック" charset="-128"/>
              </a:endParaRPr>
            </a:p>
          </p:txBody>
        </p:sp>
        <p:sp>
          <p:nvSpPr>
            <p:cNvPr id="16" name="Chevron 15"/>
            <p:cNvSpPr/>
            <p:nvPr/>
          </p:nvSpPr>
          <p:spPr bwMode="auto">
            <a:xfrm>
              <a:off x="3503712" y="6310942"/>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charset="0"/>
                  <a:ea typeface="ＭＳ Ｐゴシック" charset="-128"/>
                </a:rPr>
                <a:t>Target Overview</a:t>
              </a:r>
            </a:p>
          </p:txBody>
        </p:sp>
        <p:sp>
          <p:nvSpPr>
            <p:cNvPr id="17" name="Chevron 16"/>
            <p:cNvSpPr/>
            <p:nvPr/>
          </p:nvSpPr>
          <p:spPr bwMode="auto">
            <a:xfrm>
              <a:off x="5159896"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ＭＳ Ｐゴシック" charset="-128"/>
                </a:rPr>
                <a:t>Valuation</a:t>
              </a:r>
            </a:p>
          </p:txBody>
        </p:sp>
        <p:sp>
          <p:nvSpPr>
            <p:cNvPr id="18" name="Chevron 17"/>
            <p:cNvSpPr/>
            <p:nvPr/>
          </p:nvSpPr>
          <p:spPr bwMode="auto">
            <a:xfrm>
              <a:off x="6816080" y="6309320"/>
              <a:ext cx="1656184" cy="341846"/>
            </a:xfrm>
            <a:prstGeom prst="chevron">
              <a:avLst/>
            </a:prstGeom>
            <a:solidFill>
              <a:srgbClr val="91233B"/>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ＭＳ Ｐゴシック" charset="-128"/>
                </a:rPr>
                <a:t>Synergy</a:t>
              </a:r>
            </a:p>
          </p:txBody>
        </p:sp>
      </p:grpSp>
    </p:spTree>
    <p:extLst>
      <p:ext uri="{BB962C8B-B14F-4D97-AF65-F5344CB8AC3E}">
        <p14:creationId xmlns:p14="http://schemas.microsoft.com/office/powerpoint/2010/main" val="8799464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1127448" y="260648"/>
            <a:ext cx="103632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l" rtl="0" eaLnBrk="0" fontAlgn="base" hangingPunct="0">
              <a:spcBef>
                <a:spcPct val="0"/>
              </a:spcBef>
              <a:spcAft>
                <a:spcPct val="0"/>
              </a:spcAft>
              <a:defRPr sz="3446" b="1">
                <a:solidFill>
                  <a:srgbClr val="004E89"/>
                </a:solidFill>
                <a:latin typeface="+mj-lt"/>
                <a:ea typeface="+mj-ea"/>
                <a:cs typeface="+mj-cs"/>
              </a:defRPr>
            </a:lvl1pPr>
            <a:lvl2pPr algn="l" rtl="0" eaLnBrk="0" fontAlgn="base" hangingPunct="0">
              <a:spcBef>
                <a:spcPct val="0"/>
              </a:spcBef>
              <a:spcAft>
                <a:spcPct val="0"/>
              </a:spcAft>
              <a:defRPr b="1">
                <a:solidFill>
                  <a:srgbClr val="004E89"/>
                </a:solidFill>
                <a:latin typeface="Arial" charset="0"/>
                <a:ea typeface="ＭＳ Ｐゴシック" charset="-128"/>
              </a:defRPr>
            </a:lvl2pPr>
            <a:lvl3pPr algn="l" rtl="0" eaLnBrk="0" fontAlgn="base" hangingPunct="0">
              <a:spcBef>
                <a:spcPct val="0"/>
              </a:spcBef>
              <a:spcAft>
                <a:spcPct val="0"/>
              </a:spcAft>
              <a:defRPr b="1">
                <a:solidFill>
                  <a:srgbClr val="004E89"/>
                </a:solidFill>
                <a:latin typeface="Arial" charset="0"/>
                <a:ea typeface="ＭＳ Ｐゴシック" charset="-128"/>
              </a:defRPr>
            </a:lvl3pPr>
            <a:lvl4pPr algn="l" rtl="0" eaLnBrk="0" fontAlgn="base" hangingPunct="0">
              <a:spcBef>
                <a:spcPct val="0"/>
              </a:spcBef>
              <a:spcAft>
                <a:spcPct val="0"/>
              </a:spcAft>
              <a:defRPr b="1">
                <a:solidFill>
                  <a:srgbClr val="004E89"/>
                </a:solidFill>
                <a:latin typeface="Arial" charset="0"/>
                <a:ea typeface="ＭＳ Ｐゴシック" charset="-128"/>
              </a:defRPr>
            </a:lvl4pPr>
            <a:lvl5pPr algn="l" rtl="0" eaLnBrk="0" fontAlgn="base" hangingPunct="0">
              <a:spcBef>
                <a:spcPct val="0"/>
              </a:spcBef>
              <a:spcAft>
                <a:spcPct val="0"/>
              </a:spcAft>
              <a:defRPr b="1">
                <a:solidFill>
                  <a:srgbClr val="004E89"/>
                </a:solidFill>
                <a:latin typeface="Arial" charset="0"/>
                <a:ea typeface="ＭＳ Ｐゴシック" charset="-128"/>
              </a:defRPr>
            </a:lvl5pPr>
            <a:lvl6pPr marL="562722" algn="l" rtl="0" fontAlgn="base">
              <a:spcBef>
                <a:spcPct val="0"/>
              </a:spcBef>
              <a:spcAft>
                <a:spcPct val="0"/>
              </a:spcAft>
              <a:defRPr b="1">
                <a:solidFill>
                  <a:srgbClr val="004E89"/>
                </a:solidFill>
                <a:latin typeface="Arial" charset="0"/>
                <a:ea typeface="ＭＳ Ｐゴシック" charset="-128"/>
              </a:defRPr>
            </a:lvl6pPr>
            <a:lvl7pPr marL="1125444" algn="l" rtl="0" fontAlgn="base">
              <a:spcBef>
                <a:spcPct val="0"/>
              </a:spcBef>
              <a:spcAft>
                <a:spcPct val="0"/>
              </a:spcAft>
              <a:defRPr b="1">
                <a:solidFill>
                  <a:srgbClr val="004E89"/>
                </a:solidFill>
                <a:latin typeface="Arial" charset="0"/>
                <a:ea typeface="ＭＳ Ｐゴシック" charset="-128"/>
              </a:defRPr>
            </a:lvl7pPr>
            <a:lvl8pPr marL="1688165" algn="l" rtl="0" fontAlgn="base">
              <a:spcBef>
                <a:spcPct val="0"/>
              </a:spcBef>
              <a:spcAft>
                <a:spcPct val="0"/>
              </a:spcAft>
              <a:defRPr b="1">
                <a:solidFill>
                  <a:srgbClr val="004E89"/>
                </a:solidFill>
                <a:latin typeface="Arial" charset="0"/>
                <a:ea typeface="ＭＳ Ｐゴシック" charset="-128"/>
              </a:defRPr>
            </a:lvl8pPr>
            <a:lvl9pPr marL="2250887" algn="l" rtl="0" fontAlgn="base">
              <a:spcBef>
                <a:spcPct val="0"/>
              </a:spcBef>
              <a:spcAft>
                <a:spcPct val="0"/>
              </a:spcAft>
              <a:defRPr b="1">
                <a:solidFill>
                  <a:srgbClr val="004E89"/>
                </a:solidFill>
                <a:latin typeface="Arial" charset="0"/>
                <a:ea typeface="ＭＳ Ｐゴシック" charset="-128"/>
              </a:defRPr>
            </a:lvl9pPr>
          </a:lstStyle>
          <a:p>
            <a:pPr algn="ctr">
              <a:defRPr/>
            </a:pPr>
            <a:r>
              <a:rPr lang="en-US" sz="3200" kern="0" dirty="0" smtClean="0"/>
              <a:t>SUMMARY	</a:t>
            </a:r>
            <a:endParaRPr lang="en-US" sz="3200" kern="0" dirty="0"/>
          </a:p>
        </p:txBody>
      </p:sp>
      <p:sp>
        <p:nvSpPr>
          <p:cNvPr id="10" name="Rounded Rectangle 9"/>
          <p:cNvSpPr/>
          <p:nvPr/>
        </p:nvSpPr>
        <p:spPr bwMode="auto">
          <a:xfrm>
            <a:off x="263352" y="5504891"/>
            <a:ext cx="11737304" cy="648072"/>
          </a:xfrm>
          <a:prstGeom prst="round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a:lstStyle/>
          <a:p>
            <a:pPr algn="ctr" eaLnBrk="1" hangingPunct="1">
              <a:spcBef>
                <a:spcPct val="20000"/>
              </a:spcBef>
              <a:defRPr/>
            </a:pPr>
            <a:r>
              <a:rPr lang="en-US" sz="3200" dirty="0">
                <a:solidFill>
                  <a:schemeClr val="bg1"/>
                </a:solidFill>
                <a:latin typeface="Arial Bold" panose="020B0704020202020204" pitchFamily="34" charset="0"/>
                <a:cs typeface="Arial Bold" panose="020B0704020202020204" pitchFamily="34" charset="0"/>
              </a:rPr>
              <a:t>Looking at a 3-4 year payback period and 14.3B$ NPV</a:t>
            </a:r>
          </a:p>
        </p:txBody>
      </p:sp>
      <p:graphicFrame>
        <p:nvGraphicFramePr>
          <p:cNvPr id="12" name="Table 11"/>
          <p:cNvGraphicFramePr>
            <a:graphicFrameLocks noGrp="1"/>
          </p:cNvGraphicFramePr>
          <p:nvPr>
            <p:extLst>
              <p:ext uri="{D42A27DB-BD31-4B8C-83A1-F6EECF244321}">
                <p14:modId xmlns:p14="http://schemas.microsoft.com/office/powerpoint/2010/main" val="1328535346"/>
              </p:ext>
            </p:extLst>
          </p:nvPr>
        </p:nvGraphicFramePr>
        <p:xfrm>
          <a:off x="263352" y="1337429"/>
          <a:ext cx="11736390" cy="4024317"/>
        </p:xfrm>
        <a:graphic>
          <a:graphicData uri="http://schemas.openxmlformats.org/drawingml/2006/table">
            <a:tbl>
              <a:tblPr/>
              <a:tblGrid>
                <a:gridCol w="3551050"/>
                <a:gridCol w="1637068"/>
                <a:gridCol w="1637068"/>
                <a:gridCol w="1637068"/>
                <a:gridCol w="1637068"/>
                <a:gridCol w="1637068"/>
              </a:tblGrid>
              <a:tr h="365847">
                <a:tc>
                  <a:txBody>
                    <a:bodyPr/>
                    <a:lstStyle/>
                    <a:p>
                      <a:pPr algn="l" fontAlgn="b"/>
                      <a:r>
                        <a:rPr lang="en-US" sz="24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ctr" fontAlgn="b"/>
                      <a:r>
                        <a:rPr lang="en-US" sz="2400" b="1" i="0" u="none" strike="noStrike" dirty="0">
                          <a:solidFill>
                            <a:srgbClr val="000000"/>
                          </a:solidFill>
                          <a:effectLst/>
                          <a:latin typeface="Calibri" panose="020F0502020204030204" pitchFamily="34" charset="0"/>
                        </a:rPr>
                        <a:t>2015A</a:t>
                      </a:r>
                    </a:p>
                  </a:txBody>
                  <a:tcPr marL="0" marR="0" marT="0" marB="0" anchor="b">
                    <a:lnL>
                      <a:noFill/>
                    </a:lnL>
                    <a:lnR>
                      <a:noFill/>
                    </a:lnR>
                    <a:lnT>
                      <a:noFill/>
                    </a:lnT>
                    <a:lnB>
                      <a:noFill/>
                    </a:lnB>
                    <a:solidFill>
                      <a:srgbClr val="FFFFFF"/>
                    </a:solidFill>
                  </a:tcPr>
                </a:tc>
                <a:tc>
                  <a:txBody>
                    <a:bodyPr/>
                    <a:lstStyle/>
                    <a:p>
                      <a:pPr algn="ctr" fontAlgn="b"/>
                      <a:r>
                        <a:rPr lang="en-US" sz="2400" b="1" i="0" u="none" strike="noStrike" dirty="0">
                          <a:solidFill>
                            <a:srgbClr val="000000"/>
                          </a:solidFill>
                          <a:effectLst/>
                          <a:latin typeface="Calibri" panose="020F0502020204030204" pitchFamily="34" charset="0"/>
                        </a:rPr>
                        <a:t>2016E</a:t>
                      </a:r>
                    </a:p>
                  </a:txBody>
                  <a:tcPr marL="0" marR="0" marT="0" marB="0" anchor="b">
                    <a:lnL>
                      <a:noFill/>
                    </a:lnL>
                    <a:lnR>
                      <a:noFill/>
                    </a:lnR>
                    <a:lnT>
                      <a:noFill/>
                    </a:lnT>
                    <a:lnB>
                      <a:noFill/>
                    </a:lnB>
                    <a:solidFill>
                      <a:srgbClr val="FFFFFF"/>
                    </a:solidFill>
                  </a:tcPr>
                </a:tc>
                <a:tc>
                  <a:txBody>
                    <a:bodyPr/>
                    <a:lstStyle/>
                    <a:p>
                      <a:pPr algn="ctr" fontAlgn="b"/>
                      <a:r>
                        <a:rPr lang="en-US" sz="2400" b="1" i="0" u="none" strike="noStrike" dirty="0">
                          <a:solidFill>
                            <a:srgbClr val="000000"/>
                          </a:solidFill>
                          <a:effectLst/>
                          <a:latin typeface="Calibri" panose="020F0502020204030204" pitchFamily="34" charset="0"/>
                        </a:rPr>
                        <a:t>2017E</a:t>
                      </a:r>
                    </a:p>
                  </a:txBody>
                  <a:tcPr marL="0" marR="0" marT="0" marB="0" anchor="b">
                    <a:lnL>
                      <a:noFill/>
                    </a:lnL>
                    <a:lnR>
                      <a:noFill/>
                    </a:lnR>
                    <a:lnT>
                      <a:noFill/>
                    </a:lnT>
                    <a:lnB>
                      <a:noFill/>
                    </a:lnB>
                    <a:solidFill>
                      <a:srgbClr val="FFFFFF"/>
                    </a:solidFill>
                  </a:tcPr>
                </a:tc>
                <a:tc>
                  <a:txBody>
                    <a:bodyPr/>
                    <a:lstStyle/>
                    <a:p>
                      <a:pPr algn="ctr" fontAlgn="b"/>
                      <a:r>
                        <a:rPr lang="en-US" sz="2400" b="1" i="0" u="none" strike="noStrike" dirty="0">
                          <a:solidFill>
                            <a:srgbClr val="000000"/>
                          </a:solidFill>
                          <a:effectLst/>
                          <a:latin typeface="Calibri" panose="020F0502020204030204" pitchFamily="34" charset="0"/>
                        </a:rPr>
                        <a:t>2018E</a:t>
                      </a:r>
                    </a:p>
                  </a:txBody>
                  <a:tcPr marL="0" marR="0" marT="0" marB="0" anchor="b">
                    <a:lnL>
                      <a:noFill/>
                    </a:lnL>
                    <a:lnR>
                      <a:noFill/>
                    </a:lnR>
                    <a:lnT>
                      <a:noFill/>
                    </a:lnT>
                    <a:lnB>
                      <a:noFill/>
                    </a:lnB>
                    <a:solidFill>
                      <a:srgbClr val="FFFFFF"/>
                    </a:solidFill>
                  </a:tcPr>
                </a:tc>
                <a:tc>
                  <a:txBody>
                    <a:bodyPr/>
                    <a:lstStyle/>
                    <a:p>
                      <a:pPr algn="ctr" fontAlgn="b"/>
                      <a:r>
                        <a:rPr lang="en-US" sz="2400" b="1" i="0" u="none" strike="noStrike" dirty="0">
                          <a:solidFill>
                            <a:srgbClr val="000000"/>
                          </a:solidFill>
                          <a:effectLst/>
                          <a:latin typeface="Calibri" panose="020F0502020204030204" pitchFamily="34" charset="0"/>
                        </a:rPr>
                        <a:t>TV</a:t>
                      </a:r>
                    </a:p>
                  </a:txBody>
                  <a:tcPr marL="0" marR="0" marT="0" marB="0" anchor="b">
                    <a:lnL>
                      <a:noFill/>
                    </a:lnL>
                    <a:lnR>
                      <a:noFill/>
                    </a:lnR>
                    <a:lnT>
                      <a:noFill/>
                    </a:lnT>
                    <a:lnB>
                      <a:noFill/>
                    </a:lnB>
                    <a:solidFill>
                      <a:srgbClr val="FFFFFF"/>
                    </a:solidFill>
                  </a:tcPr>
                </a:tc>
              </a:tr>
              <a:tr h="365847">
                <a:tc>
                  <a:txBody>
                    <a:bodyPr/>
                    <a:lstStyle/>
                    <a:p>
                      <a:pPr algn="l" fontAlgn="b"/>
                      <a:r>
                        <a:rPr lang="en-US" sz="2400" b="0" i="0" u="none" strike="noStrike">
                          <a:solidFill>
                            <a:srgbClr val="000000"/>
                          </a:solidFill>
                          <a:effectLst/>
                          <a:latin typeface="Calibri" panose="020F0502020204030204" pitchFamily="34" charset="0"/>
                        </a:rPr>
                        <a:t>Incremental Revenues</a:t>
                      </a:r>
                    </a:p>
                  </a:txBody>
                  <a:tcPr marL="0" marR="0" marT="0" marB="0" anchor="b">
                    <a:lnL>
                      <a:noFill/>
                    </a:lnL>
                    <a:lnR>
                      <a:noFill/>
                    </a:lnR>
                    <a:lnT>
                      <a:noFill/>
                    </a:lnT>
                    <a:lnB>
                      <a:noFill/>
                    </a:lnB>
                    <a:solidFill>
                      <a:srgbClr val="FFFFFF"/>
                    </a:solidFill>
                  </a:tcPr>
                </a:tc>
                <a:tc>
                  <a:txBody>
                    <a:bodyPr/>
                    <a:lstStyle/>
                    <a:p>
                      <a:pPr algn="l" fontAlgn="b"/>
                      <a:r>
                        <a:rPr lang="en-US" sz="2400" b="0" i="0" u="none" strike="noStrike" dirty="0">
                          <a:solidFill>
                            <a:srgbClr val="000000"/>
                          </a:solidFill>
                          <a:effectLst/>
                          <a:latin typeface="Calibri" panose="020F0502020204030204" pitchFamily="34" charset="0"/>
                        </a:rPr>
                        <a:t> $          3.0 </a:t>
                      </a:r>
                    </a:p>
                  </a:txBody>
                  <a:tcPr marL="0" marR="0" marT="0" marB="0" anchor="b">
                    <a:lnL>
                      <a:noFill/>
                    </a:lnL>
                    <a:lnR>
                      <a:noFill/>
                    </a:lnR>
                    <a:lnT>
                      <a:noFill/>
                    </a:lnT>
                    <a:lnB>
                      <a:noFill/>
                    </a:lnB>
                    <a:solidFill>
                      <a:srgbClr val="FFFFFF"/>
                    </a:solidFill>
                  </a:tcPr>
                </a:tc>
                <a:tc>
                  <a:txBody>
                    <a:bodyPr/>
                    <a:lstStyle/>
                    <a:p>
                      <a:pPr algn="l" fontAlgn="b"/>
                      <a:r>
                        <a:rPr lang="en-US" sz="2400" b="0" i="0" u="none" strike="noStrike" dirty="0">
                          <a:solidFill>
                            <a:srgbClr val="000000"/>
                          </a:solidFill>
                          <a:effectLst/>
                          <a:latin typeface="Calibri" panose="020F0502020204030204" pitchFamily="34" charset="0"/>
                        </a:rPr>
                        <a:t> $          5.4 </a:t>
                      </a:r>
                    </a:p>
                  </a:txBody>
                  <a:tcPr marL="0" marR="0" marT="0" marB="0" anchor="b">
                    <a:lnL>
                      <a:noFill/>
                    </a:lnL>
                    <a:lnR>
                      <a:noFill/>
                    </a:lnR>
                    <a:lnT>
                      <a:noFill/>
                    </a:lnT>
                    <a:lnB>
                      <a:noFill/>
                    </a:lnB>
                    <a:solidFill>
                      <a:srgbClr val="FFFFFF"/>
                    </a:solidFill>
                  </a:tcPr>
                </a:tc>
                <a:tc>
                  <a:txBody>
                    <a:bodyPr/>
                    <a:lstStyle/>
                    <a:p>
                      <a:pPr algn="l" fontAlgn="b"/>
                      <a:r>
                        <a:rPr lang="en-US" sz="2400" b="0" i="0" u="none" strike="noStrike" dirty="0">
                          <a:solidFill>
                            <a:srgbClr val="000000"/>
                          </a:solidFill>
                          <a:effectLst/>
                          <a:latin typeface="Calibri" panose="020F0502020204030204" pitchFamily="34" charset="0"/>
                        </a:rPr>
                        <a:t> $          8.6 </a:t>
                      </a:r>
                    </a:p>
                  </a:txBody>
                  <a:tcPr marL="0" marR="0" marT="0" marB="0" anchor="b">
                    <a:lnL>
                      <a:noFill/>
                    </a:lnL>
                    <a:lnR>
                      <a:noFill/>
                    </a:lnR>
                    <a:lnT>
                      <a:noFill/>
                    </a:lnT>
                    <a:lnB>
                      <a:noFill/>
                    </a:lnB>
                    <a:solidFill>
                      <a:srgbClr val="FFFFFF"/>
                    </a:solidFill>
                  </a:tcPr>
                </a:tc>
                <a:tc>
                  <a:txBody>
                    <a:bodyPr/>
                    <a:lstStyle/>
                    <a:p>
                      <a:pPr algn="l" fontAlgn="b"/>
                      <a:r>
                        <a:rPr lang="en-US" sz="2400" b="0" i="0" u="none" strike="noStrike">
                          <a:solidFill>
                            <a:srgbClr val="000000"/>
                          </a:solidFill>
                          <a:effectLst/>
                          <a:latin typeface="Calibri" panose="020F0502020204030204" pitchFamily="34" charset="0"/>
                        </a:rPr>
                        <a:t> $        12.1 </a:t>
                      </a:r>
                    </a:p>
                  </a:txBody>
                  <a:tcPr marL="0" marR="0" marT="0" marB="0" anchor="b">
                    <a:lnL>
                      <a:noFill/>
                    </a:lnL>
                    <a:lnR>
                      <a:noFill/>
                    </a:lnR>
                    <a:lnT>
                      <a:noFill/>
                    </a:lnT>
                    <a:lnB>
                      <a:noFill/>
                    </a:lnB>
                    <a:solidFill>
                      <a:srgbClr val="FFFFFF"/>
                    </a:solidFill>
                  </a:tcPr>
                </a:tc>
                <a:tc>
                  <a:txBody>
                    <a:bodyPr/>
                    <a:lstStyle/>
                    <a:p>
                      <a:pPr algn="l" fontAlgn="b"/>
                      <a:r>
                        <a:rPr lang="en-US" sz="2400" b="0" i="0" u="none" strike="noStrike">
                          <a:solidFill>
                            <a:srgbClr val="000000"/>
                          </a:solidFill>
                          <a:effectLst/>
                          <a:latin typeface="Calibri" panose="020F0502020204030204" pitchFamily="34" charset="0"/>
                        </a:rPr>
                        <a:t> $        20.2 </a:t>
                      </a:r>
                    </a:p>
                  </a:txBody>
                  <a:tcPr marL="0" marR="0" marT="0" marB="0" anchor="b">
                    <a:lnL>
                      <a:noFill/>
                    </a:lnL>
                    <a:lnR>
                      <a:noFill/>
                    </a:lnR>
                    <a:lnT>
                      <a:noFill/>
                    </a:lnT>
                    <a:lnB>
                      <a:noFill/>
                    </a:lnB>
                    <a:solidFill>
                      <a:srgbClr val="FFFFFF"/>
                    </a:solidFill>
                  </a:tcPr>
                </a:tc>
              </a:tr>
              <a:tr h="365847">
                <a:tc>
                  <a:txBody>
                    <a:bodyPr/>
                    <a:lstStyle/>
                    <a:p>
                      <a:pPr algn="l" fontAlgn="b"/>
                      <a:r>
                        <a:rPr lang="en-US" sz="2400" b="0" i="0" u="none" strike="noStrike">
                          <a:solidFill>
                            <a:srgbClr val="000000"/>
                          </a:solidFill>
                          <a:effectLst/>
                          <a:latin typeface="Calibri" panose="020F0502020204030204" pitchFamily="34" charset="0"/>
                        </a:rPr>
                        <a:t>Cogs</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2400" b="0" i="0" u="none" strike="noStrike" dirty="0">
                          <a:solidFill>
                            <a:srgbClr val="000000"/>
                          </a:solidFill>
                          <a:effectLst/>
                          <a:latin typeface="Calibri" panose="020F0502020204030204" pitchFamily="34" charset="0"/>
                        </a:rPr>
                        <a:t> $        (2.1)</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2400" b="0" i="0" u="none" strike="noStrike" dirty="0">
                          <a:solidFill>
                            <a:srgbClr val="000000"/>
                          </a:solidFill>
                          <a:effectLst/>
                          <a:latin typeface="Calibri" panose="020F0502020204030204" pitchFamily="34" charset="0"/>
                        </a:rPr>
                        <a:t> $        (3.8)</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2400" b="0" i="0" u="none" strike="noStrike" dirty="0">
                          <a:solidFill>
                            <a:srgbClr val="000000"/>
                          </a:solidFill>
                          <a:effectLst/>
                          <a:latin typeface="Calibri" panose="020F0502020204030204" pitchFamily="34" charset="0"/>
                        </a:rPr>
                        <a:t> $        (6.0)</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2400" b="0" i="0" u="none" strike="noStrike">
                          <a:solidFill>
                            <a:srgbClr val="000000"/>
                          </a:solidFill>
                          <a:effectLst/>
                          <a:latin typeface="Calibri" panose="020F0502020204030204" pitchFamily="34" charset="0"/>
                        </a:rPr>
                        <a:t> $        (8.5)</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2400" b="0" i="0" u="none" strike="noStrike" dirty="0">
                          <a:solidFill>
                            <a:srgbClr val="000000"/>
                          </a:solidFill>
                          <a:effectLst/>
                          <a:latin typeface="Calibri" panose="020F0502020204030204" pitchFamily="34" charset="0"/>
                        </a:rPr>
                        <a:t> $     (14.1)</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365847">
                <a:tc>
                  <a:txBody>
                    <a:bodyPr/>
                    <a:lstStyle/>
                    <a:p>
                      <a:pPr algn="l" fontAlgn="b"/>
                      <a:r>
                        <a:rPr lang="en-US" sz="2400" b="1" i="0" u="none" strike="noStrike">
                          <a:solidFill>
                            <a:srgbClr val="000000"/>
                          </a:solidFill>
                          <a:effectLst/>
                          <a:latin typeface="Calibri" panose="020F0502020204030204" pitchFamily="34" charset="0"/>
                        </a:rPr>
                        <a:t>Profits</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2400" b="1" i="0" u="none" strike="noStrike">
                          <a:solidFill>
                            <a:srgbClr val="000000"/>
                          </a:solidFill>
                          <a:effectLst/>
                          <a:latin typeface="Calibri" panose="020F0502020204030204" pitchFamily="34" charset="0"/>
                        </a:rPr>
                        <a:t> $          0.9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2400" b="1" i="0" u="none" strike="noStrike" dirty="0">
                          <a:solidFill>
                            <a:srgbClr val="000000"/>
                          </a:solidFill>
                          <a:effectLst/>
                          <a:latin typeface="Calibri" panose="020F0502020204030204" pitchFamily="34" charset="0"/>
                        </a:rPr>
                        <a:t> $          1.6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2400" b="1" i="0" u="none" strike="noStrike" dirty="0">
                          <a:solidFill>
                            <a:srgbClr val="000000"/>
                          </a:solidFill>
                          <a:effectLst/>
                          <a:latin typeface="Calibri" panose="020F0502020204030204" pitchFamily="34" charset="0"/>
                        </a:rPr>
                        <a:t> $          2.6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2400" b="1" i="0" u="none" strike="noStrike" dirty="0">
                          <a:solidFill>
                            <a:srgbClr val="000000"/>
                          </a:solidFill>
                          <a:effectLst/>
                          <a:latin typeface="Calibri" panose="020F0502020204030204" pitchFamily="34" charset="0"/>
                        </a:rPr>
                        <a:t> $          3.6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2400" b="1" i="0" u="none" strike="noStrike" dirty="0">
                          <a:solidFill>
                            <a:srgbClr val="000000"/>
                          </a:solidFill>
                          <a:effectLst/>
                          <a:latin typeface="Calibri" panose="020F0502020204030204" pitchFamily="34" charset="0"/>
                        </a:rPr>
                        <a:t> $          6.0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r>
              <a:tr h="365847">
                <a:tc>
                  <a:txBody>
                    <a:bodyPr/>
                    <a:lstStyle/>
                    <a:p>
                      <a:pPr algn="l" fontAlgn="b"/>
                      <a:r>
                        <a:rPr lang="en-US" sz="24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n-US" sz="24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n-US" sz="24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n-US" sz="24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n-US" sz="24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n-US" sz="24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r>
              <a:tr h="365847">
                <a:tc>
                  <a:txBody>
                    <a:bodyPr/>
                    <a:lstStyle/>
                    <a:p>
                      <a:pPr algn="l" fontAlgn="b"/>
                      <a:r>
                        <a:rPr lang="en-US" sz="2400" b="0" i="0" u="none" strike="noStrike" dirty="0">
                          <a:solidFill>
                            <a:srgbClr val="000000"/>
                          </a:solidFill>
                          <a:effectLst/>
                          <a:latin typeface="Calibri" panose="020F0502020204030204" pitchFamily="34" charset="0"/>
                        </a:rPr>
                        <a:t>Transaction cost (6%)</a:t>
                      </a:r>
                    </a:p>
                  </a:txBody>
                  <a:tcPr marL="0" marR="0" marT="0" marB="0" anchor="b">
                    <a:lnL>
                      <a:noFill/>
                    </a:lnL>
                    <a:lnR>
                      <a:noFill/>
                    </a:lnR>
                    <a:lnT>
                      <a:noFill/>
                    </a:lnT>
                    <a:lnB>
                      <a:noFill/>
                    </a:lnB>
                    <a:solidFill>
                      <a:srgbClr val="FFFFFF"/>
                    </a:solidFill>
                  </a:tcPr>
                </a:tc>
                <a:tc>
                  <a:txBody>
                    <a:bodyPr/>
                    <a:lstStyle/>
                    <a:p>
                      <a:pPr algn="l" fontAlgn="b"/>
                      <a:r>
                        <a:rPr lang="en-US" sz="2400" b="0" i="0" u="none" strike="noStrike">
                          <a:solidFill>
                            <a:srgbClr val="000000"/>
                          </a:solidFill>
                          <a:effectLst/>
                          <a:latin typeface="Calibri" panose="020F0502020204030204" pitchFamily="34" charset="0"/>
                        </a:rPr>
                        <a:t> $        (0.4)</a:t>
                      </a:r>
                    </a:p>
                  </a:txBody>
                  <a:tcPr marL="0" marR="0" marT="0" marB="0" anchor="b">
                    <a:lnL>
                      <a:noFill/>
                    </a:lnL>
                    <a:lnR>
                      <a:noFill/>
                    </a:lnR>
                    <a:lnT>
                      <a:noFill/>
                    </a:lnT>
                    <a:lnB>
                      <a:noFill/>
                    </a:lnB>
                    <a:solidFill>
                      <a:srgbClr val="FFFFFF"/>
                    </a:solidFill>
                  </a:tcPr>
                </a:tc>
                <a:tc>
                  <a:txBody>
                    <a:bodyPr/>
                    <a:lstStyle/>
                    <a:p>
                      <a:pPr algn="l" fontAlgn="b"/>
                      <a:r>
                        <a:rPr lang="en-US" sz="24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n-US" sz="24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n-US" sz="24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n-US" sz="24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r>
              <a:tr h="365847">
                <a:tc>
                  <a:txBody>
                    <a:bodyPr/>
                    <a:lstStyle/>
                    <a:p>
                      <a:pPr algn="l" fontAlgn="b"/>
                      <a:r>
                        <a:rPr lang="en-US" sz="2400" b="0" i="0" u="none" strike="noStrike">
                          <a:solidFill>
                            <a:srgbClr val="000000"/>
                          </a:solidFill>
                          <a:effectLst/>
                          <a:latin typeface="Calibri" panose="020F0502020204030204" pitchFamily="34" charset="0"/>
                        </a:rPr>
                        <a:t>Integration Cost</a:t>
                      </a:r>
                    </a:p>
                  </a:txBody>
                  <a:tcPr marL="0" marR="0" marT="0" marB="0" anchor="b">
                    <a:lnL>
                      <a:noFill/>
                    </a:lnL>
                    <a:lnR>
                      <a:noFill/>
                    </a:lnR>
                    <a:lnT>
                      <a:noFill/>
                    </a:lnT>
                    <a:lnB>
                      <a:noFill/>
                    </a:lnB>
                    <a:solidFill>
                      <a:srgbClr val="FFFFFF"/>
                    </a:solidFill>
                  </a:tcPr>
                </a:tc>
                <a:tc>
                  <a:txBody>
                    <a:bodyPr/>
                    <a:lstStyle/>
                    <a:p>
                      <a:pPr algn="l" fontAlgn="b"/>
                      <a:r>
                        <a:rPr lang="en-US" sz="2400" b="0" i="0" u="none" strike="noStrike">
                          <a:solidFill>
                            <a:srgbClr val="000000"/>
                          </a:solidFill>
                          <a:effectLst/>
                          <a:latin typeface="Calibri" panose="020F0502020204030204" pitchFamily="34" charset="0"/>
                        </a:rPr>
                        <a:t> $        (0.5)</a:t>
                      </a:r>
                    </a:p>
                  </a:txBody>
                  <a:tcPr marL="0" marR="0" marT="0" marB="0" anchor="b">
                    <a:lnL>
                      <a:noFill/>
                    </a:lnL>
                    <a:lnR>
                      <a:noFill/>
                    </a:lnR>
                    <a:lnT>
                      <a:noFill/>
                    </a:lnT>
                    <a:lnB>
                      <a:noFill/>
                    </a:lnB>
                    <a:solidFill>
                      <a:srgbClr val="FFFFFF"/>
                    </a:solidFill>
                  </a:tcPr>
                </a:tc>
                <a:tc>
                  <a:txBody>
                    <a:bodyPr/>
                    <a:lstStyle/>
                    <a:p>
                      <a:pPr algn="l" fontAlgn="b"/>
                      <a:r>
                        <a:rPr lang="en-US" sz="2400" b="0" i="0" u="none" strike="noStrike">
                          <a:solidFill>
                            <a:srgbClr val="000000"/>
                          </a:solidFill>
                          <a:effectLst/>
                          <a:latin typeface="Calibri" panose="020F0502020204030204" pitchFamily="34" charset="0"/>
                        </a:rPr>
                        <a:t> $        (0.5)</a:t>
                      </a:r>
                    </a:p>
                  </a:txBody>
                  <a:tcPr marL="0" marR="0" marT="0" marB="0" anchor="b">
                    <a:lnL>
                      <a:noFill/>
                    </a:lnL>
                    <a:lnR>
                      <a:noFill/>
                    </a:lnR>
                    <a:lnT>
                      <a:noFill/>
                    </a:lnT>
                    <a:lnB>
                      <a:noFill/>
                    </a:lnB>
                    <a:solidFill>
                      <a:srgbClr val="FFFFFF"/>
                    </a:solidFill>
                  </a:tcPr>
                </a:tc>
                <a:tc>
                  <a:txBody>
                    <a:bodyPr/>
                    <a:lstStyle/>
                    <a:p>
                      <a:pPr algn="l" fontAlgn="b"/>
                      <a:r>
                        <a:rPr lang="en-US" sz="24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n-US" sz="24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n-US" sz="24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r>
              <a:tr h="365847">
                <a:tc>
                  <a:txBody>
                    <a:bodyPr/>
                    <a:lstStyle/>
                    <a:p>
                      <a:pPr algn="l" fontAlgn="b"/>
                      <a:r>
                        <a:rPr lang="en-US" sz="2400" b="0" i="0" u="none" strike="noStrike">
                          <a:solidFill>
                            <a:srgbClr val="000000"/>
                          </a:solidFill>
                          <a:effectLst/>
                          <a:latin typeface="Calibri" panose="020F0502020204030204" pitchFamily="34" charset="0"/>
                        </a:rPr>
                        <a:t>Savings R&amp;D</a:t>
                      </a:r>
                    </a:p>
                  </a:txBody>
                  <a:tcPr marL="0" marR="0" marT="0" marB="0" anchor="b">
                    <a:lnL>
                      <a:noFill/>
                    </a:lnL>
                    <a:lnR>
                      <a:noFill/>
                    </a:lnR>
                    <a:lnT>
                      <a:noFill/>
                    </a:lnT>
                    <a:lnB>
                      <a:noFill/>
                    </a:lnB>
                    <a:solidFill>
                      <a:srgbClr val="FFFFFF"/>
                    </a:solidFill>
                  </a:tcPr>
                </a:tc>
                <a:tc>
                  <a:txBody>
                    <a:bodyPr/>
                    <a:lstStyle/>
                    <a:p>
                      <a:pPr algn="l" fontAlgn="b"/>
                      <a:r>
                        <a:rPr lang="en-US" sz="2400" b="0" i="0" u="none" strike="noStrike">
                          <a:solidFill>
                            <a:srgbClr val="000000"/>
                          </a:solidFill>
                          <a:effectLst/>
                          <a:latin typeface="Calibri" panose="020F0502020204030204" pitchFamily="34" charset="0"/>
                        </a:rPr>
                        <a:t> $          1.0 </a:t>
                      </a:r>
                    </a:p>
                  </a:txBody>
                  <a:tcPr marL="0" marR="0" marT="0" marB="0" anchor="b">
                    <a:lnL>
                      <a:noFill/>
                    </a:lnL>
                    <a:lnR>
                      <a:noFill/>
                    </a:lnR>
                    <a:lnT>
                      <a:noFill/>
                    </a:lnT>
                    <a:lnB>
                      <a:noFill/>
                    </a:lnB>
                    <a:solidFill>
                      <a:srgbClr val="FFFFFF"/>
                    </a:solidFill>
                  </a:tcPr>
                </a:tc>
                <a:tc>
                  <a:txBody>
                    <a:bodyPr/>
                    <a:lstStyle/>
                    <a:p>
                      <a:pPr algn="l" fontAlgn="b"/>
                      <a:r>
                        <a:rPr lang="en-US" sz="2400" b="0" i="0" u="none" strike="noStrike">
                          <a:solidFill>
                            <a:srgbClr val="000000"/>
                          </a:solidFill>
                          <a:effectLst/>
                          <a:latin typeface="Calibri" panose="020F0502020204030204" pitchFamily="34" charset="0"/>
                        </a:rPr>
                        <a:t> $          1.0 </a:t>
                      </a:r>
                    </a:p>
                  </a:txBody>
                  <a:tcPr marL="0" marR="0" marT="0" marB="0" anchor="b">
                    <a:lnL>
                      <a:noFill/>
                    </a:lnL>
                    <a:lnR>
                      <a:noFill/>
                    </a:lnR>
                    <a:lnT>
                      <a:noFill/>
                    </a:lnT>
                    <a:lnB>
                      <a:noFill/>
                    </a:lnB>
                    <a:solidFill>
                      <a:srgbClr val="FFFFFF"/>
                    </a:solidFill>
                  </a:tcPr>
                </a:tc>
                <a:tc>
                  <a:txBody>
                    <a:bodyPr/>
                    <a:lstStyle/>
                    <a:p>
                      <a:pPr algn="l" fontAlgn="b"/>
                      <a:r>
                        <a:rPr lang="en-US" sz="2400" b="0" i="0" u="none" strike="noStrike">
                          <a:solidFill>
                            <a:srgbClr val="000000"/>
                          </a:solidFill>
                          <a:effectLst/>
                          <a:latin typeface="Calibri" panose="020F0502020204030204" pitchFamily="34" charset="0"/>
                        </a:rPr>
                        <a:t> $          1.0 </a:t>
                      </a:r>
                    </a:p>
                  </a:txBody>
                  <a:tcPr marL="0" marR="0" marT="0" marB="0" anchor="b">
                    <a:lnL>
                      <a:noFill/>
                    </a:lnL>
                    <a:lnR>
                      <a:noFill/>
                    </a:lnR>
                    <a:lnT>
                      <a:noFill/>
                    </a:lnT>
                    <a:lnB>
                      <a:noFill/>
                    </a:lnB>
                    <a:solidFill>
                      <a:srgbClr val="FFFFFF"/>
                    </a:solidFill>
                  </a:tcPr>
                </a:tc>
                <a:tc>
                  <a:txBody>
                    <a:bodyPr/>
                    <a:lstStyle/>
                    <a:p>
                      <a:pPr algn="l" fontAlgn="b"/>
                      <a:r>
                        <a:rPr lang="en-US" sz="2400" b="0" i="0" u="none" strike="noStrike">
                          <a:solidFill>
                            <a:srgbClr val="000000"/>
                          </a:solidFill>
                          <a:effectLst/>
                          <a:latin typeface="Calibri" panose="020F0502020204030204" pitchFamily="34" charset="0"/>
                        </a:rPr>
                        <a:t> $          1.0 </a:t>
                      </a:r>
                    </a:p>
                  </a:txBody>
                  <a:tcPr marL="0" marR="0" marT="0" marB="0" anchor="b">
                    <a:lnL>
                      <a:noFill/>
                    </a:lnL>
                    <a:lnR>
                      <a:noFill/>
                    </a:lnR>
                    <a:lnT>
                      <a:noFill/>
                    </a:lnT>
                    <a:lnB>
                      <a:noFill/>
                    </a:lnB>
                    <a:solidFill>
                      <a:srgbClr val="FFFFFF"/>
                    </a:solidFill>
                  </a:tcPr>
                </a:tc>
                <a:tc>
                  <a:txBody>
                    <a:bodyPr/>
                    <a:lstStyle/>
                    <a:p>
                      <a:pPr algn="l" fontAlgn="b"/>
                      <a:r>
                        <a:rPr lang="en-US" sz="2400" b="0" i="0" u="none" strike="noStrike">
                          <a:solidFill>
                            <a:srgbClr val="000000"/>
                          </a:solidFill>
                          <a:effectLst/>
                          <a:latin typeface="Calibri" panose="020F0502020204030204" pitchFamily="34" charset="0"/>
                        </a:rPr>
                        <a:t> $          1.0 </a:t>
                      </a:r>
                    </a:p>
                  </a:txBody>
                  <a:tcPr marL="0" marR="0" marT="0" marB="0" anchor="b">
                    <a:lnL>
                      <a:noFill/>
                    </a:lnL>
                    <a:lnR>
                      <a:noFill/>
                    </a:lnR>
                    <a:lnT>
                      <a:noFill/>
                    </a:lnT>
                    <a:lnB>
                      <a:noFill/>
                    </a:lnB>
                    <a:solidFill>
                      <a:srgbClr val="FFFFFF"/>
                    </a:solidFill>
                  </a:tcPr>
                </a:tc>
              </a:tr>
              <a:tr h="365847">
                <a:tc>
                  <a:txBody>
                    <a:bodyPr/>
                    <a:lstStyle/>
                    <a:p>
                      <a:pPr algn="l" fontAlgn="b"/>
                      <a:r>
                        <a:rPr lang="en-US" sz="2400" b="0" i="0" u="none" strike="noStrike" dirty="0">
                          <a:solidFill>
                            <a:srgbClr val="000000"/>
                          </a:solidFill>
                          <a:effectLst/>
                          <a:latin typeface="Calibri" panose="020F0502020204030204" pitchFamily="34" charset="0"/>
                        </a:rPr>
                        <a:t>Increased sales mkt</a:t>
                      </a:r>
                    </a:p>
                  </a:txBody>
                  <a:tcPr marL="0" marR="0" marT="0" marB="0" anchor="b">
                    <a:lnL>
                      <a:noFill/>
                    </a:lnL>
                    <a:lnR>
                      <a:noFill/>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algn="l" fontAlgn="b"/>
                      <a:r>
                        <a:rPr lang="en-US" sz="2400" b="0" i="0" u="none" strike="noStrike">
                          <a:solidFill>
                            <a:srgbClr val="000000"/>
                          </a:solidFill>
                          <a:effectLst/>
                          <a:latin typeface="Calibri" panose="020F0502020204030204" pitchFamily="34" charset="0"/>
                        </a:rPr>
                        <a:t> $        (1.0)</a:t>
                      </a:r>
                    </a:p>
                  </a:txBody>
                  <a:tcPr marL="0" marR="0" marT="0" marB="0" anchor="b">
                    <a:lnL>
                      <a:noFill/>
                    </a:lnL>
                    <a:lnR>
                      <a:noFill/>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algn="l" fontAlgn="b"/>
                      <a:r>
                        <a:rPr lang="en-US" sz="2400" b="0" i="0" u="none" strike="noStrike">
                          <a:solidFill>
                            <a:srgbClr val="000000"/>
                          </a:solidFill>
                          <a:effectLst/>
                          <a:latin typeface="Calibri" panose="020F0502020204030204" pitchFamily="34" charset="0"/>
                        </a:rPr>
                        <a:t> </a:t>
                      </a:r>
                    </a:p>
                  </a:txBody>
                  <a:tcPr marL="0" marR="0" marT="0" marB="0" anchor="b">
                    <a:lnL>
                      <a:noFill/>
                    </a:lnL>
                    <a:lnR>
                      <a:noFill/>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algn="l" fontAlgn="b"/>
                      <a:r>
                        <a:rPr lang="en-US" sz="2400" b="0" i="0" u="none" strike="noStrike">
                          <a:solidFill>
                            <a:srgbClr val="000000"/>
                          </a:solidFill>
                          <a:effectLst/>
                          <a:latin typeface="Calibri" panose="020F0502020204030204" pitchFamily="34" charset="0"/>
                        </a:rPr>
                        <a:t> </a:t>
                      </a:r>
                    </a:p>
                  </a:txBody>
                  <a:tcPr marL="0" marR="0" marT="0" marB="0" anchor="b">
                    <a:lnL>
                      <a:noFill/>
                    </a:lnL>
                    <a:lnR>
                      <a:noFill/>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algn="l" fontAlgn="b"/>
                      <a:r>
                        <a:rPr lang="en-US" sz="2400" b="0" i="0" u="none" strike="noStrike">
                          <a:solidFill>
                            <a:srgbClr val="000000"/>
                          </a:solidFill>
                          <a:effectLst/>
                          <a:latin typeface="Calibri" panose="020F0502020204030204" pitchFamily="34" charset="0"/>
                        </a:rPr>
                        <a:t> </a:t>
                      </a:r>
                    </a:p>
                  </a:txBody>
                  <a:tcPr marL="0" marR="0" marT="0" marB="0" anchor="b">
                    <a:lnL>
                      <a:noFill/>
                    </a:lnL>
                    <a:lnR>
                      <a:noFill/>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algn="l" fontAlgn="b"/>
                      <a:r>
                        <a:rPr lang="en-US" sz="24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w="12700" cap="flat" cmpd="sng" algn="ctr">
                      <a:solidFill>
                        <a:schemeClr val="tx1"/>
                      </a:solidFill>
                      <a:prstDash val="solid"/>
                      <a:round/>
                      <a:headEnd type="none" w="med" len="med"/>
                      <a:tailEnd type="none" w="med" len="med"/>
                    </a:lnB>
                    <a:solidFill>
                      <a:srgbClr val="FFFFFF"/>
                    </a:solidFill>
                  </a:tcPr>
                </a:tc>
              </a:tr>
              <a:tr h="365847">
                <a:tc>
                  <a:txBody>
                    <a:bodyPr/>
                    <a:lstStyle/>
                    <a:p>
                      <a:pPr algn="l" fontAlgn="b"/>
                      <a:r>
                        <a:rPr lang="en-US" sz="2400" b="1" i="0" u="none" strike="noStrike" dirty="0">
                          <a:solidFill>
                            <a:srgbClr val="000000"/>
                          </a:solidFill>
                          <a:effectLst/>
                          <a:latin typeface="Calibri" panose="020F0502020204030204" pitchFamily="34" charset="0"/>
                        </a:rPr>
                        <a:t>Impact on EBITDA</a:t>
                      </a:r>
                    </a:p>
                  </a:txBody>
                  <a:tcPr marL="0" marR="0" marT="0" marB="0" anchor="b">
                    <a:lnL>
                      <a:noFill/>
                    </a:lnL>
                    <a:lnR>
                      <a:noFill/>
                    </a:lnR>
                    <a:lnT w="12700" cap="flat" cmpd="sng" algn="ctr">
                      <a:solidFill>
                        <a:schemeClr val="tx1"/>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l" fontAlgn="b"/>
                      <a:r>
                        <a:rPr lang="en-US" sz="2400" b="1" i="0" u="none" strike="noStrike">
                          <a:solidFill>
                            <a:srgbClr val="000000"/>
                          </a:solidFill>
                          <a:effectLst/>
                          <a:latin typeface="Calibri" panose="020F0502020204030204" pitchFamily="34" charset="0"/>
                        </a:rPr>
                        <a:t> $        0.40 </a:t>
                      </a:r>
                    </a:p>
                  </a:txBody>
                  <a:tcPr marL="0" marR="0" marT="0" marB="0" anchor="b">
                    <a:lnL>
                      <a:noFill/>
                    </a:lnL>
                    <a:lnR>
                      <a:noFill/>
                    </a:lnR>
                    <a:lnT w="12700" cap="flat" cmpd="sng" algn="ctr">
                      <a:solidFill>
                        <a:schemeClr val="tx1"/>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l" fontAlgn="b"/>
                      <a:r>
                        <a:rPr lang="en-US" sz="2400" b="1" i="0" u="none" strike="noStrike">
                          <a:solidFill>
                            <a:srgbClr val="000000"/>
                          </a:solidFill>
                          <a:effectLst/>
                          <a:latin typeface="Calibri" panose="020F0502020204030204" pitchFamily="34" charset="0"/>
                        </a:rPr>
                        <a:t> $        2.12 </a:t>
                      </a:r>
                    </a:p>
                  </a:txBody>
                  <a:tcPr marL="0" marR="0" marT="0" marB="0" anchor="b">
                    <a:lnL>
                      <a:noFill/>
                    </a:lnL>
                    <a:lnR>
                      <a:noFill/>
                    </a:lnR>
                    <a:lnT w="12700" cap="flat" cmpd="sng" algn="ctr">
                      <a:solidFill>
                        <a:schemeClr val="tx1"/>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l" fontAlgn="b"/>
                      <a:r>
                        <a:rPr lang="en-US" sz="2400" b="1" i="0" u="none" strike="noStrike">
                          <a:solidFill>
                            <a:srgbClr val="000000"/>
                          </a:solidFill>
                          <a:effectLst/>
                          <a:latin typeface="Calibri" panose="020F0502020204030204" pitchFamily="34" charset="0"/>
                        </a:rPr>
                        <a:t> $        3.59 </a:t>
                      </a:r>
                    </a:p>
                  </a:txBody>
                  <a:tcPr marL="0" marR="0" marT="0" marB="0" anchor="b">
                    <a:lnL>
                      <a:noFill/>
                    </a:lnL>
                    <a:lnR>
                      <a:noFill/>
                    </a:lnR>
                    <a:lnT w="12700" cap="flat" cmpd="sng" algn="ctr">
                      <a:solidFill>
                        <a:schemeClr val="tx1"/>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l" fontAlgn="b"/>
                      <a:r>
                        <a:rPr lang="en-US" sz="2400" b="1" i="0" u="none" strike="noStrike">
                          <a:solidFill>
                            <a:srgbClr val="000000"/>
                          </a:solidFill>
                          <a:effectLst/>
                          <a:latin typeface="Calibri" panose="020F0502020204030204" pitchFamily="34" charset="0"/>
                        </a:rPr>
                        <a:t> $        4.63 </a:t>
                      </a:r>
                    </a:p>
                  </a:txBody>
                  <a:tcPr marL="0" marR="0" marT="0" marB="0" anchor="b">
                    <a:lnL>
                      <a:noFill/>
                    </a:lnL>
                    <a:lnR>
                      <a:noFill/>
                    </a:lnR>
                    <a:lnT w="12700" cap="flat" cmpd="sng" algn="ctr">
                      <a:solidFill>
                        <a:schemeClr val="tx1"/>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l" fontAlgn="b"/>
                      <a:r>
                        <a:rPr lang="en-US" sz="2400" b="1" i="0" u="none" strike="noStrike" dirty="0">
                          <a:solidFill>
                            <a:srgbClr val="000000"/>
                          </a:solidFill>
                          <a:effectLst/>
                          <a:latin typeface="Calibri" panose="020F0502020204030204" pitchFamily="34" charset="0"/>
                        </a:rPr>
                        <a:t> $        7.05 </a:t>
                      </a:r>
                    </a:p>
                  </a:txBody>
                  <a:tcPr marL="0" marR="0" marT="0" marB="0" anchor="b">
                    <a:lnL>
                      <a:noFill/>
                    </a:lnL>
                    <a:lnR>
                      <a:noFill/>
                    </a:lnR>
                    <a:lnT w="12700" cap="flat" cmpd="sng" algn="ctr">
                      <a:solidFill>
                        <a:schemeClr val="tx1"/>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r>
              <a:tr h="365847">
                <a:tc>
                  <a:txBody>
                    <a:bodyPr/>
                    <a:lstStyle/>
                    <a:p>
                      <a:pPr algn="l" fontAlgn="b"/>
                      <a:r>
                        <a:rPr lang="en-US" sz="2400" b="0" i="0" u="none" strike="noStrike" dirty="0">
                          <a:solidFill>
                            <a:srgbClr val="000000"/>
                          </a:solidFill>
                          <a:effectLst/>
                          <a:latin typeface="Calibri" panose="020F0502020204030204" pitchFamily="34" charset="0"/>
                        </a:rPr>
                        <a:t>Discounted CF (12%)</a:t>
                      </a:r>
                    </a:p>
                  </a:txBody>
                  <a:tcPr marL="0" marR="0" marT="0" marB="0" anchor="b">
                    <a:lnL>
                      <a:noFill/>
                    </a:lnL>
                    <a:lnR>
                      <a:noFill/>
                    </a:lnR>
                    <a:lnT w="25400" cap="flat" cmpd="dbl"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2400" b="0" i="0" u="none" strike="noStrike">
                          <a:solidFill>
                            <a:srgbClr val="000000"/>
                          </a:solidFill>
                          <a:effectLst/>
                          <a:latin typeface="Calibri" panose="020F0502020204030204" pitchFamily="34" charset="0"/>
                        </a:rPr>
                        <a:t> $        0.40 </a:t>
                      </a:r>
                    </a:p>
                  </a:txBody>
                  <a:tcPr marL="0" marR="0" marT="0" marB="0" anchor="b">
                    <a:lnL>
                      <a:noFill/>
                    </a:lnL>
                    <a:lnR>
                      <a:noFill/>
                    </a:lnR>
                    <a:lnT w="25400" cap="flat" cmpd="dbl"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2400" b="0" i="0" u="none" strike="noStrike">
                          <a:solidFill>
                            <a:srgbClr val="000000"/>
                          </a:solidFill>
                          <a:effectLst/>
                          <a:latin typeface="Calibri" panose="020F0502020204030204" pitchFamily="34" charset="0"/>
                        </a:rPr>
                        <a:t> $        1.96 </a:t>
                      </a:r>
                    </a:p>
                  </a:txBody>
                  <a:tcPr marL="0" marR="0" marT="0" marB="0" anchor="b">
                    <a:lnL>
                      <a:noFill/>
                    </a:lnL>
                    <a:lnR>
                      <a:noFill/>
                    </a:lnR>
                    <a:lnT w="25400" cap="flat" cmpd="dbl"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2400" b="0" i="0" u="none" strike="noStrike">
                          <a:solidFill>
                            <a:srgbClr val="000000"/>
                          </a:solidFill>
                          <a:effectLst/>
                          <a:latin typeface="Calibri" panose="020F0502020204030204" pitchFamily="34" charset="0"/>
                        </a:rPr>
                        <a:t> $        3.08 </a:t>
                      </a:r>
                    </a:p>
                  </a:txBody>
                  <a:tcPr marL="0" marR="0" marT="0" marB="0" anchor="b">
                    <a:lnL>
                      <a:noFill/>
                    </a:lnL>
                    <a:lnR>
                      <a:noFill/>
                    </a:lnR>
                    <a:lnT w="25400" cap="flat" cmpd="dbl"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2400" b="0" i="0" u="none" strike="noStrike">
                          <a:solidFill>
                            <a:srgbClr val="000000"/>
                          </a:solidFill>
                          <a:effectLst/>
                          <a:latin typeface="Calibri" panose="020F0502020204030204" pitchFamily="34" charset="0"/>
                        </a:rPr>
                        <a:t> $        3.67 </a:t>
                      </a:r>
                    </a:p>
                  </a:txBody>
                  <a:tcPr marL="0" marR="0" marT="0" marB="0" anchor="b">
                    <a:lnL>
                      <a:noFill/>
                    </a:lnL>
                    <a:lnR>
                      <a:noFill/>
                    </a:lnR>
                    <a:lnT w="25400" cap="flat" cmpd="dbl"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2400" b="0" i="0" u="none" strike="noStrike" dirty="0">
                          <a:solidFill>
                            <a:srgbClr val="000000"/>
                          </a:solidFill>
                          <a:effectLst/>
                          <a:latin typeface="Calibri" panose="020F0502020204030204" pitchFamily="34" charset="0"/>
                        </a:rPr>
                        <a:t> $        5.18 </a:t>
                      </a:r>
                    </a:p>
                  </a:txBody>
                  <a:tcPr marL="0" marR="0" marT="0" marB="0" anchor="b">
                    <a:lnL>
                      <a:noFill/>
                    </a:lnL>
                    <a:lnR>
                      <a:noFill/>
                    </a:lnR>
                    <a:lnT w="25400" cap="flat" cmpd="dbl" algn="ctr">
                      <a:solidFill>
                        <a:srgbClr val="000000"/>
                      </a:solidFill>
                      <a:prstDash val="solid"/>
                      <a:round/>
                      <a:headEnd type="none" w="med" len="med"/>
                      <a:tailEnd type="none" w="med" len="med"/>
                    </a:lnT>
                    <a:lnB>
                      <a:noFill/>
                    </a:lnB>
                    <a:solidFill>
                      <a:srgbClr val="FFFFFF"/>
                    </a:solidFill>
                  </a:tcPr>
                </a:tc>
              </a:tr>
            </a:tbl>
          </a:graphicData>
        </a:graphic>
      </p:graphicFrame>
      <p:grpSp>
        <p:nvGrpSpPr>
          <p:cNvPr id="5" name="Group 4"/>
          <p:cNvGrpSpPr/>
          <p:nvPr/>
        </p:nvGrpSpPr>
        <p:grpSpPr>
          <a:xfrm>
            <a:off x="911424" y="6309320"/>
            <a:ext cx="8280920" cy="343468"/>
            <a:chOff x="191344" y="6309320"/>
            <a:chExt cx="8280920" cy="343468"/>
          </a:xfrm>
        </p:grpSpPr>
        <p:sp>
          <p:nvSpPr>
            <p:cNvPr id="6" name="Chevron 5"/>
            <p:cNvSpPr/>
            <p:nvPr/>
          </p:nvSpPr>
          <p:spPr bwMode="auto">
            <a:xfrm>
              <a:off x="191344"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b="1" i="0" u="none" strike="noStrike" cap="none" normalizeH="0" baseline="0" dirty="0" smtClean="0">
                  <a:ln>
                    <a:noFill/>
                  </a:ln>
                  <a:solidFill>
                    <a:schemeClr val="bg1"/>
                  </a:solidFill>
                  <a:latin typeface="Arial Bold" panose="020B0704020202020204" pitchFamily="34" charset="0"/>
                  <a:ea typeface="ＭＳ Ｐゴシック" charset="-128"/>
                  <a:cs typeface="Arial Bold" panose="020B0704020202020204" pitchFamily="34" charset="0"/>
                </a:rPr>
                <a:t>Deal Overview</a:t>
              </a:r>
            </a:p>
          </p:txBody>
        </p:sp>
        <p:sp>
          <p:nvSpPr>
            <p:cNvPr id="7" name="Chevron 6"/>
            <p:cNvSpPr/>
            <p:nvPr/>
          </p:nvSpPr>
          <p:spPr bwMode="auto">
            <a:xfrm>
              <a:off x="1847528"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b="1" i="0" u="none" strike="noStrike" cap="none" normalizeH="0" baseline="0" dirty="0" smtClean="0">
                  <a:ln>
                    <a:noFill/>
                  </a:ln>
                  <a:solidFill>
                    <a:schemeClr val="bg1"/>
                  </a:solidFill>
                  <a:effectLst/>
                  <a:latin typeface="Arial" charset="0"/>
                  <a:ea typeface="ＭＳ Ｐゴシック" charset="-128"/>
                </a:rPr>
                <a:t>Industry</a:t>
              </a:r>
              <a:endParaRPr kumimoji="0" lang="en-US" sz="1000" b="1" i="0" u="none" strike="noStrike" cap="none" normalizeH="0" baseline="0" dirty="0" smtClean="0">
                <a:ln>
                  <a:noFill/>
                </a:ln>
                <a:solidFill>
                  <a:schemeClr val="bg1"/>
                </a:solidFill>
                <a:effectLst/>
                <a:latin typeface="Arial" charset="0"/>
                <a:ea typeface="ＭＳ Ｐゴシック" charset="-128"/>
              </a:endParaRPr>
            </a:p>
          </p:txBody>
        </p:sp>
        <p:sp>
          <p:nvSpPr>
            <p:cNvPr id="8" name="Chevron 7"/>
            <p:cNvSpPr/>
            <p:nvPr/>
          </p:nvSpPr>
          <p:spPr bwMode="auto">
            <a:xfrm>
              <a:off x="3503712" y="6310942"/>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charset="0"/>
                  <a:ea typeface="ＭＳ Ｐゴシック" charset="-128"/>
                </a:rPr>
                <a:t>Target Overview</a:t>
              </a:r>
            </a:p>
          </p:txBody>
        </p:sp>
        <p:sp>
          <p:nvSpPr>
            <p:cNvPr id="11" name="Chevron 10"/>
            <p:cNvSpPr/>
            <p:nvPr/>
          </p:nvSpPr>
          <p:spPr bwMode="auto">
            <a:xfrm>
              <a:off x="5159896"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ＭＳ Ｐゴシック" charset="-128"/>
                </a:rPr>
                <a:t>Valuation</a:t>
              </a:r>
            </a:p>
          </p:txBody>
        </p:sp>
        <p:sp>
          <p:nvSpPr>
            <p:cNvPr id="13" name="Chevron 12"/>
            <p:cNvSpPr/>
            <p:nvPr/>
          </p:nvSpPr>
          <p:spPr bwMode="auto">
            <a:xfrm>
              <a:off x="6816080" y="6309320"/>
              <a:ext cx="1656184" cy="341846"/>
            </a:xfrm>
            <a:prstGeom prst="chevron">
              <a:avLst/>
            </a:prstGeom>
            <a:solidFill>
              <a:srgbClr val="91233B"/>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ＭＳ Ｐゴシック" charset="-128"/>
                </a:rPr>
                <a:t>Synergy</a:t>
              </a:r>
            </a:p>
          </p:txBody>
        </p:sp>
      </p:grpSp>
    </p:spTree>
    <p:extLst>
      <p:ext uri="{BB962C8B-B14F-4D97-AF65-F5344CB8AC3E}">
        <p14:creationId xmlns:p14="http://schemas.microsoft.com/office/powerpoint/2010/main" val="38036789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ctrTitle"/>
          </p:nvPr>
        </p:nvSpPr>
        <p:spPr>
          <a:xfrm>
            <a:off x="638175" y="2819400"/>
            <a:ext cx="8534400" cy="473075"/>
          </a:xfrm>
        </p:spPr>
        <p:txBody>
          <a:bodyPr/>
          <a:lstStyle/>
          <a:p>
            <a:pPr eaLnBrk="1" hangingPunct="1">
              <a:defRPr/>
            </a:pPr>
            <a:r>
              <a:rPr lang="de-DE" altLang="en-US" sz="5400" dirty="0" smtClean="0"/>
              <a:t>DEAL OVERVIEW</a:t>
            </a:r>
          </a:p>
        </p:txBody>
      </p:sp>
      <p:sp>
        <p:nvSpPr>
          <p:cNvPr id="15363" name="Rectangle 8"/>
          <p:cNvSpPr>
            <a:spLocks noGrp="1" noChangeArrowheads="1"/>
          </p:cNvSpPr>
          <p:nvPr>
            <p:ph type="subTitle" idx="1"/>
          </p:nvPr>
        </p:nvSpPr>
        <p:spPr>
          <a:xfrm>
            <a:off x="657225" y="3429000"/>
            <a:ext cx="8534400" cy="1295400"/>
          </a:xfrm>
        </p:spPr>
        <p:txBody>
          <a:bodyPr/>
          <a:lstStyle/>
          <a:p>
            <a:pPr marL="0" indent="0" eaLnBrk="1" hangingPunct="1">
              <a:defRPr/>
            </a:pPr>
            <a:endParaRPr lang="de-DE" altLang="en-US"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Risks</a:t>
            </a:r>
            <a:endParaRPr lang="en-US" dirty="0"/>
          </a:p>
        </p:txBody>
      </p:sp>
      <p:sp>
        <p:nvSpPr>
          <p:cNvPr id="7" name="Freeform 6"/>
          <p:cNvSpPr/>
          <p:nvPr/>
        </p:nvSpPr>
        <p:spPr>
          <a:xfrm>
            <a:off x="4592638" y="1843088"/>
            <a:ext cx="7048500" cy="711200"/>
          </a:xfrm>
          <a:custGeom>
            <a:avLst/>
            <a:gdLst>
              <a:gd name="connsiteX0" fmla="*/ 118583 w 711486"/>
              <a:gd name="connsiteY0" fmla="*/ 0 h 7048673"/>
              <a:gd name="connsiteX1" fmla="*/ 592903 w 711486"/>
              <a:gd name="connsiteY1" fmla="*/ 0 h 7048673"/>
              <a:gd name="connsiteX2" fmla="*/ 711486 w 711486"/>
              <a:gd name="connsiteY2" fmla="*/ 118583 h 7048673"/>
              <a:gd name="connsiteX3" fmla="*/ 711486 w 711486"/>
              <a:gd name="connsiteY3" fmla="*/ 7048673 h 7048673"/>
              <a:gd name="connsiteX4" fmla="*/ 711486 w 711486"/>
              <a:gd name="connsiteY4" fmla="*/ 7048673 h 7048673"/>
              <a:gd name="connsiteX5" fmla="*/ 0 w 711486"/>
              <a:gd name="connsiteY5" fmla="*/ 7048673 h 7048673"/>
              <a:gd name="connsiteX6" fmla="*/ 0 w 711486"/>
              <a:gd name="connsiteY6" fmla="*/ 7048673 h 7048673"/>
              <a:gd name="connsiteX7" fmla="*/ 0 w 711486"/>
              <a:gd name="connsiteY7" fmla="*/ 118583 h 7048673"/>
              <a:gd name="connsiteX8" fmla="*/ 118583 w 711486"/>
              <a:gd name="connsiteY8" fmla="*/ 0 h 70486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1486" h="7048673">
                <a:moveTo>
                  <a:pt x="711486" y="1174802"/>
                </a:moveTo>
                <a:lnTo>
                  <a:pt x="711486" y="5873871"/>
                </a:lnTo>
                <a:cubicBezTo>
                  <a:pt x="711486" y="6522698"/>
                  <a:pt x="706127" y="7048668"/>
                  <a:pt x="699516" y="7048668"/>
                </a:cubicBezTo>
                <a:lnTo>
                  <a:pt x="0" y="7048668"/>
                </a:lnTo>
                <a:lnTo>
                  <a:pt x="0" y="7048668"/>
                </a:lnTo>
                <a:lnTo>
                  <a:pt x="0" y="5"/>
                </a:lnTo>
                <a:lnTo>
                  <a:pt x="0" y="5"/>
                </a:lnTo>
                <a:lnTo>
                  <a:pt x="699516" y="5"/>
                </a:lnTo>
                <a:cubicBezTo>
                  <a:pt x="706127" y="5"/>
                  <a:pt x="711486" y="525975"/>
                  <a:pt x="711486" y="1174802"/>
                </a:cubicBez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lIns="114301" tIns="91882" rIns="149032" bIns="91883" spcCol="1270" anchor="ctr"/>
          <a:lstStyle/>
          <a:p>
            <a:pPr marL="285750" lvl="1" indent="-285750" defTabSz="1333500">
              <a:lnSpc>
                <a:spcPct val="90000"/>
              </a:lnSpc>
              <a:spcAft>
                <a:spcPct val="15000"/>
              </a:spcAft>
              <a:buFontTx/>
              <a:buChar char="••"/>
              <a:defRPr/>
            </a:pPr>
            <a:r>
              <a:rPr lang="en-US" sz="3000" dirty="0"/>
              <a:t>Form consortium with CND PE Firm</a:t>
            </a:r>
          </a:p>
        </p:txBody>
      </p:sp>
      <p:sp>
        <p:nvSpPr>
          <p:cNvPr id="8" name="Freeform 7"/>
          <p:cNvSpPr/>
          <p:nvPr/>
        </p:nvSpPr>
        <p:spPr>
          <a:xfrm>
            <a:off x="627063" y="1754188"/>
            <a:ext cx="3965575" cy="890587"/>
          </a:xfrm>
          <a:custGeom>
            <a:avLst/>
            <a:gdLst>
              <a:gd name="connsiteX0" fmla="*/ 0 w 3964879"/>
              <a:gd name="connsiteY0" fmla="*/ 148229 h 889357"/>
              <a:gd name="connsiteX1" fmla="*/ 148229 w 3964879"/>
              <a:gd name="connsiteY1" fmla="*/ 0 h 889357"/>
              <a:gd name="connsiteX2" fmla="*/ 3816650 w 3964879"/>
              <a:gd name="connsiteY2" fmla="*/ 0 h 889357"/>
              <a:gd name="connsiteX3" fmla="*/ 3964879 w 3964879"/>
              <a:gd name="connsiteY3" fmla="*/ 148229 h 889357"/>
              <a:gd name="connsiteX4" fmla="*/ 3964879 w 3964879"/>
              <a:gd name="connsiteY4" fmla="*/ 741128 h 889357"/>
              <a:gd name="connsiteX5" fmla="*/ 3816650 w 3964879"/>
              <a:gd name="connsiteY5" fmla="*/ 889357 h 889357"/>
              <a:gd name="connsiteX6" fmla="*/ 148229 w 3964879"/>
              <a:gd name="connsiteY6" fmla="*/ 889357 h 889357"/>
              <a:gd name="connsiteX7" fmla="*/ 0 w 3964879"/>
              <a:gd name="connsiteY7" fmla="*/ 741128 h 889357"/>
              <a:gd name="connsiteX8" fmla="*/ 0 w 3964879"/>
              <a:gd name="connsiteY8" fmla="*/ 148229 h 8893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64879" h="889357">
                <a:moveTo>
                  <a:pt x="0" y="148229"/>
                </a:moveTo>
                <a:cubicBezTo>
                  <a:pt x="0" y="66364"/>
                  <a:pt x="66364" y="0"/>
                  <a:pt x="148229" y="0"/>
                </a:cubicBezTo>
                <a:lnTo>
                  <a:pt x="3816650" y="0"/>
                </a:lnTo>
                <a:cubicBezTo>
                  <a:pt x="3898515" y="0"/>
                  <a:pt x="3964879" y="66364"/>
                  <a:pt x="3964879" y="148229"/>
                </a:cubicBezTo>
                <a:lnTo>
                  <a:pt x="3964879" y="741128"/>
                </a:lnTo>
                <a:cubicBezTo>
                  <a:pt x="3964879" y="822993"/>
                  <a:pt x="3898515" y="889357"/>
                  <a:pt x="3816650" y="889357"/>
                </a:cubicBezTo>
                <a:lnTo>
                  <a:pt x="148229" y="889357"/>
                </a:lnTo>
                <a:cubicBezTo>
                  <a:pt x="66364" y="889357"/>
                  <a:pt x="0" y="822993"/>
                  <a:pt x="0" y="741128"/>
                </a:cubicBezTo>
                <a:lnTo>
                  <a:pt x="0" y="148229"/>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27235" tIns="85325" rIns="127235" bIns="85325" spcCol="1270" anchor="ctr"/>
          <a:lstStyle/>
          <a:p>
            <a:pPr algn="ctr" defTabSz="977900">
              <a:lnSpc>
                <a:spcPct val="90000"/>
              </a:lnSpc>
              <a:spcAft>
                <a:spcPct val="35000"/>
              </a:spcAft>
              <a:defRPr/>
            </a:pPr>
            <a:r>
              <a:rPr lang="en-US" sz="2200"/>
              <a:t>Regulatory approval</a:t>
            </a:r>
          </a:p>
        </p:txBody>
      </p:sp>
      <p:sp>
        <p:nvSpPr>
          <p:cNvPr id="9" name="Freeform 8"/>
          <p:cNvSpPr/>
          <p:nvPr/>
        </p:nvSpPr>
        <p:spPr>
          <a:xfrm>
            <a:off x="4592638" y="2778125"/>
            <a:ext cx="7048500" cy="711200"/>
          </a:xfrm>
          <a:custGeom>
            <a:avLst/>
            <a:gdLst>
              <a:gd name="connsiteX0" fmla="*/ 118583 w 711486"/>
              <a:gd name="connsiteY0" fmla="*/ 0 h 7048673"/>
              <a:gd name="connsiteX1" fmla="*/ 592903 w 711486"/>
              <a:gd name="connsiteY1" fmla="*/ 0 h 7048673"/>
              <a:gd name="connsiteX2" fmla="*/ 711486 w 711486"/>
              <a:gd name="connsiteY2" fmla="*/ 118583 h 7048673"/>
              <a:gd name="connsiteX3" fmla="*/ 711486 w 711486"/>
              <a:gd name="connsiteY3" fmla="*/ 7048673 h 7048673"/>
              <a:gd name="connsiteX4" fmla="*/ 711486 w 711486"/>
              <a:gd name="connsiteY4" fmla="*/ 7048673 h 7048673"/>
              <a:gd name="connsiteX5" fmla="*/ 0 w 711486"/>
              <a:gd name="connsiteY5" fmla="*/ 7048673 h 7048673"/>
              <a:gd name="connsiteX6" fmla="*/ 0 w 711486"/>
              <a:gd name="connsiteY6" fmla="*/ 7048673 h 7048673"/>
              <a:gd name="connsiteX7" fmla="*/ 0 w 711486"/>
              <a:gd name="connsiteY7" fmla="*/ 118583 h 7048673"/>
              <a:gd name="connsiteX8" fmla="*/ 118583 w 711486"/>
              <a:gd name="connsiteY8" fmla="*/ 0 h 70486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1486" h="7048673">
                <a:moveTo>
                  <a:pt x="711486" y="1174802"/>
                </a:moveTo>
                <a:lnTo>
                  <a:pt x="711486" y="5873871"/>
                </a:lnTo>
                <a:cubicBezTo>
                  <a:pt x="711486" y="6522698"/>
                  <a:pt x="706127" y="7048668"/>
                  <a:pt x="699516" y="7048668"/>
                </a:cubicBezTo>
                <a:lnTo>
                  <a:pt x="0" y="7048668"/>
                </a:lnTo>
                <a:lnTo>
                  <a:pt x="0" y="7048668"/>
                </a:lnTo>
                <a:lnTo>
                  <a:pt x="0" y="5"/>
                </a:lnTo>
                <a:lnTo>
                  <a:pt x="0" y="5"/>
                </a:lnTo>
                <a:lnTo>
                  <a:pt x="699516" y="5"/>
                </a:lnTo>
                <a:cubicBezTo>
                  <a:pt x="706127" y="5"/>
                  <a:pt x="711486" y="525975"/>
                  <a:pt x="711486" y="1174802"/>
                </a:cubicBez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lIns="114301" tIns="91882" rIns="149032" bIns="91883" spcCol="1270" anchor="ctr"/>
          <a:lstStyle/>
          <a:p>
            <a:pPr marL="285750" lvl="1" indent="-285750" defTabSz="1333500">
              <a:lnSpc>
                <a:spcPct val="90000"/>
              </a:lnSpc>
              <a:spcAft>
                <a:spcPct val="15000"/>
              </a:spcAft>
              <a:buFontTx/>
              <a:buChar char="••"/>
              <a:defRPr/>
            </a:pPr>
            <a:r>
              <a:rPr lang="en-US" sz="3000" dirty="0"/>
              <a:t>CND$ currently extremely favorable</a:t>
            </a:r>
          </a:p>
        </p:txBody>
      </p:sp>
      <p:sp>
        <p:nvSpPr>
          <p:cNvPr id="10" name="Freeform 9"/>
          <p:cNvSpPr/>
          <p:nvPr/>
        </p:nvSpPr>
        <p:spPr>
          <a:xfrm>
            <a:off x="627063" y="2689225"/>
            <a:ext cx="3965575" cy="889000"/>
          </a:xfrm>
          <a:custGeom>
            <a:avLst/>
            <a:gdLst>
              <a:gd name="connsiteX0" fmla="*/ 0 w 3964879"/>
              <a:gd name="connsiteY0" fmla="*/ 148229 h 889357"/>
              <a:gd name="connsiteX1" fmla="*/ 148229 w 3964879"/>
              <a:gd name="connsiteY1" fmla="*/ 0 h 889357"/>
              <a:gd name="connsiteX2" fmla="*/ 3816650 w 3964879"/>
              <a:gd name="connsiteY2" fmla="*/ 0 h 889357"/>
              <a:gd name="connsiteX3" fmla="*/ 3964879 w 3964879"/>
              <a:gd name="connsiteY3" fmla="*/ 148229 h 889357"/>
              <a:gd name="connsiteX4" fmla="*/ 3964879 w 3964879"/>
              <a:gd name="connsiteY4" fmla="*/ 741128 h 889357"/>
              <a:gd name="connsiteX5" fmla="*/ 3816650 w 3964879"/>
              <a:gd name="connsiteY5" fmla="*/ 889357 h 889357"/>
              <a:gd name="connsiteX6" fmla="*/ 148229 w 3964879"/>
              <a:gd name="connsiteY6" fmla="*/ 889357 h 889357"/>
              <a:gd name="connsiteX7" fmla="*/ 0 w 3964879"/>
              <a:gd name="connsiteY7" fmla="*/ 741128 h 889357"/>
              <a:gd name="connsiteX8" fmla="*/ 0 w 3964879"/>
              <a:gd name="connsiteY8" fmla="*/ 148229 h 8893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64879" h="889357">
                <a:moveTo>
                  <a:pt x="0" y="148229"/>
                </a:moveTo>
                <a:cubicBezTo>
                  <a:pt x="0" y="66364"/>
                  <a:pt x="66364" y="0"/>
                  <a:pt x="148229" y="0"/>
                </a:cubicBezTo>
                <a:lnTo>
                  <a:pt x="3816650" y="0"/>
                </a:lnTo>
                <a:cubicBezTo>
                  <a:pt x="3898515" y="0"/>
                  <a:pt x="3964879" y="66364"/>
                  <a:pt x="3964879" y="148229"/>
                </a:cubicBezTo>
                <a:lnTo>
                  <a:pt x="3964879" y="741128"/>
                </a:lnTo>
                <a:cubicBezTo>
                  <a:pt x="3964879" y="822993"/>
                  <a:pt x="3898515" y="889357"/>
                  <a:pt x="3816650" y="889357"/>
                </a:cubicBezTo>
                <a:lnTo>
                  <a:pt x="148229" y="889357"/>
                </a:lnTo>
                <a:cubicBezTo>
                  <a:pt x="66364" y="889357"/>
                  <a:pt x="0" y="822993"/>
                  <a:pt x="0" y="741128"/>
                </a:cubicBezTo>
                <a:lnTo>
                  <a:pt x="0" y="148229"/>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27235" tIns="85325" rIns="127235" bIns="85325" spcCol="1270" anchor="ctr"/>
          <a:lstStyle/>
          <a:p>
            <a:pPr algn="ctr" defTabSz="977900">
              <a:lnSpc>
                <a:spcPct val="90000"/>
              </a:lnSpc>
              <a:spcAft>
                <a:spcPct val="35000"/>
              </a:spcAft>
              <a:defRPr/>
            </a:pPr>
            <a:r>
              <a:rPr lang="en-US" sz="2200" dirty="0"/>
              <a:t>FOREX fluctuations since cash deal</a:t>
            </a:r>
          </a:p>
        </p:txBody>
      </p:sp>
      <p:sp>
        <p:nvSpPr>
          <p:cNvPr id="11" name="Freeform 10"/>
          <p:cNvSpPr/>
          <p:nvPr/>
        </p:nvSpPr>
        <p:spPr>
          <a:xfrm>
            <a:off x="4592638" y="3711575"/>
            <a:ext cx="7048500" cy="711200"/>
          </a:xfrm>
          <a:custGeom>
            <a:avLst/>
            <a:gdLst>
              <a:gd name="connsiteX0" fmla="*/ 118583 w 711486"/>
              <a:gd name="connsiteY0" fmla="*/ 0 h 7048673"/>
              <a:gd name="connsiteX1" fmla="*/ 592903 w 711486"/>
              <a:gd name="connsiteY1" fmla="*/ 0 h 7048673"/>
              <a:gd name="connsiteX2" fmla="*/ 711486 w 711486"/>
              <a:gd name="connsiteY2" fmla="*/ 118583 h 7048673"/>
              <a:gd name="connsiteX3" fmla="*/ 711486 w 711486"/>
              <a:gd name="connsiteY3" fmla="*/ 7048673 h 7048673"/>
              <a:gd name="connsiteX4" fmla="*/ 711486 w 711486"/>
              <a:gd name="connsiteY4" fmla="*/ 7048673 h 7048673"/>
              <a:gd name="connsiteX5" fmla="*/ 0 w 711486"/>
              <a:gd name="connsiteY5" fmla="*/ 7048673 h 7048673"/>
              <a:gd name="connsiteX6" fmla="*/ 0 w 711486"/>
              <a:gd name="connsiteY6" fmla="*/ 7048673 h 7048673"/>
              <a:gd name="connsiteX7" fmla="*/ 0 w 711486"/>
              <a:gd name="connsiteY7" fmla="*/ 118583 h 7048673"/>
              <a:gd name="connsiteX8" fmla="*/ 118583 w 711486"/>
              <a:gd name="connsiteY8" fmla="*/ 0 h 70486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1486" h="7048673">
                <a:moveTo>
                  <a:pt x="711486" y="1174802"/>
                </a:moveTo>
                <a:lnTo>
                  <a:pt x="711486" y="5873871"/>
                </a:lnTo>
                <a:cubicBezTo>
                  <a:pt x="711486" y="6522698"/>
                  <a:pt x="706127" y="7048668"/>
                  <a:pt x="699516" y="7048668"/>
                </a:cubicBezTo>
                <a:lnTo>
                  <a:pt x="0" y="7048668"/>
                </a:lnTo>
                <a:lnTo>
                  <a:pt x="0" y="7048668"/>
                </a:lnTo>
                <a:lnTo>
                  <a:pt x="0" y="5"/>
                </a:lnTo>
                <a:lnTo>
                  <a:pt x="0" y="5"/>
                </a:lnTo>
                <a:lnTo>
                  <a:pt x="699516" y="5"/>
                </a:lnTo>
                <a:cubicBezTo>
                  <a:pt x="706127" y="5"/>
                  <a:pt x="711486" y="525975"/>
                  <a:pt x="711486" y="1174802"/>
                </a:cubicBez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lIns="114301" tIns="91882" rIns="149032" bIns="91883" spcCol="1270" anchor="ctr"/>
          <a:lstStyle/>
          <a:p>
            <a:pPr marL="285750" lvl="1" indent="-285750" defTabSz="1333500">
              <a:lnSpc>
                <a:spcPct val="90000"/>
              </a:lnSpc>
              <a:spcAft>
                <a:spcPct val="15000"/>
              </a:spcAft>
              <a:buFontTx/>
              <a:buChar char="••"/>
              <a:defRPr/>
            </a:pPr>
            <a:r>
              <a:rPr lang="en-US" sz="3000" dirty="0"/>
              <a:t>BBRY depreciated to value trap status</a:t>
            </a:r>
          </a:p>
        </p:txBody>
      </p:sp>
      <p:sp>
        <p:nvSpPr>
          <p:cNvPr id="12" name="Freeform 11"/>
          <p:cNvSpPr/>
          <p:nvPr/>
        </p:nvSpPr>
        <p:spPr>
          <a:xfrm>
            <a:off x="627063" y="3622675"/>
            <a:ext cx="3965575" cy="889000"/>
          </a:xfrm>
          <a:custGeom>
            <a:avLst/>
            <a:gdLst>
              <a:gd name="connsiteX0" fmla="*/ 0 w 3964879"/>
              <a:gd name="connsiteY0" fmla="*/ 148229 h 889357"/>
              <a:gd name="connsiteX1" fmla="*/ 148229 w 3964879"/>
              <a:gd name="connsiteY1" fmla="*/ 0 h 889357"/>
              <a:gd name="connsiteX2" fmla="*/ 3816650 w 3964879"/>
              <a:gd name="connsiteY2" fmla="*/ 0 h 889357"/>
              <a:gd name="connsiteX3" fmla="*/ 3964879 w 3964879"/>
              <a:gd name="connsiteY3" fmla="*/ 148229 h 889357"/>
              <a:gd name="connsiteX4" fmla="*/ 3964879 w 3964879"/>
              <a:gd name="connsiteY4" fmla="*/ 741128 h 889357"/>
              <a:gd name="connsiteX5" fmla="*/ 3816650 w 3964879"/>
              <a:gd name="connsiteY5" fmla="*/ 889357 h 889357"/>
              <a:gd name="connsiteX6" fmla="*/ 148229 w 3964879"/>
              <a:gd name="connsiteY6" fmla="*/ 889357 h 889357"/>
              <a:gd name="connsiteX7" fmla="*/ 0 w 3964879"/>
              <a:gd name="connsiteY7" fmla="*/ 741128 h 889357"/>
              <a:gd name="connsiteX8" fmla="*/ 0 w 3964879"/>
              <a:gd name="connsiteY8" fmla="*/ 148229 h 8893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64879" h="889357">
                <a:moveTo>
                  <a:pt x="0" y="148229"/>
                </a:moveTo>
                <a:cubicBezTo>
                  <a:pt x="0" y="66364"/>
                  <a:pt x="66364" y="0"/>
                  <a:pt x="148229" y="0"/>
                </a:cubicBezTo>
                <a:lnTo>
                  <a:pt x="3816650" y="0"/>
                </a:lnTo>
                <a:cubicBezTo>
                  <a:pt x="3898515" y="0"/>
                  <a:pt x="3964879" y="66364"/>
                  <a:pt x="3964879" y="148229"/>
                </a:cubicBezTo>
                <a:lnTo>
                  <a:pt x="3964879" y="741128"/>
                </a:lnTo>
                <a:cubicBezTo>
                  <a:pt x="3964879" y="822993"/>
                  <a:pt x="3898515" y="889357"/>
                  <a:pt x="3816650" y="889357"/>
                </a:cubicBezTo>
                <a:lnTo>
                  <a:pt x="148229" y="889357"/>
                </a:lnTo>
                <a:cubicBezTo>
                  <a:pt x="66364" y="889357"/>
                  <a:pt x="0" y="822993"/>
                  <a:pt x="0" y="741128"/>
                </a:cubicBezTo>
                <a:lnTo>
                  <a:pt x="0" y="148229"/>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27235" tIns="85325" rIns="127235" bIns="85325" spcCol="1270" anchor="ctr"/>
          <a:lstStyle/>
          <a:p>
            <a:pPr algn="ctr" defTabSz="977900">
              <a:lnSpc>
                <a:spcPct val="90000"/>
              </a:lnSpc>
              <a:spcAft>
                <a:spcPct val="35000"/>
              </a:spcAft>
              <a:defRPr/>
            </a:pPr>
            <a:r>
              <a:rPr lang="en-US" sz="2200" dirty="0"/>
              <a:t>Potential proxy fight with large shareholders</a:t>
            </a:r>
          </a:p>
        </p:txBody>
      </p:sp>
      <p:sp>
        <p:nvSpPr>
          <p:cNvPr id="13" name="Freeform 12"/>
          <p:cNvSpPr/>
          <p:nvPr/>
        </p:nvSpPr>
        <p:spPr>
          <a:xfrm>
            <a:off x="4592638" y="4645025"/>
            <a:ext cx="7048500" cy="711200"/>
          </a:xfrm>
          <a:custGeom>
            <a:avLst/>
            <a:gdLst>
              <a:gd name="connsiteX0" fmla="*/ 118583 w 711486"/>
              <a:gd name="connsiteY0" fmla="*/ 0 h 7048673"/>
              <a:gd name="connsiteX1" fmla="*/ 592903 w 711486"/>
              <a:gd name="connsiteY1" fmla="*/ 0 h 7048673"/>
              <a:gd name="connsiteX2" fmla="*/ 711486 w 711486"/>
              <a:gd name="connsiteY2" fmla="*/ 118583 h 7048673"/>
              <a:gd name="connsiteX3" fmla="*/ 711486 w 711486"/>
              <a:gd name="connsiteY3" fmla="*/ 7048673 h 7048673"/>
              <a:gd name="connsiteX4" fmla="*/ 711486 w 711486"/>
              <a:gd name="connsiteY4" fmla="*/ 7048673 h 7048673"/>
              <a:gd name="connsiteX5" fmla="*/ 0 w 711486"/>
              <a:gd name="connsiteY5" fmla="*/ 7048673 h 7048673"/>
              <a:gd name="connsiteX6" fmla="*/ 0 w 711486"/>
              <a:gd name="connsiteY6" fmla="*/ 7048673 h 7048673"/>
              <a:gd name="connsiteX7" fmla="*/ 0 w 711486"/>
              <a:gd name="connsiteY7" fmla="*/ 118583 h 7048673"/>
              <a:gd name="connsiteX8" fmla="*/ 118583 w 711486"/>
              <a:gd name="connsiteY8" fmla="*/ 0 h 70486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1486" h="7048673">
                <a:moveTo>
                  <a:pt x="711486" y="1174802"/>
                </a:moveTo>
                <a:lnTo>
                  <a:pt x="711486" y="5873871"/>
                </a:lnTo>
                <a:cubicBezTo>
                  <a:pt x="711486" y="6522698"/>
                  <a:pt x="706127" y="7048668"/>
                  <a:pt x="699516" y="7048668"/>
                </a:cubicBezTo>
                <a:lnTo>
                  <a:pt x="0" y="7048668"/>
                </a:lnTo>
                <a:lnTo>
                  <a:pt x="0" y="7048668"/>
                </a:lnTo>
                <a:lnTo>
                  <a:pt x="0" y="5"/>
                </a:lnTo>
                <a:lnTo>
                  <a:pt x="0" y="5"/>
                </a:lnTo>
                <a:lnTo>
                  <a:pt x="699516" y="5"/>
                </a:lnTo>
                <a:cubicBezTo>
                  <a:pt x="706127" y="5"/>
                  <a:pt x="711486" y="525975"/>
                  <a:pt x="711486" y="1174802"/>
                </a:cubicBez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lIns="114301" tIns="91882" rIns="149032" bIns="91883" spcCol="1270" anchor="ctr"/>
          <a:lstStyle/>
          <a:p>
            <a:pPr marL="285750" lvl="1" indent="-285750" defTabSz="1333500">
              <a:lnSpc>
                <a:spcPct val="90000"/>
              </a:lnSpc>
              <a:spcAft>
                <a:spcPct val="15000"/>
              </a:spcAft>
              <a:buFontTx/>
              <a:buChar char="••"/>
              <a:defRPr/>
            </a:pPr>
            <a:r>
              <a:rPr lang="en-US" sz="3000" dirty="0"/>
              <a:t>BBRY technology already mature</a:t>
            </a:r>
          </a:p>
        </p:txBody>
      </p:sp>
      <p:sp>
        <p:nvSpPr>
          <p:cNvPr id="14" name="Freeform 13"/>
          <p:cNvSpPr/>
          <p:nvPr/>
        </p:nvSpPr>
        <p:spPr>
          <a:xfrm>
            <a:off x="627063" y="4556125"/>
            <a:ext cx="3965575" cy="889000"/>
          </a:xfrm>
          <a:custGeom>
            <a:avLst/>
            <a:gdLst>
              <a:gd name="connsiteX0" fmla="*/ 0 w 3964879"/>
              <a:gd name="connsiteY0" fmla="*/ 148229 h 889357"/>
              <a:gd name="connsiteX1" fmla="*/ 148229 w 3964879"/>
              <a:gd name="connsiteY1" fmla="*/ 0 h 889357"/>
              <a:gd name="connsiteX2" fmla="*/ 3816650 w 3964879"/>
              <a:gd name="connsiteY2" fmla="*/ 0 h 889357"/>
              <a:gd name="connsiteX3" fmla="*/ 3964879 w 3964879"/>
              <a:gd name="connsiteY3" fmla="*/ 148229 h 889357"/>
              <a:gd name="connsiteX4" fmla="*/ 3964879 w 3964879"/>
              <a:gd name="connsiteY4" fmla="*/ 741128 h 889357"/>
              <a:gd name="connsiteX5" fmla="*/ 3816650 w 3964879"/>
              <a:gd name="connsiteY5" fmla="*/ 889357 h 889357"/>
              <a:gd name="connsiteX6" fmla="*/ 148229 w 3964879"/>
              <a:gd name="connsiteY6" fmla="*/ 889357 h 889357"/>
              <a:gd name="connsiteX7" fmla="*/ 0 w 3964879"/>
              <a:gd name="connsiteY7" fmla="*/ 741128 h 889357"/>
              <a:gd name="connsiteX8" fmla="*/ 0 w 3964879"/>
              <a:gd name="connsiteY8" fmla="*/ 148229 h 8893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64879" h="889357">
                <a:moveTo>
                  <a:pt x="0" y="148229"/>
                </a:moveTo>
                <a:cubicBezTo>
                  <a:pt x="0" y="66364"/>
                  <a:pt x="66364" y="0"/>
                  <a:pt x="148229" y="0"/>
                </a:cubicBezTo>
                <a:lnTo>
                  <a:pt x="3816650" y="0"/>
                </a:lnTo>
                <a:cubicBezTo>
                  <a:pt x="3898515" y="0"/>
                  <a:pt x="3964879" y="66364"/>
                  <a:pt x="3964879" y="148229"/>
                </a:cubicBezTo>
                <a:lnTo>
                  <a:pt x="3964879" y="741128"/>
                </a:lnTo>
                <a:cubicBezTo>
                  <a:pt x="3964879" y="822993"/>
                  <a:pt x="3898515" y="889357"/>
                  <a:pt x="3816650" y="889357"/>
                </a:cubicBezTo>
                <a:lnTo>
                  <a:pt x="148229" y="889357"/>
                </a:lnTo>
                <a:cubicBezTo>
                  <a:pt x="66364" y="889357"/>
                  <a:pt x="0" y="822993"/>
                  <a:pt x="0" y="741128"/>
                </a:cubicBezTo>
                <a:lnTo>
                  <a:pt x="0" y="148229"/>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27235" tIns="85325" rIns="127235" bIns="85325" spcCol="1270" anchor="ctr"/>
          <a:lstStyle/>
          <a:p>
            <a:pPr algn="ctr" defTabSz="977900">
              <a:lnSpc>
                <a:spcPct val="90000"/>
              </a:lnSpc>
              <a:spcAft>
                <a:spcPct val="35000"/>
              </a:spcAft>
              <a:defRPr/>
            </a:pPr>
            <a:r>
              <a:rPr lang="en-US" sz="2200" dirty="0"/>
              <a:t>Ability to maintain key R&amp;D staff amidst downsizing</a:t>
            </a:r>
          </a:p>
        </p:txBody>
      </p:sp>
      <p:sp>
        <p:nvSpPr>
          <p:cNvPr id="15" name="Freeform 14"/>
          <p:cNvSpPr/>
          <p:nvPr/>
        </p:nvSpPr>
        <p:spPr>
          <a:xfrm>
            <a:off x="4592638" y="5578475"/>
            <a:ext cx="7048500" cy="711200"/>
          </a:xfrm>
          <a:custGeom>
            <a:avLst/>
            <a:gdLst>
              <a:gd name="connsiteX0" fmla="*/ 118583 w 711486"/>
              <a:gd name="connsiteY0" fmla="*/ 0 h 7048673"/>
              <a:gd name="connsiteX1" fmla="*/ 592903 w 711486"/>
              <a:gd name="connsiteY1" fmla="*/ 0 h 7048673"/>
              <a:gd name="connsiteX2" fmla="*/ 711486 w 711486"/>
              <a:gd name="connsiteY2" fmla="*/ 118583 h 7048673"/>
              <a:gd name="connsiteX3" fmla="*/ 711486 w 711486"/>
              <a:gd name="connsiteY3" fmla="*/ 7048673 h 7048673"/>
              <a:gd name="connsiteX4" fmla="*/ 711486 w 711486"/>
              <a:gd name="connsiteY4" fmla="*/ 7048673 h 7048673"/>
              <a:gd name="connsiteX5" fmla="*/ 0 w 711486"/>
              <a:gd name="connsiteY5" fmla="*/ 7048673 h 7048673"/>
              <a:gd name="connsiteX6" fmla="*/ 0 w 711486"/>
              <a:gd name="connsiteY6" fmla="*/ 7048673 h 7048673"/>
              <a:gd name="connsiteX7" fmla="*/ 0 w 711486"/>
              <a:gd name="connsiteY7" fmla="*/ 118583 h 7048673"/>
              <a:gd name="connsiteX8" fmla="*/ 118583 w 711486"/>
              <a:gd name="connsiteY8" fmla="*/ 0 h 70486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1486" h="7048673">
                <a:moveTo>
                  <a:pt x="711486" y="1174802"/>
                </a:moveTo>
                <a:lnTo>
                  <a:pt x="711486" y="5873871"/>
                </a:lnTo>
                <a:cubicBezTo>
                  <a:pt x="711486" y="6522698"/>
                  <a:pt x="706127" y="7048668"/>
                  <a:pt x="699516" y="7048668"/>
                </a:cubicBezTo>
                <a:lnTo>
                  <a:pt x="0" y="7048668"/>
                </a:lnTo>
                <a:lnTo>
                  <a:pt x="0" y="7048668"/>
                </a:lnTo>
                <a:lnTo>
                  <a:pt x="0" y="5"/>
                </a:lnTo>
                <a:lnTo>
                  <a:pt x="0" y="5"/>
                </a:lnTo>
                <a:lnTo>
                  <a:pt x="699516" y="5"/>
                </a:lnTo>
                <a:cubicBezTo>
                  <a:pt x="706127" y="5"/>
                  <a:pt x="711486" y="525975"/>
                  <a:pt x="711486" y="1174802"/>
                </a:cubicBez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lIns="114301" tIns="91882" rIns="149032" bIns="91883" spcCol="1270" anchor="ctr"/>
          <a:lstStyle/>
          <a:p>
            <a:pPr marL="285750" lvl="1" indent="-285750" defTabSz="1333500">
              <a:lnSpc>
                <a:spcPct val="90000"/>
              </a:lnSpc>
              <a:spcAft>
                <a:spcPct val="15000"/>
              </a:spcAft>
              <a:buFontTx/>
              <a:buChar char="••"/>
              <a:defRPr/>
            </a:pPr>
            <a:r>
              <a:rPr lang="en-US" sz="3000" dirty="0"/>
              <a:t>Profitable deal regardless</a:t>
            </a:r>
          </a:p>
        </p:txBody>
      </p:sp>
      <p:sp>
        <p:nvSpPr>
          <p:cNvPr id="16" name="Freeform 15"/>
          <p:cNvSpPr/>
          <p:nvPr/>
        </p:nvSpPr>
        <p:spPr>
          <a:xfrm>
            <a:off x="627063" y="5489575"/>
            <a:ext cx="3965575" cy="889000"/>
          </a:xfrm>
          <a:custGeom>
            <a:avLst/>
            <a:gdLst>
              <a:gd name="connsiteX0" fmla="*/ 0 w 3964879"/>
              <a:gd name="connsiteY0" fmla="*/ 148229 h 889357"/>
              <a:gd name="connsiteX1" fmla="*/ 148229 w 3964879"/>
              <a:gd name="connsiteY1" fmla="*/ 0 h 889357"/>
              <a:gd name="connsiteX2" fmla="*/ 3816650 w 3964879"/>
              <a:gd name="connsiteY2" fmla="*/ 0 h 889357"/>
              <a:gd name="connsiteX3" fmla="*/ 3964879 w 3964879"/>
              <a:gd name="connsiteY3" fmla="*/ 148229 h 889357"/>
              <a:gd name="connsiteX4" fmla="*/ 3964879 w 3964879"/>
              <a:gd name="connsiteY4" fmla="*/ 741128 h 889357"/>
              <a:gd name="connsiteX5" fmla="*/ 3816650 w 3964879"/>
              <a:gd name="connsiteY5" fmla="*/ 889357 h 889357"/>
              <a:gd name="connsiteX6" fmla="*/ 148229 w 3964879"/>
              <a:gd name="connsiteY6" fmla="*/ 889357 h 889357"/>
              <a:gd name="connsiteX7" fmla="*/ 0 w 3964879"/>
              <a:gd name="connsiteY7" fmla="*/ 741128 h 889357"/>
              <a:gd name="connsiteX8" fmla="*/ 0 w 3964879"/>
              <a:gd name="connsiteY8" fmla="*/ 148229 h 8893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64879" h="889357">
                <a:moveTo>
                  <a:pt x="0" y="148229"/>
                </a:moveTo>
                <a:cubicBezTo>
                  <a:pt x="0" y="66364"/>
                  <a:pt x="66364" y="0"/>
                  <a:pt x="148229" y="0"/>
                </a:cubicBezTo>
                <a:lnTo>
                  <a:pt x="3816650" y="0"/>
                </a:lnTo>
                <a:cubicBezTo>
                  <a:pt x="3898515" y="0"/>
                  <a:pt x="3964879" y="66364"/>
                  <a:pt x="3964879" y="148229"/>
                </a:cubicBezTo>
                <a:lnTo>
                  <a:pt x="3964879" y="741128"/>
                </a:lnTo>
                <a:cubicBezTo>
                  <a:pt x="3964879" y="822993"/>
                  <a:pt x="3898515" y="889357"/>
                  <a:pt x="3816650" y="889357"/>
                </a:cubicBezTo>
                <a:lnTo>
                  <a:pt x="148229" y="889357"/>
                </a:lnTo>
                <a:cubicBezTo>
                  <a:pt x="66364" y="889357"/>
                  <a:pt x="0" y="822993"/>
                  <a:pt x="0" y="741128"/>
                </a:cubicBezTo>
                <a:lnTo>
                  <a:pt x="0" y="148229"/>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27235" tIns="85325" rIns="127235" bIns="85325" spcCol="1270" anchor="ctr"/>
          <a:lstStyle/>
          <a:p>
            <a:pPr algn="ctr" defTabSz="977900">
              <a:lnSpc>
                <a:spcPct val="90000"/>
              </a:lnSpc>
              <a:spcAft>
                <a:spcPct val="35000"/>
              </a:spcAft>
              <a:defRPr/>
            </a:pPr>
            <a:r>
              <a:rPr lang="en-US" sz="2200" dirty="0"/>
              <a:t>Unable to spin off unused acquired assets (HW division)</a:t>
            </a:r>
          </a:p>
        </p:txBody>
      </p:sp>
      <p:sp>
        <p:nvSpPr>
          <p:cNvPr id="4" name="Slide Number Placeholder 3"/>
          <p:cNvSpPr>
            <a:spLocks noGrp="1"/>
          </p:cNvSpPr>
          <p:nvPr>
            <p:ph type="sldNum" sz="quarter" idx="10"/>
          </p:nvPr>
        </p:nvSpPr>
        <p:spPr/>
        <p:txBody>
          <a:bodyPr/>
          <a:lstStyle>
            <a:lvl1pPr>
              <a:defRPr sz="1200">
                <a:solidFill>
                  <a:srgbClr val="131313"/>
                </a:solidFill>
                <a:latin typeface="Arial" charset="0"/>
                <a:ea typeface="ＭＳ Ｐゴシック" pitchFamily="34" charset="-128"/>
              </a:defRPr>
            </a:lvl1pPr>
            <a:lvl2pPr marL="742950" indent="-285750">
              <a:defRPr sz="1200">
                <a:solidFill>
                  <a:srgbClr val="131313"/>
                </a:solidFill>
                <a:latin typeface="Arial" charset="0"/>
                <a:ea typeface="ＭＳ Ｐゴシック" pitchFamily="34" charset="-128"/>
              </a:defRPr>
            </a:lvl2pPr>
            <a:lvl3pPr marL="1143000" indent="-228600">
              <a:defRPr sz="1200">
                <a:solidFill>
                  <a:srgbClr val="131313"/>
                </a:solidFill>
                <a:latin typeface="Arial" charset="0"/>
                <a:ea typeface="ＭＳ Ｐゴシック" pitchFamily="34" charset="-128"/>
              </a:defRPr>
            </a:lvl3pPr>
            <a:lvl4pPr marL="1600200" indent="-228600">
              <a:defRPr sz="1200">
                <a:solidFill>
                  <a:srgbClr val="131313"/>
                </a:solidFill>
                <a:latin typeface="Arial" charset="0"/>
                <a:ea typeface="ＭＳ Ｐゴシック" pitchFamily="34" charset="-128"/>
              </a:defRPr>
            </a:lvl4pPr>
            <a:lvl5pPr marL="2057400" indent="-228600">
              <a:defRPr sz="1200">
                <a:solidFill>
                  <a:srgbClr val="131313"/>
                </a:solidFill>
                <a:latin typeface="Arial"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charset="0"/>
                <a:ea typeface="ＭＳ Ｐゴシック" pitchFamily="34" charset="-128"/>
              </a:defRPr>
            </a:lvl9pPr>
          </a:lstStyle>
          <a:p>
            <a:fld id="{5CCBB0AE-DE85-45F8-8CF0-EAC3250681D9}" type="slidenum">
              <a:rPr lang="de-DE" altLang="en-US"/>
              <a:pPr/>
              <a:t>29</a:t>
            </a:fld>
            <a:endParaRPr lang="de-DE" altLang="en-US"/>
          </a:p>
        </p:txBody>
      </p:sp>
    </p:spTree>
    <p:extLst>
      <p:ext uri="{BB962C8B-B14F-4D97-AF65-F5344CB8AC3E}">
        <p14:creationId xmlns:p14="http://schemas.microsoft.com/office/powerpoint/2010/main" val="7323813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15" grpId="0" animBg="1"/>
      <p:bldP spid="16"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defRPr/>
            </a:pPr>
            <a:r>
              <a:rPr lang="en-US" dirty="0" smtClean="0"/>
              <a:t>Questions?</a:t>
            </a:r>
            <a:endParaRPr lang="en-US" dirty="0"/>
          </a:p>
        </p:txBody>
      </p:sp>
      <p:sp>
        <p:nvSpPr>
          <p:cNvPr id="4" name="Slide Number Placeholder 3"/>
          <p:cNvSpPr>
            <a:spLocks noGrp="1"/>
          </p:cNvSpPr>
          <p:nvPr>
            <p:ph type="sldNum" sz="quarter" idx="4294967295"/>
          </p:nvPr>
        </p:nvSpPr>
        <p:spPr>
          <a:xfrm>
            <a:off x="0" y="6477000"/>
            <a:ext cx="566738" cy="228600"/>
          </a:xfrm>
          <a:prstGeom prst="rect">
            <a:avLst/>
          </a:prstGeom>
        </p:spPr>
        <p:txBody>
          <a:bodyPr/>
          <a:lstStyle/>
          <a:p>
            <a:pPr>
              <a:defRPr/>
            </a:pPr>
            <a:fld id="{CE105B02-02CC-4A30-916C-68ABECC07B3D}" type="slidenum">
              <a:rPr lang="de-DE" altLang="en-US" smtClean="0"/>
              <a:pPr>
                <a:defRPr/>
              </a:pPr>
              <a:t>30</a:t>
            </a:fld>
            <a:endParaRPr lang="de-DE" altLang="en-US" sz="1231"/>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7888" y="2122596"/>
            <a:ext cx="5796136" cy="4347102"/>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6" name="Picture 6"/>
          <p:cNvPicPr>
            <a:picLocks noChangeAspect="1" noChangeArrowheads="1"/>
          </p:cNvPicPr>
          <p:nvPr/>
        </p:nvPicPr>
        <p:blipFill>
          <a:blip r:embed="rId4"/>
          <a:srcRect/>
          <a:stretch>
            <a:fillRect/>
          </a:stretch>
        </p:blipFill>
        <p:spPr bwMode="auto">
          <a:xfrm>
            <a:off x="407367" y="332656"/>
            <a:ext cx="4935537" cy="159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pic>
        <p:nvPicPr>
          <p:cNvPr id="8" name="Picture 7" descr="C:\Users\fouchers\Documents\temp\BlackBerry.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64405" y="3505624"/>
            <a:ext cx="3823483" cy="38234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8097738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4363" y="342900"/>
            <a:ext cx="10363200" cy="609600"/>
          </a:xfrm>
        </p:spPr>
        <p:txBody>
          <a:bodyPr/>
          <a:lstStyle/>
          <a:p>
            <a:pPr algn="ctr">
              <a:defRPr/>
            </a:pPr>
            <a:r>
              <a:rPr lang="en-US" sz="3200" dirty="0" smtClean="0"/>
              <a:t>LIST OF REFERENCE</a:t>
            </a:r>
            <a:endParaRPr lang="en-US" sz="3200" dirty="0"/>
          </a:p>
        </p:txBody>
      </p:sp>
      <p:sp>
        <p:nvSpPr>
          <p:cNvPr id="3" name="Content Placeholder 2"/>
          <p:cNvSpPr>
            <a:spLocks noGrp="1"/>
          </p:cNvSpPr>
          <p:nvPr>
            <p:ph idx="1"/>
          </p:nvPr>
        </p:nvSpPr>
        <p:spPr/>
        <p:txBody>
          <a:bodyPr/>
          <a:lstStyle/>
          <a:p>
            <a:pPr marL="422041" indent="-422041">
              <a:buFont typeface="+mj-lt"/>
              <a:buAutoNum type="arabicPeriod"/>
              <a:defRPr/>
            </a:pPr>
            <a:r>
              <a:rPr lang="en-US" dirty="0" smtClean="0">
                <a:hlinkClick r:id="rId3"/>
              </a:rPr>
              <a:t>http://www.gsmamobileeconomy.com/GSMA_Global_Mobile_Economy_Report_2015.pdf</a:t>
            </a:r>
            <a:endParaRPr lang="en-US" dirty="0" smtClean="0"/>
          </a:p>
          <a:p>
            <a:pPr marL="422041" indent="-422041">
              <a:buFont typeface="+mj-lt"/>
              <a:buAutoNum type="arabicPeriod"/>
              <a:defRPr/>
            </a:pPr>
            <a:r>
              <a:rPr lang="en-US" dirty="0" smtClean="0">
                <a:hlinkClick r:id="rId4"/>
              </a:rPr>
              <a:t>http://www.lenovo.com/transactions/pdf/CCS-Insight-Smartphone-Market-Analysis-Full-Report-07-2014.pdf</a:t>
            </a:r>
            <a:endParaRPr lang="en-US" dirty="0" smtClean="0"/>
          </a:p>
          <a:p>
            <a:pPr marL="422041" indent="-422041">
              <a:buFont typeface="+mj-lt"/>
              <a:buAutoNum type="arabicPeriod"/>
              <a:defRPr/>
            </a:pPr>
            <a:r>
              <a:rPr lang="en-US" dirty="0" smtClean="0">
                <a:hlinkClick r:id="rId5"/>
              </a:rPr>
              <a:t>http://0-clients1.ibisworld.com.mercury.concordia.ca/reports/ca/industry/competitivelandscape.aspx?entid=746#IG</a:t>
            </a:r>
            <a:endParaRPr lang="en-US" dirty="0" smtClean="0"/>
          </a:p>
          <a:p>
            <a:pPr marL="422041" indent="-422041">
              <a:buFont typeface="+mj-lt"/>
              <a:buAutoNum type="arabicPeriod"/>
              <a:defRPr/>
            </a:pPr>
            <a:r>
              <a:rPr lang="en-US" dirty="0" smtClean="0">
                <a:hlinkClick r:id="rId6"/>
              </a:rPr>
              <a:t>http://0-clients1.ibisworld.ca.mercury.concordia.ca/reports/us/industry/default.aspx?entid=746</a:t>
            </a:r>
            <a:endParaRPr lang="en-US" dirty="0" smtClean="0"/>
          </a:p>
          <a:p>
            <a:pPr marL="422041" indent="-422041">
              <a:buFont typeface="+mj-lt"/>
              <a:buAutoNum type="arabicPeriod"/>
              <a:defRPr/>
            </a:pPr>
            <a:r>
              <a:rPr lang="en-US" dirty="0" smtClean="0">
                <a:hlinkClick r:id="rId7"/>
              </a:rPr>
              <a:t>https://home.kpmg.com/xx/en/home/services/tax/tax-tools-and-resources/tax-rates-online.html</a:t>
            </a:r>
            <a:endParaRPr lang="en-US" dirty="0" smtClean="0"/>
          </a:p>
          <a:p>
            <a:pPr marL="422041" indent="-422041">
              <a:buFont typeface="+mj-lt"/>
              <a:buAutoNum type="arabicPeriod"/>
              <a:defRPr/>
            </a:pPr>
            <a:r>
              <a:rPr lang="en-US" dirty="0" smtClean="0">
                <a:hlinkClick r:id="rId8"/>
              </a:rPr>
              <a:t>http://pages.stern.nyu.edu/~adamodar/</a:t>
            </a:r>
            <a:endParaRPr lang="en-US" dirty="0" smtClean="0"/>
          </a:p>
          <a:p>
            <a:pPr marL="422041" indent="-422041">
              <a:buFont typeface="+mj-lt"/>
              <a:buAutoNum type="arabicPeriod"/>
              <a:defRPr/>
            </a:pPr>
            <a:r>
              <a:rPr lang="en-US" dirty="0" smtClean="0">
                <a:hlinkClick r:id="rId9"/>
              </a:rPr>
              <a:t>http://pages.stern.nyu.edu/~adamodar/New_Home_Page/datafile/ctryprem.html</a:t>
            </a:r>
            <a:endParaRPr lang="en-US" dirty="0" smtClean="0"/>
          </a:p>
          <a:p>
            <a:pPr marL="422041" indent="-422041">
              <a:buFont typeface="+mj-lt"/>
              <a:buAutoNum type="arabicPeriod"/>
              <a:defRPr/>
            </a:pPr>
            <a:r>
              <a:rPr lang="en-US" altLang="en-US" dirty="0">
                <a:hlinkClick r:id="rId10"/>
              </a:rPr>
              <a:t>http://</a:t>
            </a:r>
            <a:r>
              <a:rPr lang="en-US" altLang="en-US" dirty="0" smtClean="0">
                <a:hlinkClick r:id="rId10"/>
              </a:rPr>
              <a:t>www.idc.com/prodserv/smartphone-market-share.jsp</a:t>
            </a:r>
            <a:r>
              <a:rPr lang="en-US" altLang="en-US" dirty="0" smtClean="0"/>
              <a:t> </a:t>
            </a:r>
            <a:endParaRPr lang="en-US" altLang="en-US" dirty="0"/>
          </a:p>
          <a:p>
            <a:pPr marL="422041" indent="-422041">
              <a:buFont typeface="+mj-lt"/>
              <a:buAutoNum type="arabicPeriod"/>
              <a:defRPr/>
            </a:pPr>
            <a:endParaRPr lang="en-US" dirty="0" smtClean="0"/>
          </a:p>
          <a:p>
            <a:pPr marL="422041" indent="-422041">
              <a:buFont typeface="+mj-lt"/>
              <a:buAutoNum type="arabicPeriod"/>
              <a:defRPr/>
            </a:pPr>
            <a:endParaRPr lang="en-US" sz="1477" dirty="0" smtClean="0"/>
          </a:p>
          <a:p>
            <a:pPr marL="422041" indent="-422041">
              <a:buFont typeface="+mj-lt"/>
              <a:buAutoNum type="arabicPeriod"/>
              <a:defRPr/>
            </a:pPr>
            <a:endParaRPr lang="en-US" sz="1477" dirty="0" smtClean="0"/>
          </a:p>
          <a:p>
            <a:pPr marL="422041" indent="-422041">
              <a:defRPr/>
            </a:pPr>
            <a:endParaRPr lang="en-US" sz="1477" dirty="0"/>
          </a:p>
        </p:txBody>
      </p:sp>
      <p:sp>
        <p:nvSpPr>
          <p:cNvPr id="4" name="Slide Number Placeholder 3"/>
          <p:cNvSpPr>
            <a:spLocks noGrp="1"/>
          </p:cNvSpPr>
          <p:nvPr>
            <p:ph type="sldNum" sz="quarter" idx="10"/>
          </p:nvPr>
        </p:nvSpPr>
        <p:spPr/>
        <p:txBody>
          <a:bodyPr/>
          <a:lstStyle/>
          <a:p>
            <a:pPr>
              <a:defRPr/>
            </a:pPr>
            <a:fld id="{AF6F90E1-41C0-4177-B295-ABEFA84253A0}" type="slidenum">
              <a:rPr lang="de-DE" altLang="en-US"/>
              <a:pPr>
                <a:defRPr/>
              </a:pPr>
              <a:t>31</a:t>
            </a:fld>
            <a:endParaRPr lang="de-DE" altLang="en-US" sz="1231"/>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7448" y="404664"/>
            <a:ext cx="10363200" cy="609600"/>
          </a:xfrm>
        </p:spPr>
        <p:txBody>
          <a:bodyPr/>
          <a:lstStyle/>
          <a:p>
            <a:pPr algn="ctr">
              <a:defRPr/>
            </a:pPr>
            <a:r>
              <a:rPr lang="en-US" sz="3200" dirty="0" smtClean="0"/>
              <a:t>GOOD TECHNOLOGY’S </a:t>
            </a:r>
            <a:br>
              <a:rPr lang="en-US" sz="3200" dirty="0" smtClean="0"/>
            </a:br>
            <a:r>
              <a:rPr lang="en-US" sz="3200" dirty="0" smtClean="0"/>
              <a:t>REPORT</a:t>
            </a:r>
            <a:endParaRPr lang="en-US" sz="3200" dirty="0"/>
          </a:p>
        </p:txBody>
      </p:sp>
      <p:sp>
        <p:nvSpPr>
          <p:cNvPr id="69635" name="Content Placeholder 2"/>
          <p:cNvSpPr>
            <a:spLocks noGrp="1"/>
          </p:cNvSpPr>
          <p:nvPr>
            <p:ph idx="1"/>
          </p:nvPr>
        </p:nvSpPr>
        <p:spPr/>
        <p:txBody>
          <a:bodyPr/>
          <a:lstStyle/>
          <a:p>
            <a:pPr algn="just">
              <a:spcAft>
                <a:spcPts val="1200"/>
              </a:spcAft>
              <a:buFont typeface="Wingdings" panose="05000000000000000000" pitchFamily="2" charset="2"/>
              <a:buChar char="q"/>
            </a:pPr>
            <a:r>
              <a:rPr lang="en-US" altLang="en-US" sz="2000" dirty="0" smtClean="0"/>
              <a:t>iOS significantly outpaced Android in regulated industries such as education (83 percent), public sector (80 percent), and financial services (76 percent).</a:t>
            </a:r>
          </a:p>
          <a:p>
            <a:pPr algn="just">
              <a:spcAft>
                <a:spcPts val="1200"/>
              </a:spcAft>
              <a:buFont typeface="Wingdings" panose="05000000000000000000" pitchFamily="2" charset="2"/>
              <a:buChar char="q"/>
            </a:pPr>
            <a:r>
              <a:rPr lang="en-US" altLang="en-US" sz="2000" dirty="0" smtClean="0"/>
              <a:t>Android gained wider adoption in less regulated industries, increasing to 47 percent in high tech sectors and 44 percent in energy sectors.</a:t>
            </a:r>
          </a:p>
          <a:p>
            <a:pPr algn="just">
              <a:spcAft>
                <a:spcPts val="1200"/>
              </a:spcAft>
              <a:buFont typeface="Wingdings" panose="05000000000000000000" pitchFamily="2" charset="2"/>
              <a:buChar char="q"/>
            </a:pPr>
            <a:r>
              <a:rPr lang="en-US" altLang="en-US" sz="2000" dirty="0" smtClean="0"/>
              <a:t>Secure browsing led all app categories for the second quarter in a row, representing 21 percent of all apps deployed by organizations.</a:t>
            </a:r>
          </a:p>
          <a:p>
            <a:pPr algn="just">
              <a:spcAft>
                <a:spcPts val="1200"/>
              </a:spcAft>
              <a:buFont typeface="Wingdings" panose="05000000000000000000" pitchFamily="2" charset="2"/>
              <a:buChar char="q"/>
            </a:pPr>
            <a:r>
              <a:rPr lang="en-US" altLang="en-US" sz="2000" dirty="0" smtClean="0"/>
              <a:t>Due to the fact that RIM devices use only the BlackBerry® Enterprise Server for corporate email access, Good does not have insight into BlackBerry handset activation trends; and they are not reflected in this report.</a:t>
            </a:r>
          </a:p>
        </p:txBody>
      </p:sp>
      <p:grpSp>
        <p:nvGrpSpPr>
          <p:cNvPr id="4" name="Group 3"/>
          <p:cNvGrpSpPr/>
          <p:nvPr/>
        </p:nvGrpSpPr>
        <p:grpSpPr>
          <a:xfrm>
            <a:off x="911424" y="6309320"/>
            <a:ext cx="8280920" cy="343468"/>
            <a:chOff x="191344" y="6309320"/>
            <a:chExt cx="8280920" cy="343468"/>
          </a:xfrm>
        </p:grpSpPr>
        <p:sp>
          <p:nvSpPr>
            <p:cNvPr id="5" name="Chevron 4"/>
            <p:cNvSpPr/>
            <p:nvPr/>
          </p:nvSpPr>
          <p:spPr bwMode="auto">
            <a:xfrm>
              <a:off x="191344"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b="1" i="0" u="none" strike="noStrike" cap="none" normalizeH="0" baseline="0" dirty="0" smtClean="0">
                  <a:ln>
                    <a:noFill/>
                  </a:ln>
                  <a:solidFill>
                    <a:schemeClr val="bg1"/>
                  </a:solidFill>
                  <a:latin typeface="Arial Bold" panose="020B0704020202020204" pitchFamily="34" charset="0"/>
                  <a:ea typeface="ＭＳ Ｐゴシック" charset="-128"/>
                  <a:cs typeface="Arial Bold" panose="020B0704020202020204" pitchFamily="34" charset="0"/>
                </a:rPr>
                <a:t>Deal Overview</a:t>
              </a:r>
            </a:p>
          </p:txBody>
        </p:sp>
        <p:sp>
          <p:nvSpPr>
            <p:cNvPr id="6" name="Chevron 5"/>
            <p:cNvSpPr/>
            <p:nvPr/>
          </p:nvSpPr>
          <p:spPr bwMode="auto">
            <a:xfrm>
              <a:off x="1847528"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b="1" i="0" u="none" strike="noStrike" cap="none" normalizeH="0" baseline="0" dirty="0" smtClean="0">
                  <a:ln>
                    <a:noFill/>
                  </a:ln>
                  <a:solidFill>
                    <a:schemeClr val="bg1"/>
                  </a:solidFill>
                  <a:effectLst/>
                  <a:latin typeface="Arial" charset="0"/>
                  <a:ea typeface="ＭＳ Ｐゴシック" charset="-128"/>
                </a:rPr>
                <a:t>Industry</a:t>
              </a:r>
              <a:endParaRPr kumimoji="0" lang="en-US" sz="1000" b="1" i="0" u="none" strike="noStrike" cap="none" normalizeH="0" baseline="0" dirty="0" smtClean="0">
                <a:ln>
                  <a:noFill/>
                </a:ln>
                <a:solidFill>
                  <a:schemeClr val="bg1"/>
                </a:solidFill>
                <a:effectLst/>
                <a:latin typeface="Arial" charset="0"/>
                <a:ea typeface="ＭＳ Ｐゴシック" charset="-128"/>
              </a:endParaRPr>
            </a:p>
          </p:txBody>
        </p:sp>
        <p:sp>
          <p:nvSpPr>
            <p:cNvPr id="7" name="Chevron 6"/>
            <p:cNvSpPr/>
            <p:nvPr/>
          </p:nvSpPr>
          <p:spPr bwMode="auto">
            <a:xfrm>
              <a:off x="3503712" y="6310942"/>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charset="0"/>
                  <a:ea typeface="ＭＳ Ｐゴシック" charset="-128"/>
                </a:rPr>
                <a:t>Target Overview</a:t>
              </a:r>
            </a:p>
          </p:txBody>
        </p:sp>
        <p:sp>
          <p:nvSpPr>
            <p:cNvPr id="8" name="Chevron 7"/>
            <p:cNvSpPr/>
            <p:nvPr/>
          </p:nvSpPr>
          <p:spPr bwMode="auto">
            <a:xfrm>
              <a:off x="5159896"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ＭＳ Ｐゴシック" charset="-128"/>
                </a:rPr>
                <a:t>Valuation</a:t>
              </a:r>
            </a:p>
          </p:txBody>
        </p:sp>
        <p:sp>
          <p:nvSpPr>
            <p:cNvPr id="9" name="Chevron 8"/>
            <p:cNvSpPr/>
            <p:nvPr/>
          </p:nvSpPr>
          <p:spPr bwMode="auto">
            <a:xfrm>
              <a:off x="6816080" y="6309320"/>
              <a:ext cx="1656184" cy="341846"/>
            </a:xfrm>
            <a:prstGeom prst="chevron">
              <a:avLst/>
            </a:prstGeom>
            <a:solidFill>
              <a:srgbClr val="91233B"/>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ＭＳ Ｐゴシック" charset="-128"/>
                </a:rPr>
                <a:t>Synergy</a:t>
              </a:r>
            </a:p>
          </p:txBody>
        </p:sp>
      </p:gr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dirty="0" smtClean="0"/>
              <a:t>EXHIBITS</a:t>
            </a:r>
            <a:endParaRPr lang="en-US" sz="5400"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1194496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3"/>
          <p:cNvSpPr>
            <a:spLocks noGrp="1"/>
          </p:cNvSpPr>
          <p:nvPr>
            <p:ph type="title"/>
          </p:nvPr>
        </p:nvSpPr>
        <p:spPr>
          <a:xfrm>
            <a:off x="838200" y="365125"/>
            <a:ext cx="10515600" cy="508000"/>
          </a:xfrm>
        </p:spPr>
        <p:txBody>
          <a:bodyPr/>
          <a:lstStyle/>
          <a:p>
            <a:pPr algn="ctr"/>
            <a:r>
              <a:rPr lang="en-US" altLang="en-US" sz="3200" dirty="0" smtClean="0">
                <a:solidFill>
                  <a:schemeClr val="accent1"/>
                </a:solidFill>
              </a:rPr>
              <a:t>TERM SHEET</a:t>
            </a:r>
          </a:p>
        </p:txBody>
      </p:sp>
      <p:sp>
        <p:nvSpPr>
          <p:cNvPr id="20483" name="Content Placeholder 4"/>
          <p:cNvSpPr>
            <a:spLocks noGrp="1"/>
          </p:cNvSpPr>
          <p:nvPr>
            <p:ph idx="1"/>
          </p:nvPr>
        </p:nvSpPr>
        <p:spPr>
          <a:xfrm>
            <a:off x="335360" y="1216511"/>
            <a:ext cx="11696700" cy="4876785"/>
          </a:xfrm>
        </p:spPr>
        <p:txBody>
          <a:bodyPr>
            <a:normAutofit fontScale="92500"/>
          </a:bodyPr>
          <a:lstStyle/>
          <a:p>
            <a:pPr marL="0" indent="0"/>
            <a:r>
              <a:rPr lang="en-US" altLang="en-US" sz="2400" dirty="0" smtClean="0">
                <a:solidFill>
                  <a:schemeClr val="accent1"/>
                </a:solidFill>
              </a:rPr>
              <a:t>Target- </a:t>
            </a:r>
            <a:r>
              <a:rPr lang="en-US" altLang="en-US" sz="2000" dirty="0"/>
              <a:t>BlackBerry Ltd. </a:t>
            </a:r>
            <a:r>
              <a:rPr lang="en-US" altLang="en-US" sz="2000" dirty="0" smtClean="0"/>
              <a:t>(NASDAQ:BBRY)	</a:t>
            </a:r>
            <a:r>
              <a:rPr lang="en-US" altLang="en-US" sz="2400" dirty="0">
                <a:solidFill>
                  <a:schemeClr val="accent1"/>
                </a:solidFill>
              </a:rPr>
              <a:t>Acquirer- </a:t>
            </a:r>
            <a:r>
              <a:rPr lang="en-US" altLang="en-US" sz="2000" dirty="0"/>
              <a:t>Samsung Electronics </a:t>
            </a:r>
            <a:r>
              <a:rPr lang="en-US" altLang="en-US" sz="2000" dirty="0" smtClean="0"/>
              <a:t>Co. </a:t>
            </a:r>
            <a:r>
              <a:rPr lang="en-US" altLang="en-US" sz="2000" dirty="0"/>
              <a:t>Ltd (KRX: 005930)</a:t>
            </a:r>
          </a:p>
          <a:p>
            <a:pPr marL="0" indent="0"/>
            <a:r>
              <a:rPr lang="en-US" altLang="en-US" sz="2400" dirty="0" smtClean="0">
                <a:solidFill>
                  <a:schemeClr val="accent1"/>
                </a:solidFill>
              </a:rPr>
              <a:t>Purchase Price</a:t>
            </a:r>
          </a:p>
          <a:p>
            <a:pPr marL="0" indent="0">
              <a:spcAft>
                <a:spcPts val="600"/>
              </a:spcAft>
            </a:pPr>
            <a:r>
              <a:rPr lang="en-US" altLang="en-US" sz="2000" dirty="0" smtClean="0"/>
              <a:t>Total deal size:			$5,659 million</a:t>
            </a:r>
            <a:br>
              <a:rPr lang="en-US" altLang="en-US" sz="2000" dirty="0" smtClean="0"/>
            </a:br>
            <a:r>
              <a:rPr lang="en-US" altLang="en-US" sz="2000" dirty="0" smtClean="0"/>
              <a:t>Implied price per share:		$10.72</a:t>
            </a:r>
            <a:br>
              <a:rPr lang="en-US" altLang="en-US" sz="2000" dirty="0" smtClean="0"/>
            </a:br>
            <a:r>
              <a:rPr lang="en-US" altLang="en-US" sz="2000" dirty="0" smtClean="0"/>
              <a:t>Transaction fees:		$40 million</a:t>
            </a:r>
            <a:br>
              <a:rPr lang="en-US" altLang="en-US" sz="2000" dirty="0" smtClean="0"/>
            </a:br>
            <a:r>
              <a:rPr lang="en-US" altLang="en-US" sz="2000" dirty="0" smtClean="0"/>
              <a:t>Reservation price:		$15.76</a:t>
            </a:r>
          </a:p>
          <a:p>
            <a:pPr marL="0" indent="0"/>
            <a:r>
              <a:rPr lang="en-US" altLang="en-US" sz="2400" dirty="0" smtClean="0">
                <a:solidFill>
                  <a:schemeClr val="accent1"/>
                </a:solidFill>
              </a:rPr>
              <a:t>Tax Considerations</a:t>
            </a:r>
          </a:p>
          <a:p>
            <a:pPr marL="0" indent="0">
              <a:spcAft>
                <a:spcPts val="600"/>
              </a:spcAft>
            </a:pPr>
            <a:r>
              <a:rPr lang="en-US" altLang="en-US" sz="2000" dirty="0" smtClean="0"/>
              <a:t>Form:				Purchase accounting</a:t>
            </a:r>
            <a:br>
              <a:rPr lang="en-US" altLang="en-US" sz="2000" dirty="0" smtClean="0"/>
            </a:br>
            <a:r>
              <a:rPr lang="en-US" altLang="en-US" sz="2000" dirty="0" smtClean="0"/>
              <a:t>Consideration:			100% cash</a:t>
            </a:r>
            <a:r>
              <a:rPr lang="en-US" altLang="en-US" sz="2400" dirty="0" smtClean="0">
                <a:solidFill>
                  <a:schemeClr val="accent1"/>
                </a:solidFill>
              </a:rPr>
              <a:t>	</a:t>
            </a:r>
          </a:p>
          <a:p>
            <a:pPr marL="0" indent="0">
              <a:spcAft>
                <a:spcPts val="600"/>
              </a:spcAft>
            </a:pPr>
            <a:r>
              <a:rPr lang="en-US" altLang="en-US" sz="2400" dirty="0" smtClean="0">
                <a:solidFill>
                  <a:schemeClr val="accent1"/>
                </a:solidFill>
              </a:rPr>
              <a:t>Legal				</a:t>
            </a:r>
            <a:r>
              <a:rPr lang="en-US" altLang="en-US" sz="2000" dirty="0" smtClean="0"/>
              <a:t>Asset purchase</a:t>
            </a:r>
            <a:br>
              <a:rPr lang="en-US" altLang="en-US" sz="2000" dirty="0" smtClean="0"/>
            </a:br>
            <a:r>
              <a:rPr lang="en-US" altLang="en-US" sz="2000" dirty="0" smtClean="0"/>
              <a:t>				Spin-off unused entities</a:t>
            </a:r>
            <a:endParaRPr lang="en-US" altLang="en-US" sz="2800" dirty="0" smtClean="0">
              <a:solidFill>
                <a:schemeClr val="accent1"/>
              </a:solidFill>
            </a:endParaRPr>
          </a:p>
          <a:p>
            <a:pPr marL="0" indent="0"/>
            <a:r>
              <a:rPr lang="en-US" altLang="en-US" sz="2400" dirty="0" smtClean="0">
                <a:solidFill>
                  <a:schemeClr val="accent1"/>
                </a:solidFill>
              </a:rPr>
              <a:t>Synergy Value			</a:t>
            </a:r>
            <a:r>
              <a:rPr lang="en-US" altLang="en-US" sz="2000" dirty="0" smtClean="0"/>
              <a:t>Combined </a:t>
            </a:r>
            <a:r>
              <a:rPr lang="en-US" altLang="en-US" sz="2000" dirty="0"/>
              <a:t>synergy $14.3 billion with payback period </a:t>
            </a:r>
            <a:r>
              <a:rPr lang="en-US" altLang="en-US" sz="2000" dirty="0" smtClean="0"/>
              <a:t>of 3-4 </a:t>
            </a:r>
            <a:r>
              <a:rPr lang="en-US" altLang="en-US" sz="2000" dirty="0"/>
              <a:t>years</a:t>
            </a:r>
          </a:p>
        </p:txBody>
      </p:sp>
      <p:grpSp>
        <p:nvGrpSpPr>
          <p:cNvPr id="4" name="Group 3"/>
          <p:cNvGrpSpPr/>
          <p:nvPr/>
        </p:nvGrpSpPr>
        <p:grpSpPr>
          <a:xfrm>
            <a:off x="911424" y="6309320"/>
            <a:ext cx="8280920" cy="343468"/>
            <a:chOff x="191344" y="6309320"/>
            <a:chExt cx="8280920" cy="343468"/>
          </a:xfrm>
        </p:grpSpPr>
        <p:sp>
          <p:nvSpPr>
            <p:cNvPr id="3" name="Chevron 2"/>
            <p:cNvSpPr/>
            <p:nvPr/>
          </p:nvSpPr>
          <p:spPr bwMode="auto">
            <a:xfrm>
              <a:off x="191344" y="6309320"/>
              <a:ext cx="1656184" cy="341846"/>
            </a:xfrm>
            <a:prstGeom prst="chevron">
              <a:avLst/>
            </a:prstGeom>
            <a:solidFill>
              <a:srgbClr val="91233B"/>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b="1" i="0" u="none" strike="noStrike" cap="none" normalizeH="0" baseline="0" dirty="0" smtClean="0">
                  <a:ln>
                    <a:noFill/>
                  </a:ln>
                  <a:solidFill>
                    <a:schemeClr val="bg1"/>
                  </a:solidFill>
                  <a:latin typeface="Arial Bold" panose="020B0704020202020204" pitchFamily="34" charset="0"/>
                  <a:ea typeface="ＭＳ Ｐゴシック" charset="-128"/>
                  <a:cs typeface="Arial Bold" panose="020B0704020202020204" pitchFamily="34" charset="0"/>
                </a:rPr>
                <a:t>Deal Overview</a:t>
              </a:r>
            </a:p>
          </p:txBody>
        </p:sp>
        <p:sp>
          <p:nvSpPr>
            <p:cNvPr id="8" name="Chevron 7"/>
            <p:cNvSpPr/>
            <p:nvPr/>
          </p:nvSpPr>
          <p:spPr bwMode="auto">
            <a:xfrm>
              <a:off x="1847528"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b="1" i="0" u="none" strike="noStrike" cap="none" normalizeH="0" baseline="0" dirty="0" smtClean="0">
                  <a:ln>
                    <a:noFill/>
                  </a:ln>
                  <a:solidFill>
                    <a:schemeClr val="bg1"/>
                  </a:solidFill>
                  <a:effectLst/>
                  <a:latin typeface="Arial" charset="0"/>
                  <a:ea typeface="ＭＳ Ｐゴシック" charset="-128"/>
                </a:rPr>
                <a:t>Industry</a:t>
              </a:r>
              <a:endParaRPr kumimoji="0" lang="en-US" sz="1000" b="1" i="0" u="none" strike="noStrike" cap="none" normalizeH="0" baseline="0" dirty="0" smtClean="0">
                <a:ln>
                  <a:noFill/>
                </a:ln>
                <a:solidFill>
                  <a:schemeClr val="bg1"/>
                </a:solidFill>
                <a:effectLst/>
                <a:latin typeface="Arial" charset="0"/>
                <a:ea typeface="ＭＳ Ｐゴシック" charset="-128"/>
              </a:endParaRPr>
            </a:p>
          </p:txBody>
        </p:sp>
        <p:sp>
          <p:nvSpPr>
            <p:cNvPr id="9" name="Chevron 8"/>
            <p:cNvSpPr/>
            <p:nvPr/>
          </p:nvSpPr>
          <p:spPr bwMode="auto">
            <a:xfrm>
              <a:off x="3503712" y="6310942"/>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charset="0"/>
                  <a:ea typeface="ＭＳ Ｐゴシック" charset="-128"/>
                </a:rPr>
                <a:t>Target Overview</a:t>
              </a:r>
            </a:p>
          </p:txBody>
        </p:sp>
        <p:sp>
          <p:nvSpPr>
            <p:cNvPr id="10" name="Chevron 9"/>
            <p:cNvSpPr/>
            <p:nvPr/>
          </p:nvSpPr>
          <p:spPr bwMode="auto">
            <a:xfrm>
              <a:off x="5159896"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ＭＳ Ｐゴシック" charset="-128"/>
                </a:rPr>
                <a:t>Valuation</a:t>
              </a:r>
            </a:p>
          </p:txBody>
        </p:sp>
        <p:sp>
          <p:nvSpPr>
            <p:cNvPr id="11" name="Chevron 10"/>
            <p:cNvSpPr/>
            <p:nvPr/>
          </p:nvSpPr>
          <p:spPr bwMode="auto">
            <a:xfrm>
              <a:off x="6816080"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ＭＳ Ｐゴシック" charset="-128"/>
                </a:rPr>
                <a:t>Synergy</a:t>
              </a: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3"/>
          <p:cNvSpPr>
            <a:spLocks noGrp="1"/>
          </p:cNvSpPr>
          <p:nvPr>
            <p:ph type="title"/>
          </p:nvPr>
        </p:nvSpPr>
        <p:spPr>
          <a:xfrm>
            <a:off x="838200" y="365125"/>
            <a:ext cx="10515600" cy="508000"/>
          </a:xfrm>
        </p:spPr>
        <p:txBody>
          <a:bodyPr/>
          <a:lstStyle/>
          <a:p>
            <a:pPr algn="ctr"/>
            <a:r>
              <a:rPr lang="en-US" altLang="en-US" sz="3200" dirty="0" smtClean="0">
                <a:solidFill>
                  <a:schemeClr val="accent1"/>
                </a:solidFill>
              </a:rPr>
              <a:t>TERM SHEET</a:t>
            </a:r>
          </a:p>
        </p:txBody>
      </p:sp>
      <p:sp>
        <p:nvSpPr>
          <p:cNvPr id="22531" name="Content Placeholder 4"/>
          <p:cNvSpPr>
            <a:spLocks noGrp="1"/>
          </p:cNvSpPr>
          <p:nvPr>
            <p:ph idx="1"/>
          </p:nvPr>
        </p:nvSpPr>
        <p:spPr>
          <a:xfrm>
            <a:off x="334963" y="1052513"/>
            <a:ext cx="11696700" cy="5557837"/>
          </a:xfrm>
        </p:spPr>
        <p:txBody>
          <a:bodyPr/>
          <a:lstStyle/>
          <a:p>
            <a:pPr marL="0" indent="0"/>
            <a:r>
              <a:rPr lang="en-US" altLang="en-US" sz="2400" dirty="0" smtClean="0">
                <a:solidFill>
                  <a:schemeClr val="accent1"/>
                </a:solidFill>
              </a:rPr>
              <a:t>Transaction process requirements</a:t>
            </a:r>
          </a:p>
          <a:p>
            <a:pPr marL="0" indent="0"/>
            <a:r>
              <a:rPr lang="en-US" altLang="en-US" sz="2000" dirty="0" smtClean="0"/>
              <a:t>Termination penalties:		Cash penalty of $100m plus out of pocket expenses up to $20m</a:t>
            </a:r>
            <a:br>
              <a:rPr lang="en-US" altLang="en-US" sz="2000" dirty="0" smtClean="0"/>
            </a:br>
            <a:r>
              <a:rPr lang="en-US" altLang="en-US" sz="2000" dirty="0" smtClean="0"/>
              <a:t>Other:				No shop clause</a:t>
            </a:r>
            <a:br>
              <a:rPr lang="en-US" altLang="en-US" sz="2000" dirty="0" smtClean="0"/>
            </a:br>
            <a:r>
              <a:rPr lang="en-US" altLang="en-US" sz="2000" dirty="0" smtClean="0"/>
              <a:t>Shareholder vote:		Blackberry and Samsung shareholders must approve the deal. </a:t>
            </a:r>
            <a:br>
              <a:rPr lang="en-US" altLang="en-US" sz="2000" dirty="0" smtClean="0"/>
            </a:br>
            <a:r>
              <a:rPr lang="en-US" altLang="en-US" sz="2000" dirty="0" smtClean="0"/>
              <a:t>Closing Date:			March 1</a:t>
            </a:r>
            <a:r>
              <a:rPr lang="en-US" altLang="en-US" sz="2000" baseline="30000" dirty="0" smtClean="0"/>
              <a:t>st</a:t>
            </a:r>
            <a:r>
              <a:rPr lang="en-US" altLang="en-US" sz="2000" dirty="0" smtClean="0"/>
              <a:t>, 2016</a:t>
            </a:r>
            <a:br>
              <a:rPr lang="en-US" altLang="en-US" sz="2000" dirty="0" smtClean="0"/>
            </a:br>
            <a:r>
              <a:rPr lang="en-US" altLang="en-US" sz="2000" dirty="0" smtClean="0"/>
              <a:t>Regulatory:			Approval through Industry Canada Act required</a:t>
            </a:r>
            <a:endParaRPr lang="en-US" altLang="en-US" sz="2400" dirty="0" smtClean="0"/>
          </a:p>
          <a:p>
            <a:pPr marL="0" indent="0"/>
            <a:endParaRPr lang="en-US" altLang="en-US" sz="1100" dirty="0" smtClean="0">
              <a:solidFill>
                <a:schemeClr val="accent1"/>
              </a:solidFill>
            </a:endParaRPr>
          </a:p>
          <a:p>
            <a:pPr marL="0" indent="0"/>
            <a:r>
              <a:rPr lang="en-US" altLang="en-US" sz="2400" dirty="0" smtClean="0">
                <a:solidFill>
                  <a:schemeClr val="accent1"/>
                </a:solidFill>
              </a:rPr>
              <a:t>Social Issues</a:t>
            </a:r>
          </a:p>
          <a:p>
            <a:pPr marL="0" indent="0"/>
            <a:r>
              <a:rPr lang="en-US" altLang="en-US" sz="2000" dirty="0" smtClean="0"/>
              <a:t>Organization structure:		Blackberry assets acquired by Samsung. Blackberry dissolved.</a:t>
            </a:r>
            <a:br>
              <a:rPr lang="en-US" altLang="en-US" sz="2000" dirty="0" smtClean="0"/>
            </a:br>
            <a:r>
              <a:rPr lang="en-US" altLang="en-US" sz="2000" dirty="0" smtClean="0"/>
              <a:t>Executives:			Executives responsible for security and R&amp;D retained</a:t>
            </a:r>
            <a:br>
              <a:rPr lang="en-US" altLang="en-US" sz="2000" dirty="0" smtClean="0"/>
            </a:br>
            <a:r>
              <a:rPr lang="en-US" altLang="en-US" sz="2000" dirty="0" smtClean="0"/>
              <a:t>Board seats:			None</a:t>
            </a:r>
            <a:br>
              <a:rPr lang="en-US" altLang="en-US" sz="2000" dirty="0" smtClean="0"/>
            </a:br>
            <a:r>
              <a:rPr lang="en-US" altLang="en-US" sz="2000" dirty="0" smtClean="0"/>
              <a:t>Headquarters:			Canada HQ closed but R&amp;D functions to remain in Canada</a:t>
            </a:r>
            <a:br>
              <a:rPr lang="en-US" altLang="en-US" sz="2000" dirty="0" smtClean="0"/>
            </a:br>
            <a:r>
              <a:rPr lang="en-US" altLang="en-US" sz="2000" dirty="0" smtClean="0"/>
              <a:t>Name:				Blackberry brand kept for marketing purposes</a:t>
            </a:r>
            <a:br>
              <a:rPr lang="en-US" altLang="en-US" sz="2000" dirty="0" smtClean="0"/>
            </a:br>
            <a:r>
              <a:rPr lang="en-US" altLang="en-US" sz="2000" dirty="0" smtClean="0"/>
              <a:t>Reduction in workforce:		6,000 out of 7,000 total employees. Retain R&amp;D staff.</a:t>
            </a:r>
            <a:br>
              <a:rPr lang="en-US" altLang="en-US" sz="2000" dirty="0" smtClean="0"/>
            </a:br>
            <a:endParaRPr lang="en-US" altLang="en-US" sz="2400" dirty="0" smtClean="0"/>
          </a:p>
        </p:txBody>
      </p:sp>
      <p:grpSp>
        <p:nvGrpSpPr>
          <p:cNvPr id="5" name="Group 4"/>
          <p:cNvGrpSpPr/>
          <p:nvPr/>
        </p:nvGrpSpPr>
        <p:grpSpPr>
          <a:xfrm>
            <a:off x="911424" y="6309320"/>
            <a:ext cx="8280920" cy="343468"/>
            <a:chOff x="191344" y="6309320"/>
            <a:chExt cx="8280920" cy="343468"/>
          </a:xfrm>
        </p:grpSpPr>
        <p:sp>
          <p:nvSpPr>
            <p:cNvPr id="6" name="Chevron 5"/>
            <p:cNvSpPr/>
            <p:nvPr/>
          </p:nvSpPr>
          <p:spPr bwMode="auto">
            <a:xfrm>
              <a:off x="191344" y="6309320"/>
              <a:ext cx="1656184" cy="341846"/>
            </a:xfrm>
            <a:prstGeom prst="chevron">
              <a:avLst/>
            </a:prstGeom>
            <a:solidFill>
              <a:srgbClr val="91233B"/>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b="1" i="0" u="none" strike="noStrike" cap="none" normalizeH="0" baseline="0" dirty="0" smtClean="0">
                  <a:ln>
                    <a:noFill/>
                  </a:ln>
                  <a:solidFill>
                    <a:schemeClr val="bg1"/>
                  </a:solidFill>
                  <a:latin typeface="Arial Bold" panose="020B0704020202020204" pitchFamily="34" charset="0"/>
                  <a:ea typeface="ＭＳ Ｐゴシック" charset="-128"/>
                  <a:cs typeface="Arial Bold" panose="020B0704020202020204" pitchFamily="34" charset="0"/>
                </a:rPr>
                <a:t>Deal Overview</a:t>
              </a:r>
            </a:p>
          </p:txBody>
        </p:sp>
        <p:sp>
          <p:nvSpPr>
            <p:cNvPr id="7" name="Chevron 6"/>
            <p:cNvSpPr/>
            <p:nvPr/>
          </p:nvSpPr>
          <p:spPr bwMode="auto">
            <a:xfrm>
              <a:off x="1847528"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b="1" i="0" u="none" strike="noStrike" cap="none" normalizeH="0" baseline="0" dirty="0" smtClean="0">
                  <a:ln>
                    <a:noFill/>
                  </a:ln>
                  <a:solidFill>
                    <a:schemeClr val="bg1"/>
                  </a:solidFill>
                  <a:effectLst/>
                  <a:latin typeface="Arial" charset="0"/>
                  <a:ea typeface="ＭＳ Ｐゴシック" charset="-128"/>
                </a:rPr>
                <a:t>Industry</a:t>
              </a:r>
              <a:endParaRPr kumimoji="0" lang="en-US" sz="1000" b="1" i="0" u="none" strike="noStrike" cap="none" normalizeH="0" baseline="0" dirty="0" smtClean="0">
                <a:ln>
                  <a:noFill/>
                </a:ln>
                <a:solidFill>
                  <a:schemeClr val="bg1"/>
                </a:solidFill>
                <a:effectLst/>
                <a:latin typeface="Arial" charset="0"/>
                <a:ea typeface="ＭＳ Ｐゴシック" charset="-128"/>
              </a:endParaRPr>
            </a:p>
          </p:txBody>
        </p:sp>
        <p:sp>
          <p:nvSpPr>
            <p:cNvPr id="8" name="Chevron 7"/>
            <p:cNvSpPr/>
            <p:nvPr/>
          </p:nvSpPr>
          <p:spPr bwMode="auto">
            <a:xfrm>
              <a:off x="3503712" y="6310942"/>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charset="0"/>
                  <a:ea typeface="ＭＳ Ｐゴシック" charset="-128"/>
                </a:rPr>
                <a:t>Target Overview</a:t>
              </a:r>
            </a:p>
          </p:txBody>
        </p:sp>
        <p:sp>
          <p:nvSpPr>
            <p:cNvPr id="9" name="Chevron 8"/>
            <p:cNvSpPr/>
            <p:nvPr/>
          </p:nvSpPr>
          <p:spPr bwMode="auto">
            <a:xfrm>
              <a:off x="5159896"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ＭＳ Ｐゴシック" charset="-128"/>
                </a:rPr>
                <a:t>Valuation</a:t>
              </a:r>
            </a:p>
          </p:txBody>
        </p:sp>
        <p:sp>
          <p:nvSpPr>
            <p:cNvPr id="10" name="Chevron 9"/>
            <p:cNvSpPr/>
            <p:nvPr/>
          </p:nvSpPr>
          <p:spPr bwMode="auto">
            <a:xfrm>
              <a:off x="6816080"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ＭＳ Ｐゴシック" charset="-128"/>
                </a:rPr>
                <a:t>Synergy</a:t>
              </a:r>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3"/>
          <p:cNvSpPr>
            <a:spLocks noGrp="1"/>
          </p:cNvSpPr>
          <p:nvPr>
            <p:ph type="title"/>
          </p:nvPr>
        </p:nvSpPr>
        <p:spPr>
          <a:xfrm>
            <a:off x="695400" y="332656"/>
            <a:ext cx="10515600" cy="509587"/>
          </a:xfrm>
        </p:spPr>
        <p:txBody>
          <a:bodyPr/>
          <a:lstStyle/>
          <a:p>
            <a:pPr algn="ctr"/>
            <a:r>
              <a:rPr lang="en-US" altLang="en-US" sz="3200" dirty="0" smtClean="0">
                <a:solidFill>
                  <a:schemeClr val="accent1"/>
                </a:solidFill>
              </a:rPr>
              <a:t>DEAL RATIONALE</a:t>
            </a:r>
          </a:p>
        </p:txBody>
      </p:sp>
      <p:graphicFrame>
        <p:nvGraphicFramePr>
          <p:cNvPr id="2" name="Diagram 1"/>
          <p:cNvGraphicFramePr/>
          <p:nvPr>
            <p:extLst>
              <p:ext uri="{D42A27DB-BD31-4B8C-83A1-F6EECF244321}">
                <p14:modId xmlns:p14="http://schemas.microsoft.com/office/powerpoint/2010/main" val="1566788973"/>
              </p:ext>
            </p:extLst>
          </p:nvPr>
        </p:nvGraphicFramePr>
        <p:xfrm>
          <a:off x="1274261" y="1704836"/>
          <a:ext cx="10582379" cy="45324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5" name="Group 4"/>
          <p:cNvGrpSpPr/>
          <p:nvPr/>
        </p:nvGrpSpPr>
        <p:grpSpPr>
          <a:xfrm>
            <a:off x="911424" y="6309320"/>
            <a:ext cx="8280920" cy="343468"/>
            <a:chOff x="191344" y="6309320"/>
            <a:chExt cx="8280920" cy="343468"/>
          </a:xfrm>
        </p:grpSpPr>
        <p:sp>
          <p:nvSpPr>
            <p:cNvPr id="6" name="Chevron 5"/>
            <p:cNvSpPr/>
            <p:nvPr/>
          </p:nvSpPr>
          <p:spPr bwMode="auto">
            <a:xfrm>
              <a:off x="191344" y="6309320"/>
              <a:ext cx="1656184" cy="341846"/>
            </a:xfrm>
            <a:prstGeom prst="chevron">
              <a:avLst/>
            </a:prstGeom>
            <a:solidFill>
              <a:srgbClr val="91233B"/>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b="1" i="0" u="none" strike="noStrike" cap="none" normalizeH="0" baseline="0" dirty="0" smtClean="0">
                  <a:ln>
                    <a:noFill/>
                  </a:ln>
                  <a:solidFill>
                    <a:schemeClr val="bg1"/>
                  </a:solidFill>
                  <a:latin typeface="Arial Bold" panose="020B0704020202020204" pitchFamily="34" charset="0"/>
                  <a:ea typeface="ＭＳ Ｐゴシック" charset="-128"/>
                  <a:cs typeface="Arial Bold" panose="020B0704020202020204" pitchFamily="34" charset="0"/>
                </a:rPr>
                <a:t>Deal Overview</a:t>
              </a:r>
            </a:p>
          </p:txBody>
        </p:sp>
        <p:sp>
          <p:nvSpPr>
            <p:cNvPr id="7" name="Chevron 6"/>
            <p:cNvSpPr/>
            <p:nvPr/>
          </p:nvSpPr>
          <p:spPr bwMode="auto">
            <a:xfrm>
              <a:off x="1847528"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b="1" i="0" u="none" strike="noStrike" cap="none" normalizeH="0" baseline="0" dirty="0" smtClean="0">
                  <a:ln>
                    <a:noFill/>
                  </a:ln>
                  <a:solidFill>
                    <a:schemeClr val="bg1"/>
                  </a:solidFill>
                  <a:effectLst/>
                  <a:latin typeface="Arial" charset="0"/>
                  <a:ea typeface="ＭＳ Ｐゴシック" charset="-128"/>
                </a:rPr>
                <a:t>Industry</a:t>
              </a:r>
              <a:endParaRPr kumimoji="0" lang="en-US" sz="1000" b="1" i="0" u="none" strike="noStrike" cap="none" normalizeH="0" baseline="0" dirty="0" smtClean="0">
                <a:ln>
                  <a:noFill/>
                </a:ln>
                <a:solidFill>
                  <a:schemeClr val="bg1"/>
                </a:solidFill>
                <a:effectLst/>
                <a:latin typeface="Arial" charset="0"/>
                <a:ea typeface="ＭＳ Ｐゴシック" charset="-128"/>
              </a:endParaRPr>
            </a:p>
          </p:txBody>
        </p:sp>
        <p:sp>
          <p:nvSpPr>
            <p:cNvPr id="8" name="Chevron 7"/>
            <p:cNvSpPr/>
            <p:nvPr/>
          </p:nvSpPr>
          <p:spPr bwMode="auto">
            <a:xfrm>
              <a:off x="3503712" y="6310942"/>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charset="0"/>
                  <a:ea typeface="ＭＳ Ｐゴシック" charset="-128"/>
                </a:rPr>
                <a:t>Target Overview</a:t>
              </a:r>
            </a:p>
          </p:txBody>
        </p:sp>
        <p:sp>
          <p:nvSpPr>
            <p:cNvPr id="9" name="Chevron 8"/>
            <p:cNvSpPr/>
            <p:nvPr/>
          </p:nvSpPr>
          <p:spPr bwMode="auto">
            <a:xfrm>
              <a:off x="5159896"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ＭＳ Ｐゴシック" charset="-128"/>
                </a:rPr>
                <a:t>Valuation</a:t>
              </a:r>
            </a:p>
          </p:txBody>
        </p:sp>
        <p:sp>
          <p:nvSpPr>
            <p:cNvPr id="10" name="Chevron 9"/>
            <p:cNvSpPr/>
            <p:nvPr/>
          </p:nvSpPr>
          <p:spPr bwMode="auto">
            <a:xfrm>
              <a:off x="6816080"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ＭＳ Ｐゴシック" charset="-128"/>
                </a:rPr>
                <a:t>Synergy</a:t>
              </a:r>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3"/>
          <p:cNvSpPr>
            <a:spLocks noGrp="1"/>
          </p:cNvSpPr>
          <p:nvPr>
            <p:ph type="title"/>
          </p:nvPr>
        </p:nvSpPr>
        <p:spPr>
          <a:xfrm>
            <a:off x="838200" y="365125"/>
            <a:ext cx="10515600" cy="508000"/>
          </a:xfrm>
        </p:spPr>
        <p:txBody>
          <a:bodyPr/>
          <a:lstStyle/>
          <a:p>
            <a:pPr algn="ctr"/>
            <a:r>
              <a:rPr lang="en-US" altLang="en-US" sz="3200" dirty="0" smtClean="0">
                <a:solidFill>
                  <a:schemeClr val="accent1"/>
                </a:solidFill>
              </a:rPr>
              <a:t>BIDDING STRATEGY</a:t>
            </a:r>
          </a:p>
        </p:txBody>
      </p:sp>
      <p:sp>
        <p:nvSpPr>
          <p:cNvPr id="28675" name="Content Placeholder 4"/>
          <p:cNvSpPr>
            <a:spLocks noGrp="1"/>
          </p:cNvSpPr>
          <p:nvPr>
            <p:ph idx="1"/>
          </p:nvPr>
        </p:nvSpPr>
        <p:spPr>
          <a:xfrm>
            <a:off x="836613" y="1262063"/>
            <a:ext cx="10515600" cy="4903787"/>
          </a:xfrm>
        </p:spPr>
        <p:txBody>
          <a:bodyPr/>
          <a:lstStyle/>
          <a:p>
            <a:pPr algn="ctr"/>
            <a:r>
              <a:rPr lang="en-US" altLang="en-US" sz="2800" b="1" dirty="0" smtClean="0"/>
              <a:t>RECOMMENDED INITIAL BID OF $10.72</a:t>
            </a:r>
          </a:p>
          <a:p>
            <a:endParaRPr lang="en-US" altLang="en-US" sz="2400" dirty="0" smtClean="0"/>
          </a:p>
          <a:p>
            <a:r>
              <a:rPr lang="en-US" altLang="en-US" sz="2400" dirty="0" smtClean="0"/>
              <a:t>Bidding should be bound by the following:</a:t>
            </a:r>
          </a:p>
          <a:p>
            <a:pPr lvl="1"/>
            <a:r>
              <a:rPr lang="en-US" altLang="en-US" sz="2000" dirty="0" smtClean="0">
                <a:latin typeface="Arial" panose="020B0604020202020204" pitchFamily="34" charset="0"/>
                <a:cs typeface="Arial" panose="020B0604020202020204" pitchFamily="34" charset="0"/>
              </a:rPr>
              <a:t>Upper bound of $15.76</a:t>
            </a:r>
          </a:p>
          <a:p>
            <a:pPr lvl="1"/>
            <a:r>
              <a:rPr lang="en-US" altLang="en-US" sz="2000" dirty="0" smtClean="0">
                <a:latin typeface="Arial" panose="020B0604020202020204" pitchFamily="34" charset="0"/>
                <a:cs typeface="Arial" panose="020B0604020202020204" pitchFamily="34" charset="0"/>
              </a:rPr>
              <a:t>Lower bound of $10.72</a:t>
            </a:r>
          </a:p>
          <a:p>
            <a:pPr lvl="1"/>
            <a:endParaRPr lang="en-US" altLang="en-US" sz="1800" dirty="0" smtClean="0"/>
          </a:p>
          <a:p>
            <a:r>
              <a:rPr lang="en-US" altLang="en-US" sz="2400" dirty="0" smtClean="0"/>
              <a:t>Blackberry is widely considered to be on the selling block</a:t>
            </a:r>
          </a:p>
          <a:p>
            <a:pPr lvl="1">
              <a:spcAft>
                <a:spcPts val="600"/>
              </a:spcAft>
            </a:pPr>
            <a:r>
              <a:rPr lang="en-US" altLang="en-US" sz="2000" dirty="0" smtClean="0">
                <a:latin typeface="Arial" panose="020B0604020202020204" pitchFamily="34" charset="0"/>
                <a:cs typeface="Arial" panose="020B0604020202020204" pitchFamily="34" charset="0"/>
              </a:rPr>
              <a:t>Current market share may already contain some acquisition premium</a:t>
            </a:r>
          </a:p>
          <a:p>
            <a:pPr lvl="1">
              <a:spcAft>
                <a:spcPts val="600"/>
              </a:spcAft>
            </a:pPr>
            <a:r>
              <a:rPr lang="en-US" altLang="en-US" sz="2000" dirty="0" smtClean="0"/>
              <a:t>Samsung must bid high enough to win over Blackberry shareholders and avoid a bidding war with other acquirers that may jump in</a:t>
            </a:r>
          </a:p>
          <a:p>
            <a:pPr lvl="1">
              <a:spcAft>
                <a:spcPts val="600"/>
              </a:spcAft>
            </a:pPr>
            <a:endParaRPr lang="en-US" altLang="en-US" sz="1800" dirty="0" smtClean="0"/>
          </a:p>
        </p:txBody>
      </p:sp>
      <p:grpSp>
        <p:nvGrpSpPr>
          <p:cNvPr id="5" name="Group 4"/>
          <p:cNvGrpSpPr/>
          <p:nvPr/>
        </p:nvGrpSpPr>
        <p:grpSpPr>
          <a:xfrm>
            <a:off x="911424" y="6309320"/>
            <a:ext cx="8280920" cy="343468"/>
            <a:chOff x="191344" y="6309320"/>
            <a:chExt cx="8280920" cy="343468"/>
          </a:xfrm>
        </p:grpSpPr>
        <p:sp>
          <p:nvSpPr>
            <p:cNvPr id="6" name="Chevron 5"/>
            <p:cNvSpPr/>
            <p:nvPr/>
          </p:nvSpPr>
          <p:spPr bwMode="auto">
            <a:xfrm>
              <a:off x="191344" y="6309320"/>
              <a:ext cx="1656184" cy="341846"/>
            </a:xfrm>
            <a:prstGeom prst="chevron">
              <a:avLst/>
            </a:prstGeom>
            <a:solidFill>
              <a:srgbClr val="91233B"/>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b="1" i="0" u="none" strike="noStrike" cap="none" normalizeH="0" baseline="0" dirty="0" smtClean="0">
                  <a:ln>
                    <a:noFill/>
                  </a:ln>
                  <a:solidFill>
                    <a:schemeClr val="bg1"/>
                  </a:solidFill>
                  <a:latin typeface="Arial Bold" panose="020B0704020202020204" pitchFamily="34" charset="0"/>
                  <a:ea typeface="ＭＳ Ｐゴシック" charset="-128"/>
                  <a:cs typeface="Arial Bold" panose="020B0704020202020204" pitchFamily="34" charset="0"/>
                </a:rPr>
                <a:t>Deal Overview</a:t>
              </a:r>
            </a:p>
          </p:txBody>
        </p:sp>
        <p:sp>
          <p:nvSpPr>
            <p:cNvPr id="7" name="Chevron 6"/>
            <p:cNvSpPr/>
            <p:nvPr/>
          </p:nvSpPr>
          <p:spPr bwMode="auto">
            <a:xfrm>
              <a:off x="1847528"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b="1" i="0" u="none" strike="noStrike" cap="none" normalizeH="0" baseline="0" dirty="0" smtClean="0">
                  <a:ln>
                    <a:noFill/>
                  </a:ln>
                  <a:solidFill>
                    <a:schemeClr val="bg1"/>
                  </a:solidFill>
                  <a:effectLst/>
                  <a:latin typeface="Arial" charset="0"/>
                  <a:ea typeface="ＭＳ Ｐゴシック" charset="-128"/>
                </a:rPr>
                <a:t>Industry</a:t>
              </a:r>
              <a:endParaRPr kumimoji="0" lang="en-US" sz="1000" b="1" i="0" u="none" strike="noStrike" cap="none" normalizeH="0" baseline="0" dirty="0" smtClean="0">
                <a:ln>
                  <a:noFill/>
                </a:ln>
                <a:solidFill>
                  <a:schemeClr val="bg1"/>
                </a:solidFill>
                <a:effectLst/>
                <a:latin typeface="Arial" charset="0"/>
                <a:ea typeface="ＭＳ Ｐゴシック" charset="-128"/>
              </a:endParaRPr>
            </a:p>
          </p:txBody>
        </p:sp>
        <p:sp>
          <p:nvSpPr>
            <p:cNvPr id="8" name="Chevron 7"/>
            <p:cNvSpPr/>
            <p:nvPr/>
          </p:nvSpPr>
          <p:spPr bwMode="auto">
            <a:xfrm>
              <a:off x="3503712" y="6310942"/>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charset="0"/>
                  <a:ea typeface="ＭＳ Ｐゴシック" charset="-128"/>
                </a:rPr>
                <a:t>Target Overview</a:t>
              </a:r>
            </a:p>
          </p:txBody>
        </p:sp>
        <p:sp>
          <p:nvSpPr>
            <p:cNvPr id="9" name="Chevron 8"/>
            <p:cNvSpPr/>
            <p:nvPr/>
          </p:nvSpPr>
          <p:spPr bwMode="auto">
            <a:xfrm>
              <a:off x="5159896"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ＭＳ Ｐゴシック" charset="-128"/>
                </a:rPr>
                <a:t>Valuation</a:t>
              </a:r>
            </a:p>
          </p:txBody>
        </p:sp>
        <p:sp>
          <p:nvSpPr>
            <p:cNvPr id="10" name="Chevron 9"/>
            <p:cNvSpPr/>
            <p:nvPr/>
          </p:nvSpPr>
          <p:spPr bwMode="auto">
            <a:xfrm>
              <a:off x="6816080"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ＭＳ Ｐゴシック" charset="-128"/>
                </a:rPr>
                <a:t>Synergy</a:t>
              </a:r>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3"/>
          <p:cNvSpPr>
            <a:spLocks noGrp="1"/>
          </p:cNvSpPr>
          <p:nvPr>
            <p:ph type="title"/>
          </p:nvPr>
        </p:nvSpPr>
        <p:spPr>
          <a:xfrm>
            <a:off x="838200" y="365125"/>
            <a:ext cx="10515600" cy="508000"/>
          </a:xfrm>
        </p:spPr>
        <p:txBody>
          <a:bodyPr/>
          <a:lstStyle/>
          <a:p>
            <a:pPr algn="ctr"/>
            <a:r>
              <a:rPr lang="en-US" altLang="en-US" sz="3200" dirty="0" smtClean="0">
                <a:solidFill>
                  <a:schemeClr val="accent1"/>
                </a:solidFill>
              </a:rPr>
              <a:t>ACCRETION/DILUTION</a:t>
            </a:r>
          </a:p>
        </p:txBody>
      </p:sp>
      <p:sp>
        <p:nvSpPr>
          <p:cNvPr id="30724" name="TextBox 1"/>
          <p:cNvSpPr txBox="1">
            <a:spLocks noChangeArrowheads="1"/>
          </p:cNvSpPr>
          <p:nvPr/>
        </p:nvSpPr>
        <p:spPr bwMode="auto">
          <a:xfrm>
            <a:off x="407368" y="2492896"/>
            <a:ext cx="11568931"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1450" indent="-171450">
              <a:defRPr sz="1200">
                <a:solidFill>
                  <a:srgbClr val="131313"/>
                </a:solidFill>
                <a:latin typeface="Arial" panose="020B0604020202020204" pitchFamily="34" charset="0"/>
                <a:ea typeface="ＭＳ Ｐゴシック" pitchFamily="34" charset="-128"/>
              </a:defRPr>
            </a:lvl1pPr>
            <a:lvl2pPr marL="742950" indent="-285750">
              <a:defRPr sz="1200">
                <a:solidFill>
                  <a:srgbClr val="131313"/>
                </a:solidFill>
                <a:latin typeface="Arial" panose="020B0604020202020204" pitchFamily="34" charset="0"/>
                <a:ea typeface="ＭＳ Ｐゴシック" pitchFamily="34" charset="-128"/>
              </a:defRPr>
            </a:lvl2pPr>
            <a:lvl3pPr marL="1143000" indent="-228600">
              <a:defRPr sz="1200">
                <a:solidFill>
                  <a:srgbClr val="131313"/>
                </a:solidFill>
                <a:latin typeface="Arial" panose="020B0604020202020204" pitchFamily="34" charset="0"/>
                <a:ea typeface="ＭＳ Ｐゴシック" pitchFamily="34" charset="-128"/>
              </a:defRPr>
            </a:lvl3pPr>
            <a:lvl4pPr marL="1600200" indent="-228600">
              <a:defRPr sz="1200">
                <a:solidFill>
                  <a:srgbClr val="131313"/>
                </a:solidFill>
                <a:latin typeface="Arial" panose="020B0604020202020204" pitchFamily="34" charset="0"/>
                <a:ea typeface="ＭＳ Ｐゴシック" pitchFamily="34" charset="-128"/>
              </a:defRPr>
            </a:lvl4pPr>
            <a:lvl5pPr marL="2057400" indent="-228600">
              <a:defRPr sz="1200">
                <a:solidFill>
                  <a:srgbClr val="131313"/>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sz="1200">
                <a:solidFill>
                  <a:srgbClr val="131313"/>
                </a:solidFill>
                <a:latin typeface="Arial" panose="020B0604020202020204" pitchFamily="34" charset="0"/>
                <a:ea typeface="ＭＳ Ｐゴシック" pitchFamily="34" charset="-128"/>
              </a:defRPr>
            </a:lvl9pPr>
          </a:lstStyle>
          <a:p>
            <a:pPr marL="0" indent="0" algn="ctr">
              <a:lnSpc>
                <a:spcPct val="150000"/>
              </a:lnSpc>
            </a:pPr>
            <a:r>
              <a:rPr lang="en-US" altLang="en-US" sz="3200" b="1" dirty="0"/>
              <a:t>Since this is essentially an asset purchase, the acquisition of Blackberry will have no immediate impact on EPS</a:t>
            </a:r>
          </a:p>
        </p:txBody>
      </p:sp>
      <p:grpSp>
        <p:nvGrpSpPr>
          <p:cNvPr id="5" name="Group 4"/>
          <p:cNvGrpSpPr/>
          <p:nvPr/>
        </p:nvGrpSpPr>
        <p:grpSpPr>
          <a:xfrm>
            <a:off x="911424" y="6309320"/>
            <a:ext cx="8280920" cy="343468"/>
            <a:chOff x="191344" y="6309320"/>
            <a:chExt cx="8280920" cy="343468"/>
          </a:xfrm>
        </p:grpSpPr>
        <p:sp>
          <p:nvSpPr>
            <p:cNvPr id="6" name="Chevron 5"/>
            <p:cNvSpPr/>
            <p:nvPr/>
          </p:nvSpPr>
          <p:spPr bwMode="auto">
            <a:xfrm>
              <a:off x="191344" y="6309320"/>
              <a:ext cx="1656184" cy="341846"/>
            </a:xfrm>
            <a:prstGeom prst="chevron">
              <a:avLst/>
            </a:prstGeom>
            <a:solidFill>
              <a:srgbClr val="91233B"/>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b="1" i="0" u="none" strike="noStrike" cap="none" normalizeH="0" baseline="0" dirty="0" smtClean="0">
                  <a:ln>
                    <a:noFill/>
                  </a:ln>
                  <a:solidFill>
                    <a:schemeClr val="bg1"/>
                  </a:solidFill>
                  <a:latin typeface="Arial Bold" panose="020B0704020202020204" pitchFamily="34" charset="0"/>
                  <a:ea typeface="ＭＳ Ｐゴシック" charset="-128"/>
                  <a:cs typeface="Arial Bold" panose="020B0704020202020204" pitchFamily="34" charset="0"/>
                </a:rPr>
                <a:t>Deal Overview</a:t>
              </a:r>
            </a:p>
          </p:txBody>
        </p:sp>
        <p:sp>
          <p:nvSpPr>
            <p:cNvPr id="7" name="Chevron 6"/>
            <p:cNvSpPr/>
            <p:nvPr/>
          </p:nvSpPr>
          <p:spPr bwMode="auto">
            <a:xfrm>
              <a:off x="1847528"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b="1" i="0" u="none" strike="noStrike" cap="none" normalizeH="0" baseline="0" dirty="0" smtClean="0">
                  <a:ln>
                    <a:noFill/>
                  </a:ln>
                  <a:solidFill>
                    <a:schemeClr val="bg1"/>
                  </a:solidFill>
                  <a:effectLst/>
                  <a:latin typeface="Arial" charset="0"/>
                  <a:ea typeface="ＭＳ Ｐゴシック" charset="-128"/>
                </a:rPr>
                <a:t>Industry</a:t>
              </a:r>
              <a:endParaRPr kumimoji="0" lang="en-US" sz="1000" b="1" i="0" u="none" strike="noStrike" cap="none" normalizeH="0" baseline="0" dirty="0" smtClean="0">
                <a:ln>
                  <a:noFill/>
                </a:ln>
                <a:solidFill>
                  <a:schemeClr val="bg1"/>
                </a:solidFill>
                <a:effectLst/>
                <a:latin typeface="Arial" charset="0"/>
                <a:ea typeface="ＭＳ Ｐゴシック" charset="-128"/>
              </a:endParaRPr>
            </a:p>
          </p:txBody>
        </p:sp>
        <p:sp>
          <p:nvSpPr>
            <p:cNvPr id="8" name="Chevron 7"/>
            <p:cNvSpPr/>
            <p:nvPr/>
          </p:nvSpPr>
          <p:spPr bwMode="auto">
            <a:xfrm>
              <a:off x="3503712" y="6310942"/>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charset="0"/>
                  <a:ea typeface="ＭＳ Ｐゴシック" charset="-128"/>
                </a:rPr>
                <a:t>Target Overview</a:t>
              </a:r>
            </a:p>
          </p:txBody>
        </p:sp>
        <p:sp>
          <p:nvSpPr>
            <p:cNvPr id="9" name="Chevron 8"/>
            <p:cNvSpPr/>
            <p:nvPr/>
          </p:nvSpPr>
          <p:spPr bwMode="auto">
            <a:xfrm>
              <a:off x="5159896"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ＭＳ Ｐゴシック" charset="-128"/>
                </a:rPr>
                <a:t>Valuation</a:t>
              </a:r>
            </a:p>
          </p:txBody>
        </p:sp>
        <p:sp>
          <p:nvSpPr>
            <p:cNvPr id="10" name="Chevron 9"/>
            <p:cNvSpPr/>
            <p:nvPr/>
          </p:nvSpPr>
          <p:spPr bwMode="auto">
            <a:xfrm>
              <a:off x="6816080" y="6309320"/>
              <a:ext cx="1656184" cy="341846"/>
            </a:xfrm>
            <a:prstGeom prst="chevron">
              <a:avLst/>
            </a:prstGeom>
            <a:solidFill>
              <a:srgbClr val="91233B">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ＭＳ Ｐゴシック" charset="-128"/>
                </a:rPr>
                <a:t>Synergy</a:t>
              </a:r>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ctrTitle"/>
          </p:nvPr>
        </p:nvSpPr>
        <p:spPr>
          <a:xfrm>
            <a:off x="638175" y="2819400"/>
            <a:ext cx="8534400" cy="473075"/>
          </a:xfrm>
        </p:spPr>
        <p:txBody>
          <a:bodyPr/>
          <a:lstStyle/>
          <a:p>
            <a:pPr eaLnBrk="1" hangingPunct="1">
              <a:defRPr/>
            </a:pPr>
            <a:r>
              <a:rPr lang="de-DE" altLang="en-US" sz="5400" dirty="0" smtClean="0"/>
              <a:t>INDUSTRY</a:t>
            </a:r>
          </a:p>
        </p:txBody>
      </p:sp>
      <p:sp>
        <p:nvSpPr>
          <p:cNvPr id="16387" name="Rectangle 8"/>
          <p:cNvSpPr>
            <a:spLocks noGrp="1" noChangeArrowheads="1"/>
          </p:cNvSpPr>
          <p:nvPr>
            <p:ph type="subTitle" idx="1"/>
          </p:nvPr>
        </p:nvSpPr>
        <p:spPr>
          <a:xfrm>
            <a:off x="657224" y="3429000"/>
            <a:ext cx="10479335" cy="1295400"/>
          </a:xfrm>
        </p:spPr>
        <p:txBody>
          <a:bodyPr/>
          <a:lstStyle/>
          <a:p>
            <a:pPr marL="0" indent="0" eaLnBrk="1" hangingPunct="1">
              <a:defRPr/>
            </a:pPr>
            <a:r>
              <a:rPr lang="de-DE" altLang="en-US" sz="2400" b="1" dirty="0" smtClean="0"/>
              <a:t>Global Mobility and Communication Equipment Manufacturing (CEM)</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yOO_EvxSJkWKRizPslXoFA"/>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o6FRo25mwke6zJaGauBdLw"/>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ppUrPdtwXe0eZU6FLLYni1A"/>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K1ppSvwz_EiLA0zJaOGR8w"/>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C5j7FeZuMUeQ0GcaCUzCGg"/>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ppUrPdtwXe0eZU6FLLYni1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EBDMv05Ldke1J2AvMe3L5g"/>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McH1Dp5BzUy4EBcn2RJMY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6O6l3Fdc.EqzxwhR9.u0oQ"/>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K1ppSvwz_EiLA0zJaOGR8w"/>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sYtPsL.F9E237HudRtgwqQ"/>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NXzHD94uXUai5JuTJsku.A"/>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gBUwRx_x10ecI1qBWHYmiw"/>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C5j7FeZuMUeQ0GcaCUzCGg"/>
</p:tagLst>
</file>

<file path=ppt/theme/theme1.xml><?xml version="1.0" encoding="utf-8"?>
<a:theme xmlns:a="http://schemas.openxmlformats.org/drawingml/2006/main" name="Leere Präsentation">
  <a:themeElements>
    <a:clrScheme name="">
      <a:dk1>
        <a:srgbClr val="000000"/>
      </a:dk1>
      <a:lt1>
        <a:srgbClr val="FFFFFF"/>
      </a:lt1>
      <a:dk2>
        <a:srgbClr val="000000"/>
      </a:dk2>
      <a:lt2>
        <a:srgbClr val="808080"/>
      </a:lt2>
      <a:accent1>
        <a:srgbClr val="7D91AF"/>
      </a:accent1>
      <a:accent2>
        <a:srgbClr val="BEC8D2"/>
      </a:accent2>
      <a:accent3>
        <a:srgbClr val="FFFFFF"/>
      </a:accent3>
      <a:accent4>
        <a:srgbClr val="000000"/>
      </a:accent4>
      <a:accent5>
        <a:srgbClr val="BFC7D4"/>
      </a:accent5>
      <a:accent6>
        <a:srgbClr val="ACB5BE"/>
      </a:accent6>
      <a:hlink>
        <a:srgbClr val="003479"/>
      </a:hlink>
      <a:folHlink>
        <a:srgbClr val="E1E6EE"/>
      </a:folHlink>
    </a:clrScheme>
    <a:fontScheme name="Leere Präsentation">
      <a:majorFont>
        <a:latin typeface="Arial"/>
        <a:ea typeface="ＭＳ Ｐゴシック"/>
        <a:cs typeface=""/>
      </a:majorFont>
      <a:minorFont>
        <a:latin typeface="Arial"/>
        <a:ea typeface="ＭＳ Ｐゴシック"/>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0" lang="de-DE" sz="1200" b="0" i="0" u="none" strike="noStrike" cap="none" normalizeH="0" baseline="0" smtClean="0">
            <a:ln>
              <a:noFill/>
            </a:ln>
            <a:solidFill>
              <a:srgbClr val="131313"/>
            </a:solidFill>
            <a:effectLst/>
            <a:latin typeface="Arial" charset="0"/>
            <a:ea typeface="ＭＳ Ｐゴシック"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0" lang="de-DE" sz="1200" b="0" i="0" u="none" strike="noStrike" cap="none" normalizeH="0" baseline="0" smtClean="0">
            <a:ln>
              <a:noFill/>
            </a:ln>
            <a:solidFill>
              <a:srgbClr val="131313"/>
            </a:solidFill>
            <a:effectLst/>
            <a:latin typeface="Arial" charset="0"/>
            <a:ea typeface="ＭＳ Ｐゴシック" charset="-128"/>
          </a:defRPr>
        </a:defPPr>
      </a:lstStyle>
    </a:lnDef>
  </a:objectDefaults>
  <a:extraClrSchemeLst>
    <a:extraClrScheme>
      <a:clrScheme name="Leere Prä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eere Prä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eere Prä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eere Prä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eere Prä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eere Prä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eere Prä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eere Prä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eere Prä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eere Prä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eere Prä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eere Prä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000000"/>
    </a:dk2>
    <a:lt2>
      <a:srgbClr val="808080"/>
    </a:lt2>
    <a:accent1>
      <a:srgbClr val="7D91AF"/>
    </a:accent1>
    <a:accent2>
      <a:srgbClr val="BEC8D2"/>
    </a:accent2>
    <a:accent3>
      <a:srgbClr val="FFFFFF"/>
    </a:accent3>
    <a:accent4>
      <a:srgbClr val="000000"/>
    </a:accent4>
    <a:accent5>
      <a:srgbClr val="BFC7D4"/>
    </a:accent5>
    <a:accent6>
      <a:srgbClr val="ACB5BE"/>
    </a:accent6>
    <a:hlink>
      <a:srgbClr val="003479"/>
    </a:hlink>
    <a:folHlink>
      <a:srgbClr val="E1E6EE"/>
    </a:folHlink>
  </a:clrScheme>
  <a:fontScheme name="Leere Präsentation">
    <a:majorFont>
      <a:latin typeface="Arial"/>
      <a:ea typeface="ＭＳ Ｐゴシック"/>
      <a:cs typeface=""/>
    </a:majorFont>
    <a:minorFont>
      <a:latin typeface="Arial"/>
      <a:ea typeface="ＭＳ Ｐゴシック"/>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
    <a:dk1>
      <a:srgbClr val="000000"/>
    </a:dk1>
    <a:lt1>
      <a:srgbClr val="FFFFFF"/>
    </a:lt1>
    <a:dk2>
      <a:srgbClr val="000000"/>
    </a:dk2>
    <a:lt2>
      <a:srgbClr val="808080"/>
    </a:lt2>
    <a:accent1>
      <a:srgbClr val="7D91AF"/>
    </a:accent1>
    <a:accent2>
      <a:srgbClr val="BEC8D2"/>
    </a:accent2>
    <a:accent3>
      <a:srgbClr val="FFFFFF"/>
    </a:accent3>
    <a:accent4>
      <a:srgbClr val="000000"/>
    </a:accent4>
    <a:accent5>
      <a:srgbClr val="BFC7D4"/>
    </a:accent5>
    <a:accent6>
      <a:srgbClr val="ACB5BE"/>
    </a:accent6>
    <a:hlink>
      <a:srgbClr val="003479"/>
    </a:hlink>
    <a:folHlink>
      <a:srgbClr val="E1E6EE"/>
    </a:folHlink>
  </a:clrScheme>
  <a:fontScheme name="Leere Präsentation">
    <a:majorFont>
      <a:latin typeface="Arial"/>
      <a:ea typeface="ＭＳ Ｐゴシック"/>
      <a:cs typeface=""/>
    </a:majorFont>
    <a:minorFont>
      <a:latin typeface="Arial"/>
      <a:ea typeface="ＭＳ Ｐゴシック"/>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
    <a:dk1>
      <a:srgbClr val="000000"/>
    </a:dk1>
    <a:lt1>
      <a:srgbClr val="FFFFFF"/>
    </a:lt1>
    <a:dk2>
      <a:srgbClr val="000000"/>
    </a:dk2>
    <a:lt2>
      <a:srgbClr val="808080"/>
    </a:lt2>
    <a:accent1>
      <a:srgbClr val="7D91AF"/>
    </a:accent1>
    <a:accent2>
      <a:srgbClr val="BEC8D2"/>
    </a:accent2>
    <a:accent3>
      <a:srgbClr val="FFFFFF"/>
    </a:accent3>
    <a:accent4>
      <a:srgbClr val="000000"/>
    </a:accent4>
    <a:accent5>
      <a:srgbClr val="BFC7D4"/>
    </a:accent5>
    <a:accent6>
      <a:srgbClr val="ACB5BE"/>
    </a:accent6>
    <a:hlink>
      <a:srgbClr val="003479"/>
    </a:hlink>
    <a:folHlink>
      <a:srgbClr val="E1E6EE"/>
    </a:folHlink>
  </a:clrScheme>
  <a:fontScheme name="Leere Präsentation">
    <a:majorFont>
      <a:latin typeface="Arial"/>
      <a:ea typeface="ＭＳ Ｐゴシック"/>
      <a:cs typeface=""/>
    </a:majorFont>
    <a:minorFont>
      <a:latin typeface="Arial"/>
      <a:ea typeface="ＭＳ Ｐゴシック"/>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
    <a:dk1>
      <a:srgbClr val="000000"/>
    </a:dk1>
    <a:lt1>
      <a:srgbClr val="FFFFFF"/>
    </a:lt1>
    <a:dk2>
      <a:srgbClr val="000000"/>
    </a:dk2>
    <a:lt2>
      <a:srgbClr val="808080"/>
    </a:lt2>
    <a:accent1>
      <a:srgbClr val="7D91AF"/>
    </a:accent1>
    <a:accent2>
      <a:srgbClr val="BEC8D2"/>
    </a:accent2>
    <a:accent3>
      <a:srgbClr val="FFFFFF"/>
    </a:accent3>
    <a:accent4>
      <a:srgbClr val="000000"/>
    </a:accent4>
    <a:accent5>
      <a:srgbClr val="BFC7D4"/>
    </a:accent5>
    <a:accent6>
      <a:srgbClr val="ACB5BE"/>
    </a:accent6>
    <a:hlink>
      <a:srgbClr val="003479"/>
    </a:hlink>
    <a:folHlink>
      <a:srgbClr val="E1E6EE"/>
    </a:folHlink>
  </a:clrScheme>
  <a:fontScheme name="Leere Präsentation">
    <a:majorFont>
      <a:latin typeface="Arial"/>
      <a:ea typeface="ＭＳ Ｐゴシック"/>
      <a:cs typeface=""/>
    </a:majorFont>
    <a:minorFont>
      <a:latin typeface="Arial"/>
      <a:ea typeface="ＭＳ Ｐゴシック"/>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
    <a:dk1>
      <a:srgbClr val="000000"/>
    </a:dk1>
    <a:lt1>
      <a:srgbClr val="FFFFFF"/>
    </a:lt1>
    <a:dk2>
      <a:srgbClr val="000000"/>
    </a:dk2>
    <a:lt2>
      <a:srgbClr val="808080"/>
    </a:lt2>
    <a:accent1>
      <a:srgbClr val="7D91AF"/>
    </a:accent1>
    <a:accent2>
      <a:srgbClr val="BEC8D2"/>
    </a:accent2>
    <a:accent3>
      <a:srgbClr val="FFFFFF"/>
    </a:accent3>
    <a:accent4>
      <a:srgbClr val="000000"/>
    </a:accent4>
    <a:accent5>
      <a:srgbClr val="BFC7D4"/>
    </a:accent5>
    <a:accent6>
      <a:srgbClr val="ACB5BE"/>
    </a:accent6>
    <a:hlink>
      <a:srgbClr val="003479"/>
    </a:hlink>
    <a:folHlink>
      <a:srgbClr val="E1E6EE"/>
    </a:folHlink>
  </a:clrScheme>
  <a:fontScheme name="Leere Präsentation">
    <a:majorFont>
      <a:latin typeface="Arial"/>
      <a:ea typeface="ＭＳ Ｐゴシック"/>
      <a:cs typeface=""/>
    </a:majorFont>
    <a:minorFont>
      <a:latin typeface="Arial"/>
      <a:ea typeface="ＭＳ Ｐゴシック"/>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
    <a:dk1>
      <a:srgbClr val="000000"/>
    </a:dk1>
    <a:lt1>
      <a:srgbClr val="FFFFFF"/>
    </a:lt1>
    <a:dk2>
      <a:srgbClr val="000000"/>
    </a:dk2>
    <a:lt2>
      <a:srgbClr val="808080"/>
    </a:lt2>
    <a:accent1>
      <a:srgbClr val="7D91AF"/>
    </a:accent1>
    <a:accent2>
      <a:srgbClr val="BEC8D2"/>
    </a:accent2>
    <a:accent3>
      <a:srgbClr val="FFFFFF"/>
    </a:accent3>
    <a:accent4>
      <a:srgbClr val="000000"/>
    </a:accent4>
    <a:accent5>
      <a:srgbClr val="BFC7D4"/>
    </a:accent5>
    <a:accent6>
      <a:srgbClr val="ACB5BE"/>
    </a:accent6>
    <a:hlink>
      <a:srgbClr val="003479"/>
    </a:hlink>
    <a:folHlink>
      <a:srgbClr val="E1E6EE"/>
    </a:folHlink>
  </a:clrScheme>
  <a:fontScheme name="Leere Präsentation">
    <a:majorFont>
      <a:latin typeface="Arial"/>
      <a:ea typeface="ＭＳ Ｐゴシック"/>
      <a:cs typeface=""/>
    </a:majorFont>
    <a:minorFont>
      <a:latin typeface="Arial"/>
      <a:ea typeface="ＭＳ Ｐゴシック"/>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694</TotalTime>
  <Words>1654</Words>
  <Application>Microsoft Office PowerPoint</Application>
  <PresentationFormat>Widescreen</PresentationFormat>
  <Paragraphs>417</Paragraphs>
  <Slides>34</Slides>
  <Notes>32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3" baseType="lpstr">
      <vt:lpstr>Arial</vt:lpstr>
      <vt:lpstr>Arial Bold</vt:lpstr>
      <vt:lpstr>Calibri</vt:lpstr>
      <vt:lpstr>Courier New</vt:lpstr>
      <vt:lpstr>ＭＳ Ｐゴシック</vt:lpstr>
      <vt:lpstr>Times</vt:lpstr>
      <vt:lpstr>Wingdings</vt:lpstr>
      <vt:lpstr>Leere Präsentation</vt:lpstr>
      <vt:lpstr>think-cell Slide</vt:lpstr>
      <vt:lpstr>Samsung / BBRY Pitch Book</vt:lpstr>
      <vt:lpstr>PowerPoint Presentation</vt:lpstr>
      <vt:lpstr>DEAL OVERVIEW</vt:lpstr>
      <vt:lpstr>TERM SHEET</vt:lpstr>
      <vt:lpstr>TERM SHEET</vt:lpstr>
      <vt:lpstr>DEAL RATIONALE</vt:lpstr>
      <vt:lpstr>BIDDING STRATEGY</vt:lpstr>
      <vt:lpstr>ACCRETION/DILUTION</vt:lpstr>
      <vt:lpstr>INDUSTRY</vt:lpstr>
      <vt:lpstr>GLOBAL MOBILITY</vt:lpstr>
      <vt:lpstr>CEM INDUSTRY IN CANADA</vt:lpstr>
      <vt:lpstr>TARGET OVERVIEW</vt:lpstr>
      <vt:lpstr>BLACKBERRY OWNERSHIP  STRUCTURE</vt:lpstr>
      <vt:lpstr>BLACKBERRY BUSINESS</vt:lpstr>
      <vt:lpstr>BlackBerry BUSINESS</vt:lpstr>
      <vt:lpstr>BUSINESS VALUATION</vt:lpstr>
      <vt:lpstr>STOCK PERFORMANCE</vt:lpstr>
      <vt:lpstr>COMPARABLES</vt:lpstr>
      <vt:lpstr>TRANSACTION MULTIPLES</vt:lpstr>
      <vt:lpstr>BUSINESS VALUATION</vt:lpstr>
      <vt:lpstr>DCF SCENARIO</vt:lpstr>
      <vt:lpstr>VALUATION SUMMARY</vt:lpstr>
      <vt:lpstr>BLACKBERRY INTEGRATION  WITH SAMSUNG</vt:lpstr>
      <vt:lpstr>SYNERGIES AND FORECAST</vt:lpstr>
      <vt:lpstr>LOSING MARKET SHARE WHILE  ANDROID GAINS POPULARITY</vt:lpstr>
      <vt:lpstr>SYNERGIES</vt:lpstr>
      <vt:lpstr>Top line growth</vt:lpstr>
      <vt:lpstr>SYNERGIES FROM  SAVINGS IN R&amp;D</vt:lpstr>
      <vt:lpstr>PowerPoint Presentation</vt:lpstr>
      <vt:lpstr>Risks</vt:lpstr>
      <vt:lpstr>Questions?</vt:lpstr>
      <vt:lpstr>LIST OF REFERENCE</vt:lpstr>
      <vt:lpstr>GOOD TECHNOLOGY’S  REPORT</vt:lpstr>
      <vt:lpstr>EXHIBITS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 / Alstom Merger</dc:title>
  <dc:creator>Eduard Biller</dc:creator>
  <cp:lastModifiedBy>Mashada Kamal</cp:lastModifiedBy>
  <cp:revision>64</cp:revision>
  <cp:lastPrinted>2010-03-01T16:49:32Z</cp:lastPrinted>
  <dcterms:created xsi:type="dcterms:W3CDTF">2015-11-04T20:14:26Z</dcterms:created>
  <dcterms:modified xsi:type="dcterms:W3CDTF">2015-12-02T17:25:35Z</dcterms:modified>
</cp:coreProperties>
</file>