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6"/>
  </p:notesMasterIdLst>
  <p:handoutMasterIdLst>
    <p:handoutMasterId r:id="rId37"/>
  </p:handoutMasterIdLst>
  <p:sldIdLst>
    <p:sldId id="259" r:id="rId2"/>
    <p:sldId id="260" r:id="rId3"/>
    <p:sldId id="261" r:id="rId4"/>
    <p:sldId id="262" r:id="rId5"/>
    <p:sldId id="265" r:id="rId6"/>
    <p:sldId id="266" r:id="rId7"/>
    <p:sldId id="270" r:id="rId8"/>
    <p:sldId id="271" r:id="rId9"/>
    <p:sldId id="272" r:id="rId10"/>
    <p:sldId id="273" r:id="rId11"/>
    <p:sldId id="274" r:id="rId12"/>
    <p:sldId id="30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300" r:id="rId32"/>
    <p:sldId id="302" r:id="rId33"/>
    <p:sldId id="303" r:id="rId34"/>
    <p:sldId id="305" r:id="rId35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02"/>
    <a:srgbClr val="C75102"/>
    <a:srgbClr val="CC6600"/>
    <a:srgbClr val="27732E"/>
    <a:srgbClr val="137713"/>
    <a:srgbClr val="269420"/>
    <a:srgbClr val="158516"/>
    <a:srgbClr val="158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2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FBE07F-BC27-4DB1-BE4B-714EF9522118}" type="datetimeFigureOut">
              <a:rPr lang="en-CA"/>
              <a:pPr>
                <a:defRPr/>
              </a:pPr>
              <a:t>05/03/2015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F1E45D-9517-41E1-B2BB-6C0904223564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113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B2301B3-3F3A-48E1-BE80-8C3D23C3BA6D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6425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FD075B-91E9-4F45-8AB9-3A74A252F681}" type="slidenum">
              <a:rPr lang="en-CA" b="0"/>
              <a:pPr eaLnBrk="1" hangingPunct="1"/>
              <a:t>1</a:t>
            </a:fld>
            <a:endParaRPr lang="en-CA" b="0" dirty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136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418343-1536-4FE0-82DE-28D5EF509A7C}" type="slidenum">
              <a:rPr lang="en-CA" b="0"/>
              <a:pPr eaLnBrk="1" hangingPunct="1"/>
              <a:t>13</a:t>
            </a:fld>
            <a:endParaRPr lang="en-CA" b="0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55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5D816E-8966-4FB7-AC32-63F8CB2E12FD}" type="slidenum">
              <a:rPr lang="en-CA" b="0"/>
              <a:pPr eaLnBrk="1" hangingPunct="1"/>
              <a:t>14</a:t>
            </a:fld>
            <a:endParaRPr lang="en-CA" b="0" dirty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74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463243-B140-438B-9086-91329920DEF4}" type="slidenum">
              <a:rPr lang="en-CA" b="0"/>
              <a:pPr eaLnBrk="1" hangingPunct="1"/>
              <a:t>15</a:t>
            </a:fld>
            <a:endParaRPr lang="en-CA" b="0" dirty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73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FEBA00-875A-42FC-8C79-F16C8265CD2F}" type="slidenum">
              <a:rPr lang="en-CA" b="0"/>
              <a:pPr eaLnBrk="1" hangingPunct="1"/>
              <a:t>16</a:t>
            </a:fld>
            <a:endParaRPr lang="en-CA" b="0" dirty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48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CCFB86-7528-4D00-A8DF-C7D8054C985C}" type="slidenum">
              <a:rPr lang="en-CA" b="0"/>
              <a:pPr eaLnBrk="1" hangingPunct="1"/>
              <a:t>17</a:t>
            </a:fld>
            <a:endParaRPr lang="en-CA" b="0" dirty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923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3BDB16-2EBC-43D4-B2BB-2C11CDEEEDFA}" type="slidenum">
              <a:rPr lang="en-CA" b="0"/>
              <a:pPr eaLnBrk="1" hangingPunct="1"/>
              <a:t>18</a:t>
            </a:fld>
            <a:endParaRPr lang="en-CA" b="0" dirty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18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8F56D5-D79A-47AF-AF6A-0E8747976D6F}" type="slidenum">
              <a:rPr lang="en-CA" b="0"/>
              <a:pPr eaLnBrk="1" hangingPunct="1"/>
              <a:t>19</a:t>
            </a:fld>
            <a:endParaRPr lang="en-CA" b="0" dirty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01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A1B65F-316B-4267-9C5E-E4EC0039CE76}" type="slidenum">
              <a:rPr lang="en-CA" b="0"/>
              <a:pPr eaLnBrk="1" hangingPunct="1"/>
              <a:t>20</a:t>
            </a:fld>
            <a:endParaRPr lang="en-CA" b="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70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DB4774-E16C-4124-A3FD-54E0E667BF56}" type="slidenum">
              <a:rPr lang="en-CA" b="0"/>
              <a:pPr eaLnBrk="1" hangingPunct="1"/>
              <a:t>21</a:t>
            </a:fld>
            <a:endParaRPr lang="en-CA" b="0" dirty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777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6B7FFAD-26F1-49E4-863A-99581BCBF500}" type="slidenum">
              <a:rPr lang="en-CA" b="0"/>
              <a:pPr eaLnBrk="1" hangingPunct="1"/>
              <a:t>22</a:t>
            </a:fld>
            <a:endParaRPr lang="en-CA" b="0" dirty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98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2B6659-A97C-454A-8D6A-74A08273A6C6}" type="slidenum">
              <a:rPr lang="en-CA" b="0"/>
              <a:pPr eaLnBrk="1" hangingPunct="1"/>
              <a:t>2</a:t>
            </a:fld>
            <a:endParaRPr lang="en-CA" b="0" dirty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34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8C307C-2497-4541-9C37-F259F58D9763}" type="slidenum">
              <a:rPr lang="en-CA" b="0"/>
              <a:pPr eaLnBrk="1" hangingPunct="1"/>
              <a:t>23</a:t>
            </a:fld>
            <a:endParaRPr lang="en-CA" b="0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8819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479337-86A8-4FE3-8C44-E85FFA37B02A}" type="slidenum">
              <a:rPr lang="en-CA" b="0"/>
              <a:pPr eaLnBrk="1" hangingPunct="1"/>
              <a:t>24</a:t>
            </a:fld>
            <a:endParaRPr lang="en-CA" b="0" dirty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2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93831F-7D8E-47EE-9DA4-F3B9D1ECAD30}" type="slidenum">
              <a:rPr lang="en-CA" b="0"/>
              <a:pPr eaLnBrk="1" hangingPunct="1"/>
              <a:t>25</a:t>
            </a:fld>
            <a:endParaRPr lang="en-CA" b="0" dirty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8503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933589-178A-4051-B331-7B8A0C4FC2DD}" type="slidenum">
              <a:rPr lang="en-CA" b="0"/>
              <a:pPr eaLnBrk="1" hangingPunct="1"/>
              <a:t>28</a:t>
            </a:fld>
            <a:endParaRPr lang="en-CA" b="0" dirty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385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C22921-B37D-43C9-8B7C-0066E020F7F7}" type="slidenum">
              <a:rPr lang="en-CA" b="0"/>
              <a:pPr eaLnBrk="1" hangingPunct="1"/>
              <a:t>31</a:t>
            </a:fld>
            <a:endParaRPr lang="en-CA" b="0" dirty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61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03DA5A-F3E6-4120-877D-44122B1992B7}" type="slidenum">
              <a:rPr lang="en-CA" b="0"/>
              <a:pPr eaLnBrk="1" hangingPunct="1"/>
              <a:t>32</a:t>
            </a:fld>
            <a:endParaRPr lang="en-CA" b="0" dirty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622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A28D2F-9BA8-4688-8D53-5E8A26D9C99A}" type="slidenum">
              <a:rPr lang="en-CA" b="0"/>
              <a:pPr eaLnBrk="1" hangingPunct="1"/>
              <a:t>3</a:t>
            </a:fld>
            <a:endParaRPr lang="en-CA" b="0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84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AC96AD-3526-4D3E-AB6C-27AD14192C83}" type="slidenum">
              <a:rPr lang="en-CA" b="0"/>
              <a:pPr eaLnBrk="1" hangingPunct="1"/>
              <a:t>4</a:t>
            </a:fld>
            <a:endParaRPr lang="en-CA" b="0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752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A6656E-FDC0-43A0-8C05-3C98A01806FF}" type="slidenum">
              <a:rPr lang="en-CA" b="0"/>
              <a:pPr eaLnBrk="1" hangingPunct="1"/>
              <a:t>5</a:t>
            </a:fld>
            <a:endParaRPr lang="en-CA" b="0" dirty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996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600839-C0F0-4E44-979A-7032AE6D62E3}" type="slidenum">
              <a:rPr lang="en-CA" b="0"/>
              <a:pPr eaLnBrk="1" hangingPunct="1"/>
              <a:t>6</a:t>
            </a:fld>
            <a:endParaRPr lang="en-CA" b="0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358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71D042-6023-455F-AF14-D5D6C3893E7A}" type="slidenum">
              <a:rPr lang="en-CA" b="0"/>
              <a:pPr eaLnBrk="1" hangingPunct="1"/>
              <a:t>7</a:t>
            </a:fld>
            <a:endParaRPr lang="en-CA" b="0" dirty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85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49723F-038A-43FA-A434-2A4B4A36D53E}" type="slidenum">
              <a:rPr lang="en-CA" b="0"/>
              <a:pPr eaLnBrk="1" hangingPunct="1"/>
              <a:t>8</a:t>
            </a:fld>
            <a:endParaRPr lang="en-CA" b="0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271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20A57B-10C6-4FEC-A498-8C92830F43F0}" type="slidenum">
              <a:rPr lang="en-CA" b="0"/>
              <a:pPr eaLnBrk="1" hangingPunct="1"/>
              <a:t>11</a:t>
            </a:fld>
            <a:endParaRPr lang="en-CA" b="0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7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900113" y="6381750"/>
            <a:ext cx="6624637" cy="476250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5049CA-981B-439E-8276-C72335B468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37853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5DF3DC-734B-4DDC-A460-6F8498ECF0D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10078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5DEA4B-33A3-478F-A639-1925462002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56548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3153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D67DEF-2AD7-4B9B-993D-140DAF2C844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917812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B4D1C-2B98-4E16-9C1F-B31C4C71DF6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81207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085B91-E965-41EA-99C1-74346A52F78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9018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35A372-A186-4166-AA3B-68F586AF1B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57775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D8457A-FBDD-4F07-B31A-B7F662EAA3A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49154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AD1C29-6376-4C67-BC52-0B40ACF8679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5140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036805-2C1B-4291-A616-EFDF9E1F15C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23383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70794" y="6362700"/>
            <a:ext cx="66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fld id="{B6E93EBC-3BAC-4B43-8EB1-6623CEA5BAF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108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0" r:id="rId3"/>
    <p:sldLayoutId id="2147483791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2DD8AF-CA35-466F-8B3F-A8D4981BC7B2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284042" y="5857498"/>
            <a:ext cx="3499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766006" y="3733681"/>
            <a:ext cx="30400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431838" y="1117421"/>
            <a:ext cx="370835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13: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The Canadian-Controlled Private Corporation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06"/>
            <a:ext cx="5284042" cy="6864374"/>
          </a:xfrm>
          <a:prstGeom prst="rect">
            <a:avLst/>
          </a:prstGeom>
        </p:spPr>
      </p:pic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7505" y="6374732"/>
            <a:ext cx="517653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Combined Tax on Property </a:t>
            </a:r>
            <a:r>
              <a:rPr lang="en-CA" dirty="0" smtClean="0"/>
              <a:t>Income</a:t>
            </a:r>
            <a:endParaRPr lang="en-CA" dirty="0" smtClean="0"/>
          </a:p>
        </p:txBody>
      </p:sp>
      <p:graphicFrame>
        <p:nvGraphicFramePr>
          <p:cNvPr id="180291" name="Group 6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269136"/>
              </p:ext>
            </p:extLst>
          </p:nvPr>
        </p:nvGraphicFramePr>
        <p:xfrm>
          <a:off x="539750" y="1125538"/>
          <a:ext cx="8229600" cy="5084759"/>
        </p:xfrm>
        <a:graphic>
          <a:graphicData uri="http://schemas.openxmlformats.org/drawingml/2006/table">
            <a:tbl>
              <a:tblPr/>
              <a:tblGrid>
                <a:gridCol w="4596563"/>
                <a:gridCol w="1131227"/>
                <a:gridCol w="2501810"/>
              </a:tblGrid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Corporate income (rent, interest,  etc)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$1,000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Corporate Tax @ 38%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(380)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Special Refundable Tax @ 6 2/3%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(67)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95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Potential refund when paying dividend @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26 2/3% x $1,000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267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Available for dividend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$820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Shareholder income (dividend)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$ 820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Tax (net of tax credit)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(287)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after tax cash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$ 533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tax paid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Corporation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$180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Shareholder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287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$467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combined tax rate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47%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6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566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34253-FA44-43A5-8BB1-2059F54663F9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40867"/>
            <a:ext cx="8229600" cy="494928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Capital Gains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903629"/>
            <a:ext cx="8229600" cy="5261675"/>
          </a:xfrm>
        </p:spPr>
        <p:txBody>
          <a:bodyPr/>
          <a:lstStyle/>
          <a:p>
            <a:pPr eaLnBrk="1" hangingPunct="1"/>
            <a:r>
              <a:rPr lang="en-US" dirty="0" smtClean="0"/>
              <a:t>Company does not get 17% on Cap Gain (ONLY ON ACTIVE BUSINESS INCOME)</a:t>
            </a:r>
          </a:p>
          <a:p>
            <a:pPr eaLnBrk="1" hangingPunct="1"/>
            <a:r>
              <a:rPr lang="en-US" dirty="0" smtClean="0"/>
              <a:t>Taxable </a:t>
            </a:r>
            <a:r>
              <a:rPr lang="en-US" dirty="0" smtClean="0"/>
              <a:t>capital gains  treated the same as specified investment business income.</a:t>
            </a:r>
          </a:p>
          <a:p>
            <a:pPr eaLnBrk="1" hangingPunct="1"/>
            <a:r>
              <a:rPr lang="en-US" b="1" dirty="0" smtClean="0"/>
              <a:t>Capital Dividend: IT IS TAX </a:t>
            </a:r>
            <a:r>
              <a:rPr lang="en-US" b="1" dirty="0" smtClean="0"/>
              <a:t>FREE</a:t>
            </a:r>
          </a:p>
          <a:p>
            <a:pPr lvl="1" eaLnBrk="1" hangingPunct="1"/>
            <a:r>
              <a:rPr lang="en-US" dirty="0" smtClean="0"/>
              <a:t>Other half of the capital gain that was not taxed and is currently sitting in RE. 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dirty="0" smtClean="0"/>
              <a:t>mechanism to avoid double taxation on capital gains, </a:t>
            </a:r>
          </a:p>
          <a:p>
            <a:pPr lvl="1" eaLnBrk="1" hangingPunct="1"/>
            <a:r>
              <a:rPr lang="en-US" dirty="0" smtClean="0"/>
              <a:t>Pay it out ASAP since net gain-losses, to avoid risk of making a loss on the market – would eat up tax free </a:t>
            </a:r>
            <a:r>
              <a:rPr lang="en-US" dirty="0" err="1" smtClean="0"/>
              <a:t>amnt</a:t>
            </a:r>
            <a:endParaRPr lang="en-US" dirty="0" smtClean="0"/>
          </a:p>
          <a:p>
            <a:pPr lvl="1" eaLnBrk="1" hangingPunct="1"/>
            <a:r>
              <a:rPr lang="en-US" dirty="0" smtClean="0"/>
              <a:t>An election is required</a:t>
            </a:r>
            <a:endParaRPr lang="en-CA" dirty="0" smtClean="0"/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2FAAB5-AFF2-4A89-934D-5553D606A7A9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Cash	1000</a:t>
            </a:r>
          </a:p>
          <a:p>
            <a:r>
              <a:rPr lang="en-US" dirty="0" smtClean="0"/>
              <a:t>Tax payable (40% of 500) = 200</a:t>
            </a:r>
          </a:p>
          <a:p>
            <a:endParaRPr lang="en-US" dirty="0" smtClean="0"/>
          </a:p>
          <a:p>
            <a:r>
              <a:rPr lang="en-US" dirty="0" smtClean="0"/>
              <a:t>SHE: 800</a:t>
            </a:r>
          </a:p>
          <a:p>
            <a:pPr lvl="1"/>
            <a:r>
              <a:rPr lang="en-US" dirty="0" smtClean="0"/>
              <a:t>Capital Dividend Account (CDA) $500 (can be paid tax free)</a:t>
            </a:r>
          </a:p>
          <a:p>
            <a:pPr lvl="1"/>
            <a:r>
              <a:rPr lang="en-US" dirty="0" smtClean="0"/>
              <a:t>Regular RE Account: $300 (When paid will be taxed by Share Holder)</a:t>
            </a:r>
          </a:p>
          <a:p>
            <a:pPr marL="457200" lvl="1" indent="0">
              <a:buNone/>
            </a:pPr>
            <a:r>
              <a:rPr lang="en-US" dirty="0" smtClean="0"/>
              <a:t>Better to pay early since any capital gain will come eat up CDA, but may be difficult since requires to liquidate 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01675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Personal Services Business (“PSB”) Income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PSB is a business that provides services, </a:t>
            </a:r>
          </a:p>
          <a:p>
            <a:pPr lvl="1" eaLnBrk="1" hangingPunct="1">
              <a:defRPr/>
            </a:pPr>
            <a:r>
              <a:rPr lang="en-US" sz="2200" dirty="0" smtClean="0"/>
              <a:t>person providing the services </a:t>
            </a:r>
            <a:r>
              <a:rPr lang="en-US" sz="2200" b="1" u="sng" dirty="0" smtClean="0">
                <a:solidFill>
                  <a:srgbClr val="FF0000"/>
                </a:solidFill>
              </a:rPr>
              <a:t>is a</a:t>
            </a:r>
            <a:r>
              <a:rPr lang="en-US" sz="2200" dirty="0" smtClean="0"/>
              <a:t> specified shareholder(owns &gt;10% shares) of the corporation, and</a:t>
            </a:r>
          </a:p>
          <a:p>
            <a:pPr lvl="1" eaLnBrk="1" hangingPunct="1">
              <a:defRPr/>
            </a:pPr>
            <a:r>
              <a:rPr lang="en-US" sz="2200" dirty="0" smtClean="0"/>
              <a:t>The relationship between the person providing the services and the entity receiving the services is of </a:t>
            </a:r>
            <a:r>
              <a:rPr lang="en-US" sz="2200" b="1" u="sng" dirty="0">
                <a:solidFill>
                  <a:srgbClr val="FF0000"/>
                </a:solidFill>
              </a:rPr>
              <a:t>an employment nature.</a:t>
            </a:r>
          </a:p>
          <a:p>
            <a:pPr eaLnBrk="1" hangingPunct="1">
              <a:defRPr/>
            </a:pPr>
            <a:r>
              <a:rPr lang="en-US" dirty="0" smtClean="0"/>
              <a:t>Not eligible for the SBD on that income, and </a:t>
            </a:r>
          </a:p>
          <a:p>
            <a:pPr eaLnBrk="1" hangingPunct="1">
              <a:defRPr/>
            </a:pPr>
            <a:r>
              <a:rPr lang="en-US" dirty="0" smtClean="0"/>
              <a:t>Faces significant restrictions on deductions</a:t>
            </a:r>
            <a:r>
              <a:rPr lang="en-US" dirty="0" smtClean="0"/>
              <a:t>. (same deductions allowed as regular employee)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If no previous No </a:t>
            </a:r>
            <a:r>
              <a:rPr lang="en-US" dirty="0" smtClean="0"/>
              <a:t>employment relationships = business income is </a:t>
            </a:r>
            <a:r>
              <a:rPr lang="en-US" dirty="0" smtClean="0"/>
              <a:t>ABI instead of PSB</a:t>
            </a:r>
            <a:endParaRPr lang="en-CA" dirty="0" smtClean="0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A2C5D3-5C8D-443A-B0EA-CCBEAB5E38E7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Dividends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Company has to pay Part 1 and Part IV taxes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Taxable </a:t>
            </a:r>
            <a:r>
              <a:rPr lang="en-US" dirty="0" smtClean="0"/>
              <a:t>Canadian dividends received by a CCPC are subject to PART IV TAXES.</a:t>
            </a:r>
          </a:p>
          <a:p>
            <a:pPr eaLnBrk="1" hangingPunct="1">
              <a:defRPr/>
            </a:pPr>
            <a:r>
              <a:rPr lang="en-US" dirty="0" smtClean="0"/>
              <a:t>The amount of Part IV taxes depends on the degree of ownership</a:t>
            </a:r>
            <a:r>
              <a:rPr lang="en-US" dirty="0" smtClean="0"/>
              <a:t>.</a:t>
            </a:r>
          </a:p>
          <a:p>
            <a:pPr marL="0" indent="0" eaLnBrk="1" hangingPunct="1">
              <a:buNone/>
              <a:defRPr/>
            </a:pPr>
            <a:endParaRPr lang="en-CA" dirty="0" smtClean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47F109-FFFD-4D08-84D3-E5709A8C360E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Dividends Received from </a:t>
            </a:r>
            <a:br>
              <a:rPr lang="en-CA" dirty="0" smtClean="0"/>
            </a:br>
            <a:r>
              <a:rPr lang="en-CA" dirty="0" smtClean="0"/>
              <a:t>Non-Connected Corporations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Non-connected if: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Non-Connected Dividends received are taxed at 33 1/3% (Part IV tax) – of actual dividends received but this </a:t>
            </a:r>
            <a:r>
              <a:rPr lang="en-US" b="1" dirty="0" smtClean="0">
                <a:solidFill>
                  <a:srgbClr val="FF0000"/>
                </a:solidFill>
              </a:rPr>
              <a:t>tax is fully refundable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upon the payment of dividends </a:t>
            </a:r>
          </a:p>
          <a:p>
            <a:pPr eaLnBrk="1" hangingPunct="1">
              <a:defRPr/>
            </a:pPr>
            <a:endParaRPr lang="en-CA" dirty="0" smtClean="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074E5A-47F0-4581-9248-B92BDD045F0E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4357688" y="1857375"/>
            <a:ext cx="2976562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Private Corporations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4716463" y="2997200"/>
            <a:ext cx="1854200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Other Corp</a:t>
            </a:r>
          </a:p>
        </p:txBody>
      </p:sp>
      <p:sp>
        <p:nvSpPr>
          <p:cNvPr id="187398" name="Line 6"/>
          <p:cNvSpPr>
            <a:spLocks noChangeShapeType="1"/>
          </p:cNvSpPr>
          <p:nvPr/>
        </p:nvSpPr>
        <p:spPr bwMode="auto">
          <a:xfrm>
            <a:off x="5580063" y="23495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7399" name="Text Box 7"/>
          <p:cNvSpPr txBox="1">
            <a:spLocks noChangeArrowheads="1"/>
          </p:cNvSpPr>
          <p:nvPr/>
        </p:nvSpPr>
        <p:spPr bwMode="auto">
          <a:xfrm>
            <a:off x="5580063" y="2420938"/>
            <a:ext cx="283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&lt; 10% voting shares</a:t>
            </a:r>
          </a:p>
        </p:txBody>
      </p:sp>
      <p:sp>
        <p:nvSpPr>
          <p:cNvPr id="187400" name="AutoShape 8"/>
          <p:cNvSpPr>
            <a:spLocks noChangeArrowheads="1"/>
          </p:cNvSpPr>
          <p:nvPr/>
        </p:nvSpPr>
        <p:spPr bwMode="auto">
          <a:xfrm>
            <a:off x="395288" y="2133600"/>
            <a:ext cx="2209800" cy="990600"/>
          </a:xfrm>
          <a:prstGeom prst="wedgeRectCallout">
            <a:avLst>
              <a:gd name="adj1" fmla="val 82542"/>
              <a:gd name="adj2" fmla="val 99519"/>
            </a:avLst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Includes dividends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received from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public corporations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4507" y="248469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Dividends Received from </a:t>
            </a:r>
            <a:br>
              <a:rPr lang="en-CA" dirty="0" smtClean="0"/>
            </a:br>
            <a:r>
              <a:rPr lang="en-CA" dirty="0" smtClean="0"/>
              <a:t>Connected Corporations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0013" y="143968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Connected if: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Connected Dividends not subject to Part IV tax, unless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Paying corporation receives a refund of its Part IV tax,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Receiving Corporation pays Part IV tax equal to its % of refund</a:t>
            </a:r>
            <a:r>
              <a:rPr lang="en-US" sz="2000" dirty="0" smtClean="0"/>
              <a:t>.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000" dirty="0" smtClean="0"/>
              <a:t>Holding company if connected pay taxes equivalent to operating company’s dividend refund (If refund is 0, pay 0)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CA" sz="2400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AD7F3B-3975-4135-BAA6-A81164E54A99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4214813" y="2071688"/>
            <a:ext cx="2976562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Private Corporations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4876800" y="3429000"/>
            <a:ext cx="1741488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Other Corp</a:t>
            </a:r>
          </a:p>
        </p:txBody>
      </p:sp>
      <p:sp>
        <p:nvSpPr>
          <p:cNvPr id="189446" name="Line 6"/>
          <p:cNvSpPr>
            <a:spLocks noChangeShapeType="1"/>
          </p:cNvSpPr>
          <p:nvPr/>
        </p:nvSpPr>
        <p:spPr bwMode="auto">
          <a:xfrm>
            <a:off x="5562600" y="2667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5715000" y="2667000"/>
            <a:ext cx="283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 10% voting shares</a:t>
            </a:r>
          </a:p>
        </p:txBody>
      </p:sp>
      <p:sp>
        <p:nvSpPr>
          <p:cNvPr id="189448" name="AutoShape 8"/>
          <p:cNvSpPr>
            <a:spLocks noChangeArrowheads="1"/>
          </p:cNvSpPr>
          <p:nvPr/>
        </p:nvSpPr>
        <p:spPr bwMode="auto">
          <a:xfrm>
            <a:off x="285750" y="2214563"/>
            <a:ext cx="2209800" cy="990600"/>
          </a:xfrm>
          <a:prstGeom prst="wedgeRectCallout">
            <a:avLst>
              <a:gd name="adj1" fmla="val 78120"/>
              <a:gd name="adj2" fmla="val 172186"/>
            </a:avLst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Includes dividends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received from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public corporations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eaLnBrk="1" hangingPunct="1">
              <a:buFontTx/>
              <a:buAutoNum type="romanUcPeriod" startAt="3"/>
              <a:defRPr/>
            </a:pPr>
            <a:r>
              <a:rPr lang="en-CA" dirty="0" smtClean="0"/>
              <a:t>Benefits of Incorporation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CA" b="1" dirty="0" smtClean="0"/>
              <a:t>The major benefits of incorporating are: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Tax deferral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Employment benefits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Flexibility in family ownership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Stabilization of annual income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DAD6CB-2FF4-4157-9A3A-047B88B48881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20638" eaLnBrk="1" hangingPunct="1">
              <a:defRPr/>
            </a:pPr>
            <a:r>
              <a:rPr lang="en-CA" dirty="0" smtClean="0"/>
              <a:t>Tax Deferral – </a:t>
            </a:r>
            <a:br>
              <a:rPr lang="en-CA" dirty="0" smtClean="0"/>
            </a:br>
            <a:r>
              <a:rPr lang="en-CA" dirty="0" smtClean="0"/>
              <a:t>The Small Business Deduction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CA" dirty="0" smtClean="0"/>
              <a:t>Incorporating as a CCPC permits access to the SBD on ABI.</a:t>
            </a:r>
          </a:p>
          <a:p>
            <a:pPr marL="952500" lvl="1" indent="-381000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CA" sz="2200" dirty="0" smtClean="0"/>
              <a:t>benefit is a </a:t>
            </a:r>
            <a:r>
              <a:rPr lang="en-CA" sz="2200" b="1" dirty="0" smtClean="0">
                <a:solidFill>
                  <a:srgbClr val="FF0000"/>
                </a:solidFill>
              </a:rPr>
              <a:t>tax </a:t>
            </a:r>
            <a:r>
              <a:rPr lang="en-CA" sz="2200" b="1" i="1" dirty="0" smtClean="0">
                <a:solidFill>
                  <a:srgbClr val="FF0000"/>
                </a:solidFill>
              </a:rPr>
              <a:t>deferral</a:t>
            </a:r>
            <a:r>
              <a:rPr lang="en-CA" sz="2200" dirty="0" smtClean="0">
                <a:solidFill>
                  <a:srgbClr val="FF0000"/>
                </a:solidFill>
              </a:rPr>
              <a:t> </a:t>
            </a:r>
            <a:r>
              <a:rPr lang="en-CA" sz="2200" dirty="0" smtClean="0"/>
              <a:t>– second level of tax on corporate distribution to the shareholder or when the shares are sold.</a:t>
            </a:r>
          </a:p>
          <a:p>
            <a:pPr marL="952500" lvl="1" indent="-381000" eaLnBrk="1" hangingPunct="1">
              <a:lnSpc>
                <a:spcPct val="90000"/>
              </a:lnSpc>
              <a:buFontTx/>
              <a:buNone/>
              <a:defRPr/>
            </a:pPr>
            <a:endParaRPr lang="en-CA" sz="2200" dirty="0" smtClean="0"/>
          </a:p>
          <a:p>
            <a:pPr marL="952500" lvl="1" indent="-381000" eaLnBrk="1" hangingPunct="1">
              <a:lnSpc>
                <a:spcPct val="90000"/>
              </a:lnSpc>
              <a:buFontTx/>
              <a:buNone/>
              <a:defRPr/>
            </a:pPr>
            <a:endParaRPr lang="en-CA" sz="2200" dirty="0" smtClean="0"/>
          </a:p>
          <a:p>
            <a:pPr marL="952500" lvl="1" indent="-381000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CA" sz="2200" dirty="0" smtClean="0"/>
              <a:t>Deferring tax on ABI has </a:t>
            </a:r>
            <a:r>
              <a:rPr lang="en-CA" sz="2200" b="1" dirty="0" smtClean="0">
                <a:solidFill>
                  <a:srgbClr val="FF0000"/>
                </a:solidFill>
              </a:rPr>
              <a:t>two</a:t>
            </a:r>
            <a:r>
              <a:rPr lang="en-CA" sz="2200" dirty="0" smtClean="0"/>
              <a:t> basic advantages:</a:t>
            </a:r>
          </a:p>
          <a:p>
            <a:pPr marL="1409700" lvl="2" indent="-3429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CA" dirty="0" smtClean="0"/>
              <a:t>Increased cash flow - lower taxes means more can be reinvested, resulting in greater ultimate ROI.</a:t>
            </a:r>
          </a:p>
          <a:p>
            <a:pPr marL="1409700" lvl="2" indent="-3429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CA" dirty="0" smtClean="0"/>
              <a:t>Increased cash flow at early stages of a business reduces risk of failure. </a:t>
            </a:r>
          </a:p>
          <a:p>
            <a:pPr marL="1409700" lvl="2" indent="-342900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CA" sz="1800" dirty="0" smtClean="0"/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4F1E3E-03DE-4E19-AB51-8E3AC2A0AC97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211638" y="3716338"/>
            <a:ext cx="1512887" cy="4333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CCPC - ABI</a:t>
            </a:r>
          </a:p>
        </p:txBody>
      </p:sp>
      <p:sp>
        <p:nvSpPr>
          <p:cNvPr id="7" name="Curved Down Arrow 6"/>
          <p:cNvSpPr/>
          <p:nvPr/>
        </p:nvSpPr>
        <p:spPr bwMode="auto">
          <a:xfrm rot="16200000">
            <a:off x="3652838" y="3508375"/>
            <a:ext cx="687388" cy="401637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2776" name="TextBox 7"/>
          <p:cNvSpPr txBox="1">
            <a:spLocks noChangeArrowheads="1"/>
          </p:cNvSpPr>
          <p:nvPr/>
        </p:nvSpPr>
        <p:spPr bwMode="auto">
          <a:xfrm>
            <a:off x="4140200" y="3213100"/>
            <a:ext cx="1530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CA" dirty="0"/>
              <a:t>Shareholder</a:t>
            </a:r>
          </a:p>
        </p:txBody>
      </p:sp>
      <p:sp>
        <p:nvSpPr>
          <p:cNvPr id="32777" name="TextBox 8"/>
          <p:cNvSpPr txBox="1">
            <a:spLocks noChangeArrowheads="1"/>
          </p:cNvSpPr>
          <p:nvPr/>
        </p:nvSpPr>
        <p:spPr bwMode="auto">
          <a:xfrm>
            <a:off x="2483768" y="3500438"/>
            <a:ext cx="13332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CA" sz="1600" dirty="0">
                <a:solidFill>
                  <a:srgbClr val="FF0000"/>
                </a:solidFill>
              </a:rPr>
              <a:t>2</a:t>
            </a:r>
            <a:r>
              <a:rPr lang="en-CA" sz="1600" baseline="30000" dirty="0">
                <a:solidFill>
                  <a:srgbClr val="FF0000"/>
                </a:solidFill>
              </a:rPr>
              <a:t>nd</a:t>
            </a:r>
            <a:r>
              <a:rPr lang="en-CA" sz="1600" dirty="0">
                <a:solidFill>
                  <a:srgbClr val="FF0000"/>
                </a:solidFill>
              </a:rPr>
              <a:t> level </a:t>
            </a:r>
          </a:p>
          <a:p>
            <a:pPr algn="ctr" eaLnBrk="1" hangingPunct="1"/>
            <a:r>
              <a:rPr lang="en-CA" sz="1600" dirty="0">
                <a:solidFill>
                  <a:srgbClr val="FF0000"/>
                </a:solidFill>
              </a:rPr>
              <a:t>of tax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Employment Benefits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120000"/>
            </a:pPr>
            <a:r>
              <a:rPr lang="en-CA" b="1" dirty="0" smtClean="0"/>
              <a:t>Shareholder:</a:t>
            </a:r>
          </a:p>
          <a:p>
            <a:pPr lvl="1" eaLnBrk="1" hangingPunct="1">
              <a:buSzPct val="120000"/>
              <a:buFontTx/>
              <a:buChar char="•"/>
            </a:pPr>
            <a:r>
              <a:rPr lang="en-CA" dirty="0" smtClean="0"/>
              <a:t>who participates in the management, and </a:t>
            </a:r>
          </a:p>
          <a:p>
            <a:pPr lvl="1" eaLnBrk="1" hangingPunct="1">
              <a:buSzPct val="120000"/>
              <a:buFontTx/>
              <a:buChar char="•"/>
            </a:pPr>
            <a:r>
              <a:rPr lang="en-CA" dirty="0" smtClean="0"/>
              <a:t>is entitled to receive compensation as an employee.</a:t>
            </a:r>
          </a:p>
          <a:p>
            <a:pPr eaLnBrk="1" hangingPunct="1">
              <a:buSzPct val="120000"/>
            </a:pPr>
            <a:r>
              <a:rPr lang="en-CA" b="1" dirty="0" smtClean="0"/>
              <a:t>Employment Benefits paid to owner/manager: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are fully deductible from the employer’s income 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May or may not be taxable to the employee (Give the non-taxable employee benefits- RPP, Medical, non-cash gifts…..etc.. From Chapter 4)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CDCCEB-4C65-476C-A884-679BE2C1D758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The Canadian-Controlled Private Corporation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Definition and Basic Principles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Taxation of Income Earned by a CCPC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Benefits of Incorporation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Dividend Policy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Loans to Shareholders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Limitation of the Small Business Deduction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Overall Tax Calculation for a CCPC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1F4D86-EEE4-431A-884E-581C970C66D8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363992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64792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Benefits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eaLnBrk="1" hangingPunct="1">
              <a:defRPr/>
            </a:pPr>
            <a:r>
              <a:rPr lang="en-CA" sz="2400" b="1" dirty="0" smtClean="0"/>
              <a:t>Flexibility in Family Ownership/Legitimate Income Splitting</a:t>
            </a:r>
            <a:endParaRPr lang="en-CA" sz="2000" dirty="0" smtClean="0"/>
          </a:p>
          <a:p>
            <a:pPr lvl="2" eaLnBrk="1" hangingPunct="1">
              <a:buFont typeface="Times New Roman" pitchFamily="18" charset="0"/>
              <a:buChar char="­"/>
              <a:defRPr/>
            </a:pPr>
            <a:r>
              <a:rPr lang="en-CA" sz="1800" dirty="0" smtClean="0"/>
              <a:t>Bringing in family member as shareholders and employees – better income splitting opportunities.</a:t>
            </a:r>
          </a:p>
          <a:p>
            <a:pPr eaLnBrk="1" hangingPunct="1">
              <a:defRPr/>
            </a:pPr>
            <a:r>
              <a:rPr lang="en-CA" sz="2400" b="1" dirty="0" smtClean="0"/>
              <a:t>Ability to utilize the $800,000 Capital gains deduction</a:t>
            </a:r>
          </a:p>
          <a:p>
            <a:pPr eaLnBrk="1" hangingPunct="1">
              <a:defRPr/>
            </a:pPr>
            <a:r>
              <a:rPr lang="en-CA" sz="2400" b="1" dirty="0" smtClean="0"/>
              <a:t>Estate planning opportunity to reduce taxes on death</a:t>
            </a:r>
          </a:p>
          <a:p>
            <a:pPr eaLnBrk="1" hangingPunct="1">
              <a:defRPr/>
            </a:pPr>
            <a:r>
              <a:rPr lang="en-CA" sz="2400" b="1" dirty="0" smtClean="0"/>
              <a:t>Stabilization of Annual Income</a:t>
            </a:r>
          </a:p>
          <a:p>
            <a:pPr lvl="1" eaLnBrk="1" hangingPunct="1">
              <a:buFont typeface="Times New Roman" pitchFamily="18" charset="0"/>
              <a:buChar char="­"/>
              <a:defRPr/>
            </a:pPr>
            <a:r>
              <a:rPr lang="en-CA" sz="2000" dirty="0" smtClean="0"/>
              <a:t>two-tier system of taxation, gives the shareholder the right to </a:t>
            </a:r>
            <a:r>
              <a:rPr lang="en-CA" sz="2000" b="1" dirty="0" smtClean="0">
                <a:solidFill>
                  <a:srgbClr val="FF0000"/>
                </a:solidFill>
              </a:rPr>
              <a:t>choose</a:t>
            </a:r>
            <a:r>
              <a:rPr lang="en-C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CA" sz="2000" dirty="0" smtClean="0"/>
              <a:t>when the second level of tax will occur.</a:t>
            </a:r>
          </a:p>
          <a:p>
            <a:pPr lvl="1" eaLnBrk="1" hangingPunct="1">
              <a:buFont typeface="Times New Roman" pitchFamily="18" charset="0"/>
              <a:buChar char="­"/>
              <a:defRPr/>
            </a:pPr>
            <a:r>
              <a:rPr lang="en-CA" sz="2000" dirty="0" smtClean="0"/>
              <a:t>Flexibility permits the owner to fully utilize the progressive tax rates imposed on individuals.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F11369-8F4A-4E56-ABA0-64821839CB76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Primary Disadvantages</a:t>
            </a:r>
            <a:br>
              <a:rPr lang="en-CA" dirty="0" smtClean="0"/>
            </a:br>
            <a:r>
              <a:rPr lang="en-CA" dirty="0" smtClean="0"/>
              <a:t>of Incorporating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Higher costs (lawyer, accounting fees..)</a:t>
            </a:r>
          </a:p>
          <a:p>
            <a:pPr marL="0" indent="0" eaLnBrk="1" hangingPunct="1">
              <a:buNone/>
            </a:pPr>
            <a:endParaRPr lang="en-CA" b="1" dirty="0" smtClean="0"/>
          </a:p>
          <a:p>
            <a:pPr eaLnBrk="1" hangingPunct="1"/>
            <a:r>
              <a:rPr lang="en-CA" b="1" dirty="0" smtClean="0"/>
              <a:t>Primary disadvantage relates to the utilization of losses: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Losses are locked within the corporation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cannot be offset against income earned by the shareholder</a:t>
            </a:r>
          </a:p>
          <a:p>
            <a:pPr marL="457200" lvl="1" indent="0" eaLnBrk="1" hangingPunct="1">
              <a:buNone/>
            </a:pPr>
            <a:endParaRPr lang="en-CA" dirty="0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AD29D0-7538-4D9A-B492-BC1003DF2099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Benefits of Incorporating Investments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The incorporation of investment income and capital gains </a:t>
            </a:r>
            <a:r>
              <a:rPr lang="en-CA" b="1" dirty="0" smtClean="0">
                <a:solidFill>
                  <a:srgbClr val="FF0000"/>
                </a:solidFill>
              </a:rPr>
              <a:t>does not result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/>
              <a:t>in substantial tax advantages for the individual.</a:t>
            </a:r>
          </a:p>
          <a:p>
            <a:pPr eaLnBrk="1" hangingPunct="1">
              <a:defRPr/>
            </a:pPr>
            <a:r>
              <a:rPr lang="en-CA" dirty="0" smtClean="0"/>
              <a:t>Investments are taxed at the high corporate rate</a:t>
            </a:r>
          </a:p>
          <a:p>
            <a:pPr eaLnBrk="1" hangingPunct="1">
              <a:defRPr/>
            </a:pPr>
            <a:r>
              <a:rPr lang="en-CA" dirty="0" smtClean="0"/>
              <a:t>no substantial tax deferral occurs since:</a:t>
            </a:r>
          </a:p>
          <a:p>
            <a:pPr eaLnBrk="1" hangingPunct="1">
              <a:buFontTx/>
              <a:buNone/>
              <a:defRPr/>
            </a:pPr>
            <a:r>
              <a:rPr lang="en-CA" dirty="0" smtClean="0"/>
              <a:t>	  Corporate tax	      		          Personal</a:t>
            </a:r>
          </a:p>
          <a:p>
            <a:pPr algn="ctr" eaLnBrk="1" hangingPunct="1">
              <a:buFontTx/>
              <a:buNone/>
              <a:defRPr/>
            </a:pPr>
            <a:r>
              <a:rPr lang="en-CA" dirty="0" smtClean="0"/>
              <a:t>	rate				tax rates</a:t>
            </a:r>
          </a:p>
          <a:p>
            <a:pPr algn="ctr" eaLnBrk="1" hangingPunct="1">
              <a:buFontTx/>
              <a:buNone/>
              <a:defRPr/>
            </a:pPr>
            <a:r>
              <a:rPr lang="en-CA" dirty="0" smtClean="0"/>
              <a:t>BUT SHOULD STILL CONSIDER DOING FOR ASSET PROTECTION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BCD68C-E5AF-41B9-BC6B-B6CC7F81B1CD}" type="slidenum">
              <a:rPr lang="en-US" b="0">
                <a:solidFill>
                  <a:schemeClr val="bg1"/>
                </a:solidFill>
              </a:rPr>
              <a:pPr eaLnBrk="1" hangingPunct="1"/>
              <a:t>22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3635375" y="4221163"/>
            <a:ext cx="1731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Approx. =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35955"/>
          </a:xfrm>
        </p:spPr>
        <p:txBody>
          <a:bodyPr/>
          <a:lstStyle/>
          <a:p>
            <a:pPr marL="558800" indent="-558800" eaLnBrk="1" hangingPunct="1">
              <a:buFontTx/>
              <a:buAutoNum type="romanUcPeriod" startAt="4"/>
              <a:defRPr/>
            </a:pPr>
            <a:r>
              <a:rPr lang="en-CA" dirty="0" smtClean="0"/>
              <a:t>Dividend Policy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CA" b="1" dirty="0" smtClean="0"/>
              <a:t>Distributions – Dividends versus Salary</a:t>
            </a:r>
            <a:r>
              <a:rPr lang="en-CA" dirty="0" smtClean="0"/>
              <a:t>:</a:t>
            </a:r>
          </a:p>
          <a:p>
            <a:pPr eaLnBrk="1" hangingPunct="1"/>
            <a:r>
              <a:rPr lang="en-CA" sz="2400" dirty="0" smtClean="0"/>
              <a:t>A CCPC managed by its shareholder can distribute income by salary or dividends.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The optimum combination and the timing of the payments depends on:</a:t>
            </a:r>
          </a:p>
          <a:p>
            <a:pPr lvl="2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nature of the corporate income as well as</a:t>
            </a:r>
          </a:p>
          <a:p>
            <a:pPr lvl="2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both personal and corporate income levels.</a:t>
            </a:r>
          </a:p>
          <a:p>
            <a:pPr marL="457200" lvl="1" indent="0" eaLnBrk="1" hangingPunct="1">
              <a:buNone/>
            </a:pPr>
            <a:r>
              <a:rPr lang="en-CA" dirty="0" smtClean="0"/>
              <a:t>-Difficult to establish a single </a:t>
            </a:r>
            <a:r>
              <a:rPr lang="en-CA" dirty="0" err="1" smtClean="0"/>
              <a:t>policy</a:t>
            </a:r>
            <a:r>
              <a:rPr lang="en-CA" dirty="0" err="1" smtClean="0">
                <a:sym typeface="Wingdings" panose="05000000000000000000" pitchFamily="2" charset="2"/>
              </a:rPr>
              <a:t></a:t>
            </a:r>
            <a:r>
              <a:rPr lang="en-CA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RULE</a:t>
            </a:r>
            <a:r>
              <a:rPr lang="en-CA" dirty="0" smtClean="0">
                <a:solidFill>
                  <a:srgbClr val="FF0000"/>
                </a:solidFill>
                <a:sym typeface="Wingdings" panose="05000000000000000000" pitchFamily="2" charset="2"/>
              </a:rPr>
              <a:t> OF </a:t>
            </a:r>
            <a:r>
              <a:rPr lang="en-CA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THUMB</a:t>
            </a:r>
            <a:r>
              <a:rPr lang="en-CA" dirty="0" err="1" smtClean="0">
                <a:sym typeface="Wingdings" panose="05000000000000000000" pitchFamily="2" charset="2"/>
              </a:rPr>
              <a:t>Salary</a:t>
            </a:r>
            <a:r>
              <a:rPr lang="en-CA" dirty="0" smtClean="0">
                <a:sym typeface="Wingdings" panose="05000000000000000000" pitchFamily="2" charset="2"/>
              </a:rPr>
              <a:t> to reduce NI of </a:t>
            </a:r>
            <a:r>
              <a:rPr lang="en-CA" dirty="0" err="1" smtClean="0">
                <a:sym typeface="Wingdings" panose="05000000000000000000" pitchFamily="2" charset="2"/>
              </a:rPr>
              <a:t>corp</a:t>
            </a:r>
            <a:r>
              <a:rPr lang="en-CA" dirty="0" smtClean="0">
                <a:sym typeface="Wingdings" panose="05000000000000000000" pitchFamily="2" charset="2"/>
              </a:rPr>
              <a:t> &lt;$500k, rest as dividends. </a:t>
            </a:r>
            <a:r>
              <a:rPr lang="en-CA" dirty="0" smtClean="0">
                <a:solidFill>
                  <a:srgbClr val="FF0000"/>
                </a:solidFill>
                <a:sym typeface="Wingdings" panose="05000000000000000000" pitchFamily="2" charset="2"/>
              </a:rPr>
              <a:t>BUT</a:t>
            </a:r>
          </a:p>
          <a:p>
            <a:pPr marL="457200" lvl="1" indent="0" eaLnBrk="1" hangingPunct="1">
              <a:buNone/>
            </a:pPr>
            <a:r>
              <a:rPr lang="en-CA" dirty="0" smtClean="0">
                <a:sym typeface="Wingdings" panose="05000000000000000000" pitchFamily="2" charset="2"/>
              </a:rPr>
              <a:t>Keep in mind that if shareholder wants to accumulate RRSP, then only salary gives eligibility to RRSP</a:t>
            </a:r>
            <a:endParaRPr lang="en-CA" dirty="0" smtClean="0"/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CB332C-E18B-49BB-9F46-7FC0C4022125}" type="slidenum">
              <a:rPr lang="en-US" b="0">
                <a:solidFill>
                  <a:schemeClr val="bg1"/>
                </a:solidFill>
              </a:rPr>
              <a:pPr eaLnBrk="1" hangingPunct="1"/>
              <a:t>23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9724" y="620688"/>
            <a:ext cx="8229600" cy="4525963"/>
          </a:xfrm>
        </p:spPr>
        <p:txBody>
          <a:bodyPr/>
          <a:lstStyle/>
          <a:p>
            <a:pPr marL="533400" indent="-533400" eaLnBrk="1" hangingPunct="1">
              <a:buFont typeface="Times New Roman" pitchFamily="18" charset="0"/>
              <a:buNone/>
              <a:defRPr/>
            </a:pPr>
            <a:r>
              <a:rPr lang="en-CA" b="1" dirty="0" smtClean="0"/>
              <a:t>Permitted to loan funds to shareholders provided:</a:t>
            </a:r>
          </a:p>
          <a:p>
            <a:pPr marL="533400" indent="-533400" eaLnBrk="1" hangingPunct="1">
              <a:buFont typeface="Times New Roman" pitchFamily="18" charset="0"/>
              <a:buChar char="­"/>
              <a:defRPr/>
            </a:pPr>
            <a:r>
              <a:rPr lang="en-CA" dirty="0" smtClean="0"/>
              <a:t>Shareholder is also </a:t>
            </a:r>
            <a:r>
              <a:rPr lang="en-CA" b="1" dirty="0" smtClean="0">
                <a:solidFill>
                  <a:srgbClr val="FF0000"/>
                </a:solidFill>
              </a:rPr>
              <a:t>an employee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/>
              <a:t>and </a:t>
            </a:r>
          </a:p>
          <a:p>
            <a:pPr marL="533400" indent="-533400" eaLnBrk="1" hangingPunct="1">
              <a:buFont typeface="Times New Roman" pitchFamily="18" charset="0"/>
              <a:buChar char="­"/>
              <a:defRPr/>
            </a:pPr>
            <a:r>
              <a:rPr lang="en-CA" dirty="0" smtClean="0"/>
              <a:t>loan is </a:t>
            </a:r>
            <a:r>
              <a:rPr lang="en-CA" b="1" dirty="0">
                <a:solidFill>
                  <a:srgbClr val="FF0000"/>
                </a:solidFill>
              </a:rPr>
              <a:t>advanced due to the employment relationship, </a:t>
            </a:r>
            <a:r>
              <a:rPr lang="en-CA" dirty="0" smtClean="0"/>
              <a:t>for the following purposes: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en-CA" sz="2200" dirty="0" smtClean="0"/>
              <a:t>To assist  acquiring a personal residence.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en-CA" sz="2200" dirty="0" smtClean="0"/>
              <a:t>To acquire treasury shares in the corporation</a:t>
            </a:r>
            <a:r>
              <a:rPr lang="en-CA" sz="2200" dirty="0" smtClean="0"/>
              <a:t>. (if bank needs you to have higher invested equity in the company)</a:t>
            </a:r>
            <a:endParaRPr lang="en-CA" sz="2200" dirty="0" smtClean="0"/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en-CA" sz="2200" dirty="0" smtClean="0"/>
              <a:t>To  acquire an automobile to be used in performing employment </a:t>
            </a:r>
            <a:r>
              <a:rPr lang="en-CA" sz="2200" dirty="0" smtClean="0"/>
              <a:t>duties.</a:t>
            </a:r>
          </a:p>
          <a:p>
            <a:pPr marL="914400" lvl="2" indent="0" eaLnBrk="1" hangingPunct="1">
              <a:buNone/>
              <a:defRPr/>
            </a:pPr>
            <a:r>
              <a:rPr lang="en-CA" sz="2200" dirty="0" smtClean="0"/>
              <a:t>Total benefit amount will not be a benefit. Any other reason to take $ out, need to repay within next 2 balance sheet.</a:t>
            </a:r>
            <a:endParaRPr lang="en-CA" sz="2200" dirty="0" smtClean="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2F00B0-7FF8-4146-80C8-76B637FF4925}" type="slidenum">
              <a:rPr lang="en-US" b="0">
                <a:solidFill>
                  <a:schemeClr val="bg1"/>
                </a:solidFill>
              </a:rPr>
              <a:pPr eaLnBrk="1" hangingPunct="1"/>
              <a:t>24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Char char="­"/>
            </a:pPr>
            <a:r>
              <a:rPr lang="en-CA" b="1" dirty="0" smtClean="0"/>
              <a:t>Loans for the above purposes have no tax </a:t>
            </a:r>
            <a:r>
              <a:rPr lang="en-CA" b="1" dirty="0" smtClean="0"/>
              <a:t>consequences (except low rate benefit),</a:t>
            </a:r>
            <a:endParaRPr lang="en-CA" b="1" dirty="0" smtClean="0"/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provided that the repayment terms are reasonable.</a:t>
            </a:r>
          </a:p>
          <a:p>
            <a:pPr eaLnBrk="1" hangingPunct="1">
              <a:buFont typeface="Times New Roman" panose="02020603050405020304" pitchFamily="18" charset="0"/>
              <a:buChar char="­"/>
            </a:pPr>
            <a:r>
              <a:rPr lang="en-CA" b="1" dirty="0" smtClean="0"/>
              <a:t>There is no requirement that the loan bear interest;</a:t>
            </a:r>
            <a:r>
              <a:rPr lang="en-CA" dirty="0" smtClean="0"/>
              <a:t> 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However If no interest or low interest is charged employee/shareholder will have a taxable employment benefit = (CRA prescribed rates – </a:t>
            </a:r>
            <a:r>
              <a:rPr lang="en-CA" dirty="0" err="1" smtClean="0"/>
              <a:t>Rtae</a:t>
            </a:r>
            <a:r>
              <a:rPr lang="en-CA" dirty="0" smtClean="0"/>
              <a:t> charged) x Loan balance (See Chapter 4)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172603-9AE1-4EEC-A5E3-B6C7141A58C4}" type="slidenum">
              <a:rPr lang="en-US" b="0">
                <a:solidFill>
                  <a:schemeClr val="bg1"/>
                </a:solidFill>
              </a:rPr>
              <a:pPr eaLnBrk="1" hangingPunct="1"/>
              <a:t>25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CA" b="1" dirty="0" smtClean="0"/>
              <a:t>Loans for other reasons (then those mentioned):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must be repaid within one taxation year of the year in which the advance was made; otherwise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Full amount of the loan will be taxable to the shareholder as business income.</a:t>
            </a:r>
          </a:p>
          <a:p>
            <a:pPr lvl="2" eaLnBrk="1" hangingPunct="1">
              <a:buFont typeface="Times New Roman" panose="02020603050405020304" pitchFamily="18" charset="0"/>
              <a:buChar char="­"/>
            </a:pPr>
            <a:r>
              <a:rPr lang="en-CA" sz="2400" dirty="0" smtClean="0"/>
              <a:t>If these loans are later repaid, a deduction from income is permitted in the year of repayment.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152184-0116-489B-BB25-6267CD09CA0B}" type="slidenum">
              <a:rPr lang="en-US" b="0">
                <a:solidFill>
                  <a:schemeClr val="bg1"/>
                </a:solidFill>
              </a:rPr>
              <a:pPr eaLnBrk="1" hangingPunct="1"/>
              <a:t>26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37886" y="332656"/>
            <a:ext cx="8229600" cy="327595"/>
          </a:xfrm>
        </p:spPr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764704"/>
            <a:ext cx="8229600" cy="500141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S/H loan of $50,000 made in Jan 1, 2013 by INC. whose year end is December.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1) Loan is to buy a car at 0 interest. Repayable $10,000 every Feb starting 2014.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Benefit in 2013</a:t>
            </a:r>
            <a:r>
              <a:rPr lang="en-US" sz="2400" dirty="0"/>
              <a:t> </a:t>
            </a:r>
            <a:r>
              <a:rPr lang="en-US" sz="2400" dirty="0" smtClean="0"/>
              <a:t>= 1% x 50,000 = $500 employment income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Benefit in 2014 = 1% x 40,000 = $400 employ </a:t>
            </a:r>
            <a:r>
              <a:rPr lang="en-US" sz="2400" dirty="0" err="1" smtClean="0"/>
              <a:t>inc.</a:t>
            </a:r>
            <a:r>
              <a:rPr lang="en-US" sz="2400" dirty="0" smtClean="0"/>
              <a:t> etc….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2</a:t>
            </a:r>
            <a:r>
              <a:rPr lang="en-US" sz="2400" dirty="0" smtClean="0"/>
              <a:t>) Loan is to buy furniture at 0 interest. S/H repays the full amount in January, 2016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Consequences: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S/H 	2013		Income inclusions 		$50,000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S/H	2016		Income deduction		$</a:t>
            </a:r>
            <a:r>
              <a:rPr lang="en-US" sz="2400" dirty="0" smtClean="0"/>
              <a:t>50,000 (lose on TVM; should repay full amount in 2014 to avoid income inclusion)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Deduction </a:t>
            </a:r>
            <a:r>
              <a:rPr lang="en-US" sz="2400" dirty="0" smtClean="0"/>
              <a:t>not allowed if considered a series of loans</a:t>
            </a:r>
            <a:r>
              <a:rPr lang="en-US" sz="2400" dirty="0" smtClean="0"/>
              <a:t>! (revolving loan)</a:t>
            </a:r>
            <a:endParaRPr lang="en-US" sz="2400" dirty="0" smtClean="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79B847-EB64-4386-87D7-747F7CADC403}" type="slidenum">
              <a:rPr lang="en-US" b="0">
                <a:solidFill>
                  <a:schemeClr val="bg1"/>
                </a:solidFill>
              </a:rPr>
              <a:pPr eaLnBrk="1" hangingPunct="1"/>
              <a:t>27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6"/>
              <a:defRPr/>
            </a:pPr>
            <a:r>
              <a:rPr lang="en-CA" dirty="0" smtClean="0"/>
              <a:t>Limitation of the Small Business Deduction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CA" b="1" dirty="0" smtClean="0"/>
              <a:t>Associated Corporations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sz="2200" dirty="0" smtClean="0"/>
              <a:t>Two or more corporations must share the SBD of $500,000 income limit.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sz="2200" dirty="0" smtClean="0"/>
              <a:t>Owners can allocate this limit in any proportion desired </a:t>
            </a: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85D4E2-6038-4843-B605-322B0D678016}" type="slidenum">
              <a:rPr lang="en-US" b="0">
                <a:solidFill>
                  <a:schemeClr val="bg1"/>
                </a:solidFill>
              </a:rPr>
              <a:pPr eaLnBrk="1" hangingPunct="1"/>
              <a:t>28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400" dirty="0" smtClean="0"/>
              <a:t>Associated Corporations</a:t>
            </a:r>
            <a:endParaRPr lang="en-US" sz="4400" dirty="0" smtClean="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4F7A60-4663-4CAE-B671-B1058211C7E9}" type="slidenum">
              <a:rPr lang="en-US" b="0">
                <a:solidFill>
                  <a:schemeClr val="bg1"/>
                </a:solidFill>
              </a:rPr>
              <a:pPr eaLnBrk="1" hangingPunct="1"/>
              <a:t>29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215042" name="Text Box 2"/>
          <p:cNvSpPr txBox="1">
            <a:spLocks noChangeArrowheads="1"/>
          </p:cNvSpPr>
          <p:nvPr/>
        </p:nvSpPr>
        <p:spPr bwMode="auto">
          <a:xfrm>
            <a:off x="827088" y="1412875"/>
            <a:ext cx="7580312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                                                                                                      </a:t>
            </a: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692275" y="2205038"/>
            <a:ext cx="1152525" cy="461962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A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692275" y="4149725"/>
            <a:ext cx="1150938" cy="4619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B</a:t>
            </a:r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>
            <a:off x="2195513" y="2781300"/>
            <a:ext cx="0" cy="1219200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2195513" y="3141663"/>
            <a:ext cx="86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&gt;50%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voting</a:t>
            </a: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4716463" y="4149725"/>
            <a:ext cx="1168400" cy="4619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C</a:t>
            </a:r>
          </a:p>
        </p:txBody>
      </p:sp>
      <p:sp>
        <p:nvSpPr>
          <p:cNvPr id="215049" name="Line 9"/>
          <p:cNvSpPr>
            <a:spLocks noChangeShapeType="1"/>
          </p:cNvSpPr>
          <p:nvPr/>
        </p:nvSpPr>
        <p:spPr bwMode="auto">
          <a:xfrm flipH="1">
            <a:off x="5219700" y="2708275"/>
            <a:ext cx="1008063" cy="1368425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50" name="Text Box 10"/>
          <p:cNvSpPr txBox="1">
            <a:spLocks noChangeArrowheads="1"/>
          </p:cNvSpPr>
          <p:nvPr/>
        </p:nvSpPr>
        <p:spPr bwMode="auto">
          <a:xfrm>
            <a:off x="5002213" y="1905000"/>
            <a:ext cx="2927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Shareholder or </a:t>
            </a:r>
          </a:p>
          <a:p>
            <a:pPr algn="ctr"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group of shareholder</a:t>
            </a: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4648200" y="3048000"/>
            <a:ext cx="86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&gt;50%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voting</a:t>
            </a:r>
          </a:p>
        </p:txBody>
      </p:sp>
      <p:sp>
        <p:nvSpPr>
          <p:cNvPr id="215052" name="Text Box 12"/>
          <p:cNvSpPr txBox="1">
            <a:spLocks noChangeArrowheads="1"/>
          </p:cNvSpPr>
          <p:nvPr/>
        </p:nvSpPr>
        <p:spPr bwMode="auto">
          <a:xfrm>
            <a:off x="6804025" y="4149725"/>
            <a:ext cx="1168400" cy="4619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D</a:t>
            </a:r>
          </a:p>
        </p:txBody>
      </p:sp>
      <p:sp>
        <p:nvSpPr>
          <p:cNvPr id="215053" name="Line 13"/>
          <p:cNvSpPr>
            <a:spLocks noChangeShapeType="1"/>
          </p:cNvSpPr>
          <p:nvPr/>
        </p:nvSpPr>
        <p:spPr bwMode="auto">
          <a:xfrm>
            <a:off x="6227763" y="2708275"/>
            <a:ext cx="1066800" cy="1371600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54" name="Text Box 14"/>
          <p:cNvSpPr txBox="1">
            <a:spLocks noChangeArrowheads="1"/>
          </p:cNvSpPr>
          <p:nvPr/>
        </p:nvSpPr>
        <p:spPr bwMode="auto">
          <a:xfrm>
            <a:off x="6877050" y="3068638"/>
            <a:ext cx="86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&gt;50%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voting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98475" indent="-498475" eaLnBrk="1" hangingPunct="1">
              <a:buFontTx/>
              <a:buAutoNum type="romanUcPeriod"/>
              <a:defRPr/>
            </a:pPr>
            <a:r>
              <a:rPr lang="en-CA" dirty="0" smtClean="0"/>
              <a:t>Definition and Basic Principles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 private corporation that is </a:t>
            </a:r>
            <a:r>
              <a:rPr lang="en-US" b="1" i="1" dirty="0" smtClean="0"/>
              <a:t>not</a:t>
            </a:r>
            <a:r>
              <a:rPr lang="en-US" b="1" dirty="0" smtClean="0"/>
              <a:t> controlled by:</a:t>
            </a:r>
          </a:p>
          <a:p>
            <a:pPr lvl="1" eaLnBrk="1" hangingPunct="1"/>
            <a:r>
              <a:rPr lang="en-US" dirty="0" smtClean="0"/>
              <a:t>a public corporation or </a:t>
            </a:r>
          </a:p>
          <a:p>
            <a:pPr lvl="1" eaLnBrk="1" hangingPunct="1"/>
            <a:r>
              <a:rPr lang="en-US" dirty="0" smtClean="0"/>
              <a:t>a non-resident of Canada.</a:t>
            </a:r>
          </a:p>
          <a:p>
            <a:pPr eaLnBrk="1" hangingPunct="1"/>
            <a:r>
              <a:rPr lang="en-US" b="1" dirty="0" smtClean="0"/>
              <a:t>CCPCs are distinguished  in three basic ways:</a:t>
            </a:r>
            <a:r>
              <a:rPr lang="en-US" dirty="0" smtClean="0"/>
              <a:t>  </a:t>
            </a:r>
          </a:p>
          <a:p>
            <a:pPr lvl="1" eaLnBrk="1" hangingPunct="1"/>
            <a:r>
              <a:rPr lang="en-US" dirty="0" smtClean="0"/>
              <a:t>rates of tax, </a:t>
            </a:r>
          </a:p>
          <a:p>
            <a:pPr lvl="1" eaLnBrk="1" hangingPunct="1"/>
            <a:r>
              <a:rPr lang="en-US" dirty="0" smtClean="0"/>
              <a:t>double taxation, and </a:t>
            </a:r>
          </a:p>
          <a:p>
            <a:pPr lvl="1" eaLnBrk="1" hangingPunct="1"/>
            <a:r>
              <a:rPr lang="en-US" dirty="0" smtClean="0"/>
              <a:t>secondary relationships.</a:t>
            </a:r>
          </a:p>
          <a:p>
            <a:pPr eaLnBrk="1" hangingPunct="1"/>
            <a:endParaRPr lang="en-CA" dirty="0" smtClean="0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4CB1F1-EB65-4D6B-9DAF-E9494DBA46B1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400" dirty="0" smtClean="0"/>
              <a:t>Associated Corporations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z="2600" b="1" dirty="0" smtClean="0"/>
              <a:t>Two Corporations are associated if:</a:t>
            </a:r>
          </a:p>
          <a:p>
            <a:pPr eaLnBrk="1" hangingPunct="1"/>
            <a:r>
              <a:rPr lang="en-CA" sz="2600" dirty="0" smtClean="0"/>
              <a:t>One of the corporation controlled the other corporation</a:t>
            </a:r>
          </a:p>
          <a:p>
            <a:pPr algn="ctr"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r>
              <a:rPr lang="en-CA" sz="2600" dirty="0" smtClean="0"/>
              <a:t>			</a:t>
            </a:r>
            <a:endParaRPr lang="en-CA" sz="2000" dirty="0" smtClean="0"/>
          </a:p>
          <a:p>
            <a:pPr eaLnBrk="1" hangingPunct="1"/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C3966F-7179-4D02-ACB6-DB0D20D39DD1}" type="slidenum">
              <a:rPr lang="en-US" b="0">
                <a:solidFill>
                  <a:schemeClr val="bg1"/>
                </a:solidFill>
              </a:rPr>
              <a:pPr eaLnBrk="1" hangingPunct="1"/>
              <a:t>30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3563938" y="2924175"/>
            <a:ext cx="16764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3563938" y="4076700"/>
            <a:ext cx="16764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</a:p>
        </p:txBody>
      </p:sp>
      <p:sp>
        <p:nvSpPr>
          <p:cNvPr id="216070" name="Line 6"/>
          <p:cNvSpPr>
            <a:spLocks noChangeShapeType="1"/>
          </p:cNvSpPr>
          <p:nvPr/>
        </p:nvSpPr>
        <p:spPr bwMode="auto">
          <a:xfrm flipV="1">
            <a:off x="4356100" y="3429000"/>
            <a:ext cx="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3563938" y="5157788"/>
            <a:ext cx="16764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</a:t>
            </a:r>
          </a:p>
        </p:txBody>
      </p:sp>
      <p:sp>
        <p:nvSpPr>
          <p:cNvPr id="216072" name="Line 8"/>
          <p:cNvSpPr>
            <a:spLocks noChangeShapeType="1"/>
          </p:cNvSpPr>
          <p:nvPr/>
        </p:nvSpPr>
        <p:spPr bwMode="auto">
          <a:xfrm flipV="1">
            <a:off x="4356100" y="4508500"/>
            <a:ext cx="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4572000" y="350043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60%</a:t>
            </a:r>
          </a:p>
        </p:txBody>
      </p:sp>
      <p:sp>
        <p:nvSpPr>
          <p:cNvPr id="216074" name="Text Box 10"/>
          <p:cNvSpPr txBox="1">
            <a:spLocks noChangeArrowheads="1"/>
          </p:cNvSpPr>
          <p:nvPr/>
        </p:nvSpPr>
        <p:spPr bwMode="auto">
          <a:xfrm>
            <a:off x="4572000" y="465296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60%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8800" indent="-558800" eaLnBrk="1" hangingPunct="1">
              <a:buFontTx/>
              <a:buAutoNum type="romanUcPeriod" startAt="6"/>
              <a:defRPr/>
            </a:pPr>
            <a:r>
              <a:rPr lang="en-CA" dirty="0" smtClean="0"/>
              <a:t>Overall Tax Calculation for a CCPC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 smtClean="0"/>
              <a:t>Aggregate investment income: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sz="2000" dirty="0" smtClean="0"/>
              <a:t>Canadian and foreign net property income: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interest,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rents, 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royalties, 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less related expenses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sz="2000" dirty="0" smtClean="0"/>
              <a:t>net taxable capital gains (gains minus losses) for the current year less any net capital losses from other years claimed in the current year.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sz="2000" dirty="0" smtClean="0"/>
              <a:t>Dividends from taxable Canadian corporations are excluded from the definition.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8B1426-79D2-4BF7-9259-D85F30FFB14A}" type="slidenum">
              <a:rPr lang="en-US" b="0">
                <a:solidFill>
                  <a:schemeClr val="bg1"/>
                </a:solidFill>
              </a:rPr>
              <a:pPr eaLnBrk="1" hangingPunct="1"/>
              <a:t>31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Refundable Dividend Tax on Hand (RDTOH)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RDTOH is designed to accumulate the eligible </a:t>
            </a:r>
            <a:r>
              <a:rPr lang="en-CA" dirty="0" smtClean="0">
                <a:solidFill>
                  <a:srgbClr val="FF0000"/>
                </a:solidFill>
              </a:rPr>
              <a:t>tax refund that occurs when dividends are paid to shareholders.</a:t>
            </a:r>
          </a:p>
          <a:p>
            <a:pPr eaLnBrk="1" hangingPunct="1"/>
            <a:r>
              <a:rPr lang="en-CA" dirty="0" smtClean="0"/>
              <a:t>The potential refund consists of all Part IV taxes paid by the corporation plus 26 2/3% of all investment income earned.</a:t>
            </a:r>
          </a:p>
        </p:txBody>
      </p:sp>
      <p:sp>
        <p:nvSpPr>
          <p:cNvPr id="5530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5530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AF09EF-6A51-48AD-BE3D-C3C7772D7999}" type="slidenum">
              <a:rPr lang="en-US" b="0">
                <a:solidFill>
                  <a:schemeClr val="bg1"/>
                </a:solidFill>
              </a:rPr>
              <a:pPr eaLnBrk="1" hangingPunct="1"/>
              <a:t>32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RDTOH</a:t>
            </a:r>
          </a:p>
        </p:txBody>
      </p:sp>
      <p:graphicFrame>
        <p:nvGraphicFramePr>
          <p:cNvPr id="23040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235377"/>
              </p:ext>
            </p:extLst>
          </p:nvPr>
        </p:nvGraphicFramePr>
        <p:xfrm>
          <a:off x="323528" y="980728"/>
          <a:ext cx="8229600" cy="5075898"/>
        </p:xfrm>
        <a:graphic>
          <a:graphicData uri="http://schemas.openxmlformats.org/drawingml/2006/table">
            <a:tbl>
              <a:tblPr/>
              <a:tblGrid>
                <a:gridCol w="1009291"/>
                <a:gridCol w="4813539"/>
                <a:gridCol w="349370"/>
                <a:gridCol w="2057400"/>
              </a:tblGrid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Balance BOY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ADD: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 IV Tax Paid 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 startAt="2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 2/3% X Investment income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Dividend refund of last year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(XX)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Balance at end of year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5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DIVIDEND REFUND = LESSOR OF: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 X DIVIDENDS PAID OR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ENDING BALANCE IN RDTOH 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37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5637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B5B2D3-CDA9-42DC-A22C-09750C68A233}" type="slidenum">
              <a:rPr lang="en-US" b="0">
                <a:solidFill>
                  <a:schemeClr val="bg1"/>
                </a:solidFill>
              </a:rPr>
              <a:pPr eaLnBrk="1" hangingPunct="1"/>
              <a:t>33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13-10: what you should know from chapter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Donation removed than added since dividend is capped at 75% NI.</a:t>
            </a:r>
          </a:p>
          <a:p>
            <a:r>
              <a:rPr lang="en-US" dirty="0" smtClean="0"/>
              <a:t>Canadian dividend is removed since </a:t>
            </a:r>
            <a:r>
              <a:rPr lang="en-US" dirty="0" err="1" smtClean="0"/>
              <a:t>taxzed</a:t>
            </a:r>
            <a:r>
              <a:rPr lang="en-US" dirty="0" smtClean="0"/>
              <a:t> at different rate (section IV)</a:t>
            </a:r>
          </a:p>
          <a:p>
            <a:endParaRPr lang="en-US" dirty="0"/>
          </a:p>
          <a:p>
            <a:r>
              <a:rPr lang="en-US" dirty="0" smtClean="0"/>
              <a:t>[should put on </a:t>
            </a:r>
            <a:r>
              <a:rPr lang="en-US" smtClean="0"/>
              <a:t>crib sheet]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98009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Rates of Tax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There are different rates of tax for different levels of income.</a:t>
            </a:r>
          </a:p>
          <a:p>
            <a:pPr eaLnBrk="1" hangingPunct="1"/>
            <a:r>
              <a:rPr lang="en-US" dirty="0" smtClean="0"/>
              <a:t>First $500,000 of annual active business income is subject to a reduced rate of tax.</a:t>
            </a:r>
          </a:p>
          <a:p>
            <a:pPr lvl="1" eaLnBrk="1" hangingPunct="1"/>
            <a:r>
              <a:rPr lang="en-US" dirty="0" smtClean="0"/>
              <a:t>Lower than other corporation and</a:t>
            </a:r>
          </a:p>
          <a:p>
            <a:pPr lvl="1" eaLnBrk="1" hangingPunct="1"/>
            <a:r>
              <a:rPr lang="en-US" dirty="0" smtClean="0"/>
              <a:t>Substantially lower than majority of personal tax rates</a:t>
            </a:r>
          </a:p>
          <a:p>
            <a:pPr eaLnBrk="1" hangingPunct="1"/>
            <a:endParaRPr lang="en-CA" dirty="0" smtClean="0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D0D342-DDD7-4166-A0B9-115DB26EF7E7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2450" indent="-552450" eaLnBrk="1" hangingPunct="1">
              <a:buFontTx/>
              <a:buAutoNum type="romanUcPeriod" startAt="2"/>
              <a:defRPr/>
            </a:pPr>
            <a:r>
              <a:rPr lang="en-CA" dirty="0" smtClean="0"/>
              <a:t>Taxation of Income Earned by a CCPC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b="1" dirty="0" smtClean="0"/>
              <a:t>Net income for tax purposes must be allocated into five areas before taxes can be computed: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Active business income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Specified investment business income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Capital gains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Personal services business income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Dividends</a:t>
            </a:r>
          </a:p>
          <a:p>
            <a:pPr marL="533400" indent="-533400" eaLnBrk="1" hangingPunct="1">
              <a:defRPr/>
            </a:pPr>
            <a:endParaRPr lang="en-CA" dirty="0" smtClean="0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C1CAE2-A643-4A9C-BC15-09DCC48E810D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2677"/>
            <a:ext cx="8229600" cy="791939"/>
          </a:xfrm>
        </p:spPr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Active Business Income (“ABI”)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35915" y="469031"/>
            <a:ext cx="8229600" cy="4857403"/>
          </a:xfrm>
        </p:spPr>
        <p:txBody>
          <a:bodyPr/>
          <a:lstStyle/>
          <a:p>
            <a:pPr eaLnBrk="1" hangingPunct="1"/>
            <a:r>
              <a:rPr lang="en-US" dirty="0" err="1" smtClean="0"/>
              <a:t>Def’n</a:t>
            </a:r>
            <a:r>
              <a:rPr lang="en-US" dirty="0" smtClean="0"/>
              <a:t>- business income from any business carried on by the corporation </a:t>
            </a:r>
            <a:r>
              <a:rPr lang="en-US" b="1" dirty="0" smtClean="0"/>
              <a:t>other than:</a:t>
            </a:r>
          </a:p>
          <a:p>
            <a:pPr lvl="1" eaLnBrk="1" hangingPunct="1"/>
            <a:r>
              <a:rPr lang="en-US" dirty="0" smtClean="0"/>
              <a:t>a specified investment business and (rents, interest, taxable capital gains and other passive income)</a:t>
            </a:r>
          </a:p>
          <a:p>
            <a:pPr lvl="1" eaLnBrk="1" hangingPunct="1"/>
            <a:r>
              <a:rPr lang="en-US" dirty="0" smtClean="0"/>
              <a:t>a personal services business.(an incorporated </a:t>
            </a:r>
            <a:r>
              <a:rPr lang="en-US" dirty="0" smtClean="0"/>
              <a:t>employee – incorporated after being employed to save taxes)</a:t>
            </a:r>
            <a:endParaRPr lang="en-US" dirty="0" smtClean="0"/>
          </a:p>
          <a:p>
            <a:pPr eaLnBrk="1" hangingPunct="1"/>
            <a:r>
              <a:rPr lang="en-US" dirty="0"/>
              <a:t>First $500,000 x 17% - in 2014 (federal tax)</a:t>
            </a:r>
          </a:p>
          <a:p>
            <a:pPr lvl="1" eaLnBrk="1" hangingPunct="1"/>
            <a:r>
              <a:rPr lang="en-US" dirty="0"/>
              <a:t>Referred to as the small business deduction (SBD).</a:t>
            </a:r>
          </a:p>
          <a:p>
            <a:pPr eaLnBrk="1" hangingPunct="1"/>
            <a:r>
              <a:rPr lang="en-US" dirty="0"/>
              <a:t>The $500,000 SBD limit is an annual amount; </a:t>
            </a:r>
          </a:p>
          <a:p>
            <a:pPr lvl="1" eaLnBrk="1" hangingPunct="1"/>
            <a:r>
              <a:rPr lang="en-US" dirty="0"/>
              <a:t>if unused, </a:t>
            </a:r>
            <a:r>
              <a:rPr lang="en-US" b="1" dirty="0"/>
              <a:t>cannot be carried over</a:t>
            </a:r>
            <a:r>
              <a:rPr lang="en-US" dirty="0"/>
              <a:t> to other </a:t>
            </a:r>
            <a:r>
              <a:rPr lang="en-US" dirty="0" smtClean="0"/>
              <a:t>years</a:t>
            </a:r>
            <a:r>
              <a:rPr lang="en-US" dirty="0" smtClean="0"/>
              <a:t>; gets lost</a:t>
            </a:r>
          </a:p>
          <a:p>
            <a:pPr lvl="1" eaLnBrk="1" hangingPunct="1"/>
            <a:r>
              <a:rPr lang="en-US" dirty="0" smtClean="0"/>
              <a:t>If over, accrue income or defer services to average 500k</a:t>
            </a:r>
            <a:endParaRPr lang="en-US" dirty="0"/>
          </a:p>
          <a:p>
            <a:pPr lvl="1" eaLnBrk="1" hangingPunct="1"/>
            <a:endParaRPr lang="en-US" dirty="0" smtClean="0"/>
          </a:p>
          <a:p>
            <a:pPr marL="0" indent="0" eaLnBrk="1" hangingPunct="1">
              <a:buNone/>
            </a:pPr>
            <a:endParaRPr lang="en-CA" sz="32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Specified Investment Business Income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b="1" dirty="0" smtClean="0"/>
              <a:t>Two arbitrary exceptions: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sz="2200" dirty="0" smtClean="0"/>
              <a:t>Rental income that is derived from the </a:t>
            </a:r>
            <a:r>
              <a:rPr lang="en-US" sz="2200" b="1" dirty="0" smtClean="0">
                <a:solidFill>
                  <a:srgbClr val="FF0000"/>
                </a:solidFill>
              </a:rPr>
              <a:t>leasing of movable property</a:t>
            </a:r>
            <a:r>
              <a:rPr lang="en-US" sz="2200" dirty="0" smtClean="0"/>
              <a:t> (vehicles and equipment) is considered to be active business income.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endParaRPr lang="en-US" sz="2200" dirty="0" smtClean="0"/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sz="2200" dirty="0" smtClean="0"/>
              <a:t>If company’s primary purpose is to generate income from passive investment. ITA </a:t>
            </a:r>
            <a:r>
              <a:rPr lang="en-US" sz="2200" dirty="0" smtClean="0"/>
              <a:t>125(7) - Other property income is considered to be active business income </a:t>
            </a:r>
            <a:r>
              <a:rPr lang="en-US" sz="2200" b="1" dirty="0" smtClean="0">
                <a:solidFill>
                  <a:srgbClr val="FF0000"/>
                </a:solidFill>
              </a:rPr>
              <a:t>only if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the corporation employs </a:t>
            </a:r>
            <a:r>
              <a:rPr lang="en-US" sz="2200" b="1" dirty="0" smtClean="0">
                <a:solidFill>
                  <a:srgbClr val="FF0000"/>
                </a:solidFill>
              </a:rPr>
              <a:t>more than five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full-time </a:t>
            </a:r>
            <a:r>
              <a:rPr lang="en-US" sz="2200" dirty="0" smtClean="0"/>
              <a:t>employees excluding owner and family </a:t>
            </a:r>
            <a:r>
              <a:rPr lang="en-US" sz="2200" dirty="0" smtClean="0"/>
              <a:t>to generate that income.</a:t>
            </a:r>
            <a:endParaRPr lang="en-CA" sz="2200" dirty="0" smtClean="0"/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89A706-8C22-4FCF-9F83-7A0F6B3955CC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2253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013325"/>
            <a:ext cx="1600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5" descr="j0318254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060575"/>
            <a:ext cx="1277938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Tax Treatment of Specified Investment Business Income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Disqualified as ABI:</a:t>
            </a:r>
          </a:p>
          <a:p>
            <a:pPr lvl="1" eaLnBrk="1" hangingPunct="1">
              <a:defRPr/>
            </a:pPr>
            <a:r>
              <a:rPr lang="en-US" dirty="0" smtClean="0"/>
              <a:t>is not entitled to the SBD or </a:t>
            </a:r>
          </a:p>
          <a:p>
            <a:pPr lvl="1" eaLnBrk="1" hangingPunct="1">
              <a:defRPr/>
            </a:pPr>
            <a:r>
              <a:rPr lang="en-US" dirty="0" smtClean="0"/>
              <a:t>the 13% (2010) special reduction.</a:t>
            </a:r>
          </a:p>
          <a:p>
            <a:pPr eaLnBrk="1" hangingPunct="1">
              <a:defRPr/>
            </a:pPr>
            <a:r>
              <a:rPr lang="en-US" dirty="0" smtClean="0"/>
              <a:t>In addition a special </a:t>
            </a:r>
            <a:r>
              <a:rPr lang="en-US" b="1" dirty="0" smtClean="0">
                <a:solidFill>
                  <a:srgbClr val="FF0000"/>
                </a:solidFill>
              </a:rPr>
              <a:t>refundable tax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6 2/3% must be paid.</a:t>
            </a:r>
          </a:p>
          <a:p>
            <a:pPr eaLnBrk="1" hangingPunct="1">
              <a:defRPr/>
            </a:pPr>
            <a:r>
              <a:rPr lang="en-US" dirty="0" smtClean="0"/>
              <a:t>This special </a:t>
            </a:r>
            <a:r>
              <a:rPr lang="en-US" b="1" dirty="0" smtClean="0">
                <a:solidFill>
                  <a:srgbClr val="FF0000"/>
                </a:solidFill>
              </a:rPr>
              <a:t>refundable tax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fully refundable to the corporation upon payment of dividends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There as an incentive to motivate companies to pay out dividend</a:t>
            </a:r>
          </a:p>
          <a:p>
            <a:pPr eaLnBrk="1" hangingPunct="1">
              <a:defRPr/>
            </a:pPr>
            <a:r>
              <a:rPr lang="en-US" dirty="0" smtClean="0"/>
              <a:t>Main reason why incorporate </a:t>
            </a:r>
            <a:r>
              <a:rPr lang="en-US" dirty="0" smtClean="0"/>
              <a:t>to hold investment income is protection against creditors</a:t>
            </a:r>
            <a:endParaRPr lang="en-US" dirty="0" smtClean="0"/>
          </a:p>
          <a:p>
            <a:pPr eaLnBrk="1" hangingPunct="1">
              <a:defRPr/>
            </a:pPr>
            <a:endParaRPr lang="en-CA" dirty="0" smtClean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2C43F4-D02E-4866-BC25-C2DBF9663256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Tax Treatment of Specified Investment Business Income</a:t>
            </a:r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All property income subject to high tax rate is entitled to a tax refund of </a:t>
            </a:r>
            <a:r>
              <a:rPr lang="en-US" dirty="0" smtClean="0">
                <a:solidFill>
                  <a:srgbClr val="FF0000"/>
                </a:solidFill>
              </a:rPr>
              <a:t>26 2/3%.</a:t>
            </a:r>
          </a:p>
          <a:p>
            <a:pPr eaLnBrk="1" hangingPunct="1">
              <a:defRPr/>
            </a:pPr>
            <a:r>
              <a:rPr lang="en-US" dirty="0" smtClean="0"/>
              <a:t>Means  when a corporate tax rate = 44 2/3%</a:t>
            </a:r>
          </a:p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Effective Tax rate = </a:t>
            </a:r>
          </a:p>
          <a:p>
            <a:pPr algn="ctr"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(38%+6 2/3% -26 2/3%) = 18%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043608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193747-F567-4B6A-8B63-F8BD614B4347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2389</Words>
  <Application>Microsoft Office PowerPoint</Application>
  <PresentationFormat>On-screen Show (4:3)</PresentationFormat>
  <Paragraphs>389</Paragraphs>
  <Slides>34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Times New Roman</vt:lpstr>
      <vt:lpstr>Wingdings</vt:lpstr>
      <vt:lpstr>Default Design</vt:lpstr>
      <vt:lpstr>PowerPoint Presentation</vt:lpstr>
      <vt:lpstr>The Canadian-Controlled Private Corporation</vt:lpstr>
      <vt:lpstr>Definition and Basic Principles</vt:lpstr>
      <vt:lpstr>Rates of Tax</vt:lpstr>
      <vt:lpstr>Taxation of Income Earned by a CCPC</vt:lpstr>
      <vt:lpstr>Active Business Income (“ABI”)</vt:lpstr>
      <vt:lpstr>Specified Investment Business Income</vt:lpstr>
      <vt:lpstr>Tax Treatment of Specified Investment Business Income</vt:lpstr>
      <vt:lpstr>Tax Treatment of Specified Investment Business Income</vt:lpstr>
      <vt:lpstr>Combined Tax on Property Income</vt:lpstr>
      <vt:lpstr>Capital Gains</vt:lpstr>
      <vt:lpstr>PowerPoint Presentation</vt:lpstr>
      <vt:lpstr>Personal Services Business (“PSB”) Income</vt:lpstr>
      <vt:lpstr>Dividends</vt:lpstr>
      <vt:lpstr>Dividends Received from  Non-Connected Corporations</vt:lpstr>
      <vt:lpstr>Dividends Received from  Connected Corporations</vt:lpstr>
      <vt:lpstr>Benefits of Incorporation</vt:lpstr>
      <vt:lpstr>Tax Deferral –  The Small Business Deduction</vt:lpstr>
      <vt:lpstr>Employment Benefits</vt:lpstr>
      <vt:lpstr>Other Benefits</vt:lpstr>
      <vt:lpstr>Primary Disadvantages of Incorporating</vt:lpstr>
      <vt:lpstr>Benefits of Incorporating Investments</vt:lpstr>
      <vt:lpstr>Dividend Policy</vt:lpstr>
      <vt:lpstr>Loans to Shareholders</vt:lpstr>
      <vt:lpstr>Loans to Shareholders</vt:lpstr>
      <vt:lpstr>Loans to Shareholders</vt:lpstr>
      <vt:lpstr>Loans to Shareholders</vt:lpstr>
      <vt:lpstr>Limitation of the Small Business Deduction</vt:lpstr>
      <vt:lpstr>Associated Corporations</vt:lpstr>
      <vt:lpstr>Associated Corporations</vt:lpstr>
      <vt:lpstr>Overall Tax Calculation for a CCPC</vt:lpstr>
      <vt:lpstr>Refundable Dividend Tax on Hand (RDTOH)</vt:lpstr>
      <vt:lpstr>RDTOH</vt:lpstr>
      <vt:lpstr>Problem 13-10: what you should know from chapter</vt:lpstr>
    </vt:vector>
  </TitlesOfParts>
  <Company>University of Saskatchewan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Simon Foucher</cp:lastModifiedBy>
  <cp:revision>77</cp:revision>
  <cp:lastPrinted>1601-01-01T00:00:00Z</cp:lastPrinted>
  <dcterms:created xsi:type="dcterms:W3CDTF">2007-06-27T15:30:57Z</dcterms:created>
  <dcterms:modified xsi:type="dcterms:W3CDTF">2015-03-06T01:14:14Z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