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31"/>
  </p:notesMasterIdLst>
  <p:handoutMasterIdLst>
    <p:handoutMasterId r:id="rId32"/>
  </p:handoutMasterIdLst>
  <p:sldIdLst>
    <p:sldId id="258" r:id="rId2"/>
    <p:sldId id="293" r:id="rId3"/>
    <p:sldId id="260" r:id="rId4"/>
    <p:sldId id="261" r:id="rId5"/>
    <p:sldId id="263" r:id="rId6"/>
    <p:sldId id="265" r:id="rId7"/>
    <p:sldId id="266" r:id="rId8"/>
    <p:sldId id="267" r:id="rId9"/>
    <p:sldId id="269" r:id="rId10"/>
    <p:sldId id="273" r:id="rId11"/>
    <p:sldId id="274" r:id="rId12"/>
    <p:sldId id="275" r:id="rId13"/>
    <p:sldId id="277" r:id="rId14"/>
    <p:sldId id="278" r:id="rId15"/>
    <p:sldId id="279" r:id="rId16"/>
    <p:sldId id="280" r:id="rId17"/>
    <p:sldId id="294"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Lst>
  <p:sldSz cx="9144000" cy="6858000" type="screen4x3"/>
  <p:notesSz cx="6858000" cy="9144000"/>
  <p:defaultTextStyle>
    <a:defPPr>
      <a:defRPr lang="en-CA"/>
    </a:defPPr>
    <a:lvl1pPr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9420"/>
    <a:srgbClr val="C75102"/>
    <a:srgbClr val="27732E"/>
    <a:srgbClr val="137713"/>
    <a:srgbClr val="158516"/>
    <a:srgbClr val="158520"/>
    <a:srgbClr val="CC6600"/>
    <a:srgbClr val="FF9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9" autoAdjust="0"/>
    <p:restoredTop sz="94649" autoAdjust="0"/>
  </p:normalViewPr>
  <p:slideViewPr>
    <p:cSldViewPr>
      <p:cViewPr varScale="1">
        <p:scale>
          <a:sx n="82" d="100"/>
          <a:sy n="82" d="100"/>
        </p:scale>
        <p:origin x="-96" y="-420"/>
      </p:cViewPr>
      <p:guideLst>
        <p:guide orient="horz" pos="2160"/>
        <p:guide pos="2880"/>
      </p:guideLst>
    </p:cSldViewPr>
  </p:slideViewPr>
  <p:notesTextViewPr>
    <p:cViewPr>
      <p:scale>
        <a:sx n="66" d="100"/>
        <a:sy n="66"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A64E0195-BC2F-4A2D-9558-CA5A59D664F5}" type="datetimeFigureOut">
              <a:rPr lang="en-CA"/>
              <a:pPr>
                <a:defRPr/>
              </a:pPr>
              <a:t>14/04/2015</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9366A1A-CF1E-470E-8B9C-50A13BB00CDA}" type="slidenum">
              <a:rPr lang="en-CA"/>
              <a:pPr/>
              <a:t>‹#›</a:t>
            </a:fld>
            <a:endParaRPr lang="en-CA"/>
          </a:p>
        </p:txBody>
      </p:sp>
    </p:spTree>
    <p:extLst>
      <p:ext uri="{BB962C8B-B14F-4D97-AF65-F5344CB8AC3E}">
        <p14:creationId xmlns:p14="http://schemas.microsoft.com/office/powerpoint/2010/main" val="36448910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effectLst/>
                <a:latin typeface="Arial" charset="0"/>
                <a:cs typeface="Arial" charset="0"/>
              </a:defRPr>
            </a:lvl1pPr>
          </a:lstStyle>
          <a:p>
            <a:pPr>
              <a:defRPr/>
            </a:pPr>
            <a:endParaRPr lang="en-CA"/>
          </a:p>
        </p:txBody>
      </p:sp>
      <p:sp>
        <p:nvSpPr>
          <p:cNvPr id="74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ffectLst/>
                <a:latin typeface="Arial" charset="0"/>
                <a:cs typeface="Arial" charset="0"/>
              </a:defRPr>
            </a:lvl1pPr>
          </a:lstStyle>
          <a:p>
            <a:pPr>
              <a:defRPr/>
            </a:pPr>
            <a:endParaRPr lang="en-CA"/>
          </a:p>
        </p:txBody>
      </p:sp>
      <p:sp>
        <p:nvSpPr>
          <p:cNvPr id="481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effectLst/>
                <a:latin typeface="Arial" charset="0"/>
                <a:cs typeface="Arial" charset="0"/>
              </a:defRPr>
            </a:lvl1pPr>
          </a:lstStyle>
          <a:p>
            <a:pPr>
              <a:defRPr/>
            </a:pPr>
            <a:endParaRPr lang="en-CA"/>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9C7DACDC-E603-494F-8542-9F48AC98563B}" type="slidenum">
              <a:rPr lang="en-CA"/>
              <a:pPr/>
              <a:t>‹#›</a:t>
            </a:fld>
            <a:endParaRPr lang="en-CA"/>
          </a:p>
        </p:txBody>
      </p:sp>
    </p:spTree>
    <p:extLst>
      <p:ext uri="{BB962C8B-B14F-4D97-AF65-F5344CB8AC3E}">
        <p14:creationId xmlns:p14="http://schemas.microsoft.com/office/powerpoint/2010/main" val="214674639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FED0907A-9CE7-4161-86D7-5F2B5AAE6770}" type="slidenum">
              <a:rPr lang="en-CA" b="0"/>
              <a:pPr eaLnBrk="1" hangingPunct="1"/>
              <a:t>1</a:t>
            </a:fld>
            <a:endParaRPr lang="en-CA" b="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8997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61048"/>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CA"/>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Copyright © 2015 McGraw-Hill Ryerson, Limited. All rights reserved.</a:t>
            </a:r>
            <a:endParaRPr lang="en-US"/>
          </a:p>
        </p:txBody>
      </p:sp>
      <p:sp>
        <p:nvSpPr>
          <p:cNvPr id="5" name="Rectangle 6"/>
          <p:cNvSpPr>
            <a:spLocks noGrp="1" noChangeArrowheads="1"/>
          </p:cNvSpPr>
          <p:nvPr>
            <p:ph type="sldNum" sz="quarter" idx="11"/>
          </p:nvPr>
        </p:nvSpPr>
        <p:spPr>
          <a:ln/>
        </p:spPr>
        <p:txBody>
          <a:bodyPr/>
          <a:lstStyle>
            <a:lvl1pPr>
              <a:defRPr/>
            </a:lvl1pPr>
          </a:lstStyle>
          <a:p>
            <a:fld id="{14905F11-C7E7-4A45-9ADB-4AA87E81F421}" type="slidenum">
              <a:rPr lang="en-US" smtClean="0"/>
              <a:pPr/>
              <a:t>‹#›</a:t>
            </a:fld>
            <a:endParaRPr lang="en-US"/>
          </a:p>
        </p:txBody>
      </p:sp>
    </p:spTree>
    <p:extLst>
      <p:ext uri="{BB962C8B-B14F-4D97-AF65-F5344CB8AC3E}">
        <p14:creationId xmlns:p14="http://schemas.microsoft.com/office/powerpoint/2010/main" val="880235467"/>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Copyright © 2015 McGraw-Hill Ryerson, Limited. All rights reserved.</a:t>
            </a:r>
            <a:endParaRPr lang="en-US"/>
          </a:p>
        </p:txBody>
      </p:sp>
      <p:sp>
        <p:nvSpPr>
          <p:cNvPr id="5" name="Rectangle 6"/>
          <p:cNvSpPr>
            <a:spLocks noGrp="1" noChangeArrowheads="1"/>
          </p:cNvSpPr>
          <p:nvPr>
            <p:ph type="sldNum" sz="quarter" idx="11"/>
          </p:nvPr>
        </p:nvSpPr>
        <p:spPr>
          <a:ln/>
        </p:spPr>
        <p:txBody>
          <a:bodyPr/>
          <a:lstStyle>
            <a:lvl1pPr>
              <a:defRPr/>
            </a:lvl1pPr>
          </a:lstStyle>
          <a:p>
            <a:fld id="{D060D5BE-4205-4921-B510-5D4F89F66998}" type="slidenum">
              <a:rPr lang="en-US" smtClean="0"/>
              <a:pPr/>
              <a:t>‹#›</a:t>
            </a:fld>
            <a:endParaRPr lang="en-US"/>
          </a:p>
        </p:txBody>
      </p:sp>
    </p:spTree>
    <p:extLst>
      <p:ext uri="{BB962C8B-B14F-4D97-AF65-F5344CB8AC3E}">
        <p14:creationId xmlns:p14="http://schemas.microsoft.com/office/powerpoint/2010/main" val="4157757279"/>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404813"/>
            <a:ext cx="2058988" cy="57213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1" y="404813"/>
            <a:ext cx="6029325" cy="5721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Copyright © 2015 McGraw-Hill Ryerson, Limited. All rights reserved.</a:t>
            </a:r>
            <a:endParaRPr lang="en-US"/>
          </a:p>
        </p:txBody>
      </p:sp>
      <p:sp>
        <p:nvSpPr>
          <p:cNvPr id="5" name="Rectangle 6"/>
          <p:cNvSpPr>
            <a:spLocks noGrp="1" noChangeArrowheads="1"/>
          </p:cNvSpPr>
          <p:nvPr>
            <p:ph type="sldNum" sz="quarter" idx="11"/>
          </p:nvPr>
        </p:nvSpPr>
        <p:spPr>
          <a:ln/>
        </p:spPr>
        <p:txBody>
          <a:bodyPr/>
          <a:lstStyle>
            <a:lvl1pPr>
              <a:defRPr/>
            </a:lvl1pPr>
          </a:lstStyle>
          <a:p>
            <a:fld id="{12A130B1-BCC0-43A5-8B83-E025839BFE62}" type="slidenum">
              <a:rPr lang="en-US" smtClean="0"/>
              <a:pPr/>
              <a:t>‹#›</a:t>
            </a:fld>
            <a:endParaRPr lang="en-US"/>
          </a:p>
        </p:txBody>
      </p:sp>
    </p:spTree>
    <p:extLst>
      <p:ext uri="{BB962C8B-B14F-4D97-AF65-F5344CB8AC3E}">
        <p14:creationId xmlns:p14="http://schemas.microsoft.com/office/powerpoint/2010/main" val="1890019937"/>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Copyright © 2015 McGraw-Hill Ryerson, Limited. All rights reserved.</a:t>
            </a:r>
            <a:endParaRPr lang="en-US"/>
          </a:p>
        </p:txBody>
      </p:sp>
      <p:sp>
        <p:nvSpPr>
          <p:cNvPr id="5" name="Rectangle 6"/>
          <p:cNvSpPr>
            <a:spLocks noGrp="1" noChangeArrowheads="1"/>
          </p:cNvSpPr>
          <p:nvPr>
            <p:ph type="sldNum" sz="quarter" idx="11"/>
          </p:nvPr>
        </p:nvSpPr>
        <p:spPr>
          <a:ln/>
        </p:spPr>
        <p:txBody>
          <a:bodyPr/>
          <a:lstStyle>
            <a:lvl1pPr>
              <a:defRPr/>
            </a:lvl1pPr>
          </a:lstStyle>
          <a:p>
            <a:fld id="{1FB2A034-5456-40B7-B2D8-E1A05F977A64}" type="slidenum">
              <a:rPr lang="en-US" smtClean="0"/>
              <a:pPr/>
              <a:t>‹#›</a:t>
            </a:fld>
            <a:endParaRPr lang="en-US"/>
          </a:p>
        </p:txBody>
      </p:sp>
    </p:spTree>
    <p:extLst>
      <p:ext uri="{BB962C8B-B14F-4D97-AF65-F5344CB8AC3E}">
        <p14:creationId xmlns:p14="http://schemas.microsoft.com/office/powerpoint/2010/main" val="787648077"/>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Copyright © 2015 McGraw-Hill Ryerson, Limited. All rights reserved.</a:t>
            </a:r>
            <a:endParaRPr lang="en-US"/>
          </a:p>
        </p:txBody>
      </p:sp>
      <p:sp>
        <p:nvSpPr>
          <p:cNvPr id="5" name="Rectangle 6"/>
          <p:cNvSpPr>
            <a:spLocks noGrp="1" noChangeArrowheads="1"/>
          </p:cNvSpPr>
          <p:nvPr>
            <p:ph type="sldNum" sz="quarter" idx="11"/>
          </p:nvPr>
        </p:nvSpPr>
        <p:spPr>
          <a:ln/>
        </p:spPr>
        <p:txBody>
          <a:bodyPr/>
          <a:lstStyle>
            <a:lvl1pPr>
              <a:defRPr/>
            </a:lvl1pPr>
          </a:lstStyle>
          <a:p>
            <a:fld id="{AAF826EC-27F0-403B-BC58-3BCE5B383827}" type="slidenum">
              <a:rPr lang="en-US" smtClean="0"/>
              <a:pPr/>
              <a:t>‹#›</a:t>
            </a:fld>
            <a:endParaRPr lang="en-US"/>
          </a:p>
        </p:txBody>
      </p:sp>
    </p:spTree>
    <p:extLst>
      <p:ext uri="{BB962C8B-B14F-4D97-AF65-F5344CB8AC3E}">
        <p14:creationId xmlns:p14="http://schemas.microsoft.com/office/powerpoint/2010/main" val="3429661265"/>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Copyright © 2015 McGraw-Hill Ryerson, Limited. All rights reserved.</a:t>
            </a:r>
            <a:endParaRPr lang="en-US"/>
          </a:p>
        </p:txBody>
      </p:sp>
      <p:sp>
        <p:nvSpPr>
          <p:cNvPr id="6" name="Rectangle 6"/>
          <p:cNvSpPr>
            <a:spLocks noGrp="1" noChangeArrowheads="1"/>
          </p:cNvSpPr>
          <p:nvPr>
            <p:ph type="sldNum" sz="quarter" idx="11"/>
          </p:nvPr>
        </p:nvSpPr>
        <p:spPr>
          <a:ln/>
        </p:spPr>
        <p:txBody>
          <a:bodyPr/>
          <a:lstStyle>
            <a:lvl1pPr>
              <a:defRPr/>
            </a:lvl1pPr>
          </a:lstStyle>
          <a:p>
            <a:fld id="{610E2B40-D0D5-4968-9CD2-E1DE9C9087E1}" type="slidenum">
              <a:rPr lang="en-US" smtClean="0"/>
              <a:pPr/>
              <a:t>‹#›</a:t>
            </a:fld>
            <a:endParaRPr lang="en-US"/>
          </a:p>
        </p:txBody>
      </p:sp>
    </p:spTree>
    <p:extLst>
      <p:ext uri="{BB962C8B-B14F-4D97-AF65-F5344CB8AC3E}">
        <p14:creationId xmlns:p14="http://schemas.microsoft.com/office/powerpoint/2010/main" val="3625657830"/>
      </p:ext>
    </p:extLst>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Copyright © 2015 McGraw-Hill Ryerson, Limited. All rights reserved.</a:t>
            </a:r>
            <a:endParaRPr lang="en-US"/>
          </a:p>
        </p:txBody>
      </p:sp>
      <p:sp>
        <p:nvSpPr>
          <p:cNvPr id="8" name="Rectangle 6"/>
          <p:cNvSpPr>
            <a:spLocks noGrp="1" noChangeArrowheads="1"/>
          </p:cNvSpPr>
          <p:nvPr>
            <p:ph type="sldNum" sz="quarter" idx="11"/>
          </p:nvPr>
        </p:nvSpPr>
        <p:spPr>
          <a:ln/>
        </p:spPr>
        <p:txBody>
          <a:bodyPr/>
          <a:lstStyle>
            <a:lvl1pPr>
              <a:defRPr/>
            </a:lvl1pPr>
          </a:lstStyle>
          <a:p>
            <a:fld id="{001A4902-B831-47A0-85F6-F1D7C4E0431B}" type="slidenum">
              <a:rPr lang="en-US" smtClean="0"/>
              <a:pPr/>
              <a:t>‹#›</a:t>
            </a:fld>
            <a:endParaRPr lang="en-US"/>
          </a:p>
        </p:txBody>
      </p:sp>
    </p:spTree>
    <p:extLst>
      <p:ext uri="{BB962C8B-B14F-4D97-AF65-F5344CB8AC3E}">
        <p14:creationId xmlns:p14="http://schemas.microsoft.com/office/powerpoint/2010/main" val="4217762953"/>
      </p:ext>
    </p:extLst>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Copyright © 2015 McGraw-Hill Ryerson, Limited. All rights reserved.</a:t>
            </a:r>
            <a:endParaRPr lang="en-US"/>
          </a:p>
        </p:txBody>
      </p:sp>
      <p:sp>
        <p:nvSpPr>
          <p:cNvPr id="4" name="Rectangle 6"/>
          <p:cNvSpPr>
            <a:spLocks noGrp="1" noChangeArrowheads="1"/>
          </p:cNvSpPr>
          <p:nvPr>
            <p:ph type="sldNum" sz="quarter" idx="11"/>
          </p:nvPr>
        </p:nvSpPr>
        <p:spPr>
          <a:ln/>
        </p:spPr>
        <p:txBody>
          <a:bodyPr/>
          <a:lstStyle>
            <a:lvl1pPr>
              <a:defRPr/>
            </a:lvl1pPr>
          </a:lstStyle>
          <a:p>
            <a:fld id="{78D755FB-B5FD-469C-9A04-1C688F29A6D9}" type="slidenum">
              <a:rPr lang="en-US" smtClean="0"/>
              <a:pPr/>
              <a:t>‹#›</a:t>
            </a:fld>
            <a:endParaRPr lang="en-US"/>
          </a:p>
        </p:txBody>
      </p:sp>
    </p:spTree>
    <p:extLst>
      <p:ext uri="{BB962C8B-B14F-4D97-AF65-F5344CB8AC3E}">
        <p14:creationId xmlns:p14="http://schemas.microsoft.com/office/powerpoint/2010/main" val="2920929451"/>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Copyright © 2015 McGraw-Hill Ryerson, Limited. All rights reserved.</a:t>
            </a:r>
            <a:endParaRPr lang="en-US"/>
          </a:p>
        </p:txBody>
      </p:sp>
      <p:sp>
        <p:nvSpPr>
          <p:cNvPr id="3" name="Rectangle 6"/>
          <p:cNvSpPr>
            <a:spLocks noGrp="1" noChangeArrowheads="1"/>
          </p:cNvSpPr>
          <p:nvPr>
            <p:ph type="sldNum" sz="quarter" idx="11"/>
          </p:nvPr>
        </p:nvSpPr>
        <p:spPr>
          <a:ln/>
        </p:spPr>
        <p:txBody>
          <a:bodyPr/>
          <a:lstStyle>
            <a:lvl1pPr>
              <a:defRPr/>
            </a:lvl1pPr>
          </a:lstStyle>
          <a:p>
            <a:fld id="{4A91EAD2-080E-4064-B9E4-8085B2736190}" type="slidenum">
              <a:rPr lang="en-US" smtClean="0"/>
              <a:pPr/>
              <a:t>‹#›</a:t>
            </a:fld>
            <a:endParaRPr lang="en-US"/>
          </a:p>
        </p:txBody>
      </p:sp>
    </p:spTree>
    <p:extLst>
      <p:ext uri="{BB962C8B-B14F-4D97-AF65-F5344CB8AC3E}">
        <p14:creationId xmlns:p14="http://schemas.microsoft.com/office/powerpoint/2010/main" val="3039010731"/>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smtClean="0"/>
              <a:t>Click to edit Master title style</a:t>
            </a:r>
            <a:endParaRPr lang="en-CA"/>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Copyright © 2015 McGraw-Hill Ryerson, Limited. All rights reserved.</a:t>
            </a:r>
            <a:endParaRPr lang="en-US"/>
          </a:p>
        </p:txBody>
      </p:sp>
      <p:sp>
        <p:nvSpPr>
          <p:cNvPr id="6" name="Rectangle 6"/>
          <p:cNvSpPr>
            <a:spLocks noGrp="1" noChangeArrowheads="1"/>
          </p:cNvSpPr>
          <p:nvPr>
            <p:ph type="sldNum" sz="quarter" idx="11"/>
          </p:nvPr>
        </p:nvSpPr>
        <p:spPr>
          <a:ln/>
        </p:spPr>
        <p:txBody>
          <a:bodyPr/>
          <a:lstStyle>
            <a:lvl1pPr>
              <a:defRPr/>
            </a:lvl1pPr>
          </a:lstStyle>
          <a:p>
            <a:fld id="{729A9D6C-B285-4925-94F8-356F545A092D}" type="slidenum">
              <a:rPr lang="en-US" smtClean="0"/>
              <a:pPr/>
              <a:t>‹#›</a:t>
            </a:fld>
            <a:endParaRPr lang="en-US"/>
          </a:p>
        </p:txBody>
      </p:sp>
    </p:spTree>
    <p:extLst>
      <p:ext uri="{BB962C8B-B14F-4D97-AF65-F5344CB8AC3E}">
        <p14:creationId xmlns:p14="http://schemas.microsoft.com/office/powerpoint/2010/main" val="2364921789"/>
      </p:ext>
    </p:extLst>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smtClean="0"/>
              <a:t>Click icon to add picture</a:t>
            </a:r>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Copyright © 2015 McGraw-Hill Ryerson, Limited. All rights reserved.</a:t>
            </a:r>
            <a:endParaRPr lang="en-US"/>
          </a:p>
        </p:txBody>
      </p:sp>
      <p:sp>
        <p:nvSpPr>
          <p:cNvPr id="6" name="Rectangle 6"/>
          <p:cNvSpPr>
            <a:spLocks noGrp="1" noChangeArrowheads="1"/>
          </p:cNvSpPr>
          <p:nvPr>
            <p:ph type="sldNum" sz="quarter" idx="11"/>
          </p:nvPr>
        </p:nvSpPr>
        <p:spPr>
          <a:ln/>
        </p:spPr>
        <p:txBody>
          <a:bodyPr/>
          <a:lstStyle>
            <a:lvl1pPr>
              <a:defRPr/>
            </a:lvl1pPr>
          </a:lstStyle>
          <a:p>
            <a:fld id="{6FF56007-E534-4F14-B93D-2D733A4C4D6E}" type="slidenum">
              <a:rPr lang="en-US" smtClean="0"/>
              <a:pPr/>
              <a:t>‹#›</a:t>
            </a:fld>
            <a:endParaRPr lang="en-US"/>
          </a:p>
        </p:txBody>
      </p:sp>
    </p:spTree>
    <p:extLst>
      <p:ext uri="{BB962C8B-B14F-4D97-AF65-F5344CB8AC3E}">
        <p14:creationId xmlns:p14="http://schemas.microsoft.com/office/powerpoint/2010/main" val="954861146"/>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9" name="Rectangle 7"/>
          <p:cNvSpPr>
            <a:spLocks noChangeArrowheads="1"/>
          </p:cNvSpPr>
          <p:nvPr/>
        </p:nvSpPr>
        <p:spPr bwMode="auto">
          <a:xfrm>
            <a:off x="0" y="6308727"/>
            <a:ext cx="9144000" cy="549275"/>
          </a:xfrm>
          <a:prstGeom prst="rect">
            <a:avLst/>
          </a:prstGeom>
          <a:solidFill>
            <a:schemeClr val="accent2">
              <a:lumMod val="75000"/>
            </a:schemeClr>
          </a:solidFill>
          <a:ln w="9525">
            <a:noFill/>
            <a:miter lim="800000"/>
            <a:headEnd/>
            <a:tailEnd/>
          </a:ln>
          <a:effectLst/>
        </p:spPr>
        <p:txBody>
          <a:bodyPr wrap="none" anchor="ctr"/>
          <a:lstStyle/>
          <a:p>
            <a:pPr>
              <a:defRPr/>
            </a:pPr>
            <a:endParaRPr lang="en-CA" sz="1350">
              <a:effectLst>
                <a:outerShdw blurRad="38100" dist="38100" dir="2700000" algn="tl">
                  <a:srgbClr val="000000">
                    <a:alpha val="43137"/>
                  </a:srgbClr>
                </a:outerShdw>
              </a:effectLst>
            </a:endParaRPr>
          </a:p>
        </p:txBody>
      </p:sp>
      <p:sp>
        <p:nvSpPr>
          <p:cNvPr id="131074" name="Rectangle 2"/>
          <p:cNvSpPr>
            <a:spLocks noGrp="1" noChangeArrowheads="1"/>
          </p:cNvSpPr>
          <p:nvPr>
            <p:ph type="title"/>
          </p:nvPr>
        </p:nvSpPr>
        <p:spPr bwMode="auto">
          <a:xfrm>
            <a:off x="468313" y="404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8" name="Rectangle 3"/>
          <p:cNvSpPr>
            <a:spLocks noGrp="1" noChangeArrowheads="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31077" name="Rectangle 5"/>
          <p:cNvSpPr>
            <a:spLocks noGrp="1" noChangeArrowheads="1"/>
          </p:cNvSpPr>
          <p:nvPr>
            <p:ph type="ftr" sz="quarter" idx="3"/>
          </p:nvPr>
        </p:nvSpPr>
        <p:spPr bwMode="auto">
          <a:xfrm>
            <a:off x="611560" y="6381750"/>
            <a:ext cx="648072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50" b="0" smtClean="0">
                <a:solidFill>
                  <a:schemeClr val="bg1"/>
                </a:solidFill>
              </a:defRPr>
            </a:lvl1pPr>
          </a:lstStyle>
          <a:p>
            <a:pPr>
              <a:defRPr/>
            </a:pPr>
            <a:r>
              <a:rPr lang="en-US" smtClean="0"/>
              <a:t>Copyright © 2015 McGraw-Hill Ryerson, Limited. All rights reserved.</a:t>
            </a:r>
            <a:endParaRPr lang="en-US"/>
          </a:p>
        </p:txBody>
      </p:sp>
      <p:sp>
        <p:nvSpPr>
          <p:cNvPr id="131078" name="Rectangle 6"/>
          <p:cNvSpPr>
            <a:spLocks noGrp="1" noChangeArrowheads="1"/>
          </p:cNvSpPr>
          <p:nvPr>
            <p:ph type="sldNum" sz="quarter" idx="4"/>
          </p:nvPr>
        </p:nvSpPr>
        <p:spPr bwMode="auto">
          <a:xfrm>
            <a:off x="6588125"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50" b="0" smtClean="0">
                <a:solidFill>
                  <a:schemeClr val="bg1"/>
                </a:solidFill>
                <a:effectLst/>
              </a:defRPr>
            </a:lvl1pPr>
          </a:lstStyle>
          <a:p>
            <a:fld id="{08EB1166-F99F-466E-9584-1D0F305D7B92}" type="slidenum">
              <a:rPr lang="en-US" smtClean="0"/>
              <a:pPr/>
              <a:t>‹#›</a:t>
            </a:fld>
            <a:endParaRPr lang="en-US"/>
          </a:p>
        </p:txBody>
      </p:sp>
      <p:sp>
        <p:nvSpPr>
          <p:cNvPr id="131080" name="Rectangle 8"/>
          <p:cNvSpPr>
            <a:spLocks noChangeArrowheads="1"/>
          </p:cNvSpPr>
          <p:nvPr/>
        </p:nvSpPr>
        <p:spPr bwMode="auto">
          <a:xfrm>
            <a:off x="0" y="0"/>
            <a:ext cx="9144000" cy="260350"/>
          </a:xfrm>
          <a:prstGeom prst="rect">
            <a:avLst/>
          </a:prstGeom>
          <a:solidFill>
            <a:srgbClr val="C00000"/>
          </a:solidFill>
          <a:ln w="9525">
            <a:noFill/>
            <a:miter lim="800000"/>
            <a:headEnd/>
            <a:tailEnd/>
          </a:ln>
          <a:effectLst/>
        </p:spPr>
        <p:txBody>
          <a:bodyPr wrap="none" anchor="ctr"/>
          <a:lstStyle/>
          <a:p>
            <a:pPr>
              <a:defRPr/>
            </a:pPr>
            <a:endParaRPr lang="en-CA" sz="1350">
              <a:effectLst>
                <a:outerShdw blurRad="38100" dist="38100" dir="2700000" algn="tl">
                  <a:srgbClr val="000000">
                    <a:alpha val="43137"/>
                  </a:srgbClr>
                </a:outerShdw>
              </a:effectLst>
            </a:endParaRPr>
          </a:p>
        </p:txBody>
      </p:sp>
      <p:sp>
        <p:nvSpPr>
          <p:cNvPr id="8" name="Rectangle 7"/>
          <p:cNvSpPr>
            <a:spLocks noChangeArrowheads="1"/>
          </p:cNvSpPr>
          <p:nvPr userDrawn="1"/>
        </p:nvSpPr>
        <p:spPr bwMode="auto">
          <a:xfrm>
            <a:off x="0" y="6308725"/>
            <a:ext cx="9144000" cy="549275"/>
          </a:xfrm>
          <a:prstGeom prst="rect">
            <a:avLst/>
          </a:prstGeom>
          <a:solidFill>
            <a:schemeClr val="accent6">
              <a:lumMod val="75000"/>
            </a:schemeClr>
          </a:solidFill>
          <a:ln w="9525">
            <a:noFill/>
            <a:miter lim="800000"/>
            <a:headEnd/>
            <a:tailEnd/>
          </a:ln>
          <a:effectLst/>
        </p:spPr>
        <p:txBody>
          <a:bodyPr wrap="none" anchor="ctr"/>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9" name="Rectangle 8"/>
          <p:cNvSpPr>
            <a:spLocks noChangeArrowheads="1"/>
          </p:cNvSpPr>
          <p:nvPr userDrawn="1"/>
        </p:nvSpPr>
        <p:spPr bwMode="auto">
          <a:xfrm>
            <a:off x="0" y="0"/>
            <a:ext cx="9144000" cy="260350"/>
          </a:xfrm>
          <a:prstGeom prst="rect">
            <a:avLst/>
          </a:prstGeom>
          <a:solidFill>
            <a:srgbClr val="C00000"/>
          </a:solidFill>
          <a:ln w="9525">
            <a:noFill/>
            <a:miter lim="800000"/>
            <a:headEnd/>
            <a:tailEnd/>
          </a:ln>
          <a:effectLst/>
        </p:spPr>
        <p:txBody>
          <a:bodyPr wrap="none" anchor="ctr"/>
          <a:lstStyle/>
          <a:p>
            <a:pPr>
              <a:defRPr/>
            </a:pPr>
            <a:endParaRPr lang="en-CA">
              <a:effectLst>
                <a:outerShdw blurRad="38100" dist="38100" dir="2700000" algn="tl">
                  <a:srgbClr val="000000">
                    <a:alpha val="43137"/>
                  </a:srgbClr>
                </a:outerShdw>
              </a:effectLst>
              <a:latin typeface="Arial" charset="0"/>
              <a:cs typeface="Arial" charset="0"/>
            </a:endParaRPr>
          </a:p>
        </p:txBody>
      </p:sp>
    </p:spTree>
    <p:extLst>
      <p:ext uri="{BB962C8B-B14F-4D97-AF65-F5344CB8AC3E}">
        <p14:creationId xmlns:p14="http://schemas.microsoft.com/office/powerpoint/2010/main" val="273165175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ransition>
    <p:wipe dir="d"/>
  </p:transition>
  <p:timing>
    <p:tnLst>
      <p:par>
        <p:cTn id="1" dur="indefinite" restart="never" nodeType="tmRoot"/>
      </p:par>
    </p:tnLst>
  </p:timing>
  <p:hf hdr="0" dt="0"/>
  <p:txStyles>
    <p:titleStyle>
      <a:lvl1pPr algn="ctr" rtl="0" eaLnBrk="1" fontAlgn="base" hangingPunct="1">
        <a:spcBef>
          <a:spcPct val="0"/>
        </a:spcBef>
        <a:spcAft>
          <a:spcPct val="0"/>
        </a:spcAft>
        <a:defRPr sz="3600" b="1" baseline="0">
          <a:solidFill>
            <a:srgbClr val="00246C"/>
          </a:solidFill>
          <a:effectLst/>
          <a:latin typeface="+mj-lt"/>
          <a:ea typeface="+mj-ea"/>
          <a:cs typeface="+mj-cs"/>
        </a:defRPr>
      </a:lvl1pPr>
      <a:lvl2pPr algn="ctr" rtl="0" eaLnBrk="1" fontAlgn="base" hangingPunct="1">
        <a:spcBef>
          <a:spcPct val="0"/>
        </a:spcBef>
        <a:spcAft>
          <a:spcPct val="0"/>
        </a:spcAft>
        <a:defRPr sz="3000" b="1">
          <a:solidFill>
            <a:srgbClr val="CC6600"/>
          </a:solidFill>
          <a:effectLst>
            <a:outerShdw blurRad="38100" dist="38100" dir="2700000" algn="tl">
              <a:srgbClr val="C0C0C0"/>
            </a:outerShdw>
          </a:effectLst>
          <a:latin typeface="Arial Narrow" pitchFamily="34" charset="0"/>
        </a:defRPr>
      </a:lvl2pPr>
      <a:lvl3pPr algn="ctr" rtl="0" eaLnBrk="1" fontAlgn="base" hangingPunct="1">
        <a:spcBef>
          <a:spcPct val="0"/>
        </a:spcBef>
        <a:spcAft>
          <a:spcPct val="0"/>
        </a:spcAft>
        <a:defRPr sz="3000" b="1">
          <a:solidFill>
            <a:srgbClr val="CC6600"/>
          </a:solidFill>
          <a:effectLst>
            <a:outerShdw blurRad="38100" dist="38100" dir="2700000" algn="tl">
              <a:srgbClr val="C0C0C0"/>
            </a:outerShdw>
          </a:effectLst>
          <a:latin typeface="Arial Narrow" pitchFamily="34" charset="0"/>
        </a:defRPr>
      </a:lvl3pPr>
      <a:lvl4pPr algn="ctr" rtl="0" eaLnBrk="1" fontAlgn="base" hangingPunct="1">
        <a:spcBef>
          <a:spcPct val="0"/>
        </a:spcBef>
        <a:spcAft>
          <a:spcPct val="0"/>
        </a:spcAft>
        <a:defRPr sz="3000" b="1">
          <a:solidFill>
            <a:srgbClr val="CC6600"/>
          </a:solidFill>
          <a:effectLst>
            <a:outerShdw blurRad="38100" dist="38100" dir="2700000" algn="tl">
              <a:srgbClr val="C0C0C0"/>
            </a:outerShdw>
          </a:effectLst>
          <a:latin typeface="Arial Narrow" pitchFamily="34" charset="0"/>
        </a:defRPr>
      </a:lvl4pPr>
      <a:lvl5pPr algn="ctr" rtl="0" eaLnBrk="1" fontAlgn="base" hangingPunct="1">
        <a:spcBef>
          <a:spcPct val="0"/>
        </a:spcBef>
        <a:spcAft>
          <a:spcPct val="0"/>
        </a:spcAft>
        <a:defRPr sz="3000" b="1">
          <a:solidFill>
            <a:srgbClr val="CC6600"/>
          </a:solidFill>
          <a:effectLst>
            <a:outerShdw blurRad="38100" dist="38100" dir="2700000" algn="tl">
              <a:srgbClr val="C0C0C0"/>
            </a:outerShdw>
          </a:effectLst>
          <a:latin typeface="Arial Narrow" pitchFamily="34" charset="0"/>
        </a:defRPr>
      </a:lvl5pPr>
      <a:lvl6pPr marL="342900" algn="ctr" rtl="0" eaLnBrk="1" fontAlgn="base" hangingPunct="1">
        <a:spcBef>
          <a:spcPct val="0"/>
        </a:spcBef>
        <a:spcAft>
          <a:spcPct val="0"/>
        </a:spcAft>
        <a:defRPr sz="3000" b="1">
          <a:solidFill>
            <a:srgbClr val="C75102"/>
          </a:solidFill>
          <a:effectLst>
            <a:outerShdw blurRad="38100" dist="38100" dir="2700000" algn="tl">
              <a:srgbClr val="C0C0C0"/>
            </a:outerShdw>
          </a:effectLst>
          <a:latin typeface="Arial Narrow" pitchFamily="34" charset="0"/>
        </a:defRPr>
      </a:lvl6pPr>
      <a:lvl7pPr marL="685800" algn="ctr" rtl="0" eaLnBrk="1" fontAlgn="base" hangingPunct="1">
        <a:spcBef>
          <a:spcPct val="0"/>
        </a:spcBef>
        <a:spcAft>
          <a:spcPct val="0"/>
        </a:spcAft>
        <a:defRPr sz="3000" b="1">
          <a:solidFill>
            <a:srgbClr val="C75102"/>
          </a:solidFill>
          <a:effectLst>
            <a:outerShdw blurRad="38100" dist="38100" dir="2700000" algn="tl">
              <a:srgbClr val="C0C0C0"/>
            </a:outerShdw>
          </a:effectLst>
          <a:latin typeface="Arial Narrow" pitchFamily="34" charset="0"/>
        </a:defRPr>
      </a:lvl7pPr>
      <a:lvl8pPr marL="1028700" algn="ctr" rtl="0" eaLnBrk="1" fontAlgn="base" hangingPunct="1">
        <a:spcBef>
          <a:spcPct val="0"/>
        </a:spcBef>
        <a:spcAft>
          <a:spcPct val="0"/>
        </a:spcAft>
        <a:defRPr sz="3000" b="1">
          <a:solidFill>
            <a:srgbClr val="C75102"/>
          </a:solidFill>
          <a:effectLst>
            <a:outerShdw blurRad="38100" dist="38100" dir="2700000" algn="tl">
              <a:srgbClr val="C0C0C0"/>
            </a:outerShdw>
          </a:effectLst>
          <a:latin typeface="Arial Narrow" pitchFamily="34" charset="0"/>
        </a:defRPr>
      </a:lvl8pPr>
      <a:lvl9pPr marL="1371600" algn="ctr" rtl="0" eaLnBrk="1" fontAlgn="base" hangingPunct="1">
        <a:spcBef>
          <a:spcPct val="0"/>
        </a:spcBef>
        <a:spcAft>
          <a:spcPct val="0"/>
        </a:spcAft>
        <a:defRPr sz="3000" b="1">
          <a:solidFill>
            <a:srgbClr val="C75102"/>
          </a:solidFill>
          <a:effectLst>
            <a:outerShdw blurRad="38100" dist="38100" dir="2700000" algn="tl">
              <a:srgbClr val="C0C0C0"/>
            </a:outerShdw>
          </a:effectLst>
          <a:latin typeface="Arial Narrow" pitchFamily="34" charset="0"/>
        </a:defRPr>
      </a:lvl9pPr>
    </p:titleStyle>
    <p:bodyStyle>
      <a:lvl1pPr marL="257175" indent="-257175" algn="l" rtl="0" eaLnBrk="1" fontAlgn="base" hangingPunct="1">
        <a:spcBef>
          <a:spcPct val="20000"/>
        </a:spcBef>
        <a:spcAft>
          <a:spcPct val="0"/>
        </a:spcAft>
        <a:buChar char="•"/>
        <a:defRPr sz="26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400">
          <a:solidFill>
            <a:schemeClr val="tx1"/>
          </a:solidFill>
          <a:latin typeface="+mn-lt"/>
        </a:defRPr>
      </a:lvl2pPr>
      <a:lvl3pPr marL="857250" indent="-171450" algn="l" rtl="0" eaLnBrk="1" fontAlgn="base" hangingPunct="1">
        <a:spcBef>
          <a:spcPct val="20000"/>
        </a:spcBef>
        <a:spcAft>
          <a:spcPct val="0"/>
        </a:spcAft>
        <a:buChar char="•"/>
        <a:defRPr sz="2200">
          <a:solidFill>
            <a:schemeClr val="tx1"/>
          </a:solidFill>
          <a:latin typeface="+mn-lt"/>
        </a:defRPr>
      </a:lvl3pPr>
      <a:lvl4pPr marL="1200150" indent="-171450" algn="l" rtl="0" eaLnBrk="1" fontAlgn="base" hangingPunct="1">
        <a:spcBef>
          <a:spcPct val="20000"/>
        </a:spcBef>
        <a:spcAft>
          <a:spcPct val="0"/>
        </a:spcAft>
        <a:buChar char="–"/>
        <a:defRPr>
          <a:solidFill>
            <a:schemeClr val="tx1"/>
          </a:solidFill>
          <a:latin typeface="+mn-lt"/>
        </a:defRPr>
      </a:lvl4pPr>
      <a:lvl5pPr marL="1543050" indent="-171450" algn="l" rtl="0" eaLnBrk="1" fontAlgn="base" hangingPunct="1">
        <a:spcBef>
          <a:spcPct val="20000"/>
        </a:spcBef>
        <a:spcAft>
          <a:spcPct val="0"/>
        </a:spcAft>
        <a:buChar char="»"/>
        <a:defRPr>
          <a:solidFill>
            <a:schemeClr val="tx1"/>
          </a:solidFill>
          <a:latin typeface="+mn-lt"/>
        </a:defRPr>
      </a:lvl5pPr>
      <a:lvl6pPr marL="1885950" indent="-171450" algn="l" rtl="0" eaLnBrk="1" fontAlgn="base" hangingPunct="1">
        <a:spcBef>
          <a:spcPct val="20000"/>
        </a:spcBef>
        <a:spcAft>
          <a:spcPct val="0"/>
        </a:spcAft>
        <a:buChar char="»"/>
        <a:defRPr>
          <a:solidFill>
            <a:schemeClr val="tx1"/>
          </a:solidFill>
          <a:latin typeface="+mn-lt"/>
        </a:defRPr>
      </a:lvl6pPr>
      <a:lvl7pPr marL="2228850" indent="-171450" algn="l" rtl="0" eaLnBrk="1" fontAlgn="base" hangingPunct="1">
        <a:spcBef>
          <a:spcPct val="20000"/>
        </a:spcBef>
        <a:spcAft>
          <a:spcPct val="0"/>
        </a:spcAft>
        <a:buChar char="»"/>
        <a:defRPr>
          <a:solidFill>
            <a:schemeClr val="tx1"/>
          </a:solidFill>
          <a:latin typeface="+mn-lt"/>
        </a:defRPr>
      </a:lvl7pPr>
      <a:lvl8pPr marL="2571750" indent="-171450" algn="l" rtl="0" eaLnBrk="1" fontAlgn="base" hangingPunct="1">
        <a:spcBef>
          <a:spcPct val="20000"/>
        </a:spcBef>
        <a:spcAft>
          <a:spcPct val="0"/>
        </a:spcAft>
        <a:buChar char="»"/>
        <a:defRPr>
          <a:solidFill>
            <a:schemeClr val="tx1"/>
          </a:solidFill>
          <a:latin typeface="+mn-lt"/>
        </a:defRPr>
      </a:lvl8pPr>
      <a:lvl9pPr marL="2914650" indent="-17145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2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0845238E-60FA-42DE-AE2F-50831293FAD8}" type="slidenum">
              <a:rPr lang="en-US" b="0">
                <a:solidFill>
                  <a:schemeClr val="bg1"/>
                </a:solidFill>
              </a:rPr>
              <a:pPr eaLnBrk="1" hangingPunct="1"/>
              <a:t>1</a:t>
            </a:fld>
            <a:endParaRPr lang="en-US" b="0">
              <a:solidFill>
                <a:schemeClr val="bg1"/>
              </a:solidFill>
            </a:endParaRPr>
          </a:p>
        </p:txBody>
      </p:sp>
      <p:sp>
        <p:nvSpPr>
          <p:cNvPr id="73731" name="Text Box 3"/>
          <p:cNvSpPr txBox="1">
            <a:spLocks noChangeArrowheads="1"/>
          </p:cNvSpPr>
          <p:nvPr/>
        </p:nvSpPr>
        <p:spPr bwMode="auto">
          <a:xfrm>
            <a:off x="5508104" y="5805488"/>
            <a:ext cx="3275534" cy="461665"/>
          </a:xfrm>
          <a:prstGeom prst="rect">
            <a:avLst/>
          </a:prstGeom>
          <a:noFill/>
          <a:ln w="9525">
            <a:noFill/>
            <a:miter lim="800000"/>
            <a:headEnd/>
            <a:tailEnd/>
          </a:ln>
          <a:effectLst/>
        </p:spPr>
        <p:txBody>
          <a:bodyPr wrap="square">
            <a:spAutoFit/>
          </a:bodyPr>
          <a:lstStyle/>
          <a:p>
            <a:pPr algn="ctr">
              <a:defRPr/>
            </a:pPr>
            <a:r>
              <a:rPr lang="en-US" sz="1200" dirty="0">
                <a:solidFill>
                  <a:schemeClr val="accent6">
                    <a:lumMod val="75000"/>
                  </a:schemeClr>
                </a:solidFill>
                <a:latin typeface="Times New Roman" pitchFamily="18" charset="0"/>
                <a:cs typeface="Arial" charset="0"/>
              </a:rPr>
              <a:t>Electronic Presentations in Microsoft® PowerPoint®</a:t>
            </a:r>
            <a:r>
              <a:rPr lang="en-US" sz="1200" dirty="0">
                <a:solidFill>
                  <a:schemeClr val="accent6">
                    <a:lumMod val="75000"/>
                  </a:schemeClr>
                </a:solidFill>
                <a:effectLst>
                  <a:outerShdw blurRad="38100" dist="38100" dir="2700000" algn="tl">
                    <a:srgbClr val="C0C0C0"/>
                  </a:outerShdw>
                </a:effectLst>
                <a:latin typeface="Times New Roman" pitchFamily="18" charset="0"/>
                <a:cs typeface="Arial" charset="0"/>
              </a:rPr>
              <a:t> </a:t>
            </a:r>
          </a:p>
        </p:txBody>
      </p:sp>
      <p:sp>
        <p:nvSpPr>
          <p:cNvPr id="2053" name="Text Box 4"/>
          <p:cNvSpPr txBox="1">
            <a:spLocks noChangeArrowheads="1"/>
          </p:cNvSpPr>
          <p:nvPr/>
        </p:nvSpPr>
        <p:spPr bwMode="auto">
          <a:xfrm>
            <a:off x="5396860" y="4291013"/>
            <a:ext cx="3529012" cy="1200150"/>
          </a:xfrm>
          <a:prstGeom prst="rect">
            <a:avLst/>
          </a:prstGeom>
          <a:noFill/>
          <a:ln w="9525">
            <a:noFill/>
            <a:miter lim="800000"/>
            <a:headEnd/>
            <a:tailEnd/>
          </a:ln>
        </p:spPr>
        <p:txBody>
          <a:bodyPr wrap="none">
            <a:spAutoFit/>
          </a:bodyPr>
          <a:lstStyle/>
          <a:p>
            <a:pPr algn="ctr">
              <a:defRPr/>
            </a:pPr>
            <a:r>
              <a:rPr lang="en-US" sz="1600" dirty="0">
                <a:solidFill>
                  <a:srgbClr val="FF0000"/>
                </a:solidFill>
                <a:latin typeface="Arial Narrow" pitchFamily="34" charset="0"/>
                <a:cs typeface="Arial" charset="0"/>
              </a:rPr>
              <a:t>Prepared by</a:t>
            </a:r>
            <a:r>
              <a:rPr lang="en-US" sz="2400" dirty="0">
                <a:solidFill>
                  <a:srgbClr val="FF0000"/>
                </a:solidFill>
                <a:latin typeface="Arial Narrow" pitchFamily="34" charset="0"/>
                <a:cs typeface="Arial" charset="0"/>
              </a:rPr>
              <a:t> </a:t>
            </a:r>
          </a:p>
          <a:p>
            <a:pPr algn="ctr">
              <a:defRPr/>
            </a:pPr>
            <a:r>
              <a:rPr lang="en-US" sz="2400" dirty="0">
                <a:solidFill>
                  <a:srgbClr val="FF0000"/>
                </a:solidFill>
                <a:latin typeface="Arial Narrow" pitchFamily="34" charset="0"/>
                <a:cs typeface="Arial" charset="0"/>
              </a:rPr>
              <a:t>Nathalie Johnstone </a:t>
            </a:r>
          </a:p>
          <a:p>
            <a:pPr algn="ctr">
              <a:defRPr/>
            </a:pPr>
            <a:r>
              <a:rPr lang="en-US" sz="2400" i="1" dirty="0">
                <a:solidFill>
                  <a:srgbClr val="FF0000"/>
                </a:solidFill>
                <a:latin typeface="Arial Narrow" pitchFamily="34" charset="0"/>
                <a:cs typeface="Arial" charset="0"/>
              </a:rPr>
              <a:t>University of Saskatchewan</a:t>
            </a:r>
          </a:p>
        </p:txBody>
      </p:sp>
      <p:sp>
        <p:nvSpPr>
          <p:cNvPr id="73734" name="Text Box 6"/>
          <p:cNvSpPr txBox="1">
            <a:spLocks noChangeArrowheads="1"/>
          </p:cNvSpPr>
          <p:nvPr/>
        </p:nvSpPr>
        <p:spPr bwMode="auto">
          <a:xfrm>
            <a:off x="5279136" y="1317908"/>
            <a:ext cx="3821304" cy="2554287"/>
          </a:xfrm>
          <a:prstGeom prst="rect">
            <a:avLst/>
          </a:prstGeom>
          <a:noFill/>
          <a:ln w="9525">
            <a:noFill/>
            <a:miter lim="800000"/>
            <a:headEnd/>
            <a:tailEnd/>
          </a:ln>
          <a:effectLst/>
        </p:spPr>
        <p:txBody>
          <a:bodyPr wrap="square">
            <a:spAutoFit/>
          </a:bodyPr>
          <a:lstStyle/>
          <a:p>
            <a:pPr algn="ctr">
              <a:defRPr/>
            </a:pPr>
            <a:r>
              <a:rPr lang="en-US" sz="3200" dirty="0">
                <a:solidFill>
                  <a:schemeClr val="accent6">
                    <a:lumMod val="75000"/>
                  </a:schemeClr>
                </a:solidFill>
                <a:effectLst>
                  <a:outerShdw blurRad="38100" dist="38100" dir="2700000" algn="tl">
                    <a:srgbClr val="C0C0C0"/>
                  </a:outerShdw>
                </a:effectLst>
                <a:latin typeface="Arial Narrow" pitchFamily="34" charset="0"/>
                <a:cs typeface="Arial" charset="0"/>
              </a:rPr>
              <a:t>CHAPTER 12:</a:t>
            </a:r>
          </a:p>
          <a:p>
            <a:pPr algn="ctr">
              <a:defRPr/>
            </a:pPr>
            <a:r>
              <a:rPr lang="en-US" sz="3200" dirty="0">
                <a:solidFill>
                  <a:schemeClr val="accent6">
                    <a:lumMod val="75000"/>
                  </a:schemeClr>
                </a:solidFill>
                <a:effectLst>
                  <a:outerShdw blurRad="38100" dist="38100" dir="2700000" algn="tl">
                    <a:srgbClr val="C0C0C0"/>
                  </a:outerShdw>
                </a:effectLst>
                <a:latin typeface="Arial Narrow" pitchFamily="34" charset="0"/>
                <a:cs typeface="Arial" charset="0"/>
              </a:rPr>
              <a:t>Organization, Capital Structures, and Income Distributions of Corporations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279136" cy="6858000"/>
          </a:xfrm>
          <a:prstGeom prst="rect">
            <a:avLst/>
          </a:prstGeom>
        </p:spPr>
      </p:pic>
      <p:sp>
        <p:nvSpPr>
          <p:cNvPr id="2050" name="Footer Placeholder 4"/>
          <p:cNvSpPr>
            <a:spLocks noGrp="1"/>
          </p:cNvSpPr>
          <p:nvPr>
            <p:ph type="ftr" sz="quarter" idx="10"/>
          </p:nvPr>
        </p:nvSpPr>
        <p:spPr>
          <a:xfrm>
            <a:off x="-324544" y="6394450"/>
            <a:ext cx="648072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accent6">
                    <a:lumMod val="75000"/>
                  </a:schemeClr>
                </a:solidFill>
              </a:rPr>
              <a:t>Copyright © 2015 McGraw-Hill Ryerson, Limited. All rights reserved.</a:t>
            </a:r>
            <a:endParaRPr lang="en-US" b="0" dirty="0" smtClean="0">
              <a:solidFill>
                <a:schemeClr val="accent6">
                  <a:lumMod val="75000"/>
                </a:schemeClr>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5346" name="Rectangle 2"/>
          <p:cNvSpPr>
            <a:spLocks noGrp="1" noChangeArrowheads="1"/>
          </p:cNvSpPr>
          <p:nvPr>
            <p:ph type="title"/>
          </p:nvPr>
        </p:nvSpPr>
        <p:spPr/>
        <p:txBody>
          <a:bodyPr/>
          <a:lstStyle/>
          <a:p>
            <a:pPr eaLnBrk="1" hangingPunct="1">
              <a:defRPr/>
            </a:pPr>
            <a:r>
              <a:rPr lang="en-US" sz="3200" dirty="0" smtClean="0">
                <a:cs typeface="Times New Roman" pitchFamily="18" charset="0"/>
              </a:rPr>
              <a:t>Sale of Shares </a:t>
            </a:r>
            <a:br>
              <a:rPr lang="en-US" sz="3200" dirty="0" smtClean="0">
                <a:cs typeface="Times New Roman" pitchFamily="18" charset="0"/>
              </a:rPr>
            </a:br>
            <a:r>
              <a:rPr lang="en-US" sz="3200" dirty="0" smtClean="0">
                <a:cs typeface="Times New Roman" pitchFamily="18" charset="0"/>
              </a:rPr>
              <a:t>Back to the Corporation</a:t>
            </a:r>
          </a:p>
        </p:txBody>
      </p:sp>
      <p:sp>
        <p:nvSpPr>
          <p:cNvPr id="1638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1638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39FC828A-A08A-4FD5-B3EB-E67CF75B6677}" type="slidenum">
              <a:rPr lang="en-US" b="0">
                <a:solidFill>
                  <a:schemeClr val="bg1"/>
                </a:solidFill>
              </a:rPr>
              <a:pPr eaLnBrk="1" hangingPunct="1"/>
              <a:t>10</a:t>
            </a:fld>
            <a:endParaRPr lang="en-US" b="0">
              <a:solidFill>
                <a:schemeClr val="bg1"/>
              </a:solidFill>
            </a:endParaRPr>
          </a:p>
        </p:txBody>
      </p:sp>
      <p:sp>
        <p:nvSpPr>
          <p:cNvPr id="16389" name="Text Box 3"/>
          <p:cNvSpPr txBox="1">
            <a:spLocks noChangeArrowheads="1"/>
          </p:cNvSpPr>
          <p:nvPr/>
        </p:nvSpPr>
        <p:spPr bwMode="auto">
          <a:xfrm>
            <a:off x="2209800" y="1905000"/>
            <a:ext cx="1055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400">
                <a:latin typeface="Times New Roman" panose="02020603050405020304" pitchFamily="18" charset="0"/>
              </a:rPr>
              <a:t>S/H #1</a:t>
            </a:r>
          </a:p>
        </p:txBody>
      </p:sp>
      <p:sp>
        <p:nvSpPr>
          <p:cNvPr id="16390" name="Text Box 4"/>
          <p:cNvSpPr txBox="1">
            <a:spLocks noChangeArrowheads="1"/>
          </p:cNvSpPr>
          <p:nvPr/>
        </p:nvSpPr>
        <p:spPr bwMode="auto">
          <a:xfrm>
            <a:off x="5715000" y="1828800"/>
            <a:ext cx="1055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400">
                <a:latin typeface="Times New Roman" panose="02020603050405020304" pitchFamily="18" charset="0"/>
              </a:rPr>
              <a:t>S/H #2</a:t>
            </a:r>
          </a:p>
        </p:txBody>
      </p:sp>
      <p:sp>
        <p:nvSpPr>
          <p:cNvPr id="16391" name="Text Box 5"/>
          <p:cNvSpPr txBox="1">
            <a:spLocks noChangeArrowheads="1"/>
          </p:cNvSpPr>
          <p:nvPr/>
        </p:nvSpPr>
        <p:spPr bwMode="auto">
          <a:xfrm>
            <a:off x="3352800" y="4114800"/>
            <a:ext cx="2438400" cy="19431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400">
                <a:latin typeface="Times New Roman" panose="02020603050405020304" pitchFamily="18" charset="0"/>
              </a:rPr>
              <a:t>Corporation</a:t>
            </a:r>
          </a:p>
          <a:p>
            <a:pPr eaLnBrk="1" hangingPunct="1"/>
            <a:r>
              <a:rPr lang="en-US" sz="2400">
                <a:latin typeface="Times New Roman" panose="02020603050405020304" pitchFamily="18" charset="0"/>
              </a:rPr>
              <a:t>PUC	$  10,000</a:t>
            </a:r>
          </a:p>
          <a:p>
            <a:pPr eaLnBrk="1" hangingPunct="1"/>
            <a:r>
              <a:rPr lang="en-US" sz="2400">
                <a:latin typeface="Times New Roman" panose="02020603050405020304" pitchFamily="18" charset="0"/>
              </a:rPr>
              <a:t>R/E          </a:t>
            </a:r>
            <a:r>
              <a:rPr lang="en-US" sz="2400" u="sng">
                <a:latin typeface="Times New Roman" panose="02020603050405020304" pitchFamily="18" charset="0"/>
              </a:rPr>
              <a:t>90,000</a:t>
            </a:r>
          </a:p>
          <a:p>
            <a:pPr eaLnBrk="1" hangingPunct="1"/>
            <a:r>
              <a:rPr lang="en-US" sz="2400">
                <a:latin typeface="Times New Roman" panose="02020603050405020304" pitchFamily="18" charset="0"/>
              </a:rPr>
              <a:t>            $100,000</a:t>
            </a:r>
          </a:p>
          <a:p>
            <a:pPr eaLnBrk="1" hangingPunct="1"/>
            <a:endParaRPr lang="en-US" sz="2400" u="sng">
              <a:latin typeface="Times New Roman" panose="02020603050405020304" pitchFamily="18" charset="0"/>
            </a:endParaRPr>
          </a:p>
        </p:txBody>
      </p:sp>
      <p:sp>
        <p:nvSpPr>
          <p:cNvPr id="825350" name="Line 6"/>
          <p:cNvSpPr>
            <a:spLocks noChangeShapeType="1"/>
          </p:cNvSpPr>
          <p:nvPr/>
        </p:nvSpPr>
        <p:spPr bwMode="auto">
          <a:xfrm>
            <a:off x="2743200" y="2286000"/>
            <a:ext cx="0" cy="1371600"/>
          </a:xfrm>
          <a:prstGeom prst="line">
            <a:avLst/>
          </a:prstGeom>
          <a:noFill/>
          <a:ln w="25400">
            <a:solidFill>
              <a:schemeClr val="tx1"/>
            </a:solidFill>
            <a:prstDash val="sysDot"/>
            <a:round/>
            <a:headEnd/>
            <a:tailEnd/>
          </a:ln>
          <a:effectLst/>
        </p:spPr>
        <p:txBody>
          <a:bodyPr wrap="none"/>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825351" name="Line 7"/>
          <p:cNvSpPr>
            <a:spLocks noChangeShapeType="1"/>
          </p:cNvSpPr>
          <p:nvPr/>
        </p:nvSpPr>
        <p:spPr bwMode="auto">
          <a:xfrm>
            <a:off x="6172200" y="2286000"/>
            <a:ext cx="0" cy="1371600"/>
          </a:xfrm>
          <a:prstGeom prst="line">
            <a:avLst/>
          </a:prstGeom>
          <a:noFill/>
          <a:ln w="25400">
            <a:solidFill>
              <a:schemeClr val="tx1"/>
            </a:solidFill>
            <a:prstDash val="sysDot"/>
            <a:round/>
            <a:headEnd/>
            <a:tailEnd/>
          </a:ln>
          <a:effectLst/>
        </p:spPr>
        <p:txBody>
          <a:bodyPr wrap="none"/>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825352" name="Line 8"/>
          <p:cNvSpPr>
            <a:spLocks noChangeShapeType="1"/>
          </p:cNvSpPr>
          <p:nvPr/>
        </p:nvSpPr>
        <p:spPr bwMode="auto">
          <a:xfrm>
            <a:off x="2743200" y="3657600"/>
            <a:ext cx="1752600" cy="0"/>
          </a:xfrm>
          <a:prstGeom prst="line">
            <a:avLst/>
          </a:prstGeom>
          <a:noFill/>
          <a:ln w="25400">
            <a:solidFill>
              <a:schemeClr val="tx1"/>
            </a:solidFill>
            <a:prstDash val="sysDot"/>
            <a:round/>
            <a:headEnd/>
            <a:tailEnd/>
          </a:ln>
          <a:effectLst/>
        </p:spPr>
        <p:txBody>
          <a:bodyPr wrap="none"/>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825353" name="Line 9"/>
          <p:cNvSpPr>
            <a:spLocks noChangeShapeType="1"/>
          </p:cNvSpPr>
          <p:nvPr/>
        </p:nvSpPr>
        <p:spPr bwMode="auto">
          <a:xfrm>
            <a:off x="4572000" y="3657600"/>
            <a:ext cx="1600200" cy="0"/>
          </a:xfrm>
          <a:prstGeom prst="line">
            <a:avLst/>
          </a:prstGeom>
          <a:noFill/>
          <a:ln w="25400">
            <a:solidFill>
              <a:schemeClr val="tx1"/>
            </a:solidFill>
            <a:prstDash val="sysDot"/>
            <a:round/>
            <a:headEnd/>
            <a:tailEnd/>
          </a:ln>
          <a:effectLst/>
        </p:spPr>
        <p:txBody>
          <a:bodyPr wrap="none"/>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825354" name="Line 10"/>
          <p:cNvSpPr>
            <a:spLocks noChangeShapeType="1"/>
          </p:cNvSpPr>
          <p:nvPr/>
        </p:nvSpPr>
        <p:spPr bwMode="auto">
          <a:xfrm>
            <a:off x="4495800" y="3657600"/>
            <a:ext cx="0" cy="381000"/>
          </a:xfrm>
          <a:prstGeom prst="line">
            <a:avLst/>
          </a:prstGeom>
          <a:noFill/>
          <a:ln w="25400">
            <a:solidFill>
              <a:schemeClr val="tx1"/>
            </a:solidFill>
            <a:prstDash val="sysDot"/>
            <a:round/>
            <a:headEnd/>
            <a:tailEnd/>
          </a:ln>
          <a:effectLst/>
        </p:spPr>
        <p:txBody>
          <a:bodyPr wrap="none"/>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16397" name="Text Box 11"/>
          <p:cNvSpPr txBox="1">
            <a:spLocks noChangeArrowheads="1"/>
          </p:cNvSpPr>
          <p:nvPr/>
        </p:nvSpPr>
        <p:spPr bwMode="auto">
          <a:xfrm>
            <a:off x="2743200" y="2667000"/>
            <a:ext cx="1555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a:latin typeface="Times New Roman" panose="02020603050405020304" pitchFamily="18" charset="0"/>
              </a:rPr>
              <a:t>50%</a:t>
            </a:r>
          </a:p>
          <a:p>
            <a:pPr eaLnBrk="1" hangingPunct="1"/>
            <a:r>
              <a:rPr lang="en-US">
                <a:latin typeface="Times New Roman" panose="02020603050405020304" pitchFamily="18" charset="0"/>
              </a:rPr>
              <a:t>Value $50,000</a:t>
            </a:r>
          </a:p>
        </p:txBody>
      </p:sp>
      <p:sp>
        <p:nvSpPr>
          <p:cNvPr id="16398" name="Text Box 12"/>
          <p:cNvSpPr txBox="1">
            <a:spLocks noChangeArrowheads="1"/>
          </p:cNvSpPr>
          <p:nvPr/>
        </p:nvSpPr>
        <p:spPr bwMode="auto">
          <a:xfrm>
            <a:off x="6248400" y="2667000"/>
            <a:ext cx="1555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a:latin typeface="Times New Roman" panose="02020603050405020304" pitchFamily="18" charset="0"/>
              </a:rPr>
              <a:t>50%</a:t>
            </a:r>
          </a:p>
          <a:p>
            <a:pPr eaLnBrk="1" hangingPunct="1"/>
            <a:r>
              <a:rPr lang="en-US">
                <a:latin typeface="Times New Roman" panose="02020603050405020304" pitchFamily="18" charset="0"/>
              </a:rPr>
              <a:t>Value $50,000</a:t>
            </a:r>
          </a:p>
        </p:txBody>
      </p:sp>
      <p:sp>
        <p:nvSpPr>
          <p:cNvPr id="16399" name="Text Box 13"/>
          <p:cNvSpPr txBox="1">
            <a:spLocks noChangeArrowheads="1"/>
          </p:cNvSpPr>
          <p:nvPr/>
        </p:nvSpPr>
        <p:spPr bwMode="auto">
          <a:xfrm>
            <a:off x="457200" y="3200400"/>
            <a:ext cx="1046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400">
                <a:latin typeface="Times New Roman" panose="02020603050405020304" pitchFamily="18" charset="0"/>
              </a:rPr>
              <a:t>Before</a:t>
            </a: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a:lstStyle/>
          <a:p>
            <a:pPr eaLnBrk="1" hangingPunct="1">
              <a:defRPr/>
            </a:pPr>
            <a:r>
              <a:rPr lang="en-US" sz="3200" dirty="0" smtClean="0">
                <a:cs typeface="Times New Roman" pitchFamily="18" charset="0"/>
              </a:rPr>
              <a:t>Sale of Shares </a:t>
            </a:r>
            <a:br>
              <a:rPr lang="en-US" sz="3200" dirty="0" smtClean="0">
                <a:cs typeface="Times New Roman" pitchFamily="18" charset="0"/>
              </a:rPr>
            </a:br>
            <a:r>
              <a:rPr lang="en-US" sz="3200" dirty="0" smtClean="0">
                <a:cs typeface="Times New Roman" pitchFamily="18" charset="0"/>
              </a:rPr>
              <a:t>Back to the Corporation</a:t>
            </a:r>
          </a:p>
        </p:txBody>
      </p:sp>
      <p:sp>
        <p:nvSpPr>
          <p:cNvPr id="17411"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1741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1BD9CFFE-4AAA-45E3-B06B-1CF6F34D2B59}" type="slidenum">
              <a:rPr lang="en-US" b="0">
                <a:solidFill>
                  <a:schemeClr val="bg1"/>
                </a:solidFill>
              </a:rPr>
              <a:pPr eaLnBrk="1" hangingPunct="1"/>
              <a:t>11</a:t>
            </a:fld>
            <a:endParaRPr lang="en-US" b="0">
              <a:solidFill>
                <a:schemeClr val="bg1"/>
              </a:solidFill>
            </a:endParaRPr>
          </a:p>
        </p:txBody>
      </p:sp>
      <p:sp>
        <p:nvSpPr>
          <p:cNvPr id="17413" name="Text Box 3"/>
          <p:cNvSpPr txBox="1">
            <a:spLocks noChangeArrowheads="1"/>
          </p:cNvSpPr>
          <p:nvPr/>
        </p:nvSpPr>
        <p:spPr bwMode="auto">
          <a:xfrm>
            <a:off x="4038600" y="1828800"/>
            <a:ext cx="1055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400">
                <a:latin typeface="Times New Roman" panose="02020603050405020304" pitchFamily="18" charset="0"/>
              </a:rPr>
              <a:t>S/H #1</a:t>
            </a:r>
          </a:p>
        </p:txBody>
      </p:sp>
      <p:sp>
        <p:nvSpPr>
          <p:cNvPr id="17414" name="Text Box 4"/>
          <p:cNvSpPr txBox="1">
            <a:spLocks noChangeArrowheads="1"/>
          </p:cNvSpPr>
          <p:nvPr/>
        </p:nvSpPr>
        <p:spPr bwMode="auto">
          <a:xfrm>
            <a:off x="3276600" y="3657600"/>
            <a:ext cx="2438400" cy="19431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400">
                <a:latin typeface="Times New Roman" panose="02020603050405020304" pitchFamily="18" charset="0"/>
              </a:rPr>
              <a:t>Corporation</a:t>
            </a:r>
          </a:p>
          <a:p>
            <a:pPr eaLnBrk="1" hangingPunct="1"/>
            <a:r>
              <a:rPr lang="en-US" sz="2400">
                <a:latin typeface="Times New Roman" panose="02020603050405020304" pitchFamily="18" charset="0"/>
              </a:rPr>
              <a:t>PUC	  $  5,000</a:t>
            </a:r>
          </a:p>
          <a:p>
            <a:pPr eaLnBrk="1" hangingPunct="1"/>
            <a:r>
              <a:rPr lang="en-US" sz="2400">
                <a:latin typeface="Times New Roman" panose="02020603050405020304" pitchFamily="18" charset="0"/>
              </a:rPr>
              <a:t>R/E        </a:t>
            </a:r>
            <a:r>
              <a:rPr lang="en-US" sz="2400" u="sng">
                <a:latin typeface="Times New Roman" panose="02020603050405020304" pitchFamily="18" charset="0"/>
              </a:rPr>
              <a:t>  45,000</a:t>
            </a:r>
          </a:p>
          <a:p>
            <a:pPr eaLnBrk="1" hangingPunct="1"/>
            <a:r>
              <a:rPr lang="en-US" sz="2400">
                <a:latin typeface="Times New Roman" panose="02020603050405020304" pitchFamily="18" charset="0"/>
              </a:rPr>
              <a:t>             $ 50,000</a:t>
            </a:r>
          </a:p>
          <a:p>
            <a:pPr eaLnBrk="1" hangingPunct="1"/>
            <a:endParaRPr lang="en-US" sz="2400" u="sng">
              <a:latin typeface="Times New Roman" panose="02020603050405020304" pitchFamily="18" charset="0"/>
            </a:endParaRPr>
          </a:p>
        </p:txBody>
      </p:sp>
      <p:sp>
        <p:nvSpPr>
          <p:cNvPr id="826373" name="Line 5"/>
          <p:cNvSpPr>
            <a:spLocks noChangeShapeType="1"/>
          </p:cNvSpPr>
          <p:nvPr/>
        </p:nvSpPr>
        <p:spPr bwMode="auto">
          <a:xfrm>
            <a:off x="4495800" y="2286000"/>
            <a:ext cx="0" cy="1371600"/>
          </a:xfrm>
          <a:prstGeom prst="line">
            <a:avLst/>
          </a:prstGeom>
          <a:noFill/>
          <a:ln w="25400">
            <a:solidFill>
              <a:schemeClr val="tx1"/>
            </a:solidFill>
            <a:prstDash val="sysDot"/>
            <a:round/>
            <a:headEnd/>
            <a:tailEnd/>
          </a:ln>
          <a:effectLst/>
        </p:spPr>
        <p:txBody>
          <a:bodyPr wrap="none"/>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17416" name="Text Box 6"/>
          <p:cNvSpPr txBox="1">
            <a:spLocks noChangeArrowheads="1"/>
          </p:cNvSpPr>
          <p:nvPr/>
        </p:nvSpPr>
        <p:spPr bwMode="auto">
          <a:xfrm>
            <a:off x="4953000" y="2667000"/>
            <a:ext cx="1555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a:latin typeface="Times New Roman" panose="02020603050405020304" pitchFamily="18" charset="0"/>
              </a:rPr>
              <a:t>50%</a:t>
            </a:r>
          </a:p>
          <a:p>
            <a:pPr eaLnBrk="1" hangingPunct="1"/>
            <a:r>
              <a:rPr lang="en-US">
                <a:latin typeface="Times New Roman" panose="02020603050405020304" pitchFamily="18" charset="0"/>
              </a:rPr>
              <a:t>Value $50,000</a:t>
            </a:r>
          </a:p>
        </p:txBody>
      </p:sp>
      <p:sp>
        <p:nvSpPr>
          <p:cNvPr id="17417" name="Text Box 7"/>
          <p:cNvSpPr txBox="1">
            <a:spLocks noChangeArrowheads="1"/>
          </p:cNvSpPr>
          <p:nvPr/>
        </p:nvSpPr>
        <p:spPr bwMode="auto">
          <a:xfrm>
            <a:off x="457200" y="3200400"/>
            <a:ext cx="877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400">
                <a:latin typeface="Times New Roman" panose="02020603050405020304" pitchFamily="18" charset="0"/>
              </a:rPr>
              <a:t>After</a:t>
            </a: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394" name="Rectangle 2"/>
          <p:cNvSpPr>
            <a:spLocks noGrp="1" noChangeArrowheads="1"/>
          </p:cNvSpPr>
          <p:nvPr>
            <p:ph type="title"/>
          </p:nvPr>
        </p:nvSpPr>
        <p:spPr/>
        <p:txBody>
          <a:bodyPr/>
          <a:lstStyle/>
          <a:p>
            <a:pPr eaLnBrk="1" hangingPunct="1">
              <a:defRPr/>
            </a:pPr>
            <a:r>
              <a:rPr lang="en-US" sz="3200" dirty="0" smtClean="0">
                <a:cs typeface="Times New Roman" pitchFamily="18" charset="0"/>
              </a:rPr>
              <a:t>Sale of Shares </a:t>
            </a:r>
            <a:br>
              <a:rPr lang="en-US" sz="3200" dirty="0" smtClean="0">
                <a:cs typeface="Times New Roman" pitchFamily="18" charset="0"/>
              </a:rPr>
            </a:br>
            <a:r>
              <a:rPr lang="en-US" sz="3200" dirty="0" smtClean="0">
                <a:cs typeface="Times New Roman" pitchFamily="18" charset="0"/>
              </a:rPr>
              <a:t>Back to the Corporation</a:t>
            </a:r>
          </a:p>
        </p:txBody>
      </p:sp>
      <p:sp>
        <p:nvSpPr>
          <p:cNvPr id="18435" name="Rectangle 3"/>
          <p:cNvSpPr>
            <a:spLocks noGrp="1" noChangeArrowheads="1"/>
          </p:cNvSpPr>
          <p:nvPr>
            <p:ph idx="1"/>
          </p:nvPr>
        </p:nvSpPr>
        <p:spPr/>
        <p:txBody>
          <a:bodyPr/>
          <a:lstStyle/>
          <a:p>
            <a:pPr marL="533400" indent="-533400" eaLnBrk="1" hangingPunct="1">
              <a:buFont typeface="Wingdings" panose="05000000000000000000" pitchFamily="2" charset="2"/>
              <a:buNone/>
            </a:pPr>
            <a:r>
              <a:rPr lang="en-CA" b="1" dirty="0" smtClean="0"/>
              <a:t>Reduction of Paid-up Capital (“PUC”):</a:t>
            </a:r>
          </a:p>
          <a:p>
            <a:pPr marL="533400" indent="-533400" eaLnBrk="1" hangingPunct="1">
              <a:buFont typeface="Wingdings" panose="05000000000000000000" pitchFamily="2" charset="2"/>
              <a:buChar char="§"/>
            </a:pPr>
            <a:r>
              <a:rPr lang="en-CA" sz="2400" dirty="0" smtClean="0"/>
              <a:t>PUC can be return without redeeming shares. The tax treatment  varies:</a:t>
            </a:r>
          </a:p>
          <a:p>
            <a:pPr marL="914400" lvl="1" indent="-457200" eaLnBrk="1" hangingPunct="1">
              <a:buFont typeface="Wingdings" panose="05000000000000000000" pitchFamily="2" charset="2"/>
              <a:buNone/>
            </a:pPr>
            <a:r>
              <a:rPr lang="en-CA" dirty="0" smtClean="0"/>
              <a:t>Public corporation- ITA 84(4.1), 53(2)(a):</a:t>
            </a:r>
          </a:p>
          <a:p>
            <a:pPr marL="914400" lvl="1" indent="-457200" eaLnBrk="1" hangingPunct="1">
              <a:buFont typeface="Wingdings" panose="05000000000000000000" pitchFamily="2" charset="2"/>
              <a:buChar char="§"/>
            </a:pPr>
            <a:r>
              <a:rPr lang="en-CA" sz="2000" dirty="0" smtClean="0"/>
              <a:t>return of capital considered a taxable dividend for the entire payment.</a:t>
            </a:r>
          </a:p>
          <a:p>
            <a:pPr marL="457200" lvl="1" indent="0" eaLnBrk="1" hangingPunct="1">
              <a:buNone/>
            </a:pPr>
            <a:r>
              <a:rPr lang="en-CA" sz="2000" dirty="0" smtClean="0"/>
              <a:t>Private company – can return full PUC – 1$ tax free. Only issue is when selling shares, Average Cost Base </a:t>
            </a:r>
          </a:p>
        </p:txBody>
      </p:sp>
      <p:sp>
        <p:nvSpPr>
          <p:cNvPr id="18436"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1843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457D2F69-5A1A-4403-B400-9E838AEFDC23}" type="slidenum">
              <a:rPr lang="en-US" b="0">
                <a:solidFill>
                  <a:schemeClr val="bg1"/>
                </a:solidFill>
              </a:rPr>
              <a:pPr eaLnBrk="1" hangingPunct="1"/>
              <a:t>12</a:t>
            </a:fld>
            <a:endParaRPr lang="en-US" b="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42" name="Rectangle 2"/>
          <p:cNvSpPr>
            <a:spLocks noGrp="1" noChangeArrowheads="1"/>
          </p:cNvSpPr>
          <p:nvPr>
            <p:ph type="title"/>
          </p:nvPr>
        </p:nvSpPr>
        <p:spPr/>
        <p:txBody>
          <a:bodyPr/>
          <a:lstStyle/>
          <a:p>
            <a:pPr marL="896938" indent="-896938" eaLnBrk="1" hangingPunct="1">
              <a:buFontTx/>
              <a:buAutoNum type="romanUcPeriod" startAt="2"/>
              <a:defRPr/>
            </a:pPr>
            <a:r>
              <a:rPr lang="en-CA" sz="3200" dirty="0" smtClean="0"/>
              <a:t>Transferring Assets to a Corporation (Section 85)</a:t>
            </a:r>
          </a:p>
        </p:txBody>
      </p:sp>
      <p:sp>
        <p:nvSpPr>
          <p:cNvPr id="20483" name="Rectangle 3"/>
          <p:cNvSpPr>
            <a:spLocks noGrp="1" noChangeArrowheads="1"/>
          </p:cNvSpPr>
          <p:nvPr>
            <p:ph idx="1"/>
          </p:nvPr>
        </p:nvSpPr>
        <p:spPr/>
        <p:txBody>
          <a:bodyPr/>
          <a:lstStyle/>
          <a:p>
            <a:pPr eaLnBrk="1" hangingPunct="1"/>
            <a:r>
              <a:rPr lang="en-CA" dirty="0" smtClean="0"/>
              <a:t>Transfer of assets constitutes a sale and disposition.</a:t>
            </a:r>
          </a:p>
          <a:p>
            <a:pPr eaLnBrk="1" hangingPunct="1"/>
            <a:r>
              <a:rPr lang="en-CA" dirty="0" smtClean="0"/>
              <a:t>Fair Value &gt; purchase price = tax implications.</a:t>
            </a:r>
          </a:p>
          <a:p>
            <a:pPr eaLnBrk="1" hangingPunct="1"/>
            <a:r>
              <a:rPr lang="en-CA" dirty="0" smtClean="0"/>
              <a:t>Existing or proposed shareholder can transfer an asset at:</a:t>
            </a:r>
          </a:p>
          <a:p>
            <a:pPr lvl="1" eaLnBrk="1" hangingPunct="1"/>
            <a:r>
              <a:rPr lang="en-CA" dirty="0" smtClean="0"/>
              <a:t>FMV or </a:t>
            </a:r>
          </a:p>
          <a:p>
            <a:pPr lvl="1" eaLnBrk="1" hangingPunct="1"/>
            <a:r>
              <a:rPr lang="en-CA" dirty="0" smtClean="0"/>
              <a:t>at an elected value, </a:t>
            </a:r>
          </a:p>
          <a:p>
            <a:pPr lvl="2" eaLnBrk="1" hangingPunct="1"/>
            <a:r>
              <a:rPr lang="en-CA" dirty="0" smtClean="0"/>
              <a:t>normally equal to the asset’s cost for tax purposes.</a:t>
            </a:r>
          </a:p>
        </p:txBody>
      </p:sp>
      <p:sp>
        <p:nvSpPr>
          <p:cNvPr id="2048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2048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0897202B-9DF0-4609-8F6E-7D899D3A77BD}" type="slidenum">
              <a:rPr lang="en-US" b="0">
                <a:solidFill>
                  <a:schemeClr val="bg1"/>
                </a:solidFill>
              </a:rPr>
              <a:pPr eaLnBrk="1" hangingPunct="1"/>
              <a:t>13</a:t>
            </a:fld>
            <a:endParaRPr lang="en-US" b="0">
              <a:solidFill>
                <a:schemeClr val="bg1"/>
              </a:solidFill>
            </a:endParaRPr>
          </a:p>
        </p:txBody>
      </p:sp>
      <p:pic>
        <p:nvPicPr>
          <p:cNvPr id="2048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3212976"/>
            <a:ext cx="9525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7" name="Picture 5" descr="j0318354[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5229225"/>
            <a:ext cx="1827213"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8" name="Picture 6" descr="bl00589_[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157788"/>
            <a:ext cx="871538"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0466" name="Rectangle 2"/>
          <p:cNvSpPr>
            <a:spLocks noGrp="1" noChangeArrowheads="1"/>
          </p:cNvSpPr>
          <p:nvPr>
            <p:ph type="title"/>
          </p:nvPr>
        </p:nvSpPr>
        <p:spPr/>
        <p:txBody>
          <a:bodyPr/>
          <a:lstStyle/>
          <a:p>
            <a:pPr eaLnBrk="1" hangingPunct="1">
              <a:defRPr/>
            </a:pPr>
            <a:r>
              <a:rPr lang="en-CA" sz="3200" dirty="0" smtClean="0"/>
              <a:t>Transfer of Assets at Fair Market Value</a:t>
            </a:r>
          </a:p>
        </p:txBody>
      </p:sp>
      <p:sp>
        <p:nvSpPr>
          <p:cNvPr id="21507" name="Rectangle 3"/>
          <p:cNvSpPr>
            <a:spLocks noGrp="1" noChangeArrowheads="1"/>
          </p:cNvSpPr>
          <p:nvPr>
            <p:ph idx="1"/>
          </p:nvPr>
        </p:nvSpPr>
        <p:spPr/>
        <p:txBody>
          <a:bodyPr/>
          <a:lstStyle/>
          <a:p>
            <a:pPr eaLnBrk="1" hangingPunct="1"/>
            <a:r>
              <a:rPr lang="en-CA" smtClean="0"/>
              <a:t>Gains are recognized.</a:t>
            </a:r>
          </a:p>
          <a:p>
            <a:pPr eaLnBrk="1" hangingPunct="1"/>
            <a:r>
              <a:rPr lang="en-CA" smtClean="0"/>
              <a:t>Resulting income depends on nature of the asset:</a:t>
            </a:r>
          </a:p>
          <a:p>
            <a:pPr lvl="1" eaLnBrk="1" hangingPunct="1"/>
            <a:r>
              <a:rPr lang="en-CA" smtClean="0"/>
              <a:t>Capital gain, </a:t>
            </a:r>
          </a:p>
          <a:p>
            <a:pPr lvl="1" eaLnBrk="1" hangingPunct="1"/>
            <a:r>
              <a:rPr lang="en-CA" smtClean="0"/>
              <a:t>recapture of CCA, or </a:t>
            </a:r>
          </a:p>
          <a:p>
            <a:pPr lvl="1" eaLnBrk="1" hangingPunct="1"/>
            <a:r>
              <a:rPr lang="en-CA" smtClean="0"/>
              <a:t>Normal business income.</a:t>
            </a:r>
          </a:p>
          <a:p>
            <a:pPr eaLnBrk="1" hangingPunct="1"/>
            <a:r>
              <a:rPr lang="en-CA" smtClean="0"/>
              <a:t>Corporation:</a:t>
            </a:r>
          </a:p>
          <a:p>
            <a:pPr lvl="1" eaLnBrk="1" hangingPunct="1"/>
            <a:r>
              <a:rPr lang="en-CA" smtClean="0"/>
              <a:t>Assets acquired at FMV increases the tax cost that may,</a:t>
            </a:r>
          </a:p>
          <a:p>
            <a:pPr lvl="2" eaLnBrk="1" hangingPunct="1"/>
            <a:r>
              <a:rPr lang="en-CA" smtClean="0"/>
              <a:t> </a:t>
            </a:r>
            <a:r>
              <a:rPr lang="en-CA" sz="2200" smtClean="0"/>
              <a:t>reduce the taxes payable by the corporation</a:t>
            </a:r>
            <a:r>
              <a:rPr lang="en-CA" smtClean="0"/>
              <a:t>.</a:t>
            </a:r>
          </a:p>
        </p:txBody>
      </p:sp>
      <p:sp>
        <p:nvSpPr>
          <p:cNvPr id="2150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2150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6EDC37E1-1E4B-4312-BEBE-EC98B8F889DD}" type="slidenum">
              <a:rPr lang="en-US" b="0">
                <a:solidFill>
                  <a:schemeClr val="bg1"/>
                </a:solidFill>
              </a:rPr>
              <a:pPr eaLnBrk="1" hangingPunct="1"/>
              <a:t>14</a:t>
            </a:fld>
            <a:endParaRPr lang="en-US" b="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1490" name="Rectangle 2"/>
          <p:cNvSpPr>
            <a:spLocks noGrp="1" noChangeArrowheads="1"/>
          </p:cNvSpPr>
          <p:nvPr>
            <p:ph type="title"/>
          </p:nvPr>
        </p:nvSpPr>
        <p:spPr/>
        <p:txBody>
          <a:bodyPr/>
          <a:lstStyle/>
          <a:p>
            <a:pPr eaLnBrk="1" hangingPunct="1">
              <a:defRPr/>
            </a:pPr>
            <a:r>
              <a:rPr lang="en-CA" sz="3200" dirty="0" smtClean="0"/>
              <a:t>Transfer at Fair Market Value</a:t>
            </a:r>
            <a:br>
              <a:rPr lang="en-CA" sz="3200" dirty="0" smtClean="0"/>
            </a:br>
            <a:r>
              <a:rPr lang="en-CA" sz="3200" dirty="0" smtClean="0"/>
              <a:t>An example (Note –ignore depreciation; only business assets)</a:t>
            </a:r>
            <a:endParaRPr lang="en-US" sz="3200" dirty="0" smtClean="0"/>
          </a:p>
        </p:txBody>
      </p:sp>
      <p:sp>
        <p:nvSpPr>
          <p:cNvPr id="22531" name="Rectangle 3"/>
          <p:cNvSpPr>
            <a:spLocks noGrp="1" noChangeArrowheads="1"/>
          </p:cNvSpPr>
          <p:nvPr>
            <p:ph idx="1"/>
          </p:nvPr>
        </p:nvSpPr>
        <p:spPr/>
        <p:txBody>
          <a:bodyPr/>
          <a:lstStyle/>
          <a:p>
            <a:pPr eaLnBrk="1" hangingPunct="1">
              <a:buFontTx/>
              <a:buNone/>
            </a:pPr>
            <a:r>
              <a:rPr lang="en-US" sz="2400" dirty="0" smtClean="0"/>
              <a:t>Original Cost = $100,000               UCC = $60,000</a:t>
            </a:r>
          </a:p>
          <a:p>
            <a:pPr eaLnBrk="1" hangingPunct="1">
              <a:buFontTx/>
              <a:buNone/>
            </a:pPr>
            <a:r>
              <a:rPr lang="en-US" sz="2400" dirty="0" smtClean="0"/>
              <a:t>FMV = $90,000			S/H tax rate = 45%</a:t>
            </a:r>
          </a:p>
          <a:p>
            <a:pPr eaLnBrk="1" hangingPunct="1">
              <a:buFontTx/>
              <a:buNone/>
            </a:pPr>
            <a:r>
              <a:rPr lang="en-US" sz="2400" dirty="0" smtClean="0"/>
              <a:t>Corporation tax rate = 25%</a:t>
            </a:r>
          </a:p>
          <a:p>
            <a:pPr eaLnBrk="1" hangingPunct="1">
              <a:buFontTx/>
              <a:buNone/>
            </a:pPr>
            <a:endParaRPr lang="en-US" sz="2400" dirty="0" smtClean="0"/>
          </a:p>
          <a:p>
            <a:pPr eaLnBrk="1" hangingPunct="1">
              <a:buFontTx/>
              <a:buNone/>
            </a:pPr>
            <a:endParaRPr lang="en-US" sz="2400" dirty="0" smtClean="0"/>
          </a:p>
          <a:p>
            <a:pPr eaLnBrk="1" hangingPunct="1">
              <a:buFontTx/>
              <a:buNone/>
            </a:pPr>
            <a:r>
              <a:rPr lang="en-US" b="1" u="sng" dirty="0" smtClean="0"/>
              <a:t>Shareholder</a:t>
            </a:r>
            <a:r>
              <a:rPr lang="en-US" b="1" dirty="0" smtClean="0"/>
              <a:t>		</a:t>
            </a:r>
            <a:r>
              <a:rPr lang="en-US" b="1" u="sng" dirty="0" smtClean="0"/>
              <a:t>Corporation</a:t>
            </a:r>
          </a:p>
          <a:p>
            <a:pPr eaLnBrk="1" hangingPunct="1">
              <a:buFontTx/>
              <a:buNone/>
            </a:pPr>
            <a:r>
              <a:rPr lang="en-US" sz="2400" dirty="0" smtClean="0"/>
              <a:t>POD        $90,000		Capital Cost       $90,000</a:t>
            </a:r>
          </a:p>
          <a:p>
            <a:pPr eaLnBrk="1" hangingPunct="1">
              <a:buFontTx/>
              <a:buNone/>
            </a:pPr>
            <a:r>
              <a:rPr lang="en-US" sz="2400" dirty="0" smtClean="0"/>
              <a:t>UCC        </a:t>
            </a:r>
            <a:r>
              <a:rPr lang="en-US" sz="2400" u="sng" dirty="0" smtClean="0"/>
              <a:t>(60,000)</a:t>
            </a:r>
            <a:r>
              <a:rPr lang="en-US" sz="2400" dirty="0" smtClean="0"/>
              <a:t>		Original UCC     </a:t>
            </a:r>
            <a:r>
              <a:rPr lang="en-US" sz="2400" u="sng" dirty="0" smtClean="0"/>
              <a:t>(60,000)</a:t>
            </a:r>
          </a:p>
          <a:p>
            <a:pPr eaLnBrk="1" hangingPunct="1">
              <a:buFontTx/>
              <a:buNone/>
            </a:pPr>
            <a:r>
              <a:rPr lang="en-US" sz="2400" dirty="0" smtClean="0"/>
              <a:t>Tax. Inc.  $30,000		Additional </a:t>
            </a:r>
            <a:r>
              <a:rPr lang="en-US" sz="2400" dirty="0" err="1" smtClean="0"/>
              <a:t>Ded</a:t>
            </a:r>
            <a:r>
              <a:rPr lang="en-US" sz="2400" dirty="0" smtClean="0"/>
              <a:t>.  $30,000</a:t>
            </a:r>
          </a:p>
        </p:txBody>
      </p:sp>
      <p:sp>
        <p:nvSpPr>
          <p:cNvPr id="22532"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2253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593D4C99-1A25-4DBC-B4BE-5970B2B450F7}" type="slidenum">
              <a:rPr lang="en-US" b="0">
                <a:solidFill>
                  <a:schemeClr val="bg1"/>
                </a:solidFill>
              </a:rPr>
              <a:pPr eaLnBrk="1" hangingPunct="1"/>
              <a:t>15</a:t>
            </a:fld>
            <a:endParaRPr lang="en-US" b="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2514" name="Rectangle 2"/>
          <p:cNvSpPr>
            <a:spLocks noGrp="1" noChangeArrowheads="1"/>
          </p:cNvSpPr>
          <p:nvPr>
            <p:ph type="title"/>
          </p:nvPr>
        </p:nvSpPr>
        <p:spPr/>
        <p:txBody>
          <a:bodyPr/>
          <a:lstStyle/>
          <a:p>
            <a:pPr eaLnBrk="1" hangingPunct="1">
              <a:defRPr/>
            </a:pPr>
            <a:r>
              <a:rPr lang="en-CA" sz="3200" dirty="0" smtClean="0"/>
              <a:t>Election to Transfer Assets at Tax Values</a:t>
            </a:r>
          </a:p>
        </p:txBody>
      </p:sp>
      <p:sp>
        <p:nvSpPr>
          <p:cNvPr id="23555" name="Rectangle 3"/>
          <p:cNvSpPr>
            <a:spLocks noGrp="1" noChangeArrowheads="1"/>
          </p:cNvSpPr>
          <p:nvPr>
            <p:ph idx="1"/>
          </p:nvPr>
        </p:nvSpPr>
        <p:spPr>
          <a:xfrm>
            <a:off x="179512" y="476672"/>
            <a:ext cx="8229600" cy="4525963"/>
          </a:xfrm>
        </p:spPr>
        <p:txBody>
          <a:bodyPr/>
          <a:lstStyle/>
          <a:p>
            <a:pPr eaLnBrk="1" hangingPunct="1"/>
            <a:r>
              <a:rPr lang="en-CA" dirty="0" smtClean="0"/>
              <a:t>The </a:t>
            </a:r>
            <a:r>
              <a:rPr lang="en-CA" i="1" dirty="0" smtClean="0"/>
              <a:t>Act</a:t>
            </a:r>
            <a:r>
              <a:rPr lang="en-CA" dirty="0" smtClean="0"/>
              <a:t> permits assets to be transferred to </a:t>
            </a:r>
            <a:r>
              <a:rPr lang="en-CA" b="1" dirty="0" smtClean="0"/>
              <a:t>a corporation</a:t>
            </a:r>
            <a:r>
              <a:rPr lang="en-CA" dirty="0" smtClean="0"/>
              <a:t> at their tax cost.</a:t>
            </a:r>
          </a:p>
          <a:p>
            <a:pPr eaLnBrk="1" hangingPunct="1"/>
            <a:r>
              <a:rPr lang="en-CA" dirty="0" smtClean="0"/>
              <a:t>Permitted even though the transfer price for legal purposes may be at FMV.</a:t>
            </a:r>
          </a:p>
          <a:p>
            <a:pPr eaLnBrk="1" hangingPunct="1"/>
            <a:r>
              <a:rPr lang="en-CA" dirty="0" smtClean="0"/>
              <a:t>ITA 85(1) - Called a “rollover” </a:t>
            </a:r>
          </a:p>
          <a:p>
            <a:pPr lvl="1" eaLnBrk="1" hangingPunct="1"/>
            <a:r>
              <a:rPr lang="en-CA" dirty="0" smtClean="0"/>
              <a:t>shareholder’s personal taxable income is rolled over to the corporation but not eliminated.</a:t>
            </a:r>
          </a:p>
          <a:p>
            <a:pPr marL="342900" lvl="1" indent="0" eaLnBrk="1" hangingPunct="1">
              <a:buNone/>
            </a:pPr>
            <a:r>
              <a:rPr lang="en-CA" dirty="0" smtClean="0"/>
              <a:t> (from a person to a company. The company owes you cost of all assets via demand note (company owes you $ tax free revenue for you) plus shares which have market value of difference between FMV and rollover value).</a:t>
            </a:r>
            <a:r>
              <a:rPr lang="en-CA" dirty="0" err="1" smtClean="0"/>
              <a:t>rol</a:t>
            </a:r>
            <a:r>
              <a:rPr lang="en-CA" dirty="0" smtClean="0"/>
              <a:t> Can pick the transfer price; goal to sell at &gt;  to trigger a capital gain to offset carry forward  capital losses.  Every asset transferred needs note (cost) and FMV to </a:t>
            </a:r>
            <a:r>
              <a:rPr lang="en-CA" dirty="0" err="1" smtClean="0"/>
              <a:t>determins</a:t>
            </a:r>
            <a:r>
              <a:rPr lang="en-CA" dirty="0" smtClean="0"/>
              <a:t> the acquisition cost of the share</a:t>
            </a:r>
          </a:p>
        </p:txBody>
      </p:sp>
      <p:sp>
        <p:nvSpPr>
          <p:cNvPr id="23556"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2355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DFE65364-A9BE-4D8F-8B40-C87C92C68866}" type="slidenum">
              <a:rPr lang="en-US" b="0">
                <a:solidFill>
                  <a:schemeClr val="bg1"/>
                </a:solidFill>
              </a:rPr>
              <a:pPr eaLnBrk="1" hangingPunct="1"/>
              <a:t>16</a:t>
            </a:fld>
            <a:endParaRPr lang="en-US" b="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The elected amount can never be less that the non-share </a:t>
            </a:r>
            <a:r>
              <a:rPr lang="en-US"/>
              <a:t>consideration </a:t>
            </a:r>
            <a:r>
              <a:rPr lang="en-US" smtClean="0"/>
              <a:t>received (cash or debt)</a:t>
            </a:r>
            <a:endParaRPr lang="en-US"/>
          </a:p>
        </p:txBody>
      </p:sp>
      <p:sp>
        <p:nvSpPr>
          <p:cNvPr id="4" name="Footer Placeholder 3"/>
          <p:cNvSpPr>
            <a:spLocks noGrp="1"/>
          </p:cNvSpPr>
          <p:nvPr>
            <p:ph type="ftr" sz="quarter" idx="10"/>
          </p:nvPr>
        </p:nvSpPr>
        <p:spPr/>
        <p:txBody>
          <a:bodyPr/>
          <a:lstStyle/>
          <a:p>
            <a:pPr>
              <a:defRPr/>
            </a:pPr>
            <a:r>
              <a:rPr lang="en-US" smtClean="0"/>
              <a:t>Copyright © 2015 McGraw-Hill Ryerson, Limited. All rights reserved.</a:t>
            </a:r>
            <a:endParaRPr lang="en-US"/>
          </a:p>
        </p:txBody>
      </p:sp>
      <p:sp>
        <p:nvSpPr>
          <p:cNvPr id="5" name="Slide Number Placeholder 4"/>
          <p:cNvSpPr>
            <a:spLocks noGrp="1"/>
          </p:cNvSpPr>
          <p:nvPr>
            <p:ph type="sldNum" sz="quarter" idx="11"/>
          </p:nvPr>
        </p:nvSpPr>
        <p:spPr/>
        <p:txBody>
          <a:bodyPr/>
          <a:lstStyle/>
          <a:p>
            <a:fld id="{1FB2A034-5456-40B7-B2D8-E1A05F977A64}" type="slidenum">
              <a:rPr lang="en-US" smtClean="0"/>
              <a:pPr/>
              <a:t>17</a:t>
            </a:fld>
            <a:endParaRPr lang="en-US"/>
          </a:p>
        </p:txBody>
      </p:sp>
    </p:spTree>
    <p:extLst>
      <p:ext uri="{BB962C8B-B14F-4D97-AF65-F5344CB8AC3E}">
        <p14:creationId xmlns:p14="http://schemas.microsoft.com/office/powerpoint/2010/main" val="1812131181"/>
      </p:ext>
    </p:extLst>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3538" name="Rectangle 2"/>
          <p:cNvSpPr>
            <a:spLocks noGrp="1" noChangeArrowheads="1"/>
          </p:cNvSpPr>
          <p:nvPr>
            <p:ph type="title"/>
          </p:nvPr>
        </p:nvSpPr>
        <p:spPr/>
        <p:txBody>
          <a:bodyPr/>
          <a:lstStyle/>
          <a:p>
            <a:pPr eaLnBrk="1" hangingPunct="1">
              <a:defRPr/>
            </a:pPr>
            <a:r>
              <a:rPr lang="en-CA" sz="3200" dirty="0" smtClean="0"/>
              <a:t>Election to Transfer Assets at Tax Values</a:t>
            </a:r>
            <a:endParaRPr lang="en-US" sz="3200" dirty="0" smtClean="0"/>
          </a:p>
        </p:txBody>
      </p:sp>
      <p:sp>
        <p:nvSpPr>
          <p:cNvPr id="24579" name="Rectangle 3"/>
          <p:cNvSpPr>
            <a:spLocks noGrp="1" noChangeArrowheads="1"/>
          </p:cNvSpPr>
          <p:nvPr>
            <p:ph idx="1"/>
          </p:nvPr>
        </p:nvSpPr>
        <p:spPr/>
        <p:txBody>
          <a:bodyPr/>
          <a:lstStyle/>
          <a:p>
            <a:pPr eaLnBrk="1" hangingPunct="1">
              <a:buFontTx/>
              <a:buNone/>
            </a:pPr>
            <a:r>
              <a:rPr lang="en-CA" smtClean="0"/>
              <a:t>Election limitations</a:t>
            </a:r>
          </a:p>
          <a:p>
            <a:pPr lvl="1" eaLnBrk="1" hangingPunct="1"/>
            <a:r>
              <a:rPr lang="en-CA" sz="2800" smtClean="0"/>
              <a:t>Corporation can pay in form of share or non-share consideration.</a:t>
            </a:r>
          </a:p>
          <a:p>
            <a:pPr lvl="1" eaLnBrk="1" hangingPunct="1"/>
            <a:r>
              <a:rPr lang="en-CA" sz="2800" smtClean="0"/>
              <a:t>Tax-Free transfer:</a:t>
            </a:r>
          </a:p>
          <a:p>
            <a:pPr lvl="2" eaLnBrk="1" hangingPunct="1"/>
            <a:r>
              <a:rPr lang="en-CA" sz="2400" smtClean="0"/>
              <a:t>Consideration must include some shares, </a:t>
            </a:r>
          </a:p>
          <a:p>
            <a:pPr lvl="2" eaLnBrk="1" hangingPunct="1"/>
            <a:r>
              <a:rPr lang="en-CA" sz="2400" smtClean="0"/>
              <a:t>non-share consideration:</a:t>
            </a:r>
          </a:p>
          <a:p>
            <a:pPr lvl="3" eaLnBrk="1" hangingPunct="1"/>
            <a:r>
              <a:rPr lang="en-CA" sz="2000" smtClean="0"/>
              <a:t>cannot be &gt; elected value.</a:t>
            </a:r>
          </a:p>
        </p:txBody>
      </p:sp>
      <p:sp>
        <p:nvSpPr>
          <p:cNvPr id="2458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24581"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5BE81408-DEA7-46EA-A3C7-418EA7BAF5A0}" type="slidenum">
              <a:rPr lang="en-US" b="0">
                <a:solidFill>
                  <a:schemeClr val="bg1"/>
                </a:solidFill>
              </a:rPr>
              <a:pPr eaLnBrk="1" hangingPunct="1"/>
              <a:t>18</a:t>
            </a:fld>
            <a:endParaRPr lang="en-US" b="0">
              <a:solidFill>
                <a:schemeClr val="bg1"/>
              </a:solidFill>
            </a:endParaRPr>
          </a:p>
        </p:txBody>
      </p:sp>
      <p:sp>
        <p:nvSpPr>
          <p:cNvPr id="833540" name="AutoShape 4"/>
          <p:cNvSpPr>
            <a:spLocks noChangeArrowheads="1"/>
          </p:cNvSpPr>
          <p:nvPr/>
        </p:nvSpPr>
        <p:spPr bwMode="auto">
          <a:xfrm>
            <a:off x="0" y="5013325"/>
            <a:ext cx="1403350" cy="1268413"/>
          </a:xfrm>
          <a:prstGeom prst="wedgeRectCallout">
            <a:avLst>
              <a:gd name="adj1" fmla="val 67024"/>
              <a:gd name="adj2" fmla="val -97606"/>
            </a:avLst>
          </a:prstGeom>
          <a:solidFill>
            <a:schemeClr val="accent6">
              <a:lumMod val="75000"/>
            </a:schemeClr>
          </a:solidFill>
          <a:ln w="9525">
            <a:solidFill>
              <a:schemeClr val="tx1"/>
            </a:solidFill>
            <a:miter lim="800000"/>
            <a:headEnd/>
            <a:tailEnd/>
          </a:ln>
          <a:effectLst/>
        </p:spPr>
        <p:txBody>
          <a:bodyPr/>
          <a:lstStyle/>
          <a:p>
            <a:pPr algn="ctr">
              <a:defRPr/>
            </a:pPr>
            <a:r>
              <a:rPr lang="en-CA" dirty="0">
                <a:solidFill>
                  <a:schemeClr val="bg1"/>
                </a:solidFill>
                <a:effectLst>
                  <a:outerShdw blurRad="38100" dist="38100" dir="2700000" algn="tl">
                    <a:srgbClr val="000000">
                      <a:alpha val="43137"/>
                    </a:srgbClr>
                  </a:outerShdw>
                </a:effectLst>
                <a:latin typeface="Arial" charset="0"/>
                <a:cs typeface="Arial" charset="0"/>
              </a:rPr>
              <a:t>i.e. cash, note receivable, debt</a:t>
            </a: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4562" name="Rectangle 2"/>
          <p:cNvSpPr>
            <a:spLocks noGrp="1" noChangeArrowheads="1"/>
          </p:cNvSpPr>
          <p:nvPr>
            <p:ph type="title"/>
          </p:nvPr>
        </p:nvSpPr>
        <p:spPr/>
        <p:txBody>
          <a:bodyPr/>
          <a:lstStyle/>
          <a:p>
            <a:pPr eaLnBrk="1" hangingPunct="1">
              <a:defRPr/>
            </a:pPr>
            <a:r>
              <a:rPr lang="en-CA" sz="3200" dirty="0" smtClean="0"/>
              <a:t>Election to Transfer Assets at Tax Values</a:t>
            </a:r>
            <a:endParaRPr lang="en-US" sz="3200" dirty="0" smtClean="0"/>
          </a:p>
        </p:txBody>
      </p:sp>
      <p:sp>
        <p:nvSpPr>
          <p:cNvPr id="25603" name="Rectangle 3"/>
          <p:cNvSpPr>
            <a:spLocks noGrp="1" noChangeArrowheads="1"/>
          </p:cNvSpPr>
          <p:nvPr>
            <p:ph idx="1"/>
          </p:nvPr>
        </p:nvSpPr>
        <p:spPr/>
        <p:txBody>
          <a:bodyPr/>
          <a:lstStyle/>
          <a:p>
            <a:pPr eaLnBrk="1" hangingPunct="1">
              <a:buFontTx/>
              <a:buNone/>
            </a:pPr>
            <a:r>
              <a:rPr lang="en-CA" b="1" smtClean="0"/>
              <a:t>Tax implications:</a:t>
            </a:r>
          </a:p>
          <a:p>
            <a:pPr lvl="1" eaLnBrk="1" hangingPunct="1"/>
            <a:r>
              <a:rPr lang="en-CA" sz="2800" smtClean="0"/>
              <a:t>defers tax to the shareholder at the time of the transfer.</a:t>
            </a:r>
          </a:p>
          <a:p>
            <a:pPr lvl="1" eaLnBrk="1" hangingPunct="1"/>
            <a:r>
              <a:rPr lang="en-CA" sz="2800" smtClean="0"/>
              <a:t>There will be future tax implications.</a:t>
            </a:r>
          </a:p>
        </p:txBody>
      </p:sp>
      <p:sp>
        <p:nvSpPr>
          <p:cNvPr id="2560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2560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3A0B2DA2-466D-48FB-AFEE-0FEEBA9432C7}" type="slidenum">
              <a:rPr lang="en-US" b="0">
                <a:solidFill>
                  <a:schemeClr val="bg1"/>
                </a:solidFill>
              </a:rPr>
              <a:pPr eaLnBrk="1" hangingPunct="1"/>
              <a:t>19</a:t>
            </a:fld>
            <a:endParaRPr lang="en-US" b="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ONLY need to know </a:t>
            </a:r>
            <a:r>
              <a:rPr lang="en-US" smtClean="0"/>
              <a:t>about rollover for exam</a:t>
            </a:r>
          </a:p>
        </p:txBody>
      </p:sp>
      <p:sp>
        <p:nvSpPr>
          <p:cNvPr id="4" name="Footer Placeholder 3"/>
          <p:cNvSpPr>
            <a:spLocks noGrp="1"/>
          </p:cNvSpPr>
          <p:nvPr>
            <p:ph type="ftr" sz="quarter" idx="10"/>
          </p:nvPr>
        </p:nvSpPr>
        <p:spPr/>
        <p:txBody>
          <a:bodyPr/>
          <a:lstStyle/>
          <a:p>
            <a:pPr>
              <a:defRPr/>
            </a:pPr>
            <a:r>
              <a:rPr lang="en-US" smtClean="0"/>
              <a:t>Copyright © 2015 McGraw-Hill Ryerson, Limited. All rights reserved.</a:t>
            </a:r>
            <a:endParaRPr lang="en-US"/>
          </a:p>
        </p:txBody>
      </p:sp>
      <p:sp>
        <p:nvSpPr>
          <p:cNvPr id="5" name="Slide Number Placeholder 4"/>
          <p:cNvSpPr>
            <a:spLocks noGrp="1"/>
          </p:cNvSpPr>
          <p:nvPr>
            <p:ph type="sldNum" sz="quarter" idx="11"/>
          </p:nvPr>
        </p:nvSpPr>
        <p:spPr/>
        <p:txBody>
          <a:bodyPr/>
          <a:lstStyle/>
          <a:p>
            <a:fld id="{1FB2A034-5456-40B7-B2D8-E1A05F977A64}" type="slidenum">
              <a:rPr lang="en-US" smtClean="0"/>
              <a:pPr/>
              <a:t>2</a:t>
            </a:fld>
            <a:endParaRPr lang="en-US"/>
          </a:p>
        </p:txBody>
      </p:sp>
    </p:spTree>
    <p:extLst>
      <p:ext uri="{BB962C8B-B14F-4D97-AF65-F5344CB8AC3E}">
        <p14:creationId xmlns:p14="http://schemas.microsoft.com/office/powerpoint/2010/main" val="1962310830"/>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5586" name="Rectangle 2"/>
          <p:cNvSpPr>
            <a:spLocks noGrp="1" noChangeArrowheads="1"/>
          </p:cNvSpPr>
          <p:nvPr>
            <p:ph type="title"/>
          </p:nvPr>
        </p:nvSpPr>
        <p:spPr/>
        <p:txBody>
          <a:bodyPr/>
          <a:lstStyle/>
          <a:p>
            <a:pPr eaLnBrk="1" hangingPunct="1">
              <a:defRPr/>
            </a:pPr>
            <a:r>
              <a:rPr lang="en-CA" sz="3200" dirty="0" smtClean="0"/>
              <a:t>Applying the Election Option</a:t>
            </a:r>
          </a:p>
        </p:txBody>
      </p:sp>
      <p:sp>
        <p:nvSpPr>
          <p:cNvPr id="26627" name="Rectangle 3"/>
          <p:cNvSpPr>
            <a:spLocks noGrp="1" noChangeArrowheads="1"/>
          </p:cNvSpPr>
          <p:nvPr>
            <p:ph idx="1"/>
          </p:nvPr>
        </p:nvSpPr>
        <p:spPr/>
        <p:txBody>
          <a:bodyPr/>
          <a:lstStyle/>
          <a:p>
            <a:pPr marL="533400" indent="-533400" eaLnBrk="1" hangingPunct="1">
              <a:buFontTx/>
              <a:buNone/>
            </a:pPr>
            <a:r>
              <a:rPr lang="en-CA" b="1" smtClean="0"/>
              <a:t>ITA 85(1.1) - Assets eligible for transfer at tax cost are:</a:t>
            </a:r>
          </a:p>
          <a:p>
            <a:pPr marL="914400" lvl="1" indent="-457200" eaLnBrk="1" hangingPunct="1">
              <a:buFont typeface="Wingdings" panose="05000000000000000000" pitchFamily="2" charset="2"/>
              <a:buAutoNum type="arabicPeriod"/>
            </a:pPr>
            <a:r>
              <a:rPr lang="en-CA" sz="2800" smtClean="0"/>
              <a:t>Capital property,</a:t>
            </a:r>
          </a:p>
          <a:p>
            <a:pPr marL="1295400" lvl="2" indent="-381000" eaLnBrk="1" hangingPunct="1">
              <a:buSzPct val="80000"/>
            </a:pPr>
            <a:r>
              <a:rPr lang="en-CA" sz="2800" smtClean="0"/>
              <a:t>depreciable and </a:t>
            </a:r>
          </a:p>
          <a:p>
            <a:pPr marL="1295400" lvl="2" indent="-381000" eaLnBrk="1" hangingPunct="1">
              <a:buSzPct val="80000"/>
            </a:pPr>
            <a:r>
              <a:rPr lang="en-CA" sz="2800" smtClean="0"/>
              <a:t>non-depreciable</a:t>
            </a:r>
          </a:p>
          <a:p>
            <a:pPr marL="914400" lvl="1" indent="-457200" eaLnBrk="1" hangingPunct="1">
              <a:buFont typeface="Wingdings" panose="05000000000000000000" pitchFamily="2" charset="2"/>
              <a:buAutoNum type="arabicPeriod"/>
            </a:pPr>
            <a:r>
              <a:rPr lang="en-CA" sz="2800" smtClean="0"/>
              <a:t>Inventory</a:t>
            </a:r>
          </a:p>
          <a:p>
            <a:pPr marL="914400" lvl="1" indent="-457200" eaLnBrk="1" hangingPunct="1">
              <a:buFont typeface="Wingdings" panose="05000000000000000000" pitchFamily="2" charset="2"/>
              <a:buAutoNum type="arabicPeriod"/>
            </a:pPr>
            <a:r>
              <a:rPr lang="en-CA" sz="2800" smtClean="0"/>
              <a:t>Eligible capital property</a:t>
            </a:r>
          </a:p>
          <a:p>
            <a:pPr marL="914400" lvl="1" indent="-457200" eaLnBrk="1" hangingPunct="1">
              <a:buFont typeface="Wingdings" panose="05000000000000000000" pitchFamily="2" charset="2"/>
              <a:buAutoNum type="arabicPeriod"/>
            </a:pPr>
            <a:r>
              <a:rPr lang="en-CA" sz="2800" smtClean="0"/>
              <a:t>Resource property</a:t>
            </a:r>
          </a:p>
        </p:txBody>
      </p:sp>
      <p:sp>
        <p:nvSpPr>
          <p:cNvPr id="2662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266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D3161CCB-FF08-4ADB-B031-115D10672C57}" type="slidenum">
              <a:rPr lang="en-US" b="0">
                <a:solidFill>
                  <a:schemeClr val="bg1"/>
                </a:solidFill>
              </a:rPr>
              <a:pPr eaLnBrk="1" hangingPunct="1"/>
              <a:t>20</a:t>
            </a:fld>
            <a:endParaRPr lang="en-US" b="0">
              <a:solidFill>
                <a:schemeClr val="bg1"/>
              </a:solidFill>
            </a:endParaRPr>
          </a:p>
        </p:txBody>
      </p:sp>
      <p:pic>
        <p:nvPicPr>
          <p:cNvPr id="2663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276600"/>
            <a:ext cx="885825"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5" descr="j021493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2438400"/>
            <a:ext cx="1828800"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2" name="Picture 6" descr="j030525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4221163"/>
            <a:ext cx="852488"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610" name="Rectangle 2"/>
          <p:cNvSpPr>
            <a:spLocks noGrp="1" noChangeArrowheads="1"/>
          </p:cNvSpPr>
          <p:nvPr>
            <p:ph type="title"/>
          </p:nvPr>
        </p:nvSpPr>
        <p:spPr/>
        <p:txBody>
          <a:bodyPr/>
          <a:lstStyle/>
          <a:p>
            <a:pPr eaLnBrk="1" hangingPunct="1">
              <a:defRPr/>
            </a:pPr>
            <a:r>
              <a:rPr lang="en-CA" sz="3200" dirty="0" smtClean="0"/>
              <a:t>Election to Transfer Assets at Tax Values</a:t>
            </a:r>
            <a:endParaRPr lang="en-US" sz="3200" dirty="0" smtClean="0"/>
          </a:p>
        </p:txBody>
      </p:sp>
      <p:sp>
        <p:nvSpPr>
          <p:cNvPr id="27651" name="Rectangle 3"/>
          <p:cNvSpPr>
            <a:spLocks noGrp="1" noChangeArrowheads="1"/>
          </p:cNvSpPr>
          <p:nvPr>
            <p:ph idx="1"/>
          </p:nvPr>
        </p:nvSpPr>
        <p:spPr/>
        <p:txBody>
          <a:bodyPr/>
          <a:lstStyle/>
          <a:p>
            <a:pPr marL="457200" indent="-457200" eaLnBrk="1" hangingPunct="1">
              <a:buFontTx/>
              <a:buNone/>
            </a:pPr>
            <a:r>
              <a:rPr lang="en-CA" b="1" smtClean="0"/>
              <a:t>Use of the election:</a:t>
            </a:r>
          </a:p>
          <a:p>
            <a:pPr marL="838200" lvl="1" indent="-381000" eaLnBrk="1" hangingPunct="1">
              <a:buFont typeface="Wingdings" panose="05000000000000000000" pitchFamily="2" charset="2"/>
              <a:buAutoNum type="arabicPeriod"/>
            </a:pPr>
            <a:r>
              <a:rPr lang="en-CA" smtClean="0"/>
              <a:t>Proprietorship  to Corporation - where the proprietor becomes the shareholder.</a:t>
            </a:r>
          </a:p>
          <a:p>
            <a:pPr marL="838200" lvl="1" indent="-381000" eaLnBrk="1" hangingPunct="1">
              <a:buFont typeface="Wingdings" panose="05000000000000000000" pitchFamily="2" charset="2"/>
              <a:buAutoNum type="arabicPeriod"/>
            </a:pPr>
            <a:endParaRPr lang="en-CA" smtClean="0"/>
          </a:p>
        </p:txBody>
      </p:sp>
      <p:sp>
        <p:nvSpPr>
          <p:cNvPr id="27652"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2765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BD08DB1C-D463-4D56-9495-E0DD0CB909C7}" type="slidenum">
              <a:rPr lang="en-US" b="0">
                <a:solidFill>
                  <a:schemeClr val="bg1"/>
                </a:solidFill>
              </a:rPr>
              <a:pPr eaLnBrk="1" hangingPunct="1"/>
              <a:t>21</a:t>
            </a:fld>
            <a:endParaRPr lang="en-US" b="0">
              <a:solidFill>
                <a:schemeClr val="bg1"/>
              </a:solidFill>
            </a:endParaRPr>
          </a:p>
        </p:txBody>
      </p:sp>
      <p:pic>
        <p:nvPicPr>
          <p:cNvPr id="27654" name="Picture 4" descr="j02920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0113" y="3573463"/>
            <a:ext cx="1868487" cy="177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6613" name="Rectangle 5"/>
          <p:cNvSpPr>
            <a:spLocks noChangeArrowheads="1"/>
          </p:cNvSpPr>
          <p:nvPr/>
        </p:nvSpPr>
        <p:spPr bwMode="auto">
          <a:xfrm>
            <a:off x="5292725" y="3860800"/>
            <a:ext cx="2138363" cy="1347788"/>
          </a:xfrm>
          <a:prstGeom prst="rect">
            <a:avLst/>
          </a:prstGeom>
          <a:noFill/>
          <a:ln w="38100">
            <a:solidFill>
              <a:schemeClr val="accent6">
                <a:lumMod val="75000"/>
              </a:schemeClr>
            </a:solidFill>
            <a:miter lim="800000"/>
            <a:headEnd/>
            <a:tailEnd/>
          </a:ln>
          <a:effectLst/>
        </p:spPr>
        <p:txBody>
          <a:bodyPr wrap="none" anchor="ctr"/>
          <a:lstStyle/>
          <a:p>
            <a:pPr algn="ctr">
              <a:defRPr/>
            </a:pPr>
            <a:r>
              <a:rPr lang="en-CA" dirty="0">
                <a:solidFill>
                  <a:srgbClr val="002060"/>
                </a:solidFill>
                <a:latin typeface="Arial" charset="0"/>
                <a:cs typeface="Arial" charset="0"/>
              </a:rPr>
              <a:t>Corporation</a:t>
            </a:r>
          </a:p>
        </p:txBody>
      </p:sp>
      <p:sp>
        <p:nvSpPr>
          <p:cNvPr id="836614" name="AutoShape 6"/>
          <p:cNvSpPr>
            <a:spLocks noChangeArrowheads="1"/>
          </p:cNvSpPr>
          <p:nvPr/>
        </p:nvSpPr>
        <p:spPr bwMode="auto">
          <a:xfrm>
            <a:off x="3419475" y="4365625"/>
            <a:ext cx="1408113" cy="485775"/>
          </a:xfrm>
          <a:prstGeom prst="rightArrow">
            <a:avLst>
              <a:gd name="adj1" fmla="val 50000"/>
              <a:gd name="adj2" fmla="val 72467"/>
            </a:avLst>
          </a:prstGeom>
          <a:solidFill>
            <a:srgbClr val="FF0000"/>
          </a:solidFill>
          <a:ln w="38100">
            <a:solidFill>
              <a:srgbClr val="002060"/>
            </a:solidFill>
            <a:miter lim="800000"/>
            <a:headEnd/>
            <a:tailEnd/>
          </a:ln>
          <a:effectLst/>
        </p:spPr>
        <p:txBody>
          <a:bodyPr wrap="none" anchor="ctr"/>
          <a:lstStyle/>
          <a:p>
            <a:pPr>
              <a:defRPr/>
            </a:pPr>
            <a:endParaRPr lang="en-CA">
              <a:effectLst>
                <a:outerShdw blurRad="38100" dist="38100" dir="2700000" algn="tl">
                  <a:srgbClr val="000000">
                    <a:alpha val="43137"/>
                  </a:srgbClr>
                </a:outerShdw>
              </a:effectLst>
              <a:latin typeface="Arial" charset="0"/>
              <a:cs typeface="Arial" charset="0"/>
            </a:endParaRP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634" name="Rectangle 2"/>
          <p:cNvSpPr>
            <a:spLocks noGrp="1" noChangeArrowheads="1"/>
          </p:cNvSpPr>
          <p:nvPr>
            <p:ph type="title"/>
          </p:nvPr>
        </p:nvSpPr>
        <p:spPr/>
        <p:txBody>
          <a:bodyPr/>
          <a:lstStyle/>
          <a:p>
            <a:pPr eaLnBrk="1" hangingPunct="1">
              <a:defRPr/>
            </a:pPr>
            <a:r>
              <a:rPr lang="en-CA" sz="3200" dirty="0" smtClean="0"/>
              <a:t>Election to Transfer Assets at Tax Values</a:t>
            </a:r>
          </a:p>
        </p:txBody>
      </p:sp>
      <p:sp>
        <p:nvSpPr>
          <p:cNvPr id="32771" name="Rectangle 3"/>
          <p:cNvSpPr>
            <a:spLocks noGrp="1" noChangeArrowheads="1"/>
          </p:cNvSpPr>
          <p:nvPr>
            <p:ph idx="1"/>
          </p:nvPr>
        </p:nvSpPr>
        <p:spPr>
          <a:ln>
            <a:solidFill>
              <a:schemeClr val="accent6">
                <a:lumMod val="50000"/>
              </a:schemeClr>
            </a:solidFill>
          </a:ln>
        </p:spPr>
        <p:txBody>
          <a:bodyPr/>
          <a:lstStyle/>
          <a:p>
            <a:pPr marL="533400" indent="-533400" eaLnBrk="1" hangingPunct="1">
              <a:buFont typeface="Wingdings" pitchFamily="2" charset="2"/>
              <a:buAutoNum type="arabicPeriod" startAt="2"/>
              <a:defRPr/>
            </a:pPr>
            <a:r>
              <a:rPr lang="en-CA" smtClean="0"/>
              <a:t>Transfer assets from parent to new or existing subsidiary.</a:t>
            </a:r>
          </a:p>
        </p:txBody>
      </p:sp>
      <p:sp>
        <p:nvSpPr>
          <p:cNvPr id="28676"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2867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B5E68D1A-49A4-4601-8F71-3685C107C0C5}" type="slidenum">
              <a:rPr lang="en-US" b="0">
                <a:solidFill>
                  <a:schemeClr val="bg1"/>
                </a:solidFill>
              </a:rPr>
              <a:pPr eaLnBrk="1" hangingPunct="1"/>
              <a:t>22</a:t>
            </a:fld>
            <a:endParaRPr lang="en-US" b="0">
              <a:solidFill>
                <a:schemeClr val="bg1"/>
              </a:solidFill>
            </a:endParaRPr>
          </a:p>
        </p:txBody>
      </p:sp>
      <p:sp>
        <p:nvSpPr>
          <p:cNvPr id="837636" name="Rectangle 4"/>
          <p:cNvSpPr>
            <a:spLocks noChangeArrowheads="1"/>
          </p:cNvSpPr>
          <p:nvPr/>
        </p:nvSpPr>
        <p:spPr bwMode="auto">
          <a:xfrm>
            <a:off x="3276600" y="2492375"/>
            <a:ext cx="2138363" cy="1008063"/>
          </a:xfrm>
          <a:prstGeom prst="rect">
            <a:avLst/>
          </a:prstGeom>
          <a:noFill/>
          <a:ln w="38100">
            <a:solidFill>
              <a:schemeClr val="accent6">
                <a:lumMod val="50000"/>
              </a:schemeClr>
            </a:solidFill>
            <a:miter lim="800000"/>
            <a:headEnd/>
            <a:tailEnd/>
          </a:ln>
          <a:effectLst/>
        </p:spPr>
        <p:txBody>
          <a:bodyPr wrap="none" anchor="ctr"/>
          <a:lstStyle/>
          <a:p>
            <a:pPr algn="ctr">
              <a:defRPr/>
            </a:pPr>
            <a:r>
              <a:rPr lang="en-CA">
                <a:solidFill>
                  <a:srgbClr val="FF0000"/>
                </a:solidFill>
                <a:latin typeface="Arial" charset="0"/>
                <a:cs typeface="Arial" charset="0"/>
              </a:rPr>
              <a:t>Parent</a:t>
            </a:r>
          </a:p>
          <a:p>
            <a:pPr algn="ctr">
              <a:defRPr/>
            </a:pPr>
            <a:r>
              <a:rPr lang="en-CA">
                <a:solidFill>
                  <a:srgbClr val="FF0000"/>
                </a:solidFill>
                <a:latin typeface="Arial" charset="0"/>
                <a:cs typeface="Arial" charset="0"/>
              </a:rPr>
              <a:t>Corporation</a:t>
            </a:r>
          </a:p>
        </p:txBody>
      </p:sp>
      <p:sp>
        <p:nvSpPr>
          <p:cNvPr id="837637" name="Rectangle 5"/>
          <p:cNvSpPr>
            <a:spLocks noChangeArrowheads="1"/>
          </p:cNvSpPr>
          <p:nvPr/>
        </p:nvSpPr>
        <p:spPr bwMode="auto">
          <a:xfrm>
            <a:off x="3276600" y="4292600"/>
            <a:ext cx="2138363" cy="1008063"/>
          </a:xfrm>
          <a:prstGeom prst="rect">
            <a:avLst/>
          </a:prstGeom>
          <a:noFill/>
          <a:ln w="38100">
            <a:solidFill>
              <a:schemeClr val="accent6">
                <a:lumMod val="50000"/>
              </a:schemeClr>
            </a:solidFill>
            <a:miter lim="800000"/>
            <a:headEnd/>
            <a:tailEnd/>
          </a:ln>
          <a:effectLst/>
        </p:spPr>
        <p:txBody>
          <a:bodyPr wrap="none" anchor="ctr"/>
          <a:lstStyle/>
          <a:p>
            <a:pPr algn="ctr">
              <a:defRPr/>
            </a:pPr>
            <a:r>
              <a:rPr lang="en-CA">
                <a:solidFill>
                  <a:srgbClr val="FF0000"/>
                </a:solidFill>
                <a:latin typeface="Arial" charset="0"/>
                <a:cs typeface="Arial" charset="0"/>
              </a:rPr>
              <a:t>Sub</a:t>
            </a:r>
          </a:p>
          <a:p>
            <a:pPr algn="ctr">
              <a:defRPr/>
            </a:pPr>
            <a:r>
              <a:rPr lang="en-CA">
                <a:solidFill>
                  <a:srgbClr val="FF0000"/>
                </a:solidFill>
                <a:latin typeface="Arial" charset="0"/>
                <a:cs typeface="Arial" charset="0"/>
              </a:rPr>
              <a:t>Corporation</a:t>
            </a:r>
          </a:p>
        </p:txBody>
      </p:sp>
      <p:sp>
        <p:nvSpPr>
          <p:cNvPr id="837638" name="AutoShape 6"/>
          <p:cNvSpPr>
            <a:spLocks noChangeArrowheads="1"/>
          </p:cNvSpPr>
          <p:nvPr/>
        </p:nvSpPr>
        <p:spPr bwMode="auto">
          <a:xfrm>
            <a:off x="2195513" y="2852738"/>
            <a:ext cx="733425" cy="2089150"/>
          </a:xfrm>
          <a:prstGeom prst="curvedRightArrow">
            <a:avLst>
              <a:gd name="adj1" fmla="val 56970"/>
              <a:gd name="adj2" fmla="val 113939"/>
              <a:gd name="adj3" fmla="val 33333"/>
            </a:avLst>
          </a:prstGeom>
          <a:solidFill>
            <a:srgbClr val="FF0000"/>
          </a:solidFill>
          <a:ln w="38100">
            <a:solidFill>
              <a:srgbClr val="002060"/>
            </a:solidFill>
            <a:miter lim="800000"/>
            <a:headEnd/>
            <a:tailEnd/>
          </a:ln>
          <a:effectLst/>
        </p:spPr>
        <p:txBody>
          <a:bodyPr wrap="none" anchor="ctr"/>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837639" name="Line 7"/>
          <p:cNvSpPr>
            <a:spLocks noChangeShapeType="1"/>
          </p:cNvSpPr>
          <p:nvPr/>
        </p:nvSpPr>
        <p:spPr bwMode="auto">
          <a:xfrm>
            <a:off x="4284663" y="3500438"/>
            <a:ext cx="0" cy="720725"/>
          </a:xfrm>
          <a:prstGeom prst="line">
            <a:avLst/>
          </a:prstGeom>
          <a:noFill/>
          <a:ln w="38100">
            <a:solidFill>
              <a:schemeClr val="accent6">
                <a:lumMod val="60000"/>
                <a:lumOff val="40000"/>
              </a:schemeClr>
            </a:solidFill>
            <a:round/>
            <a:headEnd/>
            <a:tailEnd type="triangle" w="med" len="med"/>
          </a:ln>
          <a:effectLst/>
        </p:spPr>
        <p:txBody>
          <a:bodyPr/>
          <a:lstStyle/>
          <a:p>
            <a:pPr>
              <a:defRPr/>
            </a:pPr>
            <a:endParaRPr lang="en-CA">
              <a:effectLst>
                <a:outerShdw blurRad="38100" dist="38100" dir="2700000" algn="tl">
                  <a:srgbClr val="000000">
                    <a:alpha val="43137"/>
                  </a:srgbClr>
                </a:outerShdw>
              </a:effectLst>
              <a:latin typeface="Arial" charset="0"/>
              <a:cs typeface="Arial" charset="0"/>
            </a:endParaRP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8658" name="Rectangle 2"/>
          <p:cNvSpPr>
            <a:spLocks noGrp="1" noChangeArrowheads="1"/>
          </p:cNvSpPr>
          <p:nvPr>
            <p:ph type="title"/>
          </p:nvPr>
        </p:nvSpPr>
        <p:spPr/>
        <p:txBody>
          <a:bodyPr/>
          <a:lstStyle/>
          <a:p>
            <a:pPr eaLnBrk="1" hangingPunct="1">
              <a:defRPr/>
            </a:pPr>
            <a:r>
              <a:rPr lang="en-CA" sz="3200" dirty="0" smtClean="0"/>
              <a:t>Election to Transfer Assets at Tax Values</a:t>
            </a:r>
          </a:p>
        </p:txBody>
      </p:sp>
      <p:sp>
        <p:nvSpPr>
          <p:cNvPr id="29699" name="Rectangle 3"/>
          <p:cNvSpPr>
            <a:spLocks noGrp="1" noChangeArrowheads="1"/>
          </p:cNvSpPr>
          <p:nvPr>
            <p:ph idx="1"/>
          </p:nvPr>
        </p:nvSpPr>
        <p:spPr/>
        <p:txBody>
          <a:bodyPr/>
          <a:lstStyle/>
          <a:p>
            <a:pPr marL="533400" indent="-533400" eaLnBrk="1" hangingPunct="1">
              <a:buFont typeface="Wingdings" panose="05000000000000000000" pitchFamily="2" charset="2"/>
              <a:buAutoNum type="arabicPeriod" startAt="3"/>
            </a:pPr>
            <a:r>
              <a:rPr lang="en-CA" smtClean="0"/>
              <a:t>Transfer assets from one sister corporation to another within the corporate group.</a:t>
            </a:r>
          </a:p>
          <a:p>
            <a:pPr marL="533400" indent="-533400" eaLnBrk="1" hangingPunct="1"/>
            <a:endParaRPr lang="en-CA" smtClean="0"/>
          </a:p>
        </p:txBody>
      </p:sp>
      <p:sp>
        <p:nvSpPr>
          <p:cNvPr id="2970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29701"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74AC31D9-03B9-498C-9E4B-EA2A501379D2}" type="slidenum">
              <a:rPr lang="en-US" b="0">
                <a:solidFill>
                  <a:schemeClr val="bg1"/>
                </a:solidFill>
              </a:rPr>
              <a:pPr eaLnBrk="1" hangingPunct="1"/>
              <a:t>23</a:t>
            </a:fld>
            <a:endParaRPr lang="en-US" b="0">
              <a:solidFill>
                <a:schemeClr val="bg1"/>
              </a:solidFill>
            </a:endParaRPr>
          </a:p>
        </p:txBody>
      </p:sp>
      <p:sp>
        <p:nvSpPr>
          <p:cNvPr id="838660" name="Rectangle 4"/>
          <p:cNvSpPr>
            <a:spLocks noChangeArrowheads="1"/>
          </p:cNvSpPr>
          <p:nvPr/>
        </p:nvSpPr>
        <p:spPr bwMode="auto">
          <a:xfrm>
            <a:off x="5172076" y="4166232"/>
            <a:ext cx="2138363" cy="1008063"/>
          </a:xfrm>
          <a:prstGeom prst="rect">
            <a:avLst/>
          </a:prstGeom>
          <a:noFill/>
          <a:ln w="38100">
            <a:solidFill>
              <a:schemeClr val="accent6">
                <a:lumMod val="50000"/>
              </a:schemeClr>
            </a:solidFill>
            <a:miter lim="800000"/>
            <a:headEnd/>
            <a:tailEnd/>
          </a:ln>
          <a:effectLst/>
        </p:spPr>
        <p:txBody>
          <a:bodyPr wrap="none" anchor="ctr"/>
          <a:lstStyle/>
          <a:p>
            <a:pPr algn="ctr">
              <a:defRPr/>
            </a:pPr>
            <a:r>
              <a:rPr lang="en-CA" dirty="0">
                <a:solidFill>
                  <a:srgbClr val="C75102"/>
                </a:solidFill>
                <a:latin typeface="Arial" charset="0"/>
                <a:cs typeface="Arial" charset="0"/>
              </a:rPr>
              <a:t>Sub B</a:t>
            </a:r>
          </a:p>
          <a:p>
            <a:pPr algn="ctr">
              <a:defRPr/>
            </a:pPr>
            <a:r>
              <a:rPr lang="en-CA" dirty="0">
                <a:solidFill>
                  <a:srgbClr val="C75102"/>
                </a:solidFill>
                <a:latin typeface="Arial" charset="0"/>
                <a:cs typeface="Arial" charset="0"/>
              </a:rPr>
              <a:t>Corporation</a:t>
            </a:r>
          </a:p>
        </p:txBody>
      </p:sp>
      <p:sp>
        <p:nvSpPr>
          <p:cNvPr id="838661" name="Rectangle 5"/>
          <p:cNvSpPr>
            <a:spLocks noChangeArrowheads="1"/>
          </p:cNvSpPr>
          <p:nvPr/>
        </p:nvSpPr>
        <p:spPr bwMode="auto">
          <a:xfrm>
            <a:off x="3276600" y="2492375"/>
            <a:ext cx="2138363" cy="1008063"/>
          </a:xfrm>
          <a:prstGeom prst="rect">
            <a:avLst/>
          </a:prstGeom>
          <a:noFill/>
          <a:ln w="38100">
            <a:solidFill>
              <a:schemeClr val="accent6">
                <a:lumMod val="50000"/>
              </a:schemeClr>
            </a:solidFill>
            <a:miter lim="800000"/>
            <a:headEnd/>
            <a:tailEnd/>
          </a:ln>
          <a:effectLst/>
        </p:spPr>
        <p:txBody>
          <a:bodyPr wrap="none" anchor="ctr"/>
          <a:lstStyle/>
          <a:p>
            <a:pPr algn="ctr">
              <a:defRPr/>
            </a:pPr>
            <a:r>
              <a:rPr lang="en-CA">
                <a:solidFill>
                  <a:srgbClr val="C75102"/>
                </a:solidFill>
                <a:latin typeface="Arial" charset="0"/>
                <a:cs typeface="Arial" charset="0"/>
              </a:rPr>
              <a:t>Parent</a:t>
            </a:r>
          </a:p>
          <a:p>
            <a:pPr algn="ctr">
              <a:defRPr/>
            </a:pPr>
            <a:r>
              <a:rPr lang="en-CA">
                <a:solidFill>
                  <a:srgbClr val="C75102"/>
                </a:solidFill>
                <a:latin typeface="Arial" charset="0"/>
                <a:cs typeface="Arial" charset="0"/>
              </a:rPr>
              <a:t>Corporation</a:t>
            </a:r>
          </a:p>
        </p:txBody>
      </p:sp>
      <p:sp>
        <p:nvSpPr>
          <p:cNvPr id="838662" name="Rectangle 6"/>
          <p:cNvSpPr>
            <a:spLocks noChangeArrowheads="1"/>
          </p:cNvSpPr>
          <p:nvPr/>
        </p:nvSpPr>
        <p:spPr bwMode="auto">
          <a:xfrm>
            <a:off x="1258888" y="4149725"/>
            <a:ext cx="2138362" cy="1008063"/>
          </a:xfrm>
          <a:prstGeom prst="rect">
            <a:avLst/>
          </a:prstGeom>
          <a:noFill/>
          <a:ln w="38100">
            <a:solidFill>
              <a:schemeClr val="accent6">
                <a:lumMod val="50000"/>
              </a:schemeClr>
            </a:solidFill>
            <a:miter lim="800000"/>
            <a:headEnd/>
            <a:tailEnd/>
          </a:ln>
          <a:effectLst/>
        </p:spPr>
        <p:txBody>
          <a:bodyPr wrap="none" anchor="ctr"/>
          <a:lstStyle/>
          <a:p>
            <a:pPr algn="ctr">
              <a:defRPr/>
            </a:pPr>
            <a:r>
              <a:rPr lang="en-CA" dirty="0">
                <a:solidFill>
                  <a:srgbClr val="C75102"/>
                </a:solidFill>
                <a:latin typeface="Arial" charset="0"/>
                <a:cs typeface="Arial" charset="0"/>
              </a:rPr>
              <a:t>Sub A</a:t>
            </a:r>
          </a:p>
          <a:p>
            <a:pPr algn="ctr">
              <a:defRPr/>
            </a:pPr>
            <a:r>
              <a:rPr lang="en-CA" dirty="0">
                <a:solidFill>
                  <a:srgbClr val="C75102"/>
                </a:solidFill>
                <a:latin typeface="Arial" charset="0"/>
                <a:cs typeface="Arial" charset="0"/>
              </a:rPr>
              <a:t>Corporation</a:t>
            </a:r>
          </a:p>
        </p:txBody>
      </p:sp>
      <p:sp>
        <p:nvSpPr>
          <p:cNvPr id="838663" name="Line 7"/>
          <p:cNvSpPr>
            <a:spLocks noChangeShapeType="1"/>
          </p:cNvSpPr>
          <p:nvPr/>
        </p:nvSpPr>
        <p:spPr bwMode="auto">
          <a:xfrm flipH="1">
            <a:off x="3348038" y="3573463"/>
            <a:ext cx="936625" cy="576262"/>
          </a:xfrm>
          <a:prstGeom prst="line">
            <a:avLst/>
          </a:prstGeom>
          <a:noFill/>
          <a:ln w="38100">
            <a:solidFill>
              <a:schemeClr val="accent6">
                <a:lumMod val="75000"/>
              </a:schemeClr>
            </a:solidFill>
            <a:round/>
            <a:headEnd/>
            <a:tailEnd/>
          </a:ln>
          <a:effectLst/>
        </p:spPr>
        <p:txBody>
          <a:bodyPr/>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838664" name="Line 8"/>
          <p:cNvSpPr>
            <a:spLocks noChangeShapeType="1"/>
          </p:cNvSpPr>
          <p:nvPr/>
        </p:nvSpPr>
        <p:spPr bwMode="auto">
          <a:xfrm>
            <a:off x="4284663" y="3573463"/>
            <a:ext cx="863600" cy="576262"/>
          </a:xfrm>
          <a:prstGeom prst="line">
            <a:avLst/>
          </a:prstGeom>
          <a:noFill/>
          <a:ln w="38100">
            <a:solidFill>
              <a:schemeClr val="accent6">
                <a:lumMod val="75000"/>
              </a:schemeClr>
            </a:solidFill>
            <a:round/>
            <a:headEnd/>
            <a:tailEnd/>
          </a:ln>
          <a:effectLst/>
        </p:spPr>
        <p:txBody>
          <a:bodyPr/>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838665" name="AutoShape 9"/>
          <p:cNvSpPr>
            <a:spLocks noChangeArrowheads="1"/>
          </p:cNvSpPr>
          <p:nvPr/>
        </p:nvSpPr>
        <p:spPr bwMode="auto">
          <a:xfrm>
            <a:off x="2627313" y="5229225"/>
            <a:ext cx="3673475" cy="733425"/>
          </a:xfrm>
          <a:prstGeom prst="curvedUpArrow">
            <a:avLst>
              <a:gd name="adj1" fmla="val 100173"/>
              <a:gd name="adj2" fmla="val 200346"/>
              <a:gd name="adj3" fmla="val 33333"/>
            </a:avLst>
          </a:prstGeom>
          <a:solidFill>
            <a:srgbClr val="FF0000"/>
          </a:solidFill>
          <a:ln w="38100">
            <a:solidFill>
              <a:srgbClr val="002060"/>
            </a:solidFill>
            <a:miter lim="800000"/>
            <a:headEnd/>
            <a:tailEnd/>
          </a:ln>
          <a:effectLst/>
        </p:spPr>
        <p:txBody>
          <a:bodyPr wrap="none" anchor="ctr"/>
          <a:lstStyle/>
          <a:p>
            <a:pPr>
              <a:defRPr/>
            </a:pPr>
            <a:endParaRPr lang="en-CA">
              <a:effectLst>
                <a:outerShdw blurRad="38100" dist="38100" dir="2700000" algn="tl">
                  <a:srgbClr val="000000">
                    <a:alpha val="43137"/>
                  </a:srgbClr>
                </a:outerShdw>
              </a:effectLst>
              <a:latin typeface="Arial" charset="0"/>
              <a:cs typeface="Arial" charset="0"/>
            </a:endParaRPr>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82" name="Rectangle 2"/>
          <p:cNvSpPr>
            <a:spLocks noGrp="1" noChangeArrowheads="1"/>
          </p:cNvSpPr>
          <p:nvPr>
            <p:ph type="title"/>
          </p:nvPr>
        </p:nvSpPr>
        <p:spPr/>
        <p:txBody>
          <a:bodyPr/>
          <a:lstStyle/>
          <a:p>
            <a:pPr eaLnBrk="1" hangingPunct="1">
              <a:defRPr/>
            </a:pPr>
            <a:r>
              <a:rPr lang="en-CA" sz="3200" dirty="0" smtClean="0"/>
              <a:t>Election to Transfer Assets at Tax Values</a:t>
            </a:r>
          </a:p>
        </p:txBody>
      </p:sp>
      <p:sp>
        <p:nvSpPr>
          <p:cNvPr id="30723" name="Rectangle 3"/>
          <p:cNvSpPr>
            <a:spLocks noGrp="1" noChangeArrowheads="1"/>
          </p:cNvSpPr>
          <p:nvPr>
            <p:ph idx="1"/>
          </p:nvPr>
        </p:nvSpPr>
        <p:spPr/>
        <p:txBody>
          <a:bodyPr/>
          <a:lstStyle/>
          <a:p>
            <a:pPr marL="533400" indent="-533400" eaLnBrk="1" hangingPunct="1">
              <a:buFont typeface="Wingdings" panose="05000000000000000000" pitchFamily="2" charset="2"/>
              <a:buAutoNum type="arabicPeriod" startAt="4"/>
            </a:pPr>
            <a:r>
              <a:rPr lang="en-CA" dirty="0" smtClean="0"/>
              <a:t>A corporation or an individual can sell assets to an unrelated third party and defer tax by using the election.</a:t>
            </a:r>
          </a:p>
          <a:p>
            <a:pPr marL="952500" lvl="1" indent="-495300" eaLnBrk="1" hangingPunct="1">
              <a:buFont typeface="Arial" panose="020B0604020202020204" pitchFamily="34" charset="0"/>
              <a:buChar char="•"/>
            </a:pPr>
            <a:r>
              <a:rPr lang="en-CA" sz="2600" dirty="0" smtClean="0"/>
              <a:t>Seller must become shareholder of purchasing corporation.</a:t>
            </a:r>
          </a:p>
          <a:p>
            <a:pPr marL="533400" indent="-533400" eaLnBrk="1" hangingPunct="1"/>
            <a:endParaRPr lang="en-CA" dirty="0" smtClean="0"/>
          </a:p>
        </p:txBody>
      </p:sp>
      <p:sp>
        <p:nvSpPr>
          <p:cNvPr id="3072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3072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B8AAE7A9-268A-4804-AF67-BFA4FB975D70}" type="slidenum">
              <a:rPr lang="en-US" b="0">
                <a:solidFill>
                  <a:schemeClr val="bg1"/>
                </a:solidFill>
              </a:rPr>
              <a:pPr eaLnBrk="1" hangingPunct="1"/>
              <a:t>24</a:t>
            </a:fld>
            <a:endParaRPr lang="en-US" b="0">
              <a:solidFill>
                <a:schemeClr val="bg1"/>
              </a:solidFill>
            </a:endParaRPr>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706" name="Rectangle 2"/>
          <p:cNvSpPr>
            <a:spLocks noGrp="1" noChangeArrowheads="1"/>
          </p:cNvSpPr>
          <p:nvPr>
            <p:ph type="title"/>
          </p:nvPr>
        </p:nvSpPr>
        <p:spPr/>
        <p:txBody>
          <a:bodyPr/>
          <a:lstStyle/>
          <a:p>
            <a:pPr marL="898525" indent="-898525" eaLnBrk="1" hangingPunct="1">
              <a:buFontTx/>
              <a:buAutoNum type="romanUcPeriod" startAt="3"/>
              <a:defRPr/>
            </a:pPr>
            <a:r>
              <a:rPr lang="en-CA" sz="3200" dirty="0" smtClean="0"/>
              <a:t>Corporate Distributions to Shareholders</a:t>
            </a:r>
          </a:p>
        </p:txBody>
      </p:sp>
      <p:sp>
        <p:nvSpPr>
          <p:cNvPr id="31747" name="Rectangle 3"/>
          <p:cNvSpPr>
            <a:spLocks noGrp="1" noChangeArrowheads="1"/>
          </p:cNvSpPr>
          <p:nvPr>
            <p:ph idx="1"/>
          </p:nvPr>
        </p:nvSpPr>
        <p:spPr/>
        <p:txBody>
          <a:bodyPr/>
          <a:lstStyle/>
          <a:p>
            <a:pPr eaLnBrk="1" hangingPunct="1"/>
            <a:r>
              <a:rPr lang="en-CA" smtClean="0"/>
              <a:t>Corporate distributions consist of either accumulated profits or the return of capital.</a:t>
            </a:r>
          </a:p>
          <a:p>
            <a:pPr eaLnBrk="1" hangingPunct="1">
              <a:buFontTx/>
              <a:buNone/>
            </a:pPr>
            <a:r>
              <a:rPr lang="en-CA" smtClean="0"/>
              <a:t>Stock dividends</a:t>
            </a:r>
          </a:p>
          <a:p>
            <a:pPr lvl="1" eaLnBrk="1" hangingPunct="1"/>
            <a:r>
              <a:rPr lang="en-CA" smtClean="0"/>
              <a:t>Involve the issuing of additional shares in lieu of a cash.</a:t>
            </a:r>
          </a:p>
          <a:p>
            <a:pPr lvl="1" eaLnBrk="1" hangingPunct="1">
              <a:buFontTx/>
              <a:buNone/>
            </a:pPr>
            <a:r>
              <a:rPr lang="en-CA" smtClean="0"/>
              <a:t>	Corporation                   no tax or cash implications.</a:t>
            </a:r>
          </a:p>
          <a:p>
            <a:pPr lvl="1" eaLnBrk="1" hangingPunct="1"/>
            <a:endParaRPr lang="en-CA" smtClean="0"/>
          </a:p>
          <a:p>
            <a:pPr lvl="1" eaLnBrk="1" hangingPunct="1">
              <a:buFontTx/>
              <a:buNone/>
            </a:pPr>
            <a:r>
              <a:rPr lang="en-CA" smtClean="0"/>
              <a:t>	Shareholder                   normal taxable dividend.</a:t>
            </a:r>
          </a:p>
        </p:txBody>
      </p:sp>
      <p:sp>
        <p:nvSpPr>
          <p:cNvPr id="3174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3174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06128A47-4900-430F-8ACD-EBC2950B7E86}" type="slidenum">
              <a:rPr lang="en-US" b="0">
                <a:solidFill>
                  <a:schemeClr val="bg1"/>
                </a:solidFill>
              </a:rPr>
              <a:pPr eaLnBrk="1" hangingPunct="1"/>
              <a:t>25</a:t>
            </a:fld>
            <a:endParaRPr lang="en-US" b="0">
              <a:solidFill>
                <a:schemeClr val="bg1"/>
              </a:solidFill>
            </a:endParaRPr>
          </a:p>
        </p:txBody>
      </p:sp>
      <p:sp>
        <p:nvSpPr>
          <p:cNvPr id="840708" name="AutoShape 4"/>
          <p:cNvSpPr>
            <a:spLocks noChangeArrowheads="1"/>
          </p:cNvSpPr>
          <p:nvPr/>
        </p:nvSpPr>
        <p:spPr bwMode="auto">
          <a:xfrm>
            <a:off x="3059832" y="3721894"/>
            <a:ext cx="976313" cy="485775"/>
          </a:xfrm>
          <a:prstGeom prst="rightArrow">
            <a:avLst>
              <a:gd name="adj1" fmla="val 50000"/>
              <a:gd name="adj2" fmla="val 50245"/>
            </a:avLst>
          </a:prstGeom>
          <a:solidFill>
            <a:srgbClr val="FF0000"/>
          </a:solidFill>
          <a:ln w="9525">
            <a:solidFill>
              <a:srgbClr val="002060"/>
            </a:solidFill>
            <a:miter lim="800000"/>
            <a:headEnd/>
            <a:tailEnd/>
          </a:ln>
          <a:effectLst/>
        </p:spPr>
        <p:txBody>
          <a:bodyPr wrap="none" anchor="ctr"/>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840709" name="AutoShape 5"/>
          <p:cNvSpPr>
            <a:spLocks noChangeArrowheads="1"/>
          </p:cNvSpPr>
          <p:nvPr/>
        </p:nvSpPr>
        <p:spPr bwMode="auto">
          <a:xfrm>
            <a:off x="3059831" y="4681141"/>
            <a:ext cx="976313" cy="485775"/>
          </a:xfrm>
          <a:prstGeom prst="rightArrow">
            <a:avLst>
              <a:gd name="adj1" fmla="val 50000"/>
              <a:gd name="adj2" fmla="val 50245"/>
            </a:avLst>
          </a:prstGeom>
          <a:solidFill>
            <a:srgbClr val="FF0000"/>
          </a:solidFill>
          <a:ln w="9525">
            <a:solidFill>
              <a:srgbClr val="002060"/>
            </a:solidFill>
            <a:miter lim="800000"/>
            <a:headEnd/>
            <a:tailEnd/>
          </a:ln>
          <a:effectLst/>
        </p:spPr>
        <p:txBody>
          <a:bodyPr wrap="none" anchor="ctr"/>
          <a:lstStyle/>
          <a:p>
            <a:pPr>
              <a:defRPr/>
            </a:pPr>
            <a:endParaRPr lang="en-CA">
              <a:effectLst>
                <a:outerShdw blurRad="38100" dist="38100" dir="2700000" algn="tl">
                  <a:srgbClr val="000000">
                    <a:alpha val="43137"/>
                  </a:srgbClr>
                </a:outerShdw>
              </a:effectLst>
              <a:latin typeface="Arial" charset="0"/>
              <a:cs typeface="Arial" charset="0"/>
            </a:endParaRP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1730" name="Rectangle 2"/>
          <p:cNvSpPr>
            <a:spLocks noGrp="1" noChangeArrowheads="1"/>
          </p:cNvSpPr>
          <p:nvPr>
            <p:ph type="title"/>
          </p:nvPr>
        </p:nvSpPr>
        <p:spPr/>
        <p:txBody>
          <a:bodyPr/>
          <a:lstStyle/>
          <a:p>
            <a:pPr marL="900113" indent="-900113" eaLnBrk="1" hangingPunct="1">
              <a:buFontTx/>
              <a:buAutoNum type="romanUcPeriod" startAt="3"/>
              <a:defRPr/>
            </a:pPr>
            <a:r>
              <a:rPr lang="en-CA" sz="3200" dirty="0" smtClean="0"/>
              <a:t>Corporate Distributions to Shareholders</a:t>
            </a:r>
            <a:endParaRPr lang="en-US" sz="3200" dirty="0" smtClean="0"/>
          </a:p>
        </p:txBody>
      </p:sp>
      <p:sp>
        <p:nvSpPr>
          <p:cNvPr id="32771" name="Rectangle 3"/>
          <p:cNvSpPr>
            <a:spLocks noGrp="1" noChangeArrowheads="1"/>
          </p:cNvSpPr>
          <p:nvPr>
            <p:ph idx="1"/>
          </p:nvPr>
        </p:nvSpPr>
        <p:spPr/>
        <p:txBody>
          <a:bodyPr/>
          <a:lstStyle/>
          <a:p>
            <a:pPr eaLnBrk="1" hangingPunct="1">
              <a:buFontTx/>
              <a:buNone/>
            </a:pPr>
            <a:r>
              <a:rPr lang="en-US" b="1" dirty="0" smtClean="0"/>
              <a:t>Special Distributions of CCPC</a:t>
            </a:r>
          </a:p>
          <a:p>
            <a:pPr lvl="1" eaLnBrk="1" hangingPunct="1"/>
            <a:r>
              <a:rPr lang="en-US" dirty="0" smtClean="0"/>
              <a:t>Capital Dividend distributions:</a:t>
            </a:r>
          </a:p>
          <a:p>
            <a:pPr lvl="2" eaLnBrk="1" hangingPunct="1"/>
            <a:r>
              <a:rPr lang="en-US" dirty="0" smtClean="0"/>
              <a:t>Life insurance proceeds (tax free to beneficiary company; have company pay your premiums and make it </a:t>
            </a:r>
            <a:r>
              <a:rPr lang="en-US" dirty="0" err="1" smtClean="0"/>
              <a:t>benificiary</a:t>
            </a:r>
            <a:r>
              <a:rPr lang="en-US" dirty="0" smtClean="0"/>
              <a:t>)</a:t>
            </a:r>
          </a:p>
          <a:p>
            <a:pPr lvl="2" eaLnBrk="1" hangingPunct="1"/>
            <a:r>
              <a:rPr lang="en-US" dirty="0" smtClean="0"/>
              <a:t>Non-taxable portion of capital gain.</a:t>
            </a:r>
          </a:p>
          <a:p>
            <a:pPr lvl="1" eaLnBrk="1" hangingPunct="1"/>
            <a:r>
              <a:rPr lang="en-US" dirty="0" smtClean="0"/>
              <a:t>Requires a special election</a:t>
            </a:r>
          </a:p>
        </p:txBody>
      </p:sp>
      <p:sp>
        <p:nvSpPr>
          <p:cNvPr id="32772"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3277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622D98F3-0898-489E-9A76-7194900221EA}" type="slidenum">
              <a:rPr lang="en-US" b="0">
                <a:solidFill>
                  <a:schemeClr val="bg1"/>
                </a:solidFill>
              </a:rPr>
              <a:pPr eaLnBrk="1" hangingPunct="1"/>
              <a:t>26</a:t>
            </a:fld>
            <a:endParaRPr lang="en-US" b="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4" name="Rectangle 2"/>
          <p:cNvSpPr>
            <a:spLocks noGrp="1" noChangeArrowheads="1"/>
          </p:cNvSpPr>
          <p:nvPr>
            <p:ph type="title"/>
          </p:nvPr>
        </p:nvSpPr>
        <p:spPr/>
        <p:txBody>
          <a:bodyPr/>
          <a:lstStyle/>
          <a:p>
            <a:pPr marL="895350" indent="-895350" eaLnBrk="1" hangingPunct="1">
              <a:buFontTx/>
              <a:buAutoNum type="romanUcPeriod" startAt="3"/>
              <a:defRPr/>
            </a:pPr>
            <a:r>
              <a:rPr lang="en-CA" sz="3200" dirty="0" smtClean="0"/>
              <a:t>Corporate Distributions to Shareholders</a:t>
            </a:r>
            <a:endParaRPr lang="en-US" sz="3200" dirty="0" smtClean="0"/>
          </a:p>
        </p:txBody>
      </p:sp>
      <p:sp>
        <p:nvSpPr>
          <p:cNvPr id="33795" name="Rectangle 3"/>
          <p:cNvSpPr>
            <a:spLocks noGrp="1" noChangeArrowheads="1"/>
          </p:cNvSpPr>
          <p:nvPr>
            <p:ph idx="1"/>
          </p:nvPr>
        </p:nvSpPr>
        <p:spPr/>
        <p:txBody>
          <a:bodyPr/>
          <a:lstStyle/>
          <a:p>
            <a:pPr eaLnBrk="1" hangingPunct="1">
              <a:buFontTx/>
              <a:buNone/>
            </a:pPr>
            <a:r>
              <a:rPr lang="en-CA" b="1" smtClean="0"/>
              <a:t>Distributions Other than Cash</a:t>
            </a:r>
          </a:p>
          <a:p>
            <a:pPr lvl="1" eaLnBrk="1" hangingPunct="1"/>
            <a:r>
              <a:rPr lang="en-CA" smtClean="0"/>
              <a:t>A corporation can pay a dividend by transferring ownership of corporate assets to the shareholder (“dividend in kind”)</a:t>
            </a:r>
          </a:p>
          <a:p>
            <a:pPr lvl="1" eaLnBrk="1" hangingPunct="1"/>
            <a:r>
              <a:rPr lang="en-CA" smtClean="0"/>
              <a:t>Corporation:  Asset Value &gt;  tax cost,</a:t>
            </a:r>
          </a:p>
          <a:p>
            <a:pPr lvl="3" eaLnBrk="1" hangingPunct="1"/>
            <a:r>
              <a:rPr lang="en-CA" smtClean="0"/>
              <a:t>Disposal = FMV results in taxable income.</a:t>
            </a:r>
          </a:p>
          <a:p>
            <a:pPr lvl="1" eaLnBrk="1" hangingPunct="1"/>
            <a:r>
              <a:rPr lang="en-CA" smtClean="0"/>
              <a:t>Shareholder:  Taxable dividend = FMV of the asset received (ITA 52(2)).</a:t>
            </a:r>
          </a:p>
          <a:p>
            <a:pPr eaLnBrk="1" hangingPunct="1"/>
            <a:endParaRPr lang="en-CA" smtClean="0"/>
          </a:p>
        </p:txBody>
      </p:sp>
      <p:sp>
        <p:nvSpPr>
          <p:cNvPr id="33796"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3379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116357D8-B86D-47FE-8691-BCB4777D0BB2}" type="slidenum">
              <a:rPr lang="en-US" b="0">
                <a:solidFill>
                  <a:schemeClr val="bg1"/>
                </a:solidFill>
              </a:rPr>
              <a:pPr eaLnBrk="1" hangingPunct="1"/>
              <a:t>27</a:t>
            </a:fld>
            <a:endParaRPr lang="en-US" b="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3778" name="Rectangle 2"/>
          <p:cNvSpPr>
            <a:spLocks noGrp="1" noChangeArrowheads="1"/>
          </p:cNvSpPr>
          <p:nvPr>
            <p:ph type="title"/>
          </p:nvPr>
        </p:nvSpPr>
        <p:spPr/>
        <p:txBody>
          <a:bodyPr/>
          <a:lstStyle/>
          <a:p>
            <a:pPr marL="914400" indent="-914400" eaLnBrk="1" hangingPunct="1">
              <a:buFontTx/>
              <a:buAutoNum type="romanUcPeriod" startAt="3"/>
              <a:defRPr/>
            </a:pPr>
            <a:r>
              <a:rPr lang="en-CA" sz="3200" dirty="0" smtClean="0"/>
              <a:t>Corporate Distributions to Shareholders</a:t>
            </a:r>
            <a:endParaRPr lang="en-US" sz="3200" dirty="0" smtClean="0"/>
          </a:p>
        </p:txBody>
      </p:sp>
      <p:sp>
        <p:nvSpPr>
          <p:cNvPr id="34819" name="Rectangle 3"/>
          <p:cNvSpPr>
            <a:spLocks noGrp="1" noChangeArrowheads="1"/>
          </p:cNvSpPr>
          <p:nvPr>
            <p:ph idx="1"/>
          </p:nvPr>
        </p:nvSpPr>
        <p:spPr/>
        <p:txBody>
          <a:bodyPr/>
          <a:lstStyle/>
          <a:p>
            <a:pPr eaLnBrk="1" hangingPunct="1">
              <a:buFontTx/>
              <a:buNone/>
            </a:pPr>
            <a:r>
              <a:rPr lang="en-CA" b="1" dirty="0" smtClean="0"/>
              <a:t>Wind-up of a Corporation</a:t>
            </a:r>
          </a:p>
          <a:p>
            <a:pPr lvl="1" eaLnBrk="1" hangingPunct="1">
              <a:buFont typeface="Times New Roman" panose="02020603050405020304" pitchFamily="18" charset="0"/>
              <a:buChar char="­"/>
            </a:pPr>
            <a:r>
              <a:rPr lang="en-CA" sz="2800" dirty="0" smtClean="0"/>
              <a:t>A corporation can end its existence by:</a:t>
            </a:r>
          </a:p>
          <a:p>
            <a:pPr lvl="2" eaLnBrk="1" hangingPunct="1">
              <a:buFont typeface="Times New Roman" panose="02020603050405020304" pitchFamily="18" charset="0"/>
              <a:buChar char="­"/>
            </a:pPr>
            <a:r>
              <a:rPr lang="en-CA" sz="2800" dirty="0" smtClean="0"/>
              <a:t> disposing of all its assets, </a:t>
            </a:r>
          </a:p>
          <a:p>
            <a:pPr lvl="2" eaLnBrk="1" hangingPunct="1">
              <a:buFont typeface="Times New Roman" panose="02020603050405020304" pitchFamily="18" charset="0"/>
              <a:buChar char="­"/>
            </a:pPr>
            <a:r>
              <a:rPr lang="en-CA" sz="2800" dirty="0" smtClean="0"/>
              <a:t>meeting its debt obligations, and </a:t>
            </a:r>
          </a:p>
          <a:p>
            <a:pPr lvl="2" eaLnBrk="1" hangingPunct="1">
              <a:buFont typeface="Times New Roman" panose="02020603050405020304" pitchFamily="18" charset="0"/>
              <a:buChar char="­"/>
            </a:pPr>
            <a:r>
              <a:rPr lang="en-CA" sz="2800" dirty="0" smtClean="0"/>
              <a:t>distributing all its earnings and capital to the shareholders.</a:t>
            </a:r>
          </a:p>
          <a:p>
            <a:pPr lvl="1" eaLnBrk="1" hangingPunct="1">
              <a:buFont typeface="Times New Roman" panose="02020603050405020304" pitchFamily="18" charset="0"/>
              <a:buChar char="­"/>
            </a:pPr>
            <a:r>
              <a:rPr lang="en-CA" sz="2800" dirty="0" smtClean="0"/>
              <a:t>Corporation deemed to sell assets at FMV (ITA 84(2))</a:t>
            </a:r>
          </a:p>
        </p:txBody>
      </p:sp>
      <p:sp>
        <p:nvSpPr>
          <p:cNvPr id="3482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34821"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85150439-D570-4DB7-BB07-B4DE4CADCD85}" type="slidenum">
              <a:rPr lang="en-US" b="0">
                <a:solidFill>
                  <a:schemeClr val="bg1"/>
                </a:solidFill>
              </a:rPr>
              <a:pPr eaLnBrk="1" hangingPunct="1"/>
              <a:t>28</a:t>
            </a:fld>
            <a:endParaRPr lang="en-US" b="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404813"/>
            <a:ext cx="8229600" cy="647923"/>
          </a:xfrm>
        </p:spPr>
        <p:txBody>
          <a:bodyPr/>
          <a:lstStyle/>
          <a:p>
            <a:r>
              <a:rPr lang="en-CA" dirty="0" smtClean="0">
                <a:solidFill>
                  <a:srgbClr val="269420"/>
                </a:solidFill>
              </a:rPr>
              <a:t>Tax Planning Checklist</a:t>
            </a:r>
            <a:endParaRPr lang="en-CA" dirty="0">
              <a:solidFill>
                <a:srgbClr val="269420"/>
              </a:solidFill>
            </a:endParaRPr>
          </a:p>
        </p:txBody>
      </p:sp>
      <p:sp>
        <p:nvSpPr>
          <p:cNvPr id="3" name="Content Placeholder 2"/>
          <p:cNvSpPr>
            <a:spLocks noGrp="1"/>
          </p:cNvSpPr>
          <p:nvPr>
            <p:ph idx="1"/>
          </p:nvPr>
        </p:nvSpPr>
        <p:spPr>
          <a:xfrm>
            <a:off x="457200" y="980728"/>
            <a:ext cx="8229600" cy="5145437"/>
          </a:xfrm>
        </p:spPr>
        <p:txBody>
          <a:bodyPr/>
          <a:lstStyle/>
          <a:p>
            <a:r>
              <a:rPr lang="en-CA" sz="2400" i="1" dirty="0" smtClean="0">
                <a:solidFill>
                  <a:srgbClr val="269420"/>
                </a:solidFill>
              </a:rPr>
              <a:t>At the outset, shareholders organizing a corporation must decide how to capitalize the corporation SHARES VS DEBT in terms of:</a:t>
            </a:r>
          </a:p>
          <a:p>
            <a:pPr marL="514350" indent="-514350">
              <a:buAutoNum type="arabicPeriod"/>
            </a:pPr>
            <a:r>
              <a:rPr lang="en-CA" sz="2400" i="1" dirty="0" smtClean="0">
                <a:solidFill>
                  <a:srgbClr val="269420"/>
                </a:solidFill>
              </a:rPr>
              <a:t>Return on Investment</a:t>
            </a:r>
            <a:r>
              <a:rPr lang="en-CA" sz="2400" i="1" dirty="0" smtClean="0">
                <a:solidFill>
                  <a:srgbClr val="269420"/>
                </a:solidFill>
                <a:sym typeface="Wingdings" panose="05000000000000000000" pitchFamily="2" charset="2"/>
              </a:rPr>
              <a:t> Interest or dividends?</a:t>
            </a:r>
            <a:endParaRPr lang="en-CA" sz="2400" i="1" dirty="0" smtClean="0">
              <a:solidFill>
                <a:srgbClr val="269420"/>
              </a:solidFill>
            </a:endParaRPr>
          </a:p>
          <a:p>
            <a:pPr marL="514350" indent="-514350">
              <a:buAutoNum type="arabicPeriod"/>
            </a:pPr>
            <a:r>
              <a:rPr lang="en-CA" sz="2400" i="1" dirty="0" smtClean="0">
                <a:solidFill>
                  <a:srgbClr val="269420"/>
                </a:solidFill>
              </a:rPr>
              <a:t>Loss of capital</a:t>
            </a:r>
            <a:r>
              <a:rPr lang="en-CA" sz="2400" i="1" dirty="0" smtClean="0">
                <a:solidFill>
                  <a:srgbClr val="269420"/>
                </a:solidFill>
                <a:sym typeface="Wingdings" panose="05000000000000000000" pitchFamily="2" charset="2"/>
              </a:rPr>
              <a:t> Capital loss or Business Investment loss?</a:t>
            </a:r>
            <a:endParaRPr lang="en-CA" sz="2400" i="1" dirty="0" smtClean="0">
              <a:solidFill>
                <a:srgbClr val="269420"/>
              </a:solidFill>
            </a:endParaRPr>
          </a:p>
          <a:p>
            <a:pPr marL="514350" indent="-514350">
              <a:buAutoNum type="arabicPeriod"/>
            </a:pPr>
            <a:r>
              <a:rPr lang="en-CA" sz="2400" i="1" dirty="0" smtClean="0">
                <a:solidFill>
                  <a:srgbClr val="269420"/>
                </a:solidFill>
              </a:rPr>
              <a:t>Repatriation of capital </a:t>
            </a:r>
            <a:r>
              <a:rPr lang="en-CA" sz="2400" i="1" dirty="0" smtClean="0">
                <a:solidFill>
                  <a:srgbClr val="269420"/>
                </a:solidFill>
                <a:sym typeface="Wingdings" panose="05000000000000000000" pitchFamily="2" charset="2"/>
              </a:rPr>
              <a:t> Capital gain or Dividend income</a:t>
            </a:r>
          </a:p>
          <a:p>
            <a:pPr>
              <a:buFont typeface="Arial" panose="020B0604020202020204" pitchFamily="34" charset="0"/>
              <a:buChar char="•"/>
            </a:pPr>
            <a:r>
              <a:rPr lang="en-CA" sz="2400" i="1" dirty="0">
                <a:solidFill>
                  <a:srgbClr val="269420"/>
                </a:solidFill>
                <a:sym typeface="Wingdings" panose="05000000000000000000" pitchFamily="2" charset="2"/>
              </a:rPr>
              <a:t>When there are several corporations under common control and some make profits while other makes losses, it is important that steps be taken to offset losses against profits, so that less overall taxes are paid by the group of companies (Rollover, reorganizations) </a:t>
            </a:r>
            <a:endParaRPr lang="en-CA" sz="2400" i="1" dirty="0">
              <a:solidFill>
                <a:srgbClr val="269420"/>
              </a:solidFill>
            </a:endParaRPr>
          </a:p>
          <a:p>
            <a:pPr marL="514350" indent="-514350">
              <a:buAutoNum type="arabicPeriod"/>
            </a:pPr>
            <a:endParaRPr lang="en-CA" dirty="0" smtClean="0"/>
          </a:p>
        </p:txBody>
      </p:sp>
      <p:sp>
        <p:nvSpPr>
          <p:cNvPr id="4" name="Footer Placeholder 3"/>
          <p:cNvSpPr>
            <a:spLocks noGrp="1"/>
          </p:cNvSpPr>
          <p:nvPr>
            <p:ph type="ftr" sz="quarter" idx="10"/>
          </p:nvPr>
        </p:nvSpPr>
        <p:spPr/>
        <p:txBody>
          <a:bodyPr/>
          <a:lstStyle/>
          <a:p>
            <a:pPr>
              <a:defRPr/>
            </a:pPr>
            <a:r>
              <a:rPr lang="en-US" dirty="0" smtClean="0"/>
              <a:t>Copyright © 2015 McGraw-Hill Ryerson, Limited. All rights reserved.</a:t>
            </a:r>
            <a:endParaRPr lang="en-US" dirty="0"/>
          </a:p>
        </p:txBody>
      </p:sp>
      <p:sp>
        <p:nvSpPr>
          <p:cNvPr id="5" name="Slide Number Placeholder 4"/>
          <p:cNvSpPr>
            <a:spLocks noGrp="1"/>
          </p:cNvSpPr>
          <p:nvPr>
            <p:ph type="sldNum" sz="quarter" idx="11"/>
          </p:nvPr>
        </p:nvSpPr>
        <p:spPr/>
        <p:txBody>
          <a:bodyPr/>
          <a:lstStyle/>
          <a:p>
            <a:fld id="{1FB2A034-5456-40B7-B2D8-E1A05F977A64}" type="slidenum">
              <a:rPr lang="en-US" smtClean="0"/>
              <a:pPr/>
              <a:t>29</a:t>
            </a:fld>
            <a:endParaRPr lang="en-US"/>
          </a:p>
        </p:txBody>
      </p:sp>
    </p:spTree>
    <p:extLst>
      <p:ext uri="{BB962C8B-B14F-4D97-AF65-F5344CB8AC3E}">
        <p14:creationId xmlns:p14="http://schemas.microsoft.com/office/powerpoint/2010/main" val="2903504404"/>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2034" name="Rectangle 2"/>
          <p:cNvSpPr>
            <a:spLocks noGrp="1" noChangeArrowheads="1"/>
          </p:cNvSpPr>
          <p:nvPr>
            <p:ph type="title"/>
          </p:nvPr>
        </p:nvSpPr>
        <p:spPr/>
        <p:txBody>
          <a:bodyPr/>
          <a:lstStyle/>
          <a:p>
            <a:pPr eaLnBrk="1" hangingPunct="1">
              <a:defRPr/>
            </a:pPr>
            <a:r>
              <a:rPr lang="en-CA" sz="3600" dirty="0" smtClean="0"/>
              <a:t>Organization, Capital Structures, and Income Distributions of Corporations</a:t>
            </a:r>
          </a:p>
        </p:txBody>
      </p:sp>
      <p:sp>
        <p:nvSpPr>
          <p:cNvPr id="3075" name="Rectangle 3"/>
          <p:cNvSpPr>
            <a:spLocks noGrp="1" noChangeArrowheads="1"/>
          </p:cNvSpPr>
          <p:nvPr>
            <p:ph idx="1"/>
          </p:nvPr>
        </p:nvSpPr>
        <p:spPr/>
        <p:txBody>
          <a:bodyPr/>
          <a:lstStyle/>
          <a:p>
            <a:pPr marL="314325" indent="-314325" eaLnBrk="1" hangingPunct="1">
              <a:buFont typeface="Wingdings" panose="05000000000000000000" pitchFamily="2" charset="2"/>
              <a:buAutoNum type="romanUcPeriod"/>
            </a:pPr>
            <a:r>
              <a:rPr lang="en-CA" dirty="0" smtClean="0"/>
              <a:t>Corporate Capitalization – Debt or Equity</a:t>
            </a:r>
          </a:p>
          <a:p>
            <a:pPr marL="314325" indent="-314325" eaLnBrk="1" hangingPunct="1">
              <a:buFont typeface="Wingdings" panose="05000000000000000000" pitchFamily="2" charset="2"/>
              <a:buAutoNum type="romanUcPeriod"/>
            </a:pPr>
            <a:r>
              <a:rPr lang="en-CA" dirty="0" smtClean="0"/>
              <a:t>Transferring Assets to a Corporation</a:t>
            </a:r>
          </a:p>
          <a:p>
            <a:pPr marL="314325" indent="-314325" eaLnBrk="1" hangingPunct="1">
              <a:buFont typeface="Wingdings" panose="05000000000000000000" pitchFamily="2" charset="2"/>
              <a:buAutoNum type="romanUcPeriod"/>
            </a:pPr>
            <a:r>
              <a:rPr lang="en-CA" dirty="0" smtClean="0"/>
              <a:t>Corporate Distributions to Shareholders</a:t>
            </a:r>
          </a:p>
          <a:p>
            <a:pPr marL="314325" indent="-314325" eaLnBrk="1" hangingPunct="1">
              <a:buFont typeface="Wingdings" panose="05000000000000000000" pitchFamily="2" charset="2"/>
              <a:buNone/>
            </a:pPr>
            <a:endParaRPr lang="en-CA" dirty="0" smtClean="0"/>
          </a:p>
        </p:txBody>
      </p:sp>
      <p:sp>
        <p:nvSpPr>
          <p:cNvPr id="3076"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307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918277CB-E5E3-438D-B1FE-1347C3A1D927}" type="slidenum">
              <a:rPr lang="en-US" b="0">
                <a:solidFill>
                  <a:schemeClr val="bg1"/>
                </a:solidFill>
              </a:rPr>
              <a:pPr eaLnBrk="1" hangingPunct="1"/>
              <a:t>3</a:t>
            </a:fld>
            <a:endParaRPr lang="en-US" b="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3058" name="Rectangle 2"/>
          <p:cNvSpPr>
            <a:spLocks noGrp="1" noChangeArrowheads="1"/>
          </p:cNvSpPr>
          <p:nvPr>
            <p:ph type="title"/>
          </p:nvPr>
        </p:nvSpPr>
        <p:spPr/>
        <p:txBody>
          <a:bodyPr/>
          <a:lstStyle/>
          <a:p>
            <a:pPr marL="898525" indent="-898525" eaLnBrk="1" hangingPunct="1">
              <a:buFontTx/>
              <a:buAutoNum type="romanUcPeriod"/>
              <a:defRPr/>
            </a:pPr>
            <a:r>
              <a:rPr lang="en-CA" sz="3200" dirty="0" smtClean="0"/>
              <a:t>Corporate Capitalization – Debt or Equity</a:t>
            </a:r>
          </a:p>
        </p:txBody>
      </p:sp>
      <p:sp>
        <p:nvSpPr>
          <p:cNvPr id="4099" name="Rectangle 3"/>
          <p:cNvSpPr>
            <a:spLocks noGrp="1" noChangeArrowheads="1"/>
          </p:cNvSpPr>
          <p:nvPr>
            <p:ph idx="1"/>
          </p:nvPr>
        </p:nvSpPr>
        <p:spPr/>
        <p:txBody>
          <a:bodyPr/>
          <a:lstStyle/>
          <a:p>
            <a:pPr eaLnBrk="1" hangingPunct="1">
              <a:buFontTx/>
              <a:buNone/>
            </a:pPr>
            <a:r>
              <a:rPr lang="en-CA" sz="2400" dirty="0" smtClean="0"/>
              <a:t>Creating a Corporation </a:t>
            </a:r>
          </a:p>
          <a:p>
            <a:pPr eaLnBrk="1" hangingPunct="1"/>
            <a:endParaRPr lang="en-CA" sz="2400" dirty="0" smtClean="0"/>
          </a:p>
          <a:p>
            <a:pPr eaLnBrk="1" hangingPunct="1"/>
            <a:endParaRPr lang="en-CA" sz="2400" dirty="0" smtClean="0"/>
          </a:p>
          <a:p>
            <a:pPr eaLnBrk="1" hangingPunct="1"/>
            <a:endParaRPr lang="en-CA" sz="2400" dirty="0" smtClean="0"/>
          </a:p>
          <a:p>
            <a:pPr eaLnBrk="1" hangingPunct="1"/>
            <a:endParaRPr lang="en-CA" sz="2400" dirty="0" smtClean="0"/>
          </a:p>
          <a:p>
            <a:pPr eaLnBrk="1" hangingPunct="1"/>
            <a:r>
              <a:rPr lang="en-CA" sz="2400" dirty="0" smtClean="0"/>
              <a:t>must have a capital base for the purposes of acquiring assets and conducting business.</a:t>
            </a:r>
          </a:p>
          <a:p>
            <a:pPr eaLnBrk="1" hangingPunct="1"/>
            <a:r>
              <a:rPr lang="en-CA" sz="2400" dirty="0" smtClean="0"/>
              <a:t>Capital base contributed can be in the form of debt (shareholder loan) or equity (additional share capital).</a:t>
            </a:r>
          </a:p>
          <a:p>
            <a:pPr eaLnBrk="1" hangingPunct="1"/>
            <a:r>
              <a:rPr lang="en-CA" sz="2400" dirty="0" smtClean="0"/>
              <a:t>Debt</a:t>
            </a:r>
            <a:r>
              <a:rPr lang="en-CA" sz="2400" dirty="0" smtClean="0">
                <a:sym typeface="Wingdings" panose="05000000000000000000" pitchFamily="2" charset="2"/>
              </a:rPr>
              <a:t> Interest       OR      Equity  Dividends</a:t>
            </a:r>
            <a:endParaRPr lang="en-CA" sz="2400" dirty="0" smtClean="0"/>
          </a:p>
        </p:txBody>
      </p:sp>
      <p:sp>
        <p:nvSpPr>
          <p:cNvPr id="410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4101"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85180D02-9B7D-4DE7-8EE2-A818706B7FCC}" type="slidenum">
              <a:rPr lang="en-US" b="0">
                <a:solidFill>
                  <a:schemeClr val="bg1"/>
                </a:solidFill>
              </a:rPr>
              <a:pPr eaLnBrk="1" hangingPunct="1"/>
              <a:t>4</a:t>
            </a:fld>
            <a:endParaRPr lang="en-US" b="0">
              <a:solidFill>
                <a:schemeClr val="bg1"/>
              </a:solidFill>
            </a:endParaRPr>
          </a:p>
        </p:txBody>
      </p:sp>
      <p:sp>
        <p:nvSpPr>
          <p:cNvPr id="4102" name="Text Box 4"/>
          <p:cNvSpPr txBox="1">
            <a:spLocks noChangeArrowheads="1"/>
          </p:cNvSpPr>
          <p:nvPr/>
        </p:nvSpPr>
        <p:spPr bwMode="auto">
          <a:xfrm>
            <a:off x="5410200" y="2743200"/>
            <a:ext cx="2362200" cy="604838"/>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3200">
                <a:latin typeface="Times New Roman" panose="02020603050405020304" pitchFamily="18" charset="0"/>
              </a:rPr>
              <a:t>Corporation</a:t>
            </a:r>
          </a:p>
        </p:txBody>
      </p:sp>
      <p:sp>
        <p:nvSpPr>
          <p:cNvPr id="4103" name="Text Box 5"/>
          <p:cNvSpPr txBox="1">
            <a:spLocks noChangeArrowheads="1"/>
          </p:cNvSpPr>
          <p:nvPr/>
        </p:nvSpPr>
        <p:spPr bwMode="auto">
          <a:xfrm>
            <a:off x="990600" y="2743200"/>
            <a:ext cx="2343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3200">
                <a:latin typeface="Times New Roman" panose="02020603050405020304" pitchFamily="18" charset="0"/>
              </a:rPr>
              <a:t>Shareholder</a:t>
            </a:r>
          </a:p>
        </p:txBody>
      </p:sp>
      <p:sp>
        <p:nvSpPr>
          <p:cNvPr id="813062" name="Line 6"/>
          <p:cNvSpPr>
            <a:spLocks noChangeShapeType="1"/>
          </p:cNvSpPr>
          <p:nvPr/>
        </p:nvSpPr>
        <p:spPr bwMode="auto">
          <a:xfrm>
            <a:off x="3429000" y="3276600"/>
            <a:ext cx="1828800" cy="0"/>
          </a:xfrm>
          <a:prstGeom prst="line">
            <a:avLst/>
          </a:prstGeom>
          <a:noFill/>
          <a:ln w="38100">
            <a:solidFill>
              <a:schemeClr val="tx1"/>
            </a:solidFill>
            <a:round/>
            <a:headEnd/>
            <a:tailEnd type="triangle" w="med" len="med"/>
          </a:ln>
          <a:effectLst/>
        </p:spPr>
        <p:txBody>
          <a:bodyPr wrap="none"/>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813063" name="Line 7"/>
          <p:cNvSpPr>
            <a:spLocks noChangeShapeType="1"/>
          </p:cNvSpPr>
          <p:nvPr/>
        </p:nvSpPr>
        <p:spPr bwMode="auto">
          <a:xfrm flipH="1">
            <a:off x="3348038" y="2997200"/>
            <a:ext cx="1828800" cy="0"/>
          </a:xfrm>
          <a:prstGeom prst="line">
            <a:avLst/>
          </a:prstGeom>
          <a:noFill/>
          <a:ln w="38100">
            <a:solidFill>
              <a:schemeClr val="tx1"/>
            </a:solidFill>
            <a:round/>
            <a:headEnd/>
            <a:tailEnd type="triangle" w="med" len="med"/>
          </a:ln>
          <a:effectLst/>
        </p:spPr>
        <p:txBody>
          <a:bodyPr wrap="none"/>
          <a:lstStyle/>
          <a:p>
            <a:pPr>
              <a:defRPr/>
            </a:pPr>
            <a:endParaRPr lang="en-CA">
              <a:effectLst>
                <a:outerShdw blurRad="38100" dist="38100" dir="2700000" algn="tl">
                  <a:srgbClr val="000000">
                    <a:alpha val="43137"/>
                  </a:srgbClr>
                </a:outerShdw>
              </a:effectLst>
              <a:latin typeface="Arial" charset="0"/>
              <a:cs typeface="Arial" charset="0"/>
            </a:endParaRPr>
          </a:p>
        </p:txBody>
      </p:sp>
      <p:sp>
        <p:nvSpPr>
          <p:cNvPr id="4106" name="Text Box 8"/>
          <p:cNvSpPr txBox="1">
            <a:spLocks noChangeArrowheads="1"/>
          </p:cNvSpPr>
          <p:nvPr/>
        </p:nvSpPr>
        <p:spPr bwMode="auto">
          <a:xfrm>
            <a:off x="3352800" y="3276600"/>
            <a:ext cx="20970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400">
                <a:latin typeface="Times New Roman" panose="02020603050405020304" pitchFamily="18" charset="0"/>
              </a:rPr>
              <a:t>Cash or Assets</a:t>
            </a:r>
          </a:p>
        </p:txBody>
      </p:sp>
      <p:sp>
        <p:nvSpPr>
          <p:cNvPr id="4107" name="Text Box 9"/>
          <p:cNvSpPr txBox="1">
            <a:spLocks noChangeArrowheads="1"/>
          </p:cNvSpPr>
          <p:nvPr/>
        </p:nvSpPr>
        <p:spPr bwMode="auto">
          <a:xfrm>
            <a:off x="3276600" y="2286000"/>
            <a:ext cx="20939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sz="2400">
                <a:latin typeface="Times New Roman" panose="02020603050405020304" pitchFamily="18" charset="0"/>
              </a:rPr>
              <a:t>Equity - Share</a:t>
            </a: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5106" name="Rectangle 2"/>
          <p:cNvSpPr>
            <a:spLocks noGrp="1" noChangeArrowheads="1"/>
          </p:cNvSpPr>
          <p:nvPr>
            <p:ph type="title"/>
          </p:nvPr>
        </p:nvSpPr>
        <p:spPr>
          <a:xfrm>
            <a:off x="468313" y="404813"/>
            <a:ext cx="8229600" cy="777081"/>
          </a:xfrm>
        </p:spPr>
        <p:txBody>
          <a:bodyPr/>
          <a:lstStyle/>
          <a:p>
            <a:pPr algn="l" eaLnBrk="1" hangingPunct="1">
              <a:defRPr/>
            </a:pPr>
            <a:r>
              <a:rPr lang="en-CA" sz="2800" dirty="0" smtClean="0"/>
              <a:t>Corporate Capitalization by Shareholder Debt</a:t>
            </a:r>
            <a:br>
              <a:rPr lang="en-CA" sz="2800" dirty="0" smtClean="0"/>
            </a:br>
            <a:endParaRPr lang="en-CA" sz="2800" dirty="0" smtClean="0"/>
          </a:p>
        </p:txBody>
      </p:sp>
      <p:sp>
        <p:nvSpPr>
          <p:cNvPr id="6147" name="Rectangle 3"/>
          <p:cNvSpPr>
            <a:spLocks noGrp="1" noChangeArrowheads="1"/>
          </p:cNvSpPr>
          <p:nvPr>
            <p:ph idx="1"/>
          </p:nvPr>
        </p:nvSpPr>
        <p:spPr>
          <a:xfrm>
            <a:off x="457200" y="908510"/>
            <a:ext cx="8229600" cy="5217656"/>
          </a:xfrm>
        </p:spPr>
        <p:txBody>
          <a:bodyPr/>
          <a:lstStyle/>
          <a:p>
            <a:pPr eaLnBrk="1" hangingPunct="1">
              <a:buFontTx/>
              <a:buNone/>
            </a:pPr>
            <a:r>
              <a:rPr lang="en-CA" b="1" dirty="0" smtClean="0"/>
              <a:t>Return on investment:</a:t>
            </a:r>
          </a:p>
          <a:p>
            <a:pPr lvl="1" eaLnBrk="1" hangingPunct="1">
              <a:buFont typeface="Times New Roman" panose="02020603050405020304" pitchFamily="18" charset="0"/>
              <a:buChar char="­"/>
            </a:pPr>
            <a:r>
              <a:rPr lang="en-CA" sz="2000" dirty="0" smtClean="0"/>
              <a:t>Shareholder loans may bear interest or no interest</a:t>
            </a:r>
          </a:p>
          <a:p>
            <a:pPr lvl="1" eaLnBrk="1" hangingPunct="1">
              <a:buFont typeface="Times New Roman" panose="02020603050405020304" pitchFamily="18" charset="0"/>
              <a:buChar char="­"/>
            </a:pPr>
            <a:r>
              <a:rPr lang="en-CA" sz="2000" dirty="0" smtClean="0"/>
              <a:t>Interest paid by the corporation is deductible by Corp. for tax purposes.</a:t>
            </a:r>
            <a:endParaRPr lang="en-CA" sz="2000" b="1" dirty="0" smtClean="0"/>
          </a:p>
          <a:p>
            <a:pPr lvl="1" eaLnBrk="1" hangingPunct="1"/>
            <a:r>
              <a:rPr lang="en-CA" sz="2000" dirty="0" smtClean="0"/>
              <a:t>Principal amount of debt can be repaid to the shareholder with no tax consequences to either party </a:t>
            </a:r>
          </a:p>
          <a:p>
            <a:pPr>
              <a:buNone/>
            </a:pPr>
            <a:endParaRPr lang="en-CA" b="1" dirty="0" smtClean="0"/>
          </a:p>
          <a:p>
            <a:pPr>
              <a:buNone/>
            </a:pPr>
            <a:r>
              <a:rPr lang="en-CA" b="1" dirty="0" smtClean="0"/>
              <a:t>Loss </a:t>
            </a:r>
            <a:r>
              <a:rPr lang="en-CA" b="1" dirty="0"/>
              <a:t>of investment</a:t>
            </a:r>
          </a:p>
          <a:p>
            <a:pPr lvl="1"/>
            <a:r>
              <a:rPr lang="en-CA" sz="2000" dirty="0"/>
              <a:t>A loss incurred on shareholder debt is a capital loss, </a:t>
            </a:r>
          </a:p>
          <a:p>
            <a:pPr lvl="2"/>
            <a:r>
              <a:rPr lang="en-CA" sz="2000" dirty="0"/>
              <a:t>only one-half is deductible </a:t>
            </a:r>
            <a:r>
              <a:rPr lang="en-CA" sz="2000" dirty="0" smtClean="0"/>
              <a:t>only against capital gains for </a:t>
            </a:r>
            <a:r>
              <a:rPr lang="en-CA" sz="2000" dirty="0"/>
              <a:t>tax purposes.</a:t>
            </a:r>
          </a:p>
          <a:p>
            <a:pPr lvl="1"/>
            <a:r>
              <a:rPr lang="en-CA" sz="2000" dirty="0" smtClean="0"/>
              <a:t>If the debt was made to a small </a:t>
            </a:r>
            <a:r>
              <a:rPr lang="en-CA" sz="2000" dirty="0"/>
              <a:t>business corporation, </a:t>
            </a:r>
          </a:p>
          <a:p>
            <a:pPr lvl="2"/>
            <a:r>
              <a:rPr lang="en-CA" sz="2000" dirty="0"/>
              <a:t>the capital loss becomes a business investment </a:t>
            </a:r>
            <a:r>
              <a:rPr lang="en-CA" sz="2000" dirty="0" smtClean="0"/>
              <a:t>loss and one-half </a:t>
            </a:r>
            <a:r>
              <a:rPr lang="en-CA" sz="2000" dirty="0"/>
              <a:t>of the loss can be offset against all other sources </a:t>
            </a:r>
          </a:p>
          <a:p>
            <a:pPr marL="342900" lvl="1" indent="0">
              <a:buNone/>
            </a:pPr>
            <a:endParaRPr lang="en-CA" sz="2200" dirty="0"/>
          </a:p>
          <a:p>
            <a:pPr lvl="1" eaLnBrk="1" hangingPunct="1"/>
            <a:endParaRPr lang="en-CA" dirty="0" smtClean="0"/>
          </a:p>
          <a:p>
            <a:pPr lvl="1" eaLnBrk="1" hangingPunct="1">
              <a:buFont typeface="Times New Roman" panose="02020603050405020304" pitchFamily="18" charset="0"/>
              <a:buChar char="­"/>
            </a:pPr>
            <a:endParaRPr lang="en-CA" dirty="0" smtClean="0"/>
          </a:p>
        </p:txBody>
      </p:sp>
      <p:sp>
        <p:nvSpPr>
          <p:cNvPr id="614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614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8EAEF877-462D-46AF-99C4-7B83752773BA}" type="slidenum">
              <a:rPr lang="en-US" b="0">
                <a:solidFill>
                  <a:schemeClr val="bg1"/>
                </a:solidFill>
              </a:rPr>
              <a:pPr eaLnBrk="1" hangingPunct="1"/>
              <a:t>5</a:t>
            </a:fld>
            <a:endParaRPr lang="en-US" b="0">
              <a:solidFill>
                <a:schemeClr val="bg1"/>
              </a:solidFill>
            </a:endParaRPr>
          </a:p>
        </p:txBody>
      </p:sp>
      <p:pic>
        <p:nvPicPr>
          <p:cNvPr id="6150" name="Picture 4" descr="j010517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5825" y="476250"/>
            <a:ext cx="1447800" cy="86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154" name="Rectangle 2"/>
          <p:cNvSpPr>
            <a:spLocks noGrp="1" noChangeArrowheads="1"/>
          </p:cNvSpPr>
          <p:nvPr>
            <p:ph type="title"/>
          </p:nvPr>
        </p:nvSpPr>
        <p:spPr/>
        <p:txBody>
          <a:bodyPr/>
          <a:lstStyle/>
          <a:p>
            <a:pPr eaLnBrk="1" hangingPunct="1">
              <a:defRPr/>
            </a:pPr>
            <a:r>
              <a:rPr lang="en-CA" sz="3200" dirty="0" smtClean="0"/>
              <a:t>Corporate Capitalization by Shareholder Debt</a:t>
            </a:r>
            <a:br>
              <a:rPr lang="en-CA" sz="3200" dirty="0" smtClean="0"/>
            </a:br>
            <a:r>
              <a:rPr lang="en-CA" sz="3200" dirty="0" smtClean="0"/>
              <a:t>An example</a:t>
            </a:r>
            <a:endParaRPr lang="en-US" sz="3200" dirty="0" smtClean="0"/>
          </a:p>
        </p:txBody>
      </p:sp>
      <p:sp>
        <p:nvSpPr>
          <p:cNvPr id="8195" name="Rectangle 3"/>
          <p:cNvSpPr>
            <a:spLocks noGrp="1" noChangeArrowheads="1"/>
          </p:cNvSpPr>
          <p:nvPr>
            <p:ph idx="1"/>
          </p:nvPr>
        </p:nvSpPr>
        <p:spPr/>
        <p:txBody>
          <a:bodyPr/>
          <a:lstStyle/>
          <a:p>
            <a:pPr marL="6350" indent="7938" eaLnBrk="1" hangingPunct="1">
              <a:buFontTx/>
              <a:buNone/>
            </a:pPr>
            <a:r>
              <a:rPr lang="en-US" smtClean="0"/>
              <a:t>Corp X is subject to tax of 25% and earns business income of $1,000 before the payment of interest. S/H loan of $10,000 can have 10% interest or none. S/H personal income tax rate is 45%.  </a:t>
            </a:r>
          </a:p>
          <a:p>
            <a:pPr marL="6350" indent="7938" eaLnBrk="1" hangingPunct="1">
              <a:buFontTx/>
              <a:buNone/>
            </a:pPr>
            <a:endParaRPr lang="en-US" smtClean="0"/>
          </a:p>
          <a:p>
            <a:pPr marL="6350" indent="7938" eaLnBrk="1" hangingPunct="1">
              <a:buFontTx/>
              <a:buNone/>
            </a:pPr>
            <a:r>
              <a:rPr lang="en-US" smtClean="0"/>
              <a:t>What is the combined tax rate with and without paying interest on the Shareholder loan?</a:t>
            </a:r>
          </a:p>
        </p:txBody>
      </p:sp>
      <p:sp>
        <p:nvSpPr>
          <p:cNvPr id="8196"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819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BA61DD21-BE04-415A-BE86-ECF67542535E}" type="slidenum">
              <a:rPr lang="en-US" b="0">
                <a:solidFill>
                  <a:schemeClr val="bg1"/>
                </a:solidFill>
              </a:rPr>
              <a:pPr eaLnBrk="1" hangingPunct="1"/>
              <a:t>6</a:t>
            </a:fld>
            <a:endParaRPr lang="en-US" b="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8178" name="Rectangle 2"/>
          <p:cNvSpPr>
            <a:spLocks noGrp="1" noChangeArrowheads="1"/>
          </p:cNvSpPr>
          <p:nvPr>
            <p:ph type="title"/>
          </p:nvPr>
        </p:nvSpPr>
        <p:spPr/>
        <p:txBody>
          <a:bodyPr/>
          <a:lstStyle/>
          <a:p>
            <a:pPr eaLnBrk="1" hangingPunct="1">
              <a:defRPr/>
            </a:pPr>
            <a:r>
              <a:rPr lang="en-CA" sz="3200" smtClean="0"/>
              <a:t>Corporate Capitalization by Shareholder Debt – an example</a:t>
            </a:r>
            <a:endParaRPr lang="en-US" sz="3200" smtClean="0"/>
          </a:p>
        </p:txBody>
      </p:sp>
      <p:sp>
        <p:nvSpPr>
          <p:cNvPr id="9219" name="Rectangle 3"/>
          <p:cNvSpPr>
            <a:spLocks noGrp="1" noChangeArrowheads="1"/>
          </p:cNvSpPr>
          <p:nvPr>
            <p:ph idx="1"/>
          </p:nvPr>
        </p:nvSpPr>
        <p:spPr/>
        <p:txBody>
          <a:bodyPr/>
          <a:lstStyle/>
          <a:p>
            <a:pPr eaLnBrk="1" hangingPunct="1">
              <a:buFontTx/>
              <a:buNone/>
            </a:pPr>
            <a:r>
              <a:rPr lang="en-US" sz="2000" smtClean="0"/>
              <a:t>10% interest</a:t>
            </a:r>
          </a:p>
          <a:p>
            <a:pPr eaLnBrk="1" hangingPunct="1">
              <a:buFontTx/>
              <a:buNone/>
            </a:pPr>
            <a:r>
              <a:rPr lang="en-US" sz="2000" smtClean="0"/>
              <a:t>Corporation:</a:t>
            </a:r>
          </a:p>
          <a:p>
            <a:pPr eaLnBrk="1" hangingPunct="1">
              <a:buFontTx/>
              <a:buNone/>
            </a:pPr>
            <a:r>
              <a:rPr lang="en-US" sz="2000" smtClean="0"/>
              <a:t>Business Income	$1,000</a:t>
            </a:r>
          </a:p>
          <a:p>
            <a:pPr eaLnBrk="1" hangingPunct="1">
              <a:buFontTx/>
              <a:buNone/>
            </a:pPr>
            <a:r>
              <a:rPr lang="en-US" sz="2000" smtClean="0"/>
              <a:t>Interest paid 		</a:t>
            </a:r>
            <a:r>
              <a:rPr lang="en-US" sz="2000" u="sng" smtClean="0"/>
              <a:t>(1,000)</a:t>
            </a:r>
            <a:endParaRPr lang="en-US" sz="2000" smtClean="0"/>
          </a:p>
          <a:p>
            <a:pPr eaLnBrk="1" hangingPunct="1">
              <a:buFontTx/>
              <a:buNone/>
            </a:pPr>
            <a:r>
              <a:rPr lang="en-US" sz="2000" smtClean="0"/>
              <a:t>Income for tax purposes	       0</a:t>
            </a:r>
          </a:p>
          <a:p>
            <a:pPr eaLnBrk="1" hangingPunct="1">
              <a:buFontTx/>
              <a:buNone/>
            </a:pPr>
            <a:r>
              <a:rPr lang="en-US" sz="2000" smtClean="0"/>
              <a:t>Corporate tax		       0</a:t>
            </a:r>
          </a:p>
          <a:p>
            <a:pPr eaLnBrk="1" hangingPunct="1">
              <a:buFontTx/>
              <a:buNone/>
            </a:pPr>
            <a:endParaRPr lang="en-US" sz="2000" smtClean="0"/>
          </a:p>
          <a:p>
            <a:pPr eaLnBrk="1" hangingPunct="1">
              <a:buFontTx/>
              <a:buNone/>
            </a:pPr>
            <a:r>
              <a:rPr lang="en-US" sz="2000" smtClean="0"/>
              <a:t>Shareholder (individual)</a:t>
            </a:r>
          </a:p>
          <a:p>
            <a:pPr eaLnBrk="1" hangingPunct="1">
              <a:buFontTx/>
              <a:buNone/>
            </a:pPr>
            <a:r>
              <a:rPr lang="en-US" sz="2000" smtClean="0"/>
              <a:t>Interest Income		$1,000</a:t>
            </a:r>
            <a:endParaRPr lang="en-US" sz="2000" u="sng" smtClean="0"/>
          </a:p>
          <a:p>
            <a:pPr eaLnBrk="1" hangingPunct="1">
              <a:buFontTx/>
              <a:buNone/>
            </a:pPr>
            <a:r>
              <a:rPr lang="en-US" sz="2000" smtClean="0"/>
              <a:t>Personal Tax                     $450</a:t>
            </a:r>
          </a:p>
          <a:p>
            <a:pPr eaLnBrk="1" hangingPunct="1">
              <a:buFontTx/>
              <a:buNone/>
            </a:pPr>
            <a:r>
              <a:rPr lang="en-US" sz="2000" smtClean="0"/>
              <a:t>Combined Tax		   $450</a:t>
            </a:r>
          </a:p>
        </p:txBody>
      </p:sp>
      <p:sp>
        <p:nvSpPr>
          <p:cNvPr id="9220" name="Footer Placeholder 5"/>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9221"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DA66487F-8DD5-4EF1-81E7-E0FCD1581BD8}" type="slidenum">
              <a:rPr lang="en-US" b="0">
                <a:solidFill>
                  <a:schemeClr val="bg1"/>
                </a:solidFill>
              </a:rPr>
              <a:pPr eaLnBrk="1" hangingPunct="1"/>
              <a:t>7</a:t>
            </a:fld>
            <a:endParaRPr lang="en-US" b="0">
              <a:solidFill>
                <a:schemeClr val="bg1"/>
              </a:solidFill>
            </a:endParaRPr>
          </a:p>
        </p:txBody>
      </p:sp>
      <p:sp>
        <p:nvSpPr>
          <p:cNvPr id="9222" name="Rectangle 4"/>
          <p:cNvSpPr>
            <a:spLocks noGrp="1" noChangeArrowheads="1"/>
          </p:cNvSpPr>
          <p:nvPr>
            <p:ph type="body" sz="half" idx="4294967295"/>
          </p:nvPr>
        </p:nvSpPr>
        <p:spPr>
          <a:xfrm>
            <a:off x="5110163" y="1773238"/>
            <a:ext cx="4033837" cy="4381500"/>
          </a:xfrm>
        </p:spPr>
        <p:txBody>
          <a:bodyPr/>
          <a:lstStyle/>
          <a:p>
            <a:pPr eaLnBrk="1" hangingPunct="1">
              <a:lnSpc>
                <a:spcPct val="90000"/>
              </a:lnSpc>
              <a:buFontTx/>
              <a:buNone/>
            </a:pPr>
            <a:r>
              <a:rPr lang="en-US" sz="2000" smtClean="0"/>
              <a:t>No interest</a:t>
            </a:r>
          </a:p>
          <a:p>
            <a:pPr eaLnBrk="1" hangingPunct="1">
              <a:lnSpc>
                <a:spcPct val="90000"/>
              </a:lnSpc>
              <a:buFontTx/>
              <a:buNone/>
            </a:pPr>
            <a:r>
              <a:rPr lang="en-US" sz="2000" smtClean="0"/>
              <a:t>Corporation:</a:t>
            </a:r>
          </a:p>
          <a:p>
            <a:pPr eaLnBrk="1" hangingPunct="1">
              <a:lnSpc>
                <a:spcPct val="90000"/>
              </a:lnSpc>
              <a:buFontTx/>
              <a:buNone/>
            </a:pPr>
            <a:r>
              <a:rPr lang="en-US" sz="2000" smtClean="0"/>
              <a:t>Business Income	 $1,000</a:t>
            </a:r>
          </a:p>
          <a:p>
            <a:pPr eaLnBrk="1" hangingPunct="1">
              <a:lnSpc>
                <a:spcPct val="90000"/>
              </a:lnSpc>
              <a:buFontTx/>
              <a:buNone/>
            </a:pPr>
            <a:r>
              <a:rPr lang="en-US" sz="2000" smtClean="0"/>
              <a:t>Interest paid 		        </a:t>
            </a:r>
            <a:r>
              <a:rPr lang="en-US" sz="2000" u="sng" smtClean="0"/>
              <a:t>(0)</a:t>
            </a:r>
            <a:endParaRPr lang="en-US" sz="2000" smtClean="0"/>
          </a:p>
          <a:p>
            <a:pPr eaLnBrk="1" hangingPunct="1">
              <a:lnSpc>
                <a:spcPct val="90000"/>
              </a:lnSpc>
              <a:buFontTx/>
              <a:buNone/>
            </a:pPr>
            <a:r>
              <a:rPr lang="en-US" sz="2000" smtClean="0"/>
              <a:t>Income for tax purposes $1,000</a:t>
            </a:r>
          </a:p>
          <a:p>
            <a:pPr eaLnBrk="1" hangingPunct="1">
              <a:lnSpc>
                <a:spcPct val="90000"/>
              </a:lnSpc>
              <a:buFontTx/>
              <a:buNone/>
            </a:pPr>
            <a:r>
              <a:rPr lang="en-US" sz="2000" smtClean="0"/>
              <a:t>Corporate tax		      250</a:t>
            </a:r>
          </a:p>
          <a:p>
            <a:pPr eaLnBrk="1" hangingPunct="1">
              <a:lnSpc>
                <a:spcPct val="90000"/>
              </a:lnSpc>
              <a:buFontTx/>
              <a:buNone/>
            </a:pPr>
            <a:endParaRPr lang="en-US" sz="2000" smtClean="0"/>
          </a:p>
          <a:p>
            <a:pPr eaLnBrk="1" hangingPunct="1">
              <a:lnSpc>
                <a:spcPct val="90000"/>
              </a:lnSpc>
              <a:buFontTx/>
              <a:buNone/>
            </a:pPr>
            <a:endParaRPr lang="en-US" sz="2000" smtClean="0"/>
          </a:p>
          <a:p>
            <a:pPr eaLnBrk="1" hangingPunct="1">
              <a:lnSpc>
                <a:spcPct val="90000"/>
              </a:lnSpc>
              <a:buFontTx/>
              <a:buNone/>
            </a:pPr>
            <a:r>
              <a:rPr lang="en-US" sz="2000" smtClean="0"/>
              <a:t>Shareholder (individual)</a:t>
            </a:r>
          </a:p>
          <a:p>
            <a:pPr eaLnBrk="1" hangingPunct="1">
              <a:lnSpc>
                <a:spcPct val="90000"/>
              </a:lnSpc>
              <a:buFontTx/>
              <a:buNone/>
            </a:pPr>
            <a:r>
              <a:rPr lang="en-US" sz="2000" smtClean="0"/>
              <a:t>Potential Dividend	  $ 750</a:t>
            </a:r>
            <a:endParaRPr lang="en-US" sz="2000" u="sng" smtClean="0"/>
          </a:p>
          <a:p>
            <a:pPr eaLnBrk="1" hangingPunct="1">
              <a:lnSpc>
                <a:spcPct val="90000"/>
              </a:lnSpc>
              <a:buFontTx/>
              <a:buNone/>
            </a:pPr>
            <a:r>
              <a:rPr lang="en-US" sz="2000" smtClean="0"/>
              <a:t>Personal Tax                     $210</a:t>
            </a:r>
          </a:p>
          <a:p>
            <a:pPr eaLnBrk="1" hangingPunct="1">
              <a:lnSpc>
                <a:spcPct val="90000"/>
              </a:lnSpc>
              <a:buFontTx/>
              <a:buNone/>
            </a:pPr>
            <a:r>
              <a:rPr lang="en-US" sz="2000" smtClean="0"/>
              <a:t>Combined Tax		   $460</a:t>
            </a: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02" name="Rectangle 2"/>
          <p:cNvSpPr>
            <a:spLocks noGrp="1" noChangeArrowheads="1"/>
          </p:cNvSpPr>
          <p:nvPr>
            <p:ph type="title"/>
          </p:nvPr>
        </p:nvSpPr>
        <p:spPr/>
        <p:txBody>
          <a:bodyPr/>
          <a:lstStyle/>
          <a:p>
            <a:pPr eaLnBrk="1" hangingPunct="1">
              <a:defRPr/>
            </a:pPr>
            <a:r>
              <a:rPr lang="en-CA" sz="3200" dirty="0" smtClean="0"/>
              <a:t>Corporate Capitalization by Share Capital</a:t>
            </a:r>
          </a:p>
        </p:txBody>
      </p:sp>
      <p:sp>
        <p:nvSpPr>
          <p:cNvPr id="10243" name="Rectangle 3"/>
          <p:cNvSpPr>
            <a:spLocks noGrp="1" noChangeArrowheads="1"/>
          </p:cNvSpPr>
          <p:nvPr>
            <p:ph idx="1"/>
          </p:nvPr>
        </p:nvSpPr>
        <p:spPr/>
        <p:txBody>
          <a:bodyPr/>
          <a:lstStyle/>
          <a:p>
            <a:pPr eaLnBrk="1" hangingPunct="1">
              <a:buFontTx/>
              <a:buNone/>
            </a:pPr>
            <a:r>
              <a:rPr lang="en-CA" dirty="0" smtClean="0"/>
              <a:t>Return on investment</a:t>
            </a:r>
          </a:p>
          <a:p>
            <a:pPr lvl="1" eaLnBrk="1" hangingPunct="1"/>
            <a:r>
              <a:rPr lang="en-CA" dirty="0" smtClean="0"/>
              <a:t>Share capital provides a return in form of dividends.</a:t>
            </a:r>
          </a:p>
          <a:p>
            <a:pPr lvl="1" eaLnBrk="1" hangingPunct="1"/>
            <a:r>
              <a:rPr lang="en-CA" dirty="0" smtClean="0"/>
              <a:t>Dividends are </a:t>
            </a:r>
          </a:p>
          <a:p>
            <a:pPr lvl="2" eaLnBrk="1" hangingPunct="1"/>
            <a:r>
              <a:rPr lang="en-CA" dirty="0" smtClean="0"/>
              <a:t>not deductible by the corporation and </a:t>
            </a:r>
          </a:p>
          <a:p>
            <a:pPr lvl="2" eaLnBrk="1" hangingPunct="1"/>
            <a:r>
              <a:rPr lang="en-CA" dirty="0" smtClean="0"/>
              <a:t>are taxable to the individual shareholder.</a:t>
            </a:r>
          </a:p>
          <a:p>
            <a:pPr>
              <a:buNone/>
            </a:pPr>
            <a:r>
              <a:rPr lang="en-CA" dirty="0"/>
              <a:t>Loss of investment</a:t>
            </a:r>
          </a:p>
          <a:p>
            <a:pPr lvl="1"/>
            <a:r>
              <a:rPr lang="en-US" dirty="0">
                <a:cs typeface="Times New Roman" panose="02020603050405020304" pitchFamily="18" charset="0"/>
              </a:rPr>
              <a:t>A loss on a share capital investment is normally a capital loss, </a:t>
            </a:r>
          </a:p>
          <a:p>
            <a:pPr lvl="2"/>
            <a:r>
              <a:rPr lang="en-US" dirty="0">
                <a:cs typeface="Times New Roman" panose="02020603050405020304" pitchFamily="18" charset="0"/>
              </a:rPr>
              <a:t>of which one-half is recognized for tax purposes.</a:t>
            </a:r>
          </a:p>
          <a:p>
            <a:pPr marL="685800" lvl="2" indent="0" eaLnBrk="1" hangingPunct="1">
              <a:buNone/>
            </a:pPr>
            <a:endParaRPr lang="en-CA" dirty="0" smtClean="0"/>
          </a:p>
        </p:txBody>
      </p:sp>
      <p:sp>
        <p:nvSpPr>
          <p:cNvPr id="1024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1024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D8D7CF92-E138-4109-AE9C-7D0D014C22FE}" type="slidenum">
              <a:rPr lang="en-US" b="0">
                <a:solidFill>
                  <a:schemeClr val="bg1"/>
                </a:solidFill>
              </a:rPr>
              <a:pPr eaLnBrk="1" hangingPunct="1"/>
              <a:t>8</a:t>
            </a:fld>
            <a:endParaRPr lang="en-US" b="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250" name="Rectangle 2"/>
          <p:cNvSpPr>
            <a:spLocks noGrp="1" noChangeArrowheads="1"/>
          </p:cNvSpPr>
          <p:nvPr>
            <p:ph type="title"/>
          </p:nvPr>
        </p:nvSpPr>
        <p:spPr/>
        <p:txBody>
          <a:bodyPr/>
          <a:lstStyle/>
          <a:p>
            <a:pPr eaLnBrk="1" hangingPunct="1">
              <a:defRPr/>
            </a:pPr>
            <a:r>
              <a:rPr lang="en-CA" sz="3200" dirty="0" smtClean="0"/>
              <a:t>Corporate Capitalization by Share Capital</a:t>
            </a:r>
            <a:endParaRPr lang="en-US" sz="3200" dirty="0" smtClean="0"/>
          </a:p>
        </p:txBody>
      </p:sp>
      <p:sp>
        <p:nvSpPr>
          <p:cNvPr id="12291" name="Rectangle 3"/>
          <p:cNvSpPr>
            <a:spLocks noGrp="1" noChangeArrowheads="1"/>
          </p:cNvSpPr>
          <p:nvPr>
            <p:ph idx="1"/>
          </p:nvPr>
        </p:nvSpPr>
        <p:spPr>
          <a:xfrm>
            <a:off x="457200" y="1268760"/>
            <a:ext cx="8229600" cy="4857405"/>
          </a:xfrm>
        </p:spPr>
        <p:txBody>
          <a:bodyPr/>
          <a:lstStyle/>
          <a:p>
            <a:pPr marL="533400" indent="-533400" eaLnBrk="1" hangingPunct="1">
              <a:buFontTx/>
              <a:buNone/>
            </a:pPr>
            <a:r>
              <a:rPr lang="en-US" sz="3200" b="1" dirty="0" smtClean="0"/>
              <a:t>Return of capital – two forms</a:t>
            </a:r>
          </a:p>
          <a:p>
            <a:pPr marL="533400" indent="-533400" eaLnBrk="1" hangingPunct="1">
              <a:buFontTx/>
              <a:buAutoNum type="arabicPeriod"/>
            </a:pPr>
            <a:r>
              <a:rPr lang="en-US" dirty="0" smtClean="0"/>
              <a:t>Sale of Shares to Other Shareholders:</a:t>
            </a:r>
          </a:p>
          <a:p>
            <a:pPr marL="952500" lvl="1" indent="-495300" eaLnBrk="1" hangingPunct="1">
              <a:buFontTx/>
              <a:buNone/>
            </a:pPr>
            <a:r>
              <a:rPr lang="en-US" dirty="0" smtClean="0"/>
              <a:t>Capital Gain (Loss)  = SP – Cost. Only ½ is deductible but only against capital gains</a:t>
            </a:r>
          </a:p>
          <a:p>
            <a:pPr marL="533400" indent="-533400">
              <a:buFont typeface="Wingdings" panose="05000000000000000000" pitchFamily="2" charset="2"/>
              <a:buAutoNum type="arabicPeriod" startAt="2"/>
            </a:pPr>
            <a:r>
              <a:rPr lang="en-US" dirty="0">
                <a:cs typeface="Times New Roman" panose="02020603050405020304" pitchFamily="18" charset="0"/>
              </a:rPr>
              <a:t>Sale of Shares Back to the Corporation:</a:t>
            </a:r>
          </a:p>
          <a:p>
            <a:pPr marL="1371600" lvl="2" indent="-457200">
              <a:buFont typeface="Wingdings" panose="05000000000000000000" pitchFamily="2" charset="2"/>
              <a:buChar char="§"/>
            </a:pPr>
            <a:r>
              <a:rPr lang="en-US" sz="2400" dirty="0">
                <a:cs typeface="Times New Roman" panose="02020603050405020304" pitchFamily="18" charset="0"/>
              </a:rPr>
              <a:t>Referred to as a “share redemption” or “buy-back</a:t>
            </a:r>
            <a:r>
              <a:rPr lang="en-US" sz="2400" dirty="0" smtClean="0">
                <a:cs typeface="Times New Roman" panose="02020603050405020304" pitchFamily="18" charset="0"/>
              </a:rPr>
              <a:t>.”</a:t>
            </a:r>
          </a:p>
          <a:p>
            <a:pPr marL="1371600" lvl="2" indent="-457200">
              <a:buFont typeface="Wingdings" panose="05000000000000000000" pitchFamily="2" charset="2"/>
              <a:buChar char="§"/>
            </a:pPr>
            <a:r>
              <a:rPr lang="en-US" sz="2400" b="1" dirty="0" smtClean="0">
                <a:cs typeface="Times New Roman" panose="02020603050405020304" pitchFamily="18" charset="0"/>
              </a:rPr>
              <a:t>Tax consequences </a:t>
            </a:r>
            <a:r>
              <a:rPr lang="en-US" sz="2400" b="1" dirty="0" smtClean="0">
                <a:cs typeface="Times New Roman" panose="02020603050405020304" pitchFamily="18" charset="0"/>
                <a:sym typeface="Wingdings" panose="05000000000000000000" pitchFamily="2" charset="2"/>
              </a:rPr>
              <a:t>Taxable </a:t>
            </a:r>
            <a:r>
              <a:rPr lang="en-US" sz="2400" b="1" dirty="0" smtClean="0">
                <a:cs typeface="Times New Roman" panose="02020603050405020304" pitchFamily="18" charset="0"/>
              </a:rPr>
              <a:t>Dividend </a:t>
            </a:r>
            <a:r>
              <a:rPr lang="en-US" sz="2400" dirty="0" smtClean="0">
                <a:cs typeface="Times New Roman" panose="02020603050405020304" pitchFamily="18" charset="0"/>
              </a:rPr>
              <a:t>= Redemption proceeds received less paid in share capital</a:t>
            </a:r>
          </a:p>
          <a:p>
            <a:pPr marL="914400" lvl="2" indent="0">
              <a:buNone/>
            </a:pPr>
            <a:r>
              <a:rPr lang="en-US" sz="2400" dirty="0" smtClean="0">
                <a:cs typeface="Times New Roman" panose="02020603050405020304" pitchFamily="18" charset="0"/>
              </a:rPr>
              <a:t>*</a:t>
            </a:r>
            <a:r>
              <a:rPr lang="en-US" sz="2400" b="1" dirty="0" smtClean="0">
                <a:cs typeface="Times New Roman" panose="02020603050405020304" pitchFamily="18" charset="0"/>
              </a:rPr>
              <a:t>Option 1 is better </a:t>
            </a:r>
            <a:r>
              <a:rPr lang="en-US" sz="2400" dirty="0" smtClean="0">
                <a:cs typeface="Times New Roman" panose="02020603050405020304" pitchFamily="18" charset="0"/>
              </a:rPr>
              <a:t>since less taxes involved. </a:t>
            </a:r>
            <a:endParaRPr lang="en-US" sz="2400" dirty="0">
              <a:cs typeface="Times New Roman" panose="02020603050405020304" pitchFamily="18" charset="0"/>
            </a:endParaRPr>
          </a:p>
          <a:p>
            <a:pPr marL="952500" lvl="1" indent="-495300" eaLnBrk="1" hangingPunct="1">
              <a:buFontTx/>
              <a:buNone/>
            </a:pPr>
            <a:endParaRPr lang="en-US" dirty="0" smtClean="0"/>
          </a:p>
          <a:p>
            <a:pPr marL="952500" lvl="1" indent="-495300" eaLnBrk="1" hangingPunct="1">
              <a:buFontTx/>
              <a:buNone/>
            </a:pPr>
            <a:endParaRPr lang="en-US" dirty="0" smtClean="0"/>
          </a:p>
        </p:txBody>
      </p:sp>
      <p:sp>
        <p:nvSpPr>
          <p:cNvPr id="12292"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US" b="0" smtClean="0">
                <a:solidFill>
                  <a:schemeClr val="bg1"/>
                </a:solidFill>
              </a:rPr>
              <a:t>Copyright © 2015 McGraw-Hill Ryerson, Limited. All rights reserved.</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fld id="{A21250DC-DB0C-43F0-B18F-58FAB8D63947}" type="slidenum">
              <a:rPr lang="en-US" b="0">
                <a:solidFill>
                  <a:schemeClr val="bg1"/>
                </a:solidFill>
              </a:rPr>
              <a:pPr eaLnBrk="1" hangingPunct="1"/>
              <a:t>9</a:t>
            </a:fld>
            <a:endParaRPr lang="en-US" b="0">
              <a:solidFill>
                <a:schemeClr val="bg1"/>
              </a:solidFill>
            </a:endParaRPr>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Theme17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Theme17e" id="{C87EC7FF-1F91-4EBA-B08B-0825B93EA83A}" vid="{F0D4D2D9-7D9A-4124-92D4-512C325B76C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Theme17e</Template>
  <TotalTime>647</TotalTime>
  <Words>1713</Words>
  <Application>Microsoft Office PowerPoint</Application>
  <PresentationFormat>On-screen Show (4:3)</PresentationFormat>
  <Paragraphs>273</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Theme17e</vt:lpstr>
      <vt:lpstr>PowerPoint Presentation</vt:lpstr>
      <vt:lpstr>PowerPoint Presentation</vt:lpstr>
      <vt:lpstr>Organization, Capital Structures, and Income Distributions of Corporations</vt:lpstr>
      <vt:lpstr>Corporate Capitalization – Debt or Equity</vt:lpstr>
      <vt:lpstr>Corporate Capitalization by Shareholder Debt </vt:lpstr>
      <vt:lpstr>Corporate Capitalization by Shareholder Debt An example</vt:lpstr>
      <vt:lpstr>Corporate Capitalization by Shareholder Debt – an example</vt:lpstr>
      <vt:lpstr>Corporate Capitalization by Share Capital</vt:lpstr>
      <vt:lpstr>Corporate Capitalization by Share Capital</vt:lpstr>
      <vt:lpstr>Sale of Shares  Back to the Corporation</vt:lpstr>
      <vt:lpstr>Sale of Shares  Back to the Corporation</vt:lpstr>
      <vt:lpstr>Sale of Shares  Back to the Corporation</vt:lpstr>
      <vt:lpstr>Transferring Assets to a Corporation (Section 85)</vt:lpstr>
      <vt:lpstr>Transfer of Assets at Fair Market Value</vt:lpstr>
      <vt:lpstr>Transfer at Fair Market Value An example (Note –ignore depreciation; only business assets)</vt:lpstr>
      <vt:lpstr>Election to Transfer Assets at Tax Values</vt:lpstr>
      <vt:lpstr>PowerPoint Presentation</vt:lpstr>
      <vt:lpstr>Election to Transfer Assets at Tax Values</vt:lpstr>
      <vt:lpstr>Election to Transfer Assets at Tax Values</vt:lpstr>
      <vt:lpstr>Applying the Election Option</vt:lpstr>
      <vt:lpstr>Election to Transfer Assets at Tax Values</vt:lpstr>
      <vt:lpstr>Election to Transfer Assets at Tax Values</vt:lpstr>
      <vt:lpstr>Election to Transfer Assets at Tax Values</vt:lpstr>
      <vt:lpstr>Election to Transfer Assets at Tax Values</vt:lpstr>
      <vt:lpstr>Corporate Distributions to Shareholders</vt:lpstr>
      <vt:lpstr>Corporate Distributions to Shareholders</vt:lpstr>
      <vt:lpstr>Corporate Distributions to Shareholders</vt:lpstr>
      <vt:lpstr>Corporate Distributions to Shareholders</vt:lpstr>
      <vt:lpstr>Tax Planning Checklist</vt:lpstr>
    </vt:vector>
  </TitlesOfParts>
  <Company>University of Saskatchewan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Nathalie Johnstone</dc:creator>
  <cp:lastModifiedBy>Zeben</cp:lastModifiedBy>
  <cp:revision>61</cp:revision>
  <cp:lastPrinted>1601-01-01T00:00:00Z</cp:lastPrinted>
  <dcterms:created xsi:type="dcterms:W3CDTF">2007-06-27T15:30:57Z</dcterms:created>
  <dcterms:modified xsi:type="dcterms:W3CDTF">2015-04-14T22:53:22Z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TC011774471033</vt:lpwstr>
  </property>
</Properties>
</file>