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2"/>
  </p:notesMasterIdLst>
  <p:handoutMasterIdLst>
    <p:handoutMasterId r:id="rId33"/>
  </p:handoutMasterIdLst>
  <p:sldIdLst>
    <p:sldId id="258" r:id="rId2"/>
    <p:sldId id="260" r:id="rId3"/>
    <p:sldId id="263" r:id="rId4"/>
    <p:sldId id="264" r:id="rId5"/>
    <p:sldId id="265" r:id="rId6"/>
    <p:sldId id="292" r:id="rId7"/>
    <p:sldId id="267" r:id="rId8"/>
    <p:sldId id="268" r:id="rId9"/>
    <p:sldId id="269" r:id="rId10"/>
    <p:sldId id="270" r:id="rId11"/>
    <p:sldId id="271" r:id="rId12"/>
    <p:sldId id="272" r:id="rId13"/>
    <p:sldId id="296" r:id="rId14"/>
    <p:sldId id="274" r:id="rId15"/>
    <p:sldId id="275" r:id="rId16"/>
    <p:sldId id="293" r:id="rId17"/>
    <p:sldId id="276" r:id="rId18"/>
    <p:sldId id="277" r:id="rId19"/>
    <p:sldId id="278" r:id="rId20"/>
    <p:sldId id="279" r:id="rId21"/>
    <p:sldId id="280" r:id="rId22"/>
    <p:sldId id="283" r:id="rId23"/>
    <p:sldId id="286" r:id="rId24"/>
    <p:sldId id="287" r:id="rId25"/>
    <p:sldId id="294" r:id="rId26"/>
    <p:sldId id="288" r:id="rId27"/>
    <p:sldId id="289" r:id="rId28"/>
    <p:sldId id="290" r:id="rId29"/>
    <p:sldId id="295" r:id="rId30"/>
    <p:sldId id="291" r:id="rId3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420"/>
    <a:srgbClr val="C75102"/>
    <a:srgbClr val="27732E"/>
    <a:srgbClr val="137713"/>
    <a:srgbClr val="158516"/>
    <a:srgbClr val="158520"/>
    <a:srgbClr val="CC6600"/>
    <a:srgbClr val="FF9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49" autoAdjust="0"/>
  </p:normalViewPr>
  <p:slideViewPr>
    <p:cSldViewPr>
      <p:cViewPr varScale="1">
        <p:scale>
          <a:sx n="79" d="100"/>
          <a:sy n="79" d="100"/>
        </p:scale>
        <p:origin x="-78" y="-76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2C07506-F27F-409C-B776-B0340F110BD9}" type="datetimeFigureOut">
              <a:rPr lang="en-CA"/>
              <a:pPr>
                <a:defRPr/>
              </a:pPr>
              <a:t>14/04/2015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EE69C8-20A4-4028-92AD-BFEDF02DF75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0680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2D8AC5F-CA9E-41E4-8EE0-1384F99981B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92048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ADC7D4-2E4F-4DB2-BE38-869BE315AEC9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92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1E8934-4EFC-40B4-8411-A5E4FF0271F8}" type="slidenum">
              <a:rPr lang="en-CA" b="0"/>
              <a:pPr eaLnBrk="1" hangingPunct="1"/>
              <a:t>8</a:t>
            </a:fld>
            <a:endParaRPr lang="en-CA" b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1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C8E351-B9E6-4C42-BAF5-7EAAE1347320}" type="slidenum">
              <a:rPr lang="en-CA" b="0"/>
              <a:pPr eaLnBrk="1" hangingPunct="1"/>
              <a:t>9</a:t>
            </a:fld>
            <a:endParaRPr lang="en-CA" b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426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F858C4-8AB5-448C-86D2-D198CDEC293C}" type="slidenum">
              <a:rPr lang="en-CA" b="0"/>
              <a:pPr eaLnBrk="1" hangingPunct="1"/>
              <a:t>12</a:t>
            </a:fld>
            <a:endParaRPr lang="en-CA" b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659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9DC46-88A8-4494-B7C4-0DBC42FA06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66892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52A70-5A24-4BCF-8F3A-BC3B07B099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48587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C274B-D1EC-4449-AFA1-F1F9CC368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49012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664C4-CC18-4664-B767-B6B31D48A5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1402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E82F5-D6F3-4EF7-84B4-F1F6EB8869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70630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0BC84-7068-41DC-A6E0-A1D099E3C8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3005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2EB3D-E652-4A0C-9AF4-32866252DF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27609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76FC6-0BA2-4429-9B99-99E2FAD29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25999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A473B-9D51-4BDE-8EEE-7A9466367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68319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591A0-6E27-42A5-8DC2-C83C1DE6B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6271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6DAF2-C908-4F3D-9387-D111053CC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07360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0" y="6308727"/>
            <a:ext cx="9144000" cy="5492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560" y="6381750"/>
            <a:ext cx="648072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b="0" smtClean="0">
                <a:solidFill>
                  <a:schemeClr val="bg1"/>
                </a:solidFill>
                <a:effectLst/>
              </a:defRPr>
            </a:lvl1pPr>
          </a:lstStyle>
          <a:p>
            <a:fld id="{0704510F-9355-4FA7-BF8A-33E6297057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35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9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rgbClr val="00246C"/>
          </a:solidFill>
          <a:effectLst/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3B68C1-BE8C-4243-BD80-4F6B236DAC95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56274" y="5805488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279136" y="4303713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716463" y="1268413"/>
            <a:ext cx="4572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11: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Corporations—An Introduction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79136" cy="6858000"/>
          </a:xfrm>
          <a:prstGeom prst="rect">
            <a:avLst/>
          </a:prstGeom>
        </p:spPr>
      </p:pic>
      <p:sp>
        <p:nvSpPr>
          <p:cNvPr id="307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140145" y="6492876"/>
            <a:ext cx="555942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  <a:endParaRPr lang="en-US" sz="1200" b="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Change in Control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CA" sz="2400" dirty="0" smtClean="0"/>
              <a:t>ITA 249(4) - Deemed year end – at the date of change in control.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Purpose is to recognize unrealized losses to that they can’t be transferred to the acquirer while in the books.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Materializes any operating losses making them subject to the restrictions.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Side effect is to age carry forward losses by one year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2200" dirty="0" smtClean="0"/>
              <a:t>ITA 111(5.1),(5.2) - Depreciable property, eligible capital property, and other capital property are deemed to be sold at FMV if: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r>
              <a:rPr lang="en-CA" sz="3200" dirty="0" smtClean="0"/>
              <a:t>FMV &lt;  tax cost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FF223E-8A51-4A3C-88E5-F4A13E2EFB2D}" type="slidenum">
              <a:rPr lang="en-US" b="0">
                <a:solidFill>
                  <a:schemeClr val="bg1"/>
                </a:solidFill>
              </a:rPr>
              <a:pPr eaLnBrk="1" hangingPunct="1"/>
              <a:t>10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Loss in Corporate Groups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FAFE96-B4FC-4F27-82B3-936E641D8EB8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87458" name="Text Box 2"/>
          <p:cNvSpPr txBox="1">
            <a:spLocks noChangeArrowheads="1"/>
          </p:cNvSpPr>
          <p:nvPr/>
        </p:nvSpPr>
        <p:spPr bwMode="auto">
          <a:xfrm>
            <a:off x="755650" y="1557338"/>
            <a:ext cx="7704138" cy="4486275"/>
          </a:xfrm>
          <a:prstGeom prst="rect">
            <a:avLst/>
          </a:prstGeom>
          <a:solidFill>
            <a:schemeClr val="bg1">
              <a:alpha val="4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endParaRPr lang="en-CA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3463925" y="1810761"/>
            <a:ext cx="1911350" cy="4572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Shareholders</a:t>
            </a: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1370013" y="3141663"/>
            <a:ext cx="2308225" cy="84772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 A</a:t>
            </a:r>
          </a:p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Profits $100,000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5356225" y="3141663"/>
            <a:ext cx="2225675" cy="84772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 B</a:t>
            </a:r>
          </a:p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Loss ($400,000)</a:t>
            </a: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5402263" y="4508500"/>
            <a:ext cx="2155825" cy="847725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 C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Profits $50,000</a:t>
            </a:r>
          </a:p>
        </p:txBody>
      </p:sp>
      <p:sp>
        <p:nvSpPr>
          <p:cNvPr id="787464" name="Line 8"/>
          <p:cNvSpPr>
            <a:spLocks noChangeShapeType="1"/>
          </p:cNvSpPr>
          <p:nvPr/>
        </p:nvSpPr>
        <p:spPr bwMode="auto">
          <a:xfrm>
            <a:off x="4419600" y="23622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7465" name="Line 9"/>
          <p:cNvSpPr>
            <a:spLocks noChangeShapeType="1"/>
          </p:cNvSpPr>
          <p:nvPr/>
        </p:nvSpPr>
        <p:spPr bwMode="auto">
          <a:xfrm flipH="1">
            <a:off x="2438400" y="2743200"/>
            <a:ext cx="1981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7466" name="Line 10"/>
          <p:cNvSpPr>
            <a:spLocks noChangeShapeType="1"/>
          </p:cNvSpPr>
          <p:nvPr/>
        </p:nvSpPr>
        <p:spPr bwMode="auto">
          <a:xfrm flipH="1">
            <a:off x="4419600" y="2743200"/>
            <a:ext cx="1981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7467" name="Line 11"/>
          <p:cNvSpPr>
            <a:spLocks noChangeShapeType="1"/>
          </p:cNvSpPr>
          <p:nvPr/>
        </p:nvSpPr>
        <p:spPr bwMode="auto">
          <a:xfrm>
            <a:off x="2438400" y="27432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7468" name="Line 12"/>
          <p:cNvSpPr>
            <a:spLocks noChangeShapeType="1"/>
          </p:cNvSpPr>
          <p:nvPr/>
        </p:nvSpPr>
        <p:spPr bwMode="auto">
          <a:xfrm>
            <a:off x="6400800" y="27432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87469" name="Line 13"/>
          <p:cNvSpPr>
            <a:spLocks noChangeShapeType="1"/>
          </p:cNvSpPr>
          <p:nvPr/>
        </p:nvSpPr>
        <p:spPr bwMode="auto">
          <a:xfrm>
            <a:off x="6400800" y="40386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376" name="Text Box 14"/>
          <p:cNvSpPr txBox="1">
            <a:spLocks noChangeArrowheads="1"/>
          </p:cNvSpPr>
          <p:nvPr/>
        </p:nvSpPr>
        <p:spPr bwMode="auto">
          <a:xfrm>
            <a:off x="1050925" y="4662488"/>
            <a:ext cx="3578225" cy="13112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Corp A – profits         $100,000</a:t>
            </a:r>
          </a:p>
          <a:p>
            <a:pPr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Corp B – loss 	        (400,000)</a:t>
            </a:r>
          </a:p>
          <a:p>
            <a:pPr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Corp C – profit              </a:t>
            </a:r>
            <a:r>
              <a:rPr lang="en-US" sz="20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50,000</a:t>
            </a:r>
          </a:p>
          <a:p>
            <a:pPr eaLnBrk="1" hangingPunct="1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Net loss for group     $(250,000)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19931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Dividends received by </a:t>
            </a:r>
            <a:r>
              <a:rPr lang="en-CA" dirty="0" err="1" smtClean="0"/>
              <a:t>Cdn</a:t>
            </a:r>
            <a:r>
              <a:rPr lang="en-CA" dirty="0" smtClean="0"/>
              <a:t>. Corporations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01421"/>
          </a:xfrm>
        </p:spPr>
        <p:txBody>
          <a:bodyPr/>
          <a:lstStyle/>
          <a:p>
            <a:pPr eaLnBrk="1" hangingPunct="1"/>
            <a:r>
              <a:rPr lang="en-CA" sz="2400" dirty="0" smtClean="0"/>
              <a:t>Dividends are deducted from taxable income if:</a:t>
            </a:r>
          </a:p>
          <a:p>
            <a:pPr lvl="1" eaLnBrk="1" hangingPunct="1"/>
            <a:r>
              <a:rPr lang="en-CA" dirty="0" smtClean="0"/>
              <a:t>received from a taxable Canadian corporations </a:t>
            </a:r>
          </a:p>
          <a:p>
            <a:pPr lvl="1" eaLnBrk="1" hangingPunct="1"/>
            <a:r>
              <a:rPr lang="en-CA" dirty="0" smtClean="0"/>
              <a:t>Received from a foreign affiliate corps. (where the Canadian corp. owns at least a 10% in Foreign Corp.</a:t>
            </a:r>
          </a:p>
          <a:p>
            <a:r>
              <a:rPr lang="en-US" sz="2400" dirty="0" smtClean="0"/>
              <a:t>Generally dividends </a:t>
            </a:r>
            <a:r>
              <a:rPr lang="en-US" sz="2400" dirty="0"/>
              <a:t>flow </a:t>
            </a:r>
            <a:r>
              <a:rPr lang="en-US" sz="2400" dirty="0" smtClean="0"/>
              <a:t>tax-free if received from an active business private company owned by the receiving company .</a:t>
            </a:r>
            <a:endParaRPr lang="en-US" sz="2400" dirty="0"/>
          </a:p>
          <a:p>
            <a:r>
              <a:rPr lang="en-US" sz="2400" dirty="0"/>
              <a:t>Private corporations may be subject to a temporary – Part IV </a:t>
            </a:r>
            <a:r>
              <a:rPr lang="en-US" sz="2400" dirty="0" smtClean="0"/>
              <a:t>tax on dividends received from Public Cos. </a:t>
            </a:r>
            <a:r>
              <a:rPr lang="en-US" sz="2400" dirty="0"/>
              <a:t>(Chapter 13).</a:t>
            </a:r>
          </a:p>
          <a:p>
            <a:r>
              <a:rPr lang="en-US" dirty="0" smtClean="0"/>
              <a:t>Individual shareholder only taxed when </a:t>
            </a:r>
            <a:r>
              <a:rPr lang="en-US" dirty="0"/>
              <a:t>dividends are </a:t>
            </a:r>
            <a:r>
              <a:rPr lang="en-US" dirty="0" smtClean="0"/>
              <a:t>eventually paid by the company.</a:t>
            </a:r>
            <a:endParaRPr lang="en-US" dirty="0"/>
          </a:p>
          <a:p>
            <a:pPr lvl="2" eaLnBrk="1" hangingPunct="1"/>
            <a:endParaRPr lang="en-CA" dirty="0"/>
          </a:p>
          <a:p>
            <a:pPr marL="685800" lvl="2" indent="0" eaLnBrk="1" hangingPunct="1">
              <a:buNone/>
            </a:pPr>
            <a:endParaRPr lang="en-CA" dirty="0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0DE5AD-7DAF-4967-B68E-CB75F860E1E8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OF EXAM STUFF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664C4-CC18-4664-B767-B6B31D48A5D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71699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00113" indent="-900113" eaLnBrk="1" hangingPunct="1">
              <a:buFontTx/>
              <a:buAutoNum type="romanUcPeriod" startAt="3"/>
              <a:defRPr/>
            </a:pPr>
            <a:r>
              <a:rPr lang="en-CA" dirty="0" smtClean="0"/>
              <a:t>Calculation of Corporate Tax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CA" b="1" smtClean="0"/>
              <a:t>Two basic categories for tax purposes:</a:t>
            </a:r>
          </a:p>
          <a:p>
            <a:pPr marL="952500" lvl="1" indent="-495300" eaLnBrk="1" hangingPunct="1">
              <a:buFontTx/>
              <a:buAutoNum type="arabicPeriod"/>
            </a:pPr>
            <a:r>
              <a:rPr lang="en-CA" smtClean="0"/>
              <a:t>ITA 89(1) - Public corporations</a:t>
            </a:r>
          </a:p>
          <a:p>
            <a:pPr marL="1371600" lvl="2" indent="-457200" eaLnBrk="1" hangingPunct="1">
              <a:buFontTx/>
              <a:buChar char="–"/>
            </a:pPr>
            <a:r>
              <a:rPr lang="en-CA" smtClean="0"/>
              <a:t>Canadian residence and shares are traded on a stock exchange.</a:t>
            </a:r>
          </a:p>
          <a:p>
            <a:pPr marL="952500" lvl="1" indent="-495300" eaLnBrk="1" hangingPunct="1">
              <a:buFont typeface="Wingdings" panose="05000000000000000000" pitchFamily="2" charset="2"/>
              <a:buAutoNum type="arabicPeriod"/>
            </a:pPr>
            <a:r>
              <a:rPr lang="en-CA" smtClean="0"/>
              <a:t>ITA 89(1), 125(7)(b) - Canadian-controlled private corporations (CCPCs)</a:t>
            </a:r>
          </a:p>
          <a:p>
            <a:pPr marL="1371600" lvl="2" indent="-457200" eaLnBrk="1" hangingPunct="1">
              <a:buFont typeface="Times New Roman" panose="02020603050405020304" pitchFamily="18" charset="0"/>
              <a:buChar char="­"/>
            </a:pPr>
            <a:r>
              <a:rPr lang="en-CA" smtClean="0"/>
              <a:t>Canadian residence</a:t>
            </a:r>
          </a:p>
          <a:p>
            <a:pPr marL="1371600" lvl="2" indent="-457200" eaLnBrk="1" hangingPunct="1">
              <a:buFont typeface="Times New Roman" panose="02020603050405020304" pitchFamily="18" charset="0"/>
              <a:buChar char="­"/>
            </a:pPr>
            <a:r>
              <a:rPr lang="en-CA" smtClean="0"/>
              <a:t>Not a public corporation, and </a:t>
            </a:r>
          </a:p>
          <a:p>
            <a:pPr marL="1371600" lvl="2" indent="-457200" eaLnBrk="1" hangingPunct="1">
              <a:buFont typeface="Times New Roman" panose="02020603050405020304" pitchFamily="18" charset="0"/>
              <a:buChar char="­"/>
            </a:pPr>
            <a:r>
              <a:rPr lang="en-CA" smtClean="0"/>
              <a:t>Not controlled by non-residents of Canada.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B8D5E5-F7E8-4E3D-A105-318B876D6978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Determination of Tax for Corporations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285296"/>
              </p:ext>
            </p:extLst>
          </p:nvPr>
        </p:nvGraphicFramePr>
        <p:xfrm>
          <a:off x="1042988" y="1268413"/>
          <a:ext cx="6913562" cy="477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4" imgW="4000399" imgH="2762370" progId="Excel.Sheet.8">
                  <p:embed/>
                </p:oleObj>
              </mc:Choice>
              <mc:Fallback>
                <p:oleObj name="Worksheet" r:id="rId4" imgW="4000399" imgH="276237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268413"/>
                        <a:ext cx="6913562" cy="477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>
                                <a:alpha val="75999"/>
                              </a:schemeClr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CA671D-C265-403D-AC1F-408E24BFE362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431899"/>
          </a:xfrm>
        </p:spPr>
        <p:txBody>
          <a:bodyPr/>
          <a:lstStyle/>
          <a:p>
            <a:r>
              <a:rPr lang="en-CA" dirty="0"/>
              <a:t>Determination of Tax for Corporations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078758"/>
              </p:ext>
            </p:extLst>
          </p:nvPr>
        </p:nvGraphicFramePr>
        <p:xfrm>
          <a:off x="457200" y="981075"/>
          <a:ext cx="82296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4176464"/>
                <a:gridCol w="1337320"/>
                <a:gridCol w="2057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Federal Tax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Abatement for provincial tax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(10%)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Refundable</a:t>
                      </a:r>
                      <a:r>
                        <a:rPr lang="en-US" baseline="0" dirty="0" smtClean="0"/>
                        <a:t> tax on passive investment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2/3%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Business Deduction (First</a:t>
                      </a:r>
                      <a:r>
                        <a:rPr lang="en-US" baseline="0" dirty="0" smtClean="0"/>
                        <a:t> 500k$,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 (First 500k)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Special Reduction / General Rate Deduction </a:t>
                      </a:r>
                      <a:r>
                        <a:rPr lang="en-US" baseline="0" dirty="0" smtClean="0"/>
                        <a:t> (Not available investment income)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 (&gt;500k non </a:t>
                      </a:r>
                      <a:r>
                        <a:rPr lang="en-US" dirty="0" err="1" smtClean="0"/>
                        <a:t>Inv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34% (&gt;500k </a:t>
                      </a:r>
                      <a:r>
                        <a:rPr lang="en-US" dirty="0" err="1" smtClean="0"/>
                        <a:t>inv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Manufacturing and Processing Deduction (M&amp;P)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 (&gt;500k </a:t>
                      </a:r>
                      <a:r>
                        <a:rPr lang="en-US" dirty="0" err="1" smtClean="0"/>
                        <a:t>Mfg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Tax Credits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13-17%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664C4-CC18-4664-B767-B6B31D48A5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98172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Federal Tax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The primary federal tax is  38% to the corporation’s taxable income – ITA 123(1).</a:t>
            </a:r>
          </a:p>
          <a:p>
            <a:pPr eaLnBrk="1" hangingPunct="1"/>
            <a:r>
              <a:rPr lang="en-CA" dirty="0" smtClean="0"/>
              <a:t>Then, reduced by the provincial abatement of 10% - ITA 124(1). (for operations in Canada; the 10% given since company will pay provincial tax)</a:t>
            </a:r>
          </a:p>
          <a:p>
            <a:pPr eaLnBrk="1" hangingPunct="1"/>
            <a:r>
              <a:rPr lang="en-CA" dirty="0" smtClean="0"/>
              <a:t>Federal tax may be increased or reduced further  based on specific types of income earned by certain corporations.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EB08E1-378F-4665-80F6-6AF69A9525E6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Special Reduction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6350" indent="7938"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General Rate Reduction - applies to particular types of income:</a:t>
            </a:r>
          </a:p>
          <a:p>
            <a:pPr marL="750888" lvl="1" eaLnBrk="1" hangingPunct="1">
              <a:lnSpc>
                <a:spcPct val="90000"/>
              </a:lnSpc>
            </a:pPr>
            <a:r>
              <a:rPr lang="en-CA" b="1" dirty="0" smtClean="0"/>
              <a:t>Public corporations: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Federal tax is reduced by 13%  of the corporation’s taxable income not subject to manufacturing and processing activities.</a:t>
            </a:r>
          </a:p>
          <a:p>
            <a:pPr marL="750888" lvl="1" eaLnBrk="1" hangingPunct="1">
              <a:lnSpc>
                <a:spcPct val="90000"/>
              </a:lnSpc>
            </a:pPr>
            <a:r>
              <a:rPr lang="en-CA" dirty="0" smtClean="0"/>
              <a:t>CCPC: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Federal tax is reduced by 13%  on active business income:</a:t>
            </a:r>
          </a:p>
          <a:p>
            <a:pPr lvl="3" eaLnBrk="1" hangingPunct="1">
              <a:lnSpc>
                <a:spcPct val="90000"/>
              </a:lnSpc>
            </a:pPr>
            <a:r>
              <a:rPr lang="en-CA" dirty="0" smtClean="0"/>
              <a:t>Above the annual Small business limit (the 17%) and</a:t>
            </a:r>
          </a:p>
          <a:p>
            <a:pPr lvl="3" eaLnBrk="1" hangingPunct="1">
              <a:lnSpc>
                <a:spcPct val="90000"/>
              </a:lnSpc>
            </a:pPr>
            <a:r>
              <a:rPr lang="en-CA" dirty="0" smtClean="0"/>
              <a:t>Not eligible for the M&amp;P reduction</a:t>
            </a:r>
          </a:p>
          <a:p>
            <a:pPr lvl="3" eaLnBrk="1" hangingPunct="1">
              <a:lnSpc>
                <a:spcPct val="90000"/>
              </a:lnSpc>
            </a:pPr>
            <a:endParaRPr lang="en-CA" dirty="0" smtClean="0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841EF3-082A-4A2C-959E-1E081340A20F}" type="slidenum">
              <a:rPr lang="en-US" b="0">
                <a:solidFill>
                  <a:schemeClr val="bg1"/>
                </a:solidFill>
              </a:rPr>
              <a:pPr eaLnBrk="1" hangingPunct="1"/>
              <a:t>18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Refundable Tax on Investment Income (Interest, foreign dividends, royalties, residential rent)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ITA 123.3 - Applies only to the investment income of a CCPC.</a:t>
            </a:r>
          </a:p>
          <a:p>
            <a:pPr lvl="1" eaLnBrk="1" hangingPunct="1"/>
            <a:r>
              <a:rPr lang="en-CA" dirty="0" smtClean="0"/>
              <a:t>Additional tax is 6 2/3% of  investment income (motivation to syphon $ out of the company – pay salaries and dividends. Tax helps prevents companies to hoard $$s; no 17% allowable on investment income)) and </a:t>
            </a:r>
          </a:p>
          <a:p>
            <a:pPr lvl="1" eaLnBrk="1" hangingPunct="1"/>
            <a:r>
              <a:rPr lang="en-CA" dirty="0" smtClean="0"/>
              <a:t>Fully refundable to the corporation when dividends are paid.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68E461-BC9C-43ED-B7AD-9A5F200BF94F}" type="slidenum">
              <a:rPr lang="en-US" b="0">
                <a:solidFill>
                  <a:schemeClr val="bg1"/>
                </a:solidFill>
              </a:rPr>
              <a:pPr eaLnBrk="1" hangingPunct="1"/>
              <a:t>19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Corporations – An 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Relationship between the Corporation and Its Shareholders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Determination of Taxable Income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Calculation of Corporate Tax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b="1" dirty="0" smtClean="0"/>
              <a:t>The Integration of Corporate and Individual Taxation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1EF6E3C-783E-49CA-ADBE-160CFC0964F7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Small Business Deduction – ITA 125(1)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Available only to </a:t>
            </a:r>
            <a:r>
              <a:rPr lang="en-CA" dirty="0" smtClean="0"/>
              <a:t>CCPCs; </a:t>
            </a:r>
            <a:r>
              <a:rPr lang="en-CA" smtClean="0"/>
              <a:t>not public corps.</a:t>
            </a: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Deduction permits the normal federal tax rate to be reduced by 17% for the first $500,000 of annual </a:t>
            </a:r>
            <a:r>
              <a:rPr lang="en-CA" b="1" u="sng" dirty="0" smtClean="0">
                <a:solidFill>
                  <a:schemeClr val="accent6">
                    <a:lumMod val="75000"/>
                  </a:schemeClr>
                </a:solidFill>
              </a:rPr>
              <a:t>active business income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dirty="0" smtClean="0"/>
              <a:t>of the corporation.</a:t>
            </a:r>
          </a:p>
          <a:p>
            <a:pPr marL="0" indent="0" eaLnBrk="1" hangingPunct="1">
              <a:buNone/>
              <a:defRPr/>
            </a:pPr>
            <a:r>
              <a:rPr lang="en-CA" dirty="0" smtClean="0"/>
              <a:t>(Passive = residential and passive dividend income)</a:t>
            </a:r>
          </a:p>
          <a:p>
            <a:pPr eaLnBrk="1" hangingPunct="1">
              <a:buFontTx/>
              <a:buNone/>
              <a:defRPr/>
            </a:pPr>
            <a:r>
              <a:rPr lang="en-CA" dirty="0" smtClean="0"/>
              <a:t>(the rest is at 13% with special reduction)</a:t>
            </a:r>
          </a:p>
          <a:p>
            <a:pPr eaLnBrk="1" hangingPunct="1">
              <a:buFontTx/>
              <a:buNone/>
              <a:defRPr/>
            </a:pPr>
            <a:endParaRPr lang="en-CA" dirty="0" smtClean="0"/>
          </a:p>
          <a:p>
            <a:pPr eaLnBrk="1" hangingPunct="1">
              <a:buFontTx/>
              <a:buNone/>
              <a:defRPr/>
            </a:pPr>
            <a:r>
              <a:rPr lang="en-CA" dirty="0" smtClean="0"/>
              <a:t>Small business </a:t>
            </a:r>
          </a:p>
          <a:p>
            <a:pPr eaLnBrk="1" hangingPunct="1">
              <a:buFontTx/>
              <a:buNone/>
              <a:defRPr/>
            </a:pPr>
            <a:r>
              <a:rPr lang="en-CA" dirty="0" smtClean="0"/>
              <a:t>federal tax rate</a:t>
            </a:r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FF2126-63DD-4A96-8E45-46D144A68522}" type="slidenum">
              <a:rPr lang="en-US" b="0">
                <a:solidFill>
                  <a:schemeClr val="bg1"/>
                </a:solidFill>
              </a:rPr>
              <a:pPr eaLnBrk="1" hangingPunct="1"/>
              <a:t>20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3581400" y="4648200"/>
            <a:ext cx="43894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None/>
            </a:pPr>
            <a:r>
              <a:rPr lang="en-CA" sz="2400">
                <a:latin typeface="Times New Roman" panose="02020603050405020304" pitchFamily="18" charset="0"/>
              </a:rPr>
              <a:t>=     (38% - 10% - 17%)  =  11%</a:t>
            </a:r>
          </a:p>
          <a:p>
            <a:pPr eaLnBrk="1" hangingPunct="1"/>
            <a:endParaRPr 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NOT EXAM</a:t>
            </a:r>
            <a:br>
              <a:rPr lang="en-CA" dirty="0" smtClean="0"/>
            </a:br>
            <a:r>
              <a:rPr lang="en-CA" dirty="0" smtClean="0"/>
              <a:t>Manufacturing and Processing Deduction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ITA 125.1(1) - Profits from manufacturing and processing activities </a:t>
            </a:r>
          </a:p>
          <a:p>
            <a:pPr eaLnBrk="1" hangingPunct="1"/>
            <a:r>
              <a:rPr lang="en-CA" dirty="0" smtClean="0"/>
              <a:t>Public Corporations - rate reduction of 13%.</a:t>
            </a:r>
          </a:p>
          <a:p>
            <a:pPr eaLnBrk="1" hangingPunct="1"/>
            <a:r>
              <a:rPr lang="en-CA" dirty="0" smtClean="0"/>
              <a:t>CCPCs – same rate reduction</a:t>
            </a:r>
          </a:p>
          <a:p>
            <a:pPr lvl="1" eaLnBrk="1" hangingPunct="1"/>
            <a:r>
              <a:rPr lang="en-CA" dirty="0" smtClean="0"/>
              <a:t>only on annual manufacturing profits in excess of the SBD limit described previously.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3A4298-813B-47B4-9C1F-AD171BF2C635}" type="slidenum">
              <a:rPr lang="en-US" b="0">
                <a:solidFill>
                  <a:schemeClr val="bg1"/>
                </a:solidFill>
              </a:rPr>
              <a:pPr eaLnBrk="1" hangingPunct="1"/>
              <a:t>21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810125"/>
            <a:ext cx="10985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NOT EXAM</a:t>
            </a:r>
            <a:br>
              <a:rPr lang="en-CA" dirty="0" smtClean="0"/>
            </a:br>
            <a:r>
              <a:rPr lang="en-CA" dirty="0" smtClean="0"/>
              <a:t>Provincial Tax</a:t>
            </a:r>
            <a:br>
              <a:rPr lang="en-CA" dirty="0" smtClean="0"/>
            </a:br>
            <a:r>
              <a:rPr lang="en-CA" dirty="0" smtClean="0"/>
              <a:t>Just FYI – Not examinable</a:t>
            </a:r>
            <a:endParaRPr 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Alberta	    10%       (3)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BC		    11%    (2.5)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Manitoba	    12%       (0)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New Brunswick 12%      (4.5)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Newfoundland   14%       (4)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Labrador	    14%        (4)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NW Territories 11.5%      (4)</a:t>
            </a:r>
          </a:p>
        </p:txBody>
      </p:sp>
      <p:sp>
        <p:nvSpPr>
          <p:cNvPr id="26628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62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2F1222-73BD-43A3-A4AB-9E70F7EEC49E}" type="slidenum">
              <a:rPr lang="en-US" b="0">
                <a:solidFill>
                  <a:schemeClr val="bg1"/>
                </a:solidFill>
              </a:rPr>
              <a:pPr eaLnBrk="1" hangingPunct="1"/>
              <a:t>22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38725" y="1557338"/>
            <a:ext cx="4105275" cy="438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/>
              <a:t>Nova Scotia	   16%       (3)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Nunavut	   12%       (4)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Ontario	 11.3%    (4.5)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P.E.I.		   16%       (0)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Quebec	   11.9%    (8)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Saskatchewan  12%      (2)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Yukon		    15%      (4)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5350" indent="-895350" eaLnBrk="1" hangingPunct="1">
              <a:buFontTx/>
              <a:buAutoNum type="romanUcPeriod" startAt="4"/>
              <a:defRPr/>
            </a:pPr>
            <a:r>
              <a:rPr lang="en-CA" dirty="0" smtClean="0"/>
              <a:t>The Integration of Corporate and Individual Taxation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Corporations are taxed on their profits separate from their shareholders.</a:t>
            </a:r>
          </a:p>
          <a:p>
            <a:pPr eaLnBrk="1" hangingPunct="1"/>
            <a:r>
              <a:rPr lang="en-CA" dirty="0" smtClean="0"/>
              <a:t>After-tax corporate profits are distributed in the form of a dividend, </a:t>
            </a:r>
          </a:p>
          <a:p>
            <a:pPr lvl="1" eaLnBrk="1" hangingPunct="1"/>
            <a:r>
              <a:rPr lang="en-CA" dirty="0" smtClean="0"/>
              <a:t>tax is again payable on the dividends received.</a:t>
            </a:r>
          </a:p>
          <a:p>
            <a:pPr eaLnBrk="1" hangingPunct="1"/>
            <a:r>
              <a:rPr lang="en-CA" dirty="0" smtClean="0"/>
              <a:t>Two-tier system creates the possibility of double taxation. But if shareholder leave retained earnings in corp. the individual’s tax is deferred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14DBB0-4E90-4003-B60B-707FF668FAFB}" type="slidenum">
              <a:rPr lang="en-US" b="0">
                <a:solidFill>
                  <a:schemeClr val="bg1"/>
                </a:solidFill>
              </a:rPr>
              <a:pPr eaLnBrk="1" hangingPunct="1"/>
              <a:t>23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14400" indent="-914400" eaLnBrk="1" hangingPunct="1">
              <a:buFontTx/>
              <a:buAutoNum type="romanUcPeriod" startAt="4"/>
              <a:defRPr/>
            </a:pPr>
            <a:r>
              <a:rPr lang="en-CA" dirty="0" smtClean="0"/>
              <a:t>The Integration of Corporate and Individual Taxation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Special provisions are designed to reduce the possibility of double taxation.</a:t>
            </a:r>
          </a:p>
          <a:p>
            <a:pPr lvl="1" eaLnBrk="1" hangingPunct="1"/>
            <a:r>
              <a:rPr lang="en-CA" dirty="0" smtClean="0"/>
              <a:t>Attempts to ensure equal tax treatment that regardless of the structure used to run the business.</a:t>
            </a:r>
          </a:p>
          <a:p>
            <a:pPr eaLnBrk="1" hangingPunct="1"/>
            <a:r>
              <a:rPr lang="en-CA" dirty="0" smtClean="0"/>
              <a:t>Dividend tax credit attempts to integrate the personal and corporate tax</a:t>
            </a:r>
            <a:endParaRPr lang="en-CA" dirty="0"/>
          </a:p>
          <a:p>
            <a:pPr eaLnBrk="1" hangingPunct="1"/>
            <a:r>
              <a:rPr lang="en-CA" dirty="0" smtClean="0"/>
              <a:t>Dividends </a:t>
            </a:r>
            <a:r>
              <a:rPr lang="en-CA" dirty="0" err="1" smtClean="0"/>
              <a:t>Eligibel</a:t>
            </a:r>
            <a:r>
              <a:rPr lang="en-CA" dirty="0" smtClean="0"/>
              <a:t>/Non-Eligible:</a:t>
            </a:r>
          </a:p>
          <a:p>
            <a:pPr lvl="1"/>
            <a:r>
              <a:rPr lang="en-CA" dirty="0" smtClean="0"/>
              <a:t>Eligible: From income that didn’t benefit the SBD</a:t>
            </a:r>
          </a:p>
          <a:p>
            <a:pPr lvl="1"/>
            <a:r>
              <a:rPr lang="en-CA" dirty="0" smtClean="0"/>
              <a:t>Non-Eligible: From income that did benefit the SBD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7C478E-1DA4-47E5-8FD6-1483AF450852}" type="slidenum">
              <a:rPr lang="en-US" b="0">
                <a:solidFill>
                  <a:schemeClr val="bg1"/>
                </a:solidFill>
              </a:rPr>
              <a:pPr eaLnBrk="1" hangingPunct="1"/>
              <a:t>24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to sell – stop dividends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dividend = share value increases</a:t>
            </a:r>
          </a:p>
          <a:p>
            <a:r>
              <a:rPr lang="en-US" dirty="0" smtClean="0"/>
              <a:t>1000$ of after tax corporate Income</a:t>
            </a:r>
          </a:p>
          <a:p>
            <a:pPr lvl="1"/>
            <a:r>
              <a:rPr lang="en-US" dirty="0" smtClean="0"/>
              <a:t>Dividend: 28% (Eligible) - 35% (Non Eligible)</a:t>
            </a:r>
          </a:p>
          <a:p>
            <a:pPr lvl="1"/>
            <a:r>
              <a:rPr lang="en-US" dirty="0" smtClean="0"/>
              <a:t>Capital gain ½ marginal personal rate 46%/2=23%</a:t>
            </a:r>
          </a:p>
          <a:p>
            <a:r>
              <a:rPr lang="en-US" dirty="0" smtClean="0"/>
              <a:t>Capital gains can also benefit the once in a lifetime capital gain Exemption on Canadian business shares (LCGE)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664C4-CC18-4664-B767-B6B31D48A5D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2992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Dividend Tax Credit</a:t>
            </a:r>
            <a:br>
              <a:rPr lang="en-US" sz="3600" dirty="0" smtClean="0"/>
            </a:br>
            <a:r>
              <a:rPr lang="en-US" sz="3600" dirty="0" smtClean="0"/>
              <a:t>Public Corporation - 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 Taxable Income					$ 1,000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 Taxes - 25%					    </a:t>
            </a:r>
            <a:r>
              <a:rPr lang="en-US" sz="1800" u="sng" smtClean="0"/>
              <a:t>(250)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Net Cash (paid out in Dividends)				    $750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Dividends received by Shareholder	-Eligible	    	    	    $750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Tax Rate ( Federal and provincial) 28%	                                 </a:t>
            </a:r>
            <a:r>
              <a:rPr lang="en-US" sz="1800" u="sng" smtClean="0"/>
              <a:t>(210)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After Tax Cash to Individual		                                 $540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Total tax paid on $1,000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				$250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Individual				 </a:t>
            </a:r>
            <a:r>
              <a:rPr lang="en-US" sz="1800" u="sng" smtClean="0"/>
              <a:t> 210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Total					$460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Effective tax rate is 46% - if the individuals tax rate is 45% as in this example.  Double tax = 1%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7C17BE-2066-40C3-BC5E-9A8851356602}" type="slidenum">
              <a:rPr lang="en-US" b="0">
                <a:solidFill>
                  <a:schemeClr val="bg1"/>
                </a:solidFill>
              </a:rPr>
              <a:pPr eaLnBrk="1" hangingPunct="1"/>
              <a:t>26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Dividend Tax Credit</a:t>
            </a:r>
            <a:br>
              <a:rPr lang="en-US" dirty="0" smtClean="0"/>
            </a:br>
            <a:r>
              <a:rPr lang="en-US" dirty="0" smtClean="0"/>
              <a:t>CCPC 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 Taxable Income					$ 1,000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 Taxes - 15%					    </a:t>
            </a:r>
            <a:r>
              <a:rPr lang="en-US" sz="1800" u="sng" smtClean="0"/>
              <a:t>(150)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Net Cash (paid out in Dividends)				    $850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Dividends received by Shareholder -non-eligible	   	    $850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Tax Rate ( Federal and provincial) 35%	                                 </a:t>
            </a:r>
            <a:r>
              <a:rPr lang="en-US" sz="1800" u="sng" smtClean="0"/>
              <a:t>(298)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After Tax Cash to Individual		                                 $552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Total tax paid on $1,000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Corporate				$150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Individual				 </a:t>
            </a:r>
            <a:r>
              <a:rPr lang="en-US" sz="1800" u="sng" smtClean="0"/>
              <a:t> 298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Total					$448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Amount of double taxation is nil. 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1975E6-4642-4E2B-88B6-D49E2D0EA689}" type="slidenum">
              <a:rPr lang="en-US" b="0">
                <a:solidFill>
                  <a:schemeClr val="bg1"/>
                </a:solidFill>
              </a:rPr>
              <a:pPr eaLnBrk="1" hangingPunct="1"/>
              <a:t>27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900113" indent="-900113" eaLnBrk="1" hangingPunct="1">
              <a:buFontTx/>
              <a:buAutoNum type="romanUcPeriod" startAt="4"/>
              <a:defRPr/>
            </a:pPr>
            <a:r>
              <a:rPr lang="en-CA" sz="3200" dirty="0" smtClean="0"/>
              <a:t>The Integration of Corporate and Individual Taxation</a:t>
            </a:r>
            <a:endParaRPr 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mtClean="0"/>
              <a:t>In a public corporation, double taxation on returns to the owner is automatic.</a:t>
            </a:r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In a CCPC, double taxation may or may not occur depending on the nature of the income.</a:t>
            </a:r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Corporate tax and tax on distributions has a significant impact on: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Dividend policy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Equity structures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Form of business organization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4AC20E-5B11-4CFA-8E4A-A5C8E1654EF1}" type="slidenum">
              <a:rPr lang="en-US" b="0">
                <a:solidFill>
                  <a:schemeClr val="bg1"/>
                </a:solidFill>
              </a:rPr>
              <a:pPr eaLnBrk="1" hangingPunct="1"/>
              <a:t>28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prevent loss carry forward to expire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Steps to boost income deferring discretionary items</a:t>
            </a:r>
          </a:p>
          <a:p>
            <a:r>
              <a:rPr lang="en-US" dirty="0" smtClean="0"/>
              <a:t>Don’t claim CCA – UCC will be greater in future years</a:t>
            </a:r>
          </a:p>
          <a:p>
            <a:r>
              <a:rPr lang="en-US" dirty="0" smtClean="0"/>
              <a:t>Salaries to shareholders – don’t pay. If $ required, reimburse shareholder loans</a:t>
            </a:r>
          </a:p>
          <a:p>
            <a:r>
              <a:rPr lang="en-US" dirty="0" smtClean="0"/>
              <a:t>SH loans – don’t charge interest</a:t>
            </a:r>
          </a:p>
          <a:p>
            <a:r>
              <a:rPr lang="en-US" dirty="0" smtClean="0"/>
              <a:t>AFDA – don’t claim (or any other allowances)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664C4-CC18-4664-B767-B6B31D48A5D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35943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Relationship between a Corporation and it’s shareholder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sz="2400" b="1" dirty="0" smtClean="0"/>
              <a:t>The Primary Relationship</a:t>
            </a:r>
          </a:p>
          <a:p>
            <a:pPr eaLnBrk="1" hangingPunct="1">
              <a:buFontTx/>
              <a:buNone/>
            </a:pPr>
            <a:r>
              <a:rPr lang="en-CA" sz="2400" dirty="0" smtClean="0"/>
              <a:t>Shareholder contributes cash or other property in exchange for shares.</a:t>
            </a:r>
            <a:endParaRPr lang="en-CA" sz="2400" dirty="0"/>
          </a:p>
          <a:p>
            <a:pPr eaLnBrk="1" hangingPunct="1">
              <a:buFontTx/>
              <a:buNone/>
            </a:pPr>
            <a:endParaRPr lang="en-CA" sz="2400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CA" dirty="0" smtClean="0"/>
          </a:p>
          <a:p>
            <a:pPr eaLnBrk="1" hangingPunct="1"/>
            <a:r>
              <a:rPr lang="en-CA" sz="2400" dirty="0" smtClean="0"/>
              <a:t>Shareholders realize a return on investment through dividends or through a capital gain when they sell their shares at a profit.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486591-6C4C-46FF-953C-52E3200B95F0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5219700" y="3068638"/>
            <a:ext cx="1600200" cy="914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dirty="0">
                <a:latin typeface="Times New Roman" panose="02020603050405020304" pitchFamily="18" charset="0"/>
              </a:rPr>
              <a:t>Corporation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1403350" y="3213100"/>
            <a:ext cx="1447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>
                <a:latin typeface="Times New Roman" panose="02020603050405020304" pitchFamily="18" charset="0"/>
              </a:rPr>
              <a:t>Shareholder</a:t>
            </a:r>
          </a:p>
        </p:txBody>
      </p:sp>
      <p:sp>
        <p:nvSpPr>
          <p:cNvPr id="777222" name="Line 6"/>
          <p:cNvSpPr>
            <a:spLocks noChangeShapeType="1"/>
          </p:cNvSpPr>
          <p:nvPr/>
        </p:nvSpPr>
        <p:spPr bwMode="auto">
          <a:xfrm>
            <a:off x="3132138" y="3429000"/>
            <a:ext cx="1676400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77223" name="Line 7"/>
          <p:cNvSpPr>
            <a:spLocks noChangeShapeType="1"/>
          </p:cNvSpPr>
          <p:nvPr/>
        </p:nvSpPr>
        <p:spPr bwMode="auto">
          <a:xfrm flipH="1">
            <a:off x="3132138" y="3500438"/>
            <a:ext cx="1655762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3059113" y="3573463"/>
            <a:ext cx="1905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C75102"/>
                </a:solidFill>
                <a:latin typeface="Times New Roman" panose="02020603050405020304" pitchFamily="18" charset="0"/>
              </a:rPr>
              <a:t>ROI </a:t>
            </a:r>
            <a:endParaRPr lang="en-US" sz="2400">
              <a:solidFill>
                <a:srgbClr val="C7510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9" name="Text Box 9"/>
          <p:cNvSpPr txBox="1">
            <a:spLocks noChangeArrowheads="1"/>
          </p:cNvSpPr>
          <p:nvPr/>
        </p:nvSpPr>
        <p:spPr bwMode="auto">
          <a:xfrm>
            <a:off x="2987675" y="2924175"/>
            <a:ext cx="1944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C75102"/>
                </a:solidFill>
                <a:latin typeface="Times New Roman" panose="02020603050405020304" pitchFamily="18" charset="0"/>
              </a:rPr>
              <a:t>Contribute Cash</a:t>
            </a:r>
            <a:r>
              <a:rPr lang="en-US" sz="2400">
                <a:solidFill>
                  <a:srgbClr val="C75102"/>
                </a:solidFill>
                <a:latin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647923"/>
          </a:xfrm>
        </p:spPr>
        <p:txBody>
          <a:bodyPr/>
          <a:lstStyle/>
          <a:p>
            <a:r>
              <a:rPr lang="en-CA" dirty="0" smtClean="0">
                <a:solidFill>
                  <a:srgbClr val="269420"/>
                </a:solidFill>
              </a:rPr>
              <a:t/>
            </a:r>
            <a:br>
              <a:rPr lang="en-CA" dirty="0" smtClean="0">
                <a:solidFill>
                  <a:srgbClr val="269420"/>
                </a:solidFill>
              </a:rPr>
            </a:br>
            <a:r>
              <a:rPr lang="en-CA" dirty="0" smtClean="0">
                <a:solidFill>
                  <a:srgbClr val="269420"/>
                </a:solidFill>
              </a:rPr>
              <a:t>Tax Planning Checklist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7"/>
          </a:xfrm>
        </p:spPr>
        <p:txBody>
          <a:bodyPr/>
          <a:lstStyle/>
          <a:p>
            <a:r>
              <a:rPr lang="en-CA" i="1" dirty="0" smtClean="0">
                <a:solidFill>
                  <a:srgbClr val="269420"/>
                </a:solidFill>
              </a:rPr>
              <a:t>Shareholders of private corps. Should consider maintaining some secondary relationships with their </a:t>
            </a:r>
            <a:r>
              <a:rPr lang="en-CA" i="1" dirty="0" err="1" smtClean="0">
                <a:solidFill>
                  <a:srgbClr val="269420"/>
                </a:solidFill>
              </a:rPr>
              <a:t>company</a:t>
            </a:r>
            <a:r>
              <a:rPr lang="en-CA" i="1" dirty="0" err="1" smtClean="0">
                <a:solidFill>
                  <a:srgbClr val="269420"/>
                </a:solidFill>
                <a:sym typeface="Wingdings" panose="05000000000000000000" pitchFamily="2" charset="2"/>
              </a:rPr>
              <a:t>creditor</a:t>
            </a:r>
            <a:r>
              <a:rPr lang="en-CA" i="1" dirty="0" smtClean="0">
                <a:solidFill>
                  <a:srgbClr val="269420"/>
                </a:solidFill>
                <a:sym typeface="Wingdings" panose="05000000000000000000" pitchFamily="2" charset="2"/>
              </a:rPr>
              <a:t>, lessor, employee, in order to alter the amount and timing of tax payable.</a:t>
            </a:r>
          </a:p>
          <a:p>
            <a:r>
              <a:rPr lang="en-CA" i="1" dirty="0" smtClean="0">
                <a:solidFill>
                  <a:srgbClr val="269420"/>
                </a:solidFill>
                <a:sym typeface="Wingdings" panose="05000000000000000000" pitchFamily="2" charset="2"/>
              </a:rPr>
              <a:t>When a change in the controlling shareholder is being considered, the treatment of loss carry-over should be reviewed to ensure than no loss is lost.</a:t>
            </a:r>
          </a:p>
          <a:p>
            <a:r>
              <a:rPr lang="en-CA" i="1" dirty="0" smtClean="0">
                <a:solidFill>
                  <a:srgbClr val="269420"/>
                </a:solidFill>
                <a:sym typeface="Wingdings" panose="05000000000000000000" pitchFamily="2" charset="2"/>
              </a:rPr>
              <a:t>Consider intercorporate tax free dividends in the dividend policy</a:t>
            </a:r>
          </a:p>
          <a:p>
            <a:pPr marL="0" indent="0">
              <a:buNone/>
            </a:pPr>
            <a:endParaRPr lang="en-CA" dirty="0" smtClean="0">
              <a:sym typeface="Wingdings" panose="05000000000000000000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5664C4-CC18-4664-B767-B6B31D48A5D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59559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The Secondary Relationships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b="1" smtClean="0"/>
              <a:t>Secondary relationship: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creditor, 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supplier,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employee, 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customer, or </a:t>
            </a:r>
          </a:p>
          <a:p>
            <a:pPr lvl="1" eaLnBrk="1" hangingPunct="1">
              <a:lnSpc>
                <a:spcPct val="90000"/>
              </a:lnSpc>
            </a:pPr>
            <a:r>
              <a:rPr lang="en-CA" smtClean="0"/>
              <a:t>lessor, </a:t>
            </a:r>
          </a:p>
          <a:p>
            <a:pPr eaLnBrk="1" hangingPunct="1">
              <a:lnSpc>
                <a:spcPct val="90000"/>
              </a:lnSpc>
            </a:pPr>
            <a:r>
              <a:rPr lang="en-CA" smtClean="0"/>
              <a:t>Tax consequences and cash flows between the parties are  different from those in the primary relationship.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3133C4-6D21-4141-AFB5-23F93A624A1A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Primary and Secondary Relationships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2400" b="1" smtClean="0"/>
              <a:t>Difference between the two relationships centres on the tax treatment of income flows:</a:t>
            </a:r>
          </a:p>
          <a:p>
            <a:pPr lvl="1" eaLnBrk="1" hangingPunct="1"/>
            <a:r>
              <a:rPr lang="en-CA" b="1" smtClean="0"/>
              <a:t>Primary relationship:</a:t>
            </a:r>
          </a:p>
          <a:p>
            <a:pPr lvl="2" eaLnBrk="1" hangingPunct="1"/>
            <a:r>
              <a:rPr lang="en-CA" smtClean="0"/>
              <a:t>dividends paid by the corporation are not deductible, but are taxable to the recipient.</a:t>
            </a:r>
          </a:p>
          <a:p>
            <a:pPr lvl="1" eaLnBrk="1" hangingPunct="1"/>
            <a:r>
              <a:rPr lang="en-CA" b="1" smtClean="0"/>
              <a:t>Secondary relationships:</a:t>
            </a:r>
          </a:p>
          <a:p>
            <a:pPr lvl="2" eaLnBrk="1" hangingPunct="1"/>
            <a:r>
              <a:rPr lang="en-CA" smtClean="0"/>
              <a:t> payments such as salaries, interest, and rents are deductible and taxable to the recipient.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070289F-A883-4FB4-B674-5976C4979078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9222" name="Picture 4" descr="MCBS01579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652963"/>
            <a:ext cx="1404938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96938" indent="-896938" eaLnBrk="1" hangingPunct="1">
              <a:buFontTx/>
              <a:buAutoNum type="romanUcPeriod" startAt="2"/>
              <a:defRPr/>
            </a:pPr>
            <a:r>
              <a:rPr lang="en-CA" dirty="0" smtClean="0"/>
              <a:t>Determination of Taxable Income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350" indent="7938" eaLnBrk="1" hangingPunct="1">
              <a:lnSpc>
                <a:spcPct val="90000"/>
              </a:lnSpc>
              <a:buFontTx/>
              <a:buNone/>
            </a:pPr>
            <a:r>
              <a:rPr lang="en-CA" dirty="0" smtClean="0"/>
              <a:t>A corporation’s taxable income is:</a:t>
            </a:r>
          </a:p>
          <a:p>
            <a:pPr marL="6350" indent="7938" algn="ctr" eaLnBrk="1" hangingPunct="1">
              <a:lnSpc>
                <a:spcPct val="90000"/>
              </a:lnSpc>
              <a:buFontTx/>
              <a:buNone/>
            </a:pPr>
            <a:endParaRPr lang="en-CA" b="1" dirty="0" smtClean="0">
              <a:solidFill>
                <a:schemeClr val="tx2"/>
              </a:solidFill>
            </a:endParaRPr>
          </a:p>
          <a:p>
            <a:pPr marL="6350" indent="7938" algn="ctr" eaLnBrk="1" hangingPunct="1">
              <a:lnSpc>
                <a:spcPct val="90000"/>
              </a:lnSpc>
              <a:buFontTx/>
              <a:buNone/>
            </a:pPr>
            <a:r>
              <a:rPr lang="en-CA" b="1" dirty="0" smtClean="0">
                <a:solidFill>
                  <a:schemeClr val="tx2"/>
                </a:solidFill>
              </a:rPr>
              <a:t>Net income for tax purposes  - special deductions</a:t>
            </a:r>
          </a:p>
          <a:p>
            <a:pPr lvl="2" eaLnBrk="1" hangingPunct="1">
              <a:lnSpc>
                <a:spcPct val="90000"/>
              </a:lnSpc>
            </a:pPr>
            <a:endParaRPr lang="en-CA" dirty="0" smtClean="0"/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Donations to charitable organizations  (Donation max at 75% of NI only for companies; if company has loss can’t carry forward).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Net capital losses (Loss on selling of assets – shares, land, building) only deductible if had a capital gain; only usable up to capital gain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Non-capital losses (Business losses from other years)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Dividends from taxable Canadian corporations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CA" dirty="0" smtClean="0"/>
              <a:t>Dividends from foreign affiliates</a:t>
            </a: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2089B6-BAB4-49E7-B085-25B898E9336C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887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Loss Carry-Overs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CA" dirty="0" smtClean="0"/>
              <a:t>ITA 110.1(1)(a) – same as with individuals</a:t>
            </a:r>
          </a:p>
          <a:p>
            <a:pPr eaLnBrk="1" hangingPunct="1">
              <a:buFontTx/>
              <a:buNone/>
            </a:pPr>
            <a:r>
              <a:rPr lang="en-CA" dirty="0" smtClean="0"/>
              <a:t>Net capital losses:</a:t>
            </a:r>
          </a:p>
          <a:p>
            <a:pPr lvl="1" eaLnBrk="1" hangingPunct="1"/>
            <a:r>
              <a:rPr lang="en-CA" dirty="0" smtClean="0"/>
              <a:t>can be carried back three years and forward indefinitely </a:t>
            </a:r>
          </a:p>
          <a:p>
            <a:pPr lvl="1" eaLnBrk="1" hangingPunct="1"/>
            <a:r>
              <a:rPr lang="en-CA" dirty="0" smtClean="0"/>
              <a:t>Used only against taxable capital gains.</a:t>
            </a:r>
          </a:p>
          <a:p>
            <a:pPr eaLnBrk="1" hangingPunct="1">
              <a:buFontTx/>
              <a:buNone/>
            </a:pPr>
            <a:r>
              <a:rPr lang="en-CA" dirty="0" smtClean="0"/>
              <a:t>Non-capital losses:</a:t>
            </a:r>
          </a:p>
          <a:p>
            <a:pPr lvl="1" eaLnBrk="1" hangingPunct="1"/>
            <a:r>
              <a:rPr lang="en-CA" dirty="0" smtClean="0"/>
              <a:t>can be carried back three years and forward twenty years </a:t>
            </a:r>
          </a:p>
          <a:p>
            <a:pPr lvl="1" eaLnBrk="1" hangingPunct="1"/>
            <a:r>
              <a:rPr lang="en-CA" dirty="0" smtClean="0"/>
              <a:t>Used against any other source of income.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7954A5-0682-4D95-A905-B0E656C63E42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Change in Control – ITA 111(4),(5),(5.4)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Ownership can change when shares are transferred or sold.</a:t>
            </a:r>
          </a:p>
          <a:p>
            <a:pPr eaLnBrk="1" hangingPunct="1"/>
            <a:r>
              <a:rPr lang="en-CA" dirty="0" smtClean="0"/>
              <a:t>The carry-forward of unabsorbed losses may be attractive to acquiring shareholders </a:t>
            </a:r>
          </a:p>
          <a:p>
            <a:pPr lvl="1" eaLnBrk="1" hangingPunct="1"/>
            <a:r>
              <a:rPr lang="en-CA" dirty="0" smtClean="0"/>
              <a:t>if they can use those losses .</a:t>
            </a:r>
          </a:p>
          <a:p>
            <a:pPr eaLnBrk="1" hangingPunct="1"/>
            <a:r>
              <a:rPr lang="en-CA" dirty="0" smtClean="0"/>
              <a:t>Change in beneficial ownerships:</a:t>
            </a:r>
          </a:p>
          <a:p>
            <a:pPr lvl="1" eaLnBrk="1" hangingPunct="1"/>
            <a:r>
              <a:rPr lang="en-CA" b="1" dirty="0" smtClean="0"/>
              <a:t>restricts</a:t>
            </a:r>
            <a:r>
              <a:rPr lang="en-CA" dirty="0" smtClean="0"/>
              <a:t> the use of the non-capital losses and</a:t>
            </a:r>
          </a:p>
          <a:p>
            <a:pPr lvl="1" eaLnBrk="1" hangingPunct="1"/>
            <a:r>
              <a:rPr lang="en-CA" b="1" dirty="0" smtClean="0"/>
              <a:t>Eliminates</a:t>
            </a:r>
            <a:r>
              <a:rPr lang="en-CA" dirty="0" smtClean="0"/>
              <a:t> the net-capital losses. 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5A54B0-669A-4632-B209-20986BB39555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Change in Control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5875" indent="-15875" eaLnBrk="1" hangingPunct="1">
              <a:buFontTx/>
              <a:buNone/>
            </a:pPr>
            <a:r>
              <a:rPr lang="en-CA" b="1" dirty="0" smtClean="0"/>
              <a:t>Capital losses carry forward - expired</a:t>
            </a:r>
          </a:p>
          <a:p>
            <a:pPr marL="15875" indent="-15875" eaLnBrk="1" hangingPunct="1">
              <a:buFontTx/>
              <a:buNone/>
            </a:pPr>
            <a:r>
              <a:rPr lang="en-CA" b="1" dirty="0" smtClean="0"/>
              <a:t>Non-capital losses resulting from business operations are restricted as follows:</a:t>
            </a:r>
          </a:p>
          <a:p>
            <a:pPr marL="1150938" lvl="1" indent="-457200" eaLnBrk="1" hangingPunct="1"/>
            <a:r>
              <a:rPr lang="en-US" sz="2800" dirty="0" smtClean="0"/>
              <a:t>Must Carry On Business industry In Which Losses Occurred</a:t>
            </a:r>
          </a:p>
          <a:p>
            <a:pPr marL="1150938" lvl="1" indent="-457200" eaLnBrk="1" hangingPunct="1"/>
            <a:r>
              <a:rPr lang="en-US" sz="2800" dirty="0" smtClean="0"/>
              <a:t>Reasonable Expectation Of Profit</a:t>
            </a:r>
          </a:p>
          <a:p>
            <a:pPr marL="1150938" lvl="1" indent="-457200" eaLnBrk="1" hangingPunct="1"/>
            <a:r>
              <a:rPr lang="en-US" sz="2800" dirty="0" smtClean="0"/>
              <a:t>Losses can only be deducted against business income earned by same or similar business. </a:t>
            </a:r>
          </a:p>
          <a:p>
            <a:pPr marL="15875" indent="-15875" eaLnBrk="1" hangingPunct="1"/>
            <a:endParaRPr lang="en-US" sz="2600" dirty="0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chemeClr val="bg1"/>
                </a:solidFill>
              </a:rPr>
              <a:t>Copyright © 2015 McGraw-Hill Ryerson, Limited. All rights reserved.</a:t>
            </a:r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59A3CD-BC67-4262-8462-14CE6E5A7882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7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Theme17e" id="{C87EC7FF-1F91-4EBA-B08B-0825B93EA83A}" vid="{F0D4D2D9-7D9A-4124-92D4-512C325B76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Theme17e</Template>
  <TotalTime>553</TotalTime>
  <Words>1937</Words>
  <Application>Microsoft Office PowerPoint</Application>
  <PresentationFormat>On-screen Show (4:3)</PresentationFormat>
  <Paragraphs>314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Theme17e</vt:lpstr>
      <vt:lpstr>Worksheet</vt:lpstr>
      <vt:lpstr>PowerPoint Presentation</vt:lpstr>
      <vt:lpstr>Corporations – An Introduction</vt:lpstr>
      <vt:lpstr>Relationship between a Corporation and it’s shareholder</vt:lpstr>
      <vt:lpstr>The Secondary Relationships</vt:lpstr>
      <vt:lpstr>Primary and Secondary Relationships</vt:lpstr>
      <vt:lpstr>Determination of Taxable Income</vt:lpstr>
      <vt:lpstr>Loss Carry-Overs</vt:lpstr>
      <vt:lpstr>Change in Control – ITA 111(4),(5),(5.4)</vt:lpstr>
      <vt:lpstr>Change in Control</vt:lpstr>
      <vt:lpstr>Change in Control</vt:lpstr>
      <vt:lpstr>Loss in Corporate Groups</vt:lpstr>
      <vt:lpstr>Dividends received by Cdn. Corporations</vt:lpstr>
      <vt:lpstr>PowerPoint Presentation</vt:lpstr>
      <vt:lpstr>Calculation of Corporate Tax</vt:lpstr>
      <vt:lpstr>Determination of Tax for Corporations</vt:lpstr>
      <vt:lpstr>Determination of Tax for Corporations</vt:lpstr>
      <vt:lpstr>Federal Tax</vt:lpstr>
      <vt:lpstr>Special Reduction</vt:lpstr>
      <vt:lpstr>Refundable Tax on Investment Income (Interest, foreign dividends, royalties, residential rent)</vt:lpstr>
      <vt:lpstr>Small Business Deduction – ITA 125(1)</vt:lpstr>
      <vt:lpstr>NOT EXAM Manufacturing and Processing Deduction</vt:lpstr>
      <vt:lpstr>NOT EXAM Provincial Tax Just FYI – Not examinable</vt:lpstr>
      <vt:lpstr>The Integration of Corporate and Individual Taxation</vt:lpstr>
      <vt:lpstr>The Integration of Corporate and Individual Taxation</vt:lpstr>
      <vt:lpstr>Plan to sell – stop dividends</vt:lpstr>
      <vt:lpstr>Dividend Tax Credit Public Corporation -  example</vt:lpstr>
      <vt:lpstr>Dividend Tax Credit CCPC example</vt:lpstr>
      <vt:lpstr>The Integration of Corporate and Individual Taxation</vt:lpstr>
      <vt:lpstr>Steps to prevent loss carry forward to expire</vt:lpstr>
      <vt:lpstr> Tax Planning Checklist </vt:lpstr>
    </vt:vector>
  </TitlesOfParts>
  <Company>University of Saskatchewan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Zeben</cp:lastModifiedBy>
  <cp:revision>70</cp:revision>
  <cp:lastPrinted>1601-01-01T00:00:00Z</cp:lastPrinted>
  <dcterms:created xsi:type="dcterms:W3CDTF">2007-06-27T15:30:57Z</dcterms:created>
  <dcterms:modified xsi:type="dcterms:W3CDTF">2015-04-14T13:00:20Z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