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4"/>
  </p:notesMasterIdLst>
  <p:handoutMasterIdLst>
    <p:handoutMasterId r:id="rId25"/>
  </p:handoutMasterIdLst>
  <p:sldIdLst>
    <p:sldId id="258" r:id="rId2"/>
    <p:sldId id="260" r:id="rId3"/>
    <p:sldId id="263" r:id="rId4"/>
    <p:sldId id="264" r:id="rId5"/>
    <p:sldId id="265" r:id="rId6"/>
    <p:sldId id="269" r:id="rId7"/>
    <p:sldId id="272" r:id="rId8"/>
    <p:sldId id="273" r:id="rId9"/>
    <p:sldId id="274" r:id="rId10"/>
    <p:sldId id="276" r:id="rId11"/>
    <p:sldId id="277" r:id="rId12"/>
    <p:sldId id="278" r:id="rId13"/>
    <p:sldId id="279" r:id="rId14"/>
    <p:sldId id="283" r:id="rId15"/>
    <p:sldId id="286" r:id="rId16"/>
    <p:sldId id="287" r:id="rId17"/>
    <p:sldId id="290" r:id="rId18"/>
    <p:sldId id="292" r:id="rId19"/>
    <p:sldId id="294" r:id="rId20"/>
    <p:sldId id="295" r:id="rId21"/>
    <p:sldId id="307" r:id="rId22"/>
    <p:sldId id="297" r:id="rId23"/>
  </p:sldIdLst>
  <p:sldSz cx="9144000" cy="6858000" type="screen4x3"/>
  <p:notesSz cx="9309100" cy="70231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102"/>
    <a:srgbClr val="AA3E02"/>
    <a:srgbClr val="269420"/>
    <a:srgbClr val="27732E"/>
    <a:srgbClr val="137713"/>
    <a:srgbClr val="158516"/>
    <a:srgbClr val="15852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49" autoAdjust="0"/>
  </p:normalViewPr>
  <p:slideViewPr>
    <p:cSldViewPr>
      <p:cViewPr varScale="1">
        <p:scale>
          <a:sx n="110" d="100"/>
          <a:sy n="110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639729-75BB-44B2-B453-96A58AADE443}" type="datetimeFigureOut">
              <a:rPr lang="en-CA"/>
              <a:pPr>
                <a:defRPr/>
              </a:pPr>
              <a:t>30/01/2015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726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726"/>
            <a:ext cx="4033943" cy="3511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980189-9718-484F-8E3E-C5702A40AA4C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7440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94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003" y="0"/>
            <a:ext cx="403394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27050"/>
            <a:ext cx="3509962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0" y="3335973"/>
            <a:ext cx="7447280" cy="316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0726"/>
            <a:ext cx="403394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003" y="6670726"/>
            <a:ext cx="403394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0E787791-523B-42B5-B26B-357A456DED68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10227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255" indent="-291636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546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3164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782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89CD62-F8BF-48C3-B174-7169BB1C26FA}" type="slidenum">
              <a:rPr lang="en-CA" b="0"/>
              <a:pPr eaLnBrk="1" hangingPunct="1"/>
              <a:t>1</a:t>
            </a:fld>
            <a:endParaRPr lang="en-CA" b="0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9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255" indent="-291636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546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3164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782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DC2A34-CBCD-40AB-815D-6D1818EC3FAD}" type="slidenum">
              <a:rPr lang="en-CA" b="0"/>
              <a:pPr eaLnBrk="1" hangingPunct="1"/>
              <a:t>5</a:t>
            </a:fld>
            <a:endParaRPr lang="en-CA" b="0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1214" y="3335973"/>
            <a:ext cx="6826673" cy="31603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23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255" indent="-291636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546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3164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782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2F97AA-9C92-4AFA-9865-674FA3CC8ECA}" type="slidenum">
              <a:rPr lang="en-CA" b="0"/>
              <a:pPr eaLnBrk="1" hangingPunct="1"/>
              <a:t>6</a:t>
            </a:fld>
            <a:endParaRPr lang="en-CA" b="0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1214" y="3335973"/>
            <a:ext cx="6826673" cy="31603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97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255" indent="-291636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546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3164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782" indent="-233309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975921-A70D-4FCF-A702-8941C0BEE29B}" type="slidenum">
              <a:rPr lang="en-CA" b="0"/>
              <a:pPr eaLnBrk="1" hangingPunct="1"/>
              <a:t>7</a:t>
            </a:fld>
            <a:endParaRPr lang="en-CA" b="0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1214" y="3335973"/>
            <a:ext cx="6826673" cy="31603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1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B95A0-5151-4DB5-94A0-8CA796BC05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35326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2AB2E-8A2A-4E1D-8531-6E72840191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46770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0FA94-7CAF-480B-8F3C-183C8DD68F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56252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F12E7-2214-4A17-9F5D-E5C91581D4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1517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241B5-CB5C-4D19-BD25-9F47FF7BCE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85694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72427-25FF-461B-8CB4-777E81E8D7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3708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56A1B-D3F9-4EC2-B17C-5B32CB52564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4502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5F6A0-910B-462A-83BF-18C86425A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69441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E0BF2-9059-4EE7-B4C6-BA4E178F8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8666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2C2A1-DD47-4081-8DA3-B9E80CB1D4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32173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644E3-86DC-4B5C-A606-2C9245F3B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0304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Copyright © 2015 McGraw-Hill Ryerson, Limited. All rights reserved.</a:t>
            </a:r>
            <a:endParaRPr lang="en-US" dirty="0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305F6579-76A1-4AF4-AAEB-FD4667FEBA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9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00246C"/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918AB4-FB5F-4BDE-8DDD-9FAD03229CD5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276184" y="5805488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327480" y="4303713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302545" y="1124744"/>
            <a:ext cx="378035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10: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Individuals: Determination of Taxable Income and Taxes Payable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268"/>
            <a:ext cx="5279136" cy="6858000"/>
          </a:xfrm>
          <a:prstGeom prst="rect">
            <a:avLst/>
          </a:prstGeom>
        </p:spPr>
      </p:pic>
      <p:sp>
        <p:nvSpPr>
          <p:cNvPr id="307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96552" y="6372482"/>
            <a:ext cx="648072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marL="896938" indent="-896938" eaLnBrk="1" hangingPunct="1">
              <a:buFontTx/>
              <a:buAutoNum type="romanUcPeriod" startAt="5"/>
              <a:defRPr/>
            </a:pPr>
            <a:endParaRPr lang="en-CA" sz="32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9"/>
          </a:xfrm>
        </p:spPr>
        <p:txBody>
          <a:bodyPr/>
          <a:lstStyle/>
          <a:p>
            <a:pPr marL="6350" indent="7938" eaLnBrk="1" hangingPunct="1">
              <a:buFontTx/>
              <a:buNone/>
            </a:pPr>
            <a:r>
              <a:rPr lang="en-CA" sz="2400" dirty="0" smtClean="0"/>
              <a:t>Income tax is imposed by the federal and provincial governments: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en-CA" sz="2400" dirty="0" smtClean="0"/>
              <a:t>Federal tax - % of taxable income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en-CA" sz="2400" dirty="0" smtClean="0"/>
              <a:t>Provincial tax - % of taxable income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D5E415-470F-47D3-A50A-05BCF847C28F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Determination of Tax for an Individual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1773238"/>
          <a:ext cx="6451600" cy="379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3590976" imgH="2114685" progId="Excel.Sheet.8">
                  <p:embed/>
                </p:oleObj>
              </mc:Choice>
              <mc:Fallback>
                <p:oleObj name="Worksheet" r:id="rId3" imgW="3590976" imgH="211468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773238"/>
                        <a:ext cx="6451600" cy="379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666ED7-BD99-4438-B4C3-090ADEBBE367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Primary Federal Tax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Progressively higher tax rates to higher levels of annual income.</a:t>
            </a:r>
          </a:p>
          <a:p>
            <a:pPr eaLnBrk="1" hangingPunct="1"/>
            <a:r>
              <a:rPr lang="en-CA" dirty="0" smtClean="0"/>
              <a:t>Each rate of tax is applied separately to the portion of the individual’s income that falls within the applicable range.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5474A9-80A4-447B-89C2-4C2C435220C9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 smtClean="0"/>
              <a:t>V. Calculation </a:t>
            </a:r>
            <a:r>
              <a:rPr lang="en-CA" sz="3200" dirty="0"/>
              <a:t>of Tax for </a:t>
            </a:r>
            <a:r>
              <a:rPr lang="en-CA" sz="3200" dirty="0" smtClean="0"/>
              <a:t>Individuals</a:t>
            </a:r>
          </a:p>
        </p:txBody>
      </p:sp>
      <p:graphicFrame>
        <p:nvGraphicFramePr>
          <p:cNvPr id="751641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724352"/>
              </p:ext>
            </p:extLst>
          </p:nvPr>
        </p:nvGraphicFramePr>
        <p:xfrm>
          <a:off x="755576" y="1772816"/>
          <a:ext cx="7488832" cy="3561185"/>
        </p:xfrm>
        <a:graphic>
          <a:graphicData uri="http://schemas.openxmlformats.org/drawingml/2006/table">
            <a:tbl>
              <a:tblPr/>
              <a:tblGrid>
                <a:gridCol w="6086230"/>
                <a:gridCol w="1402602"/>
              </a:tblGrid>
              <a:tr h="97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Taxable Income Range (2014)</a:t>
                      </a:r>
                    </a:p>
                  </a:txBody>
                  <a:tcPr marL="112381" marR="1123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Rate</a:t>
                      </a:r>
                    </a:p>
                  </a:txBody>
                  <a:tcPr marL="112381" marR="1123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 to $43,953</a:t>
                      </a:r>
                    </a:p>
                  </a:txBody>
                  <a:tcPr marL="112381" marR="1123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112381" marR="1123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$43,954 to 87,907</a:t>
                      </a:r>
                    </a:p>
                  </a:txBody>
                  <a:tcPr marL="112381" marR="1123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22%</a:t>
                      </a:r>
                    </a:p>
                  </a:txBody>
                  <a:tcPr marL="112381" marR="1123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$ 87,908 to 136,270</a:t>
                      </a:r>
                    </a:p>
                  </a:txBody>
                  <a:tcPr marL="112381" marR="1123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26%</a:t>
                      </a:r>
                    </a:p>
                  </a:txBody>
                  <a:tcPr marL="112381" marR="1123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 $ 136,270</a:t>
                      </a:r>
                    </a:p>
                  </a:txBody>
                  <a:tcPr marL="112381" marR="1123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marL="112381" marR="1123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1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5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D974B5-B7D2-4730-ADB6-A44038615B89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  <a:endParaRPr lang="en-US" sz="32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81"/>
          </a:xfrm>
        </p:spPr>
        <p:txBody>
          <a:bodyPr/>
          <a:lstStyle/>
          <a:p>
            <a:pPr>
              <a:buNone/>
            </a:pPr>
            <a:r>
              <a:rPr lang="en-CA" b="1" dirty="0" smtClean="0"/>
              <a:t>Basic</a:t>
            </a:r>
            <a:r>
              <a:rPr lang="en-CA" dirty="0" smtClean="0"/>
              <a:t> </a:t>
            </a:r>
            <a:endParaRPr lang="en-CA" dirty="0"/>
          </a:p>
          <a:p>
            <a:pPr lvl="2"/>
            <a:r>
              <a:rPr lang="en-CA" dirty="0"/>
              <a:t>15% x $11,138= $</a:t>
            </a:r>
            <a:r>
              <a:rPr lang="en-CA" dirty="0" smtClean="0"/>
              <a:t>1,671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b="1" dirty="0" smtClean="0"/>
              <a:t>Spouse or equivalent to spouse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15% x $11,138 = $1,671</a:t>
            </a:r>
          </a:p>
          <a:p>
            <a:r>
              <a:rPr lang="en-CA" dirty="0" smtClean="0"/>
              <a:t>Reduced by 15% of the spouse’s net income.</a:t>
            </a:r>
            <a:r>
              <a:rPr lang="en-CA" b="1" dirty="0"/>
              <a:t> </a:t>
            </a:r>
            <a:endParaRPr lang="en-CA" b="1" dirty="0" smtClean="0"/>
          </a:p>
          <a:p>
            <a:r>
              <a:rPr lang="en-CA" b="1" dirty="0" smtClean="0"/>
              <a:t>Child </a:t>
            </a:r>
            <a:r>
              <a:rPr lang="en-CA" b="1" dirty="0"/>
              <a:t>Credit</a:t>
            </a:r>
          </a:p>
          <a:p>
            <a:pPr lvl="1"/>
            <a:r>
              <a:rPr lang="en-CA" dirty="0"/>
              <a:t>A credit of $338 (15% of $2,255) for each child: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CA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30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7C5007-BC41-434B-8790-0588ED4CD215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26629" name="Picture 4" descr="j008333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52963"/>
            <a:ext cx="18018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CPP and EI</a:t>
            </a:r>
          </a:p>
          <a:p>
            <a:pPr lvl="1" eaLnBrk="1" hangingPunct="1"/>
            <a:r>
              <a:rPr lang="en-CA" dirty="0" smtClean="0"/>
              <a:t>15% x CPP and EI contributions</a:t>
            </a:r>
          </a:p>
          <a:p>
            <a:pPr eaLnBrk="1" hangingPunct="1">
              <a:buFontTx/>
              <a:buNone/>
            </a:pPr>
            <a:r>
              <a:rPr lang="en-CA" b="1" dirty="0" smtClean="0"/>
              <a:t>Medical expenses</a:t>
            </a:r>
          </a:p>
          <a:p>
            <a:pPr lvl="1" eaLnBrk="1" hangingPunct="1"/>
            <a:r>
              <a:rPr lang="en-CA" dirty="0" smtClean="0"/>
              <a:t>15% x  qualified medical expenses  exceeding:</a:t>
            </a:r>
          </a:p>
          <a:p>
            <a:pPr lvl="2" eaLnBrk="1" hangingPunct="1"/>
            <a:r>
              <a:rPr lang="en-CA" dirty="0" smtClean="0"/>
              <a:t>either 3% of the taxpayer’s net income, or </a:t>
            </a:r>
          </a:p>
          <a:p>
            <a:pPr lvl="2" eaLnBrk="1" hangingPunct="1"/>
            <a:r>
              <a:rPr lang="en-CA" dirty="0" smtClean="0"/>
              <a:t>$2,171 whichever is less.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230BDE-57E6-4FA8-8923-F5DF2C2E00AF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29701" name="Picture 4" descr="j027954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995363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5" descr="j040796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95800"/>
            <a:ext cx="18415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5915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CA" sz="2400" b="1" dirty="0" smtClean="0"/>
              <a:t>Employment Credit</a:t>
            </a:r>
          </a:p>
          <a:p>
            <a:pPr lvl="1" eaLnBrk="1" hangingPunct="1"/>
            <a:r>
              <a:rPr lang="en-CA" dirty="0" smtClean="0"/>
              <a:t>Employed individuals = 15% x $1,127= $169</a:t>
            </a:r>
          </a:p>
          <a:p>
            <a:pPr>
              <a:buNone/>
            </a:pPr>
            <a:r>
              <a:rPr lang="en-CA" sz="2400" b="1" dirty="0"/>
              <a:t>Public Transit Pass</a:t>
            </a:r>
          </a:p>
          <a:p>
            <a:pPr lvl="1"/>
            <a:r>
              <a:rPr lang="en-CA" dirty="0"/>
              <a:t>15% of monthly cost for unlimited travel</a:t>
            </a:r>
          </a:p>
          <a:p>
            <a:pPr lvl="2"/>
            <a:r>
              <a:rPr lang="en-CA" sz="2400" dirty="0"/>
              <a:t>Local busses, streetcar, subway, commuter train and </a:t>
            </a:r>
            <a:r>
              <a:rPr lang="en-CA" sz="2400" dirty="0" smtClean="0"/>
              <a:t>ferries</a:t>
            </a:r>
          </a:p>
          <a:p>
            <a:pPr>
              <a:buNone/>
            </a:pPr>
            <a:r>
              <a:rPr lang="en-CA" sz="2400" b="1" dirty="0" smtClean="0"/>
              <a:t>Children’s Fitness Credit</a:t>
            </a:r>
          </a:p>
          <a:p>
            <a:pPr lvl="1"/>
            <a:r>
              <a:rPr lang="en-CA" dirty="0" smtClean="0"/>
              <a:t>15</a:t>
            </a:r>
            <a:r>
              <a:rPr lang="en-CA" dirty="0"/>
              <a:t>% of fees paid up to $500 for</a:t>
            </a:r>
          </a:p>
          <a:p>
            <a:pPr lvl="2"/>
            <a:r>
              <a:rPr lang="en-CA" sz="2000" dirty="0"/>
              <a:t>Physical activity program</a:t>
            </a:r>
          </a:p>
          <a:p>
            <a:pPr marL="0" indent="0">
              <a:buNone/>
            </a:pPr>
            <a:r>
              <a:rPr lang="en-US" sz="2400" b="1" dirty="0"/>
              <a:t>Children’s arts tax credit</a:t>
            </a:r>
          </a:p>
          <a:p>
            <a:pPr lvl="1"/>
            <a:r>
              <a:rPr lang="en-US" dirty="0"/>
              <a:t>15% of fees </a:t>
            </a:r>
            <a:r>
              <a:rPr lang="en-US" dirty="0" smtClean="0"/>
              <a:t>paid </a:t>
            </a:r>
            <a:r>
              <a:rPr lang="en-US" dirty="0"/>
              <a:t>up to $500</a:t>
            </a:r>
          </a:p>
          <a:p>
            <a:pPr lvl="2"/>
            <a:r>
              <a:rPr lang="en-US" sz="2000" dirty="0"/>
              <a:t>Artistic, cultural, recreational </a:t>
            </a:r>
            <a:r>
              <a:rPr lang="en-US" sz="2000" dirty="0" smtClean="0"/>
              <a:t>activities</a:t>
            </a:r>
            <a:r>
              <a:rPr lang="en-US" sz="2400" dirty="0"/>
              <a:t>.</a:t>
            </a:r>
            <a:endParaRPr lang="en-CA" sz="2400" dirty="0"/>
          </a:p>
          <a:p>
            <a:pPr lvl="2"/>
            <a:endParaRPr lang="en-CA" dirty="0"/>
          </a:p>
          <a:p>
            <a:pPr marL="342900" lvl="1" indent="0" eaLnBrk="1" hangingPunct="1">
              <a:buNone/>
            </a:pPr>
            <a:endParaRPr lang="en-CA" dirty="0" smtClean="0"/>
          </a:p>
          <a:p>
            <a:pPr marL="342900" lvl="1" indent="0" eaLnBrk="1" hangingPunct="1">
              <a:buNone/>
            </a:pPr>
            <a:endParaRPr lang="en-CA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0726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FDCEA0-8F52-465C-991E-B6D02063EFCE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30725" name="Picture 4" descr="bd1051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221163"/>
            <a:ext cx="183038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  <a:endParaRPr 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b="1" dirty="0" smtClean="0"/>
              <a:t>Caregiver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en-CA" dirty="0" smtClean="0"/>
              <a:t>Provide in-home care for::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en-CA" dirty="0" smtClean="0"/>
              <a:t>a parent or grandparent who is 65 or older, </a:t>
            </a:r>
            <a:r>
              <a:rPr lang="en-CA" i="1" dirty="0" smtClean="0"/>
              <a:t>or</a:t>
            </a:r>
            <a:r>
              <a:rPr lang="en-CA" dirty="0" smtClean="0"/>
              <a:t> 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en-CA" dirty="0" smtClean="0"/>
              <a:t>dependent relative who is infirm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dirty="0" smtClean="0"/>
              <a:t>	$680 tax credit against federal tax.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en-CA" dirty="0" smtClean="0"/>
              <a:t>Reduced by 15% of the dependent’s income in excess of $15,472.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2F9877-3E0F-43C1-8BE2-706341C42B9F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  <a:endParaRPr lang="en-US" sz="3200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/>
              <a:t>Tuition fees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attend a university, college, or other certified post-secondary institution = 15% x tuition fees paid.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/>
              <a:t>Education amount and textbook credit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Full-time students – 15% x $465 x months FT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Part-time education – 15% x $140 x months PT</a:t>
            </a:r>
          </a:p>
          <a:p>
            <a:pPr marL="342900" lvl="1" indent="0" eaLnBrk="1" hangingPunct="1">
              <a:lnSpc>
                <a:spcPct val="90000"/>
              </a:lnSpc>
              <a:buNone/>
            </a:pPr>
            <a:endParaRPr lang="en-CA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/>
              <a:t>The unused portion is transferable </a:t>
            </a:r>
            <a:r>
              <a:rPr lang="en-CA" dirty="0"/>
              <a:t>-  up $750 (15% x $5,000) annually to a spouse, parent, or grandparent.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CA" dirty="0"/>
              <a:t>Less any credits used by student.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dirty="0"/>
              <a:t>Alternatively, the student may keep the unused credit and carry it forward indefinitely.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687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1ADC10-423D-4138-B81C-18A5D9717B57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57800"/>
            <a:ext cx="10001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334000"/>
            <a:ext cx="98266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dirty="0" smtClean="0"/>
              <a:t>Student loan interest</a:t>
            </a:r>
          </a:p>
          <a:p>
            <a:pPr lvl="1" eaLnBrk="1" hangingPunct="1"/>
            <a:r>
              <a:rPr lang="en-CA" dirty="0" smtClean="0"/>
              <a:t>Entitled to deduct 15% x interest paid on student loans.</a:t>
            </a:r>
          </a:p>
          <a:p>
            <a:pPr lvl="1" eaLnBrk="1" hangingPunct="1"/>
            <a:r>
              <a:rPr lang="en-CA" dirty="0" smtClean="0"/>
              <a:t>Only on interest on loans under:</a:t>
            </a:r>
          </a:p>
          <a:p>
            <a:pPr lvl="2" eaLnBrk="1" hangingPunct="1"/>
            <a:r>
              <a:rPr lang="en-CA" dirty="0" smtClean="0"/>
              <a:t>Canada Student Loan Program and </a:t>
            </a:r>
          </a:p>
          <a:p>
            <a:pPr lvl="2" eaLnBrk="1" hangingPunct="1"/>
            <a:r>
              <a:rPr lang="en-CA" dirty="0" smtClean="0"/>
              <a:t>Provincial student loan programs.</a:t>
            </a:r>
          </a:p>
          <a:p>
            <a:pPr lvl="1" eaLnBrk="1" hangingPunct="1"/>
            <a:r>
              <a:rPr lang="en-CA" dirty="0" smtClean="0"/>
              <a:t>The credit may be claimed in the year of interest payment </a:t>
            </a:r>
            <a:r>
              <a:rPr lang="en-CA" i="1" dirty="0" smtClean="0"/>
              <a:t>or</a:t>
            </a:r>
            <a:r>
              <a:rPr lang="en-CA" dirty="0" smtClean="0"/>
              <a:t> in any of the following five years.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57C903-911D-48D7-AA2A-A7C228136084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Individuals:  Determination of Taxable Income and Taxes Payable</a:t>
            </a:r>
            <a:br>
              <a:rPr lang="en-CA" sz="3200" dirty="0" smtClean="0"/>
            </a:br>
            <a:endParaRPr lang="en-CA" sz="32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>
                <a:solidFill>
                  <a:srgbClr val="FF0000"/>
                </a:solidFill>
              </a:rPr>
              <a:t>Determination of Taxable Income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>
                <a:solidFill>
                  <a:srgbClr val="FF0000"/>
                </a:solidFill>
              </a:rPr>
              <a:t>Loss Carry-Overs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>
                <a:solidFill>
                  <a:srgbClr val="FF0000"/>
                </a:solidFill>
              </a:rPr>
              <a:t>Loss Utilization – Impact on Decision Making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>
                <a:solidFill>
                  <a:srgbClr val="FF0000"/>
                </a:solidFill>
              </a:rPr>
              <a:t>The Capital Gain Deduction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>
                <a:solidFill>
                  <a:srgbClr val="FF0000"/>
                </a:solidFill>
              </a:rPr>
              <a:t>Calculation of Tax for Individuals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/>
              <a:t>Special Adjustments to the Tax Calculation</a:t>
            </a:r>
          </a:p>
          <a:p>
            <a:pPr marL="1524000" lvl="2" indent="-6096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sz="2800" b="1" dirty="0" smtClean="0"/>
              <a:t>Final Returns of Deceased Taxpayers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60859E-4743-41CB-9E5C-AECC8F1AEA58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/>
              <a:t>Charitable donations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15% x first $200 of annual contributions and 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29%  x the remainder.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Unused Donations can be carried forward for  5 years</a:t>
            </a:r>
          </a:p>
          <a:p>
            <a:pPr eaLnBrk="1" hangingPunct="1">
              <a:lnSpc>
                <a:spcPct val="90000"/>
              </a:lnSpc>
            </a:pPr>
            <a:r>
              <a:rPr lang="en-CA" b="1" dirty="0" smtClean="0"/>
              <a:t>Additional tax credit of 25% for first time dono</a:t>
            </a:r>
            <a:r>
              <a:rPr lang="en-CA" dirty="0" smtClean="0"/>
              <a:t>r: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40% (15% + 25%) on first $200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54% (29% + 25%) on remaining</a:t>
            </a:r>
          </a:p>
          <a:p>
            <a:pPr marL="342900" lvl="1" indent="0" eaLnBrk="1" hangingPunct="1">
              <a:lnSpc>
                <a:spcPct val="90000"/>
              </a:lnSpc>
              <a:buNone/>
            </a:pPr>
            <a:endParaRPr lang="en-CA" dirty="0" smtClean="0"/>
          </a:p>
          <a:p>
            <a:r>
              <a:rPr lang="en-CA" b="1" dirty="0"/>
              <a:t>First-time home buyer’s credit</a:t>
            </a:r>
          </a:p>
          <a:p>
            <a:pPr lvl="1"/>
            <a:r>
              <a:rPr lang="en-CA" dirty="0"/>
              <a:t>Maximum Credit = 15% x $5,000.</a:t>
            </a:r>
          </a:p>
          <a:p>
            <a:pPr lvl="1"/>
            <a:r>
              <a:rPr lang="en-CA" dirty="0"/>
              <a:t>To claim cannot have owned a home in the past</a:t>
            </a:r>
          </a:p>
          <a:p>
            <a:pPr lvl="1" eaLnBrk="1" hangingPunct="1">
              <a:lnSpc>
                <a:spcPct val="90000"/>
              </a:lnSpc>
            </a:pPr>
            <a:endParaRPr lang="en-CA" dirty="0" smtClean="0"/>
          </a:p>
          <a:p>
            <a:pPr lvl="1" eaLnBrk="1" hangingPunct="1">
              <a:lnSpc>
                <a:spcPct val="90000"/>
              </a:lnSpc>
            </a:pPr>
            <a:endParaRPr lang="en-CA" dirty="0" smtClean="0"/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1BBC9F-27B9-4022-A6BC-BBCA6AF8CBDE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First Category of Federal Tax Credits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CA" b="1" dirty="0" smtClean="0"/>
              <a:t>Dividend tax credit – Eligible Corporations(mostly public companies</a:t>
            </a:r>
          </a:p>
          <a:p>
            <a:pPr lvl="1" eaLnBrk="1" hangingPunct="1"/>
            <a:r>
              <a:rPr lang="en-CA" dirty="0" smtClean="0"/>
              <a:t>Equal to 15%  (6/11 x 38%) of the taxable amount of dividends received from Canadian corporations.</a:t>
            </a:r>
          </a:p>
          <a:p>
            <a:pPr marL="0" indent="0" eaLnBrk="1" hangingPunct="1">
              <a:buNone/>
            </a:pPr>
            <a:endParaRPr lang="en-CA" b="1" dirty="0" smtClean="0"/>
          </a:p>
          <a:p>
            <a:pPr marL="0" indent="0" eaLnBrk="1" hangingPunct="1">
              <a:buNone/>
            </a:pPr>
            <a:r>
              <a:rPr lang="en-CA" b="1" dirty="0" smtClean="0"/>
              <a:t>Dividend tax credit – Non-Eligible Corporations(mostly private companies)</a:t>
            </a:r>
          </a:p>
          <a:p>
            <a:pPr lvl="1" eaLnBrk="1" hangingPunct="1"/>
            <a:r>
              <a:rPr lang="en-CA" dirty="0" smtClean="0"/>
              <a:t>Equal to 11% (13/18 x 18%) of the taxable amount of dividends received from Canadian corporations.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CA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CA" dirty="0" smtClean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971FEE-B41A-43B1-94E0-E6081A6930E7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01067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Second Category of Federal Tax Credits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2746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400" dirty="0" smtClean="0"/>
              <a:t>Political contributions</a:t>
            </a:r>
          </a:p>
          <a:p>
            <a:pPr marL="360363"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CA" dirty="0" smtClean="0"/>
              <a:t>Based on a graduated scale.</a:t>
            </a:r>
          </a:p>
          <a:p>
            <a:pPr marL="146050" lvl="1" indent="0" eaLnBrk="1" hangingPunct="1">
              <a:lnSpc>
                <a:spcPct val="80000"/>
              </a:lnSpc>
              <a:buNone/>
            </a:pPr>
            <a:r>
              <a:rPr lang="en-CA" dirty="0" smtClean="0"/>
              <a:t>	Max. of $650/year</a:t>
            </a:r>
          </a:p>
        </p:txBody>
      </p:sp>
      <p:sp>
        <p:nvSpPr>
          <p:cNvPr id="41988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1990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CB8444-813E-4AF8-BEDD-6B49EC0B77E9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3813" y="1628775"/>
            <a:ext cx="4040187" cy="4381500"/>
          </a:xfrm>
        </p:spPr>
        <p:txBody>
          <a:bodyPr/>
          <a:lstStyle/>
          <a:p>
            <a:pPr eaLnBrk="1" hangingPunct="1"/>
            <a:r>
              <a:rPr lang="en-CA" sz="2400" dirty="0" smtClean="0"/>
              <a:t>ITA 126 - Foreign tax credit</a:t>
            </a:r>
          </a:p>
          <a:p>
            <a:pPr eaLnBrk="1" hangingPunct="1"/>
            <a:r>
              <a:rPr lang="en-CA" sz="2400" dirty="0" smtClean="0"/>
              <a:t>Investment tax credits</a:t>
            </a:r>
          </a:p>
          <a:p>
            <a:pPr eaLnBrk="1" hangingPunct="1"/>
            <a:r>
              <a:rPr lang="en-CA" sz="2400" dirty="0" smtClean="0"/>
              <a:t>Logging tax credit</a:t>
            </a:r>
          </a:p>
          <a:p>
            <a:pPr eaLnBrk="1" hangingPunct="1"/>
            <a:r>
              <a:rPr lang="en-CA" sz="2400" dirty="0" smtClean="0"/>
              <a:t>Labour-sponsored fund credit</a:t>
            </a:r>
          </a:p>
          <a:p>
            <a:pPr eaLnBrk="1" hangingPunct="1">
              <a:buFontTx/>
              <a:buNone/>
            </a:pPr>
            <a:endParaRPr lang="en-CA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Taxable Income Formula - revisited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836613"/>
            <a:ext cx="8229600" cy="452596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dirty="0" smtClean="0"/>
              <a:t>Net income for tax purposes: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a) 	Employment Income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Business Income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Property Income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Other items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b="1" i="1" dirty="0" smtClean="0"/>
              <a:t>Plus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b)	Net Capital Gains- ITA 3(b)(i)(B)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	</a:t>
            </a:r>
            <a:r>
              <a:rPr lang="en-US" sz="2400" b="1" i="1" dirty="0" smtClean="0"/>
              <a:t>Less</a:t>
            </a:r>
          </a:p>
          <a:p>
            <a:pPr marL="952500" lvl="1" indent="-495300" eaLnBrk="1" hangingPunct="1">
              <a:lnSpc>
                <a:spcPct val="90000"/>
              </a:lnSpc>
              <a:buFont typeface="Wingdings" panose="05000000000000000000" pitchFamily="2" charset="2"/>
              <a:buAutoNum type="alphaLcParenR" startAt="3"/>
            </a:pPr>
            <a:r>
              <a:rPr lang="en-US" dirty="0" smtClean="0"/>
              <a:t>Other items of deductions</a:t>
            </a:r>
          </a:p>
          <a:p>
            <a:pPr marL="952500" lvl="1" indent="-4953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i="1" dirty="0" smtClean="0"/>
              <a:t>Less</a:t>
            </a:r>
          </a:p>
          <a:p>
            <a:pPr marL="952500" lvl="1" indent="-495300" eaLnBrk="1" hangingPunct="1">
              <a:lnSpc>
                <a:spcPct val="90000"/>
              </a:lnSpc>
              <a:buFont typeface="Wingdings" panose="05000000000000000000" pitchFamily="2" charset="2"/>
              <a:buAutoNum type="alphaLcParenR" startAt="4"/>
            </a:pPr>
            <a:r>
              <a:rPr lang="en-US" dirty="0" smtClean="0"/>
              <a:t>Aggregate of losses from Employment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 Business, Property and ABILS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	</a:t>
            </a:r>
            <a:r>
              <a:rPr lang="en-US" sz="2400" b="1" i="1" dirty="0" smtClean="0"/>
              <a:t>=	Net Income for tax purposes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878D5D-A34D-48A2-B0FE-19AEB74596FD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Taxable Income Formula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400" dirty="0" smtClean="0"/>
              <a:t>Net income for tax purposes 			XXX</a:t>
            </a:r>
          </a:p>
          <a:p>
            <a:pPr marL="533400" indent="-533400" eaLnBrk="1" hangingPunct="1">
              <a:buFontTx/>
              <a:buNone/>
            </a:pPr>
            <a:r>
              <a:rPr lang="en-US" sz="2400" b="1" i="1" dirty="0" smtClean="0"/>
              <a:t>Less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 startAt="2"/>
            </a:pPr>
            <a:r>
              <a:rPr lang="en-US" sz="2400" dirty="0" smtClean="0"/>
              <a:t>Special Reductions: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lphaLcParenR"/>
            </a:pPr>
            <a:r>
              <a:rPr lang="en-US" sz="1800" dirty="0" smtClean="0"/>
              <a:t>Stock Options deduction –ITA 110(1)(d),(d.1)	 (XXX)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lphaLcParenR"/>
            </a:pPr>
            <a:r>
              <a:rPr lang="en-US" sz="1800" dirty="0" smtClean="0"/>
              <a:t>Home Relocation loan deduction			 (XXX)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lphaLcParenR"/>
            </a:pPr>
            <a:r>
              <a:rPr lang="en-US" sz="1800" dirty="0" smtClean="0"/>
              <a:t>Losses not utilized in other years		 </a:t>
            </a:r>
          </a:p>
          <a:p>
            <a:pPr marL="952500" lvl="1" indent="-495300" eaLnBrk="1" hangingPunct="1">
              <a:buFont typeface="Wingdings" panose="05000000000000000000" pitchFamily="2" charset="2"/>
              <a:buNone/>
            </a:pPr>
            <a:r>
              <a:rPr lang="en-US" sz="1800" dirty="0" smtClean="0"/>
              <a:t>	ITA 111						 (XXX)</a:t>
            </a:r>
          </a:p>
          <a:p>
            <a:pPr marL="952500" lvl="1" indent="-495300" eaLnBrk="1" hangingPunct="1">
              <a:buFont typeface="Arial Narrow" panose="020B0606020202030204" pitchFamily="34" charset="0"/>
              <a:buAutoNum type="alphaLcParenR" startAt="4"/>
            </a:pPr>
            <a:r>
              <a:rPr lang="en-US" sz="1800" dirty="0" smtClean="0"/>
              <a:t>Social Assistance, Worker’s compensation</a:t>
            </a:r>
          </a:p>
          <a:p>
            <a:pPr marL="952500" lvl="1" indent="-495300" eaLnBrk="1" hangingPunct="1">
              <a:buFontTx/>
              <a:buNone/>
            </a:pPr>
            <a:r>
              <a:rPr lang="en-US" sz="1800" dirty="0" smtClean="0"/>
              <a:t>	and amounts exempt by treaty.		 	 (XXX)</a:t>
            </a:r>
          </a:p>
          <a:p>
            <a:pPr marL="952500" lvl="1" indent="-495300" eaLnBrk="1" hangingPunct="1">
              <a:buFont typeface="Arial Narrow" panose="020B0606020202030204" pitchFamily="34" charset="0"/>
              <a:buAutoNum type="alphaLcParenR" startAt="5"/>
            </a:pPr>
            <a:r>
              <a:rPr lang="en-US" sz="1800" dirty="0" smtClean="0"/>
              <a:t>Lifetime capital gain deduction	</a:t>
            </a:r>
          </a:p>
          <a:p>
            <a:pPr marL="952500" lvl="1" indent="-495300" eaLnBrk="1" hangingPunct="1">
              <a:buFont typeface="Wingdings" panose="05000000000000000000" pitchFamily="2" charset="2"/>
              <a:buNone/>
            </a:pPr>
            <a:r>
              <a:rPr lang="en-US" sz="1800" dirty="0" smtClean="0"/>
              <a:t>	ITA 110.6					 </a:t>
            </a:r>
            <a:r>
              <a:rPr lang="en-US" sz="1800" u="sng" dirty="0" smtClean="0"/>
              <a:t>(XXX)</a:t>
            </a:r>
          </a:p>
          <a:p>
            <a:pPr marL="533400" indent="-533400" algn="ctr" eaLnBrk="1" hangingPunct="1">
              <a:buFontTx/>
              <a:buNone/>
            </a:pPr>
            <a:r>
              <a:rPr lang="en-US" b="1" dirty="0" smtClean="0"/>
              <a:t>=						Taxable Income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0B9D55-992C-443E-AD90-8FD2C2686D05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91939"/>
          </a:xfrm>
        </p:spPr>
        <p:txBody>
          <a:bodyPr/>
          <a:lstStyle/>
          <a:p>
            <a:pPr marL="896938" indent="-896938" eaLnBrk="1" hangingPunct="1">
              <a:buFontTx/>
              <a:buAutoNum type="romanUcPeriod" startAt="2"/>
              <a:defRPr/>
            </a:pPr>
            <a:r>
              <a:rPr lang="en-CA" sz="3200" dirty="0" smtClean="0"/>
              <a:t>Loss Carry-Overs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If you have a loss in the current year, you can carry it over to other years to reduce income and taxes.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Net </a:t>
            </a:r>
            <a:r>
              <a:rPr lang="en-US" sz="2400" b="1" dirty="0"/>
              <a:t>Capital Losses: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Loss on sale of capital properties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sz="2400" dirty="0"/>
              <a:t>can be carried back three years and 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forward </a:t>
            </a:r>
            <a:r>
              <a:rPr lang="en-US" sz="2400" dirty="0" smtClean="0"/>
              <a:t>indefinitely BUT only </a:t>
            </a:r>
            <a:r>
              <a:rPr lang="en-US" sz="2400" dirty="0"/>
              <a:t>deductible against capital </a:t>
            </a:r>
            <a:r>
              <a:rPr lang="en-US" sz="2400" dirty="0" smtClean="0"/>
              <a:t>gains</a:t>
            </a:r>
          </a:p>
          <a:p>
            <a:r>
              <a:rPr lang="en-US" sz="2400" b="1" dirty="0" smtClean="0"/>
              <a:t>Non Capital Losses: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- Loss From business</a:t>
            </a:r>
            <a:r>
              <a:rPr lang="en-US" sz="2400" dirty="0"/>
              <a:t>, property </a:t>
            </a:r>
            <a:r>
              <a:rPr lang="en-US" sz="2400" dirty="0" smtClean="0"/>
              <a:t>and employment</a:t>
            </a:r>
            <a:endParaRPr lang="en-US" sz="2400" dirty="0"/>
          </a:p>
          <a:p>
            <a:pPr lvl="2"/>
            <a:r>
              <a:rPr lang="en-US" sz="2400" dirty="0"/>
              <a:t>can be carried back three years and </a:t>
            </a:r>
            <a:r>
              <a:rPr lang="en-US" sz="2400" dirty="0" smtClean="0"/>
              <a:t>forward </a:t>
            </a:r>
            <a:r>
              <a:rPr lang="en-US" sz="2400" dirty="0"/>
              <a:t>twenty years - used against any source of income 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marL="342900" lvl="1" indent="0" eaLnBrk="1" hangingPunct="1">
              <a:buNone/>
            </a:pPr>
            <a:endParaRPr lang="en-US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0D299F-4609-41E8-9273-EAC5F502554F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200" dirty="0" smtClean="0"/>
              <a:t>Farm Losses and Restricted Farm Losses</a:t>
            </a:r>
            <a:br>
              <a:rPr lang="en-CA" sz="3200" dirty="0" smtClean="0"/>
            </a:br>
            <a:r>
              <a:rPr lang="en-CA" sz="3200" dirty="0" smtClean="0"/>
              <a:t>NOT EXAMINABLE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i="1" dirty="0" smtClean="0"/>
              <a:t>Farm losses</a:t>
            </a:r>
            <a:r>
              <a:rPr lang="en-CA" dirty="0" smtClean="0"/>
              <a:t> - chief source of income is farming or fishing.</a:t>
            </a:r>
          </a:p>
          <a:p>
            <a:pPr eaLnBrk="1" hangingPunct="1"/>
            <a:r>
              <a:rPr lang="en-US" dirty="0" smtClean="0"/>
              <a:t>Farm losses are treated the same as business losses.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8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0E24E2-BB86-4C53-8146-279ECADDEFCA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13317" name="Picture 4" descr="j020052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81488"/>
            <a:ext cx="2438400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6938" indent="-896938" eaLnBrk="1" hangingPunct="1">
              <a:buFontTx/>
              <a:buAutoNum type="romanUcPeriod" startAt="3"/>
              <a:defRPr/>
            </a:pPr>
            <a:r>
              <a:rPr lang="en-CA" sz="3200" dirty="0" smtClean="0"/>
              <a:t>Loss Utilization – Impact on Decision Making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The risk of loss expiration:</a:t>
            </a:r>
          </a:p>
          <a:p>
            <a:pPr lvl="1" eaLnBrk="1" hangingPunct="1"/>
            <a:r>
              <a:rPr lang="en-CA" dirty="0" smtClean="0"/>
              <a:t>can be minimized by creating taxable income or </a:t>
            </a:r>
          </a:p>
          <a:p>
            <a:pPr lvl="1" eaLnBrk="1" hangingPunct="1"/>
            <a:r>
              <a:rPr lang="en-CA" dirty="0" smtClean="0"/>
              <a:t>reduce deductible expenses, thereby </a:t>
            </a:r>
          </a:p>
          <a:p>
            <a:pPr lvl="1" eaLnBrk="1" hangingPunct="1"/>
            <a:r>
              <a:rPr lang="en-CA" dirty="0" smtClean="0"/>
              <a:t>permitting a greater amount of the loss carry-over to be used.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9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3547DE-3289-4AC0-B595-B77D817C6046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 dirty="0">
              <a:solidFill>
                <a:schemeClr val="bg1"/>
              </a:solidFill>
            </a:endParaRPr>
          </a:p>
        </p:txBody>
      </p:sp>
      <p:pic>
        <p:nvPicPr>
          <p:cNvPr id="16389" name="Picture 4" descr="j029847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221163"/>
            <a:ext cx="179070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89363"/>
            <a:ext cx="96996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5350" indent="-895350" eaLnBrk="1" hangingPunct="1">
              <a:buFontTx/>
              <a:buAutoNum type="romanUcPeriod" startAt="4"/>
              <a:defRPr/>
            </a:pPr>
            <a:r>
              <a:rPr lang="en-CA" sz="3200" dirty="0" smtClean="0"/>
              <a:t>The Capital Gain Deduction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Final step is to apply the capital gain deduction.</a:t>
            </a:r>
          </a:p>
          <a:p>
            <a:pPr eaLnBrk="1" hangingPunct="1"/>
            <a:r>
              <a:rPr lang="en-US" sz="2600" dirty="0" smtClean="0"/>
              <a:t>Lifetime Capital Gain Deduction is available only  for</a:t>
            </a:r>
          </a:p>
          <a:p>
            <a:pPr lvl="1" eaLnBrk="1" hangingPunct="1"/>
            <a:r>
              <a:rPr lang="en-US" dirty="0" smtClean="0"/>
              <a:t>Qualified small business corporation shares and </a:t>
            </a:r>
          </a:p>
          <a:p>
            <a:pPr lvl="1" eaLnBrk="1" hangingPunct="1"/>
            <a:r>
              <a:rPr lang="en-US" dirty="0" smtClean="0"/>
              <a:t>qualified farm property.</a:t>
            </a:r>
          </a:p>
          <a:p>
            <a:pPr lvl="1" eaLnBrk="1" hangingPunct="1"/>
            <a:r>
              <a:rPr lang="en-US" dirty="0" smtClean="0"/>
              <a:t>Deduction is  one-half of $800,000 after 2013</a:t>
            </a:r>
          </a:p>
          <a:p>
            <a:pPr marL="342900" lvl="1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 – ITA 110.6(4)</a:t>
            </a:r>
          </a:p>
          <a:p>
            <a:pPr lvl="2" eaLnBrk="1" hangingPunct="1"/>
            <a:r>
              <a:rPr lang="en-US" dirty="0" smtClean="0"/>
              <a:t>deductible from taxable income.</a:t>
            </a:r>
          </a:p>
          <a:p>
            <a:pPr eaLnBrk="1" hangingPunct="1"/>
            <a:r>
              <a:rPr lang="en-US" dirty="0" smtClean="0"/>
              <a:t>The deduction is discretionary.</a:t>
            </a:r>
          </a:p>
          <a:p>
            <a:pPr lvl="2" eaLnBrk="1" hangingPunct="1"/>
            <a:endParaRPr lang="en-US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B5E0E6-E5A6-4951-BDF2-AB3A1AF9064E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6938" indent="-896938" eaLnBrk="1" hangingPunct="1">
              <a:buFontTx/>
              <a:buAutoNum type="romanUcPeriod" startAt="4"/>
              <a:defRPr/>
            </a:pPr>
            <a:r>
              <a:rPr lang="en-CA" sz="3200" dirty="0" smtClean="0"/>
              <a:t>The Capital Gain Deduction</a:t>
            </a:r>
            <a:endParaRPr lang="en-US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A small business corporation is: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 a </a:t>
            </a:r>
            <a:r>
              <a:rPr lang="en-CA" i="1" dirty="0" smtClean="0"/>
              <a:t>private</a:t>
            </a:r>
            <a:r>
              <a:rPr lang="en-CA" dirty="0" smtClean="0"/>
              <a:t> corporation that is Canadian-controlled and</a:t>
            </a:r>
          </a:p>
          <a:p>
            <a:pPr lvl="1" eaLnBrk="1" hangingPunct="1">
              <a:lnSpc>
                <a:spcPct val="90000"/>
              </a:lnSpc>
            </a:pPr>
            <a:r>
              <a:rPr lang="en-CA" dirty="0" smtClean="0"/>
              <a:t> that uses all or substantially all of its assets (at least 90%) to conduct an active business.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Qualified farm property includes: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real property,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eligible capital property used in farming business,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share of a family farm corporation,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Interest in a farm partnership.</a:t>
            </a:r>
          </a:p>
          <a:p>
            <a:pPr lvl="1" eaLnBrk="1" hangingPunct="1">
              <a:lnSpc>
                <a:spcPct val="90000"/>
              </a:lnSpc>
            </a:pPr>
            <a:endParaRPr lang="en-CA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C25450-6FD5-42AC-9330-7055663AC108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7e" id="{C87EC7FF-1F91-4EBA-B08B-0825B93EA83A}" vid="{F0D4D2D9-7D9A-4124-92D4-512C325B76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478</TotalTime>
  <Words>1280</Words>
  <Application>Microsoft Office PowerPoint</Application>
  <PresentationFormat>On-screen Show (4:3)</PresentationFormat>
  <Paragraphs>222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Theme17e</vt:lpstr>
      <vt:lpstr>Worksheet</vt:lpstr>
      <vt:lpstr>PowerPoint Presentation</vt:lpstr>
      <vt:lpstr>Individuals:  Determination of Taxable Income and Taxes Payable </vt:lpstr>
      <vt:lpstr>Taxable Income Formula - revisited</vt:lpstr>
      <vt:lpstr>Taxable Income Formula</vt:lpstr>
      <vt:lpstr>Loss Carry-Overs</vt:lpstr>
      <vt:lpstr>Farm Losses and Restricted Farm Losses NOT EXAMINABLE</vt:lpstr>
      <vt:lpstr>Loss Utilization – Impact on Decision Making</vt:lpstr>
      <vt:lpstr>The Capital Gain Deduction</vt:lpstr>
      <vt:lpstr>The Capital Gain Deduction</vt:lpstr>
      <vt:lpstr>PowerPoint Presentation</vt:lpstr>
      <vt:lpstr>Determination of Tax for an Individual</vt:lpstr>
      <vt:lpstr>Primary Federal Tax</vt:lpstr>
      <vt:lpstr>V. Calculation of Tax for Individuals</vt:lpstr>
      <vt:lpstr>First Category of Federal Tax Credits</vt:lpstr>
      <vt:lpstr>First Category of Federal Tax Credits</vt:lpstr>
      <vt:lpstr>First Category of Federal Tax Credits</vt:lpstr>
      <vt:lpstr>First Category of Federal Tax Credits</vt:lpstr>
      <vt:lpstr>First Category of Federal Tax Credits</vt:lpstr>
      <vt:lpstr>First Category of Federal Tax Credits</vt:lpstr>
      <vt:lpstr>First Category of Federal Tax Credits</vt:lpstr>
      <vt:lpstr>First Category of Federal Tax Credits</vt:lpstr>
      <vt:lpstr>Second Category of Federal Tax Credits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56</cp:revision>
  <cp:lastPrinted>2015-01-30T14:08:17Z</cp:lastPrinted>
  <dcterms:created xsi:type="dcterms:W3CDTF">2007-06-27T15:30:57Z</dcterms:created>
  <dcterms:modified xsi:type="dcterms:W3CDTF">2015-01-30T14:08:44Z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