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23"/>
  </p:notesMasterIdLst>
  <p:handoutMasterIdLst>
    <p:handoutMasterId r:id="rId24"/>
  </p:handoutMasterIdLst>
  <p:sldIdLst>
    <p:sldId id="258" r:id="rId2"/>
    <p:sldId id="260" r:id="rId3"/>
    <p:sldId id="262" r:id="rId4"/>
    <p:sldId id="263" r:id="rId5"/>
    <p:sldId id="264" r:id="rId6"/>
    <p:sldId id="266" r:id="rId7"/>
    <p:sldId id="267" r:id="rId8"/>
    <p:sldId id="268" r:id="rId9"/>
    <p:sldId id="270" r:id="rId10"/>
    <p:sldId id="271" r:id="rId11"/>
    <p:sldId id="277" r:id="rId12"/>
    <p:sldId id="272" r:id="rId13"/>
    <p:sldId id="274" r:id="rId14"/>
    <p:sldId id="276" r:id="rId15"/>
    <p:sldId id="279" r:id="rId16"/>
    <p:sldId id="280" r:id="rId17"/>
    <p:sldId id="320" r:id="rId18"/>
    <p:sldId id="281" r:id="rId19"/>
    <p:sldId id="321" r:id="rId20"/>
    <p:sldId id="287" r:id="rId21"/>
    <p:sldId id="314" r:id="rId22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5102"/>
    <a:srgbClr val="269420"/>
    <a:srgbClr val="27732E"/>
    <a:srgbClr val="137713"/>
    <a:srgbClr val="158516"/>
    <a:srgbClr val="158520"/>
    <a:srgbClr val="CC6600"/>
    <a:srgbClr val="FF9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49" autoAdjust="0"/>
  </p:normalViewPr>
  <p:slideViewPr>
    <p:cSldViewPr>
      <p:cViewPr>
        <p:scale>
          <a:sx n="91" d="100"/>
          <a:sy n="91" d="100"/>
        </p:scale>
        <p:origin x="-1200" y="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94E6E31-9EB1-4A17-837A-7F98061ACD79}" type="datetimeFigureOut">
              <a:rPr lang="en-CA"/>
              <a:pPr>
                <a:defRPr/>
              </a:pPr>
              <a:t>25/01/2015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20BD1D-E4F8-49C9-9D7C-84FC1D56CF4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3490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8189F617-E42D-472D-B200-07556CA0F9A4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70741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9167117-B858-43EB-9AD8-E0E96E649BA9}" type="slidenum">
              <a:rPr lang="en-CA" b="0"/>
              <a:pPr eaLnBrk="1" hangingPunct="1"/>
              <a:t>1</a:t>
            </a:fld>
            <a:endParaRPr lang="en-CA" b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22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EAC23E8-A368-4454-A2A1-C739233B5379}" type="slidenum">
              <a:rPr lang="en-CA" b="0"/>
              <a:pPr eaLnBrk="1" hangingPunct="1"/>
              <a:t>2</a:t>
            </a:fld>
            <a:endParaRPr lang="en-CA" b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080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5B89981-C8CB-4EBC-883B-F0D0CB1EAE93}" type="slidenum">
              <a:rPr lang="en-CA" b="0"/>
              <a:pPr eaLnBrk="1" hangingPunct="1"/>
              <a:t>4</a:t>
            </a:fld>
            <a:endParaRPr lang="en-CA" b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267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AF9BF75-D66F-445F-AEB8-7EDF35109D03}" type="slidenum">
              <a:rPr lang="en-CA" b="0"/>
              <a:pPr eaLnBrk="1" hangingPunct="1"/>
              <a:t>5</a:t>
            </a:fld>
            <a:endParaRPr lang="en-CA" b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003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A03198A-3E04-48AB-B29A-0725F40D5F9C}" type="slidenum">
              <a:rPr lang="en-CA" b="0"/>
              <a:pPr eaLnBrk="1" hangingPunct="1"/>
              <a:t>6</a:t>
            </a:fld>
            <a:endParaRPr lang="en-CA" b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77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780CFD-AC45-4F24-B7A8-B2C1FB2E2958}" type="slidenum">
              <a:rPr lang="en-CA" b="0"/>
              <a:pPr eaLnBrk="1" hangingPunct="1"/>
              <a:t>8</a:t>
            </a:fld>
            <a:endParaRPr lang="en-CA" b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248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06FD77-43A3-4B5C-B808-68ECA0F012D5}" type="slidenum">
              <a:rPr lang="en-CA" b="0"/>
              <a:pPr eaLnBrk="1" hangingPunct="1"/>
              <a:t>16</a:t>
            </a:fld>
            <a:endParaRPr lang="en-CA" b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15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/>
          <a:lstStyle>
            <a:lvl1pPr marL="0" indent="0" algn="ctr">
              <a:buNone/>
              <a:defRPr sz="2600"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996F3-3F9A-449C-872D-A0EC12A0CF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22316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D0558A-3D40-41FB-980E-BE5FEC7581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81617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04813"/>
            <a:ext cx="2058988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404813"/>
            <a:ext cx="60293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8FBD16-B9B3-4DA2-B71E-91F5C5B610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61700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AD23F8-1524-427D-86AB-8A16D082C6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52044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6DAB86-EE66-49E7-8A4D-72382B0598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66008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20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20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B16E1-5C85-4981-BA9D-3551A82C6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79937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52E72-0787-42E3-A2D8-F31C0DB1DB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89721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8925E-440E-4909-A98F-7D84826A9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31983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6A340-5FF1-4A8F-9DED-68551B960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81599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8601CA-A58F-4E7A-B2DC-7DEA23A103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85354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E7767-639C-4766-AC07-BD5E6ADA78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99469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0" y="6308727"/>
            <a:ext cx="9144000" cy="5492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sz="13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60" y="6381750"/>
            <a:ext cx="648072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 b="0" smtClean="0">
                <a:solidFill>
                  <a:schemeClr val="bg1"/>
                </a:solidFill>
                <a:effectLst/>
              </a:defRPr>
            </a:lvl1pPr>
          </a:lstStyle>
          <a:p>
            <a:fld id="{2FAC6C1D-7870-4188-8B6D-B3EC0CD0F4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sz="13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58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baseline="0">
          <a:solidFill>
            <a:schemeClr val="accent6">
              <a:lumMod val="75000"/>
            </a:schemeClr>
          </a:solidFill>
          <a:effectLst/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387D99-CFFE-450E-945C-5124D9C99A55}" type="slidenum">
              <a:rPr lang="en-US" b="0">
                <a:solidFill>
                  <a:schemeClr val="bg1"/>
                </a:solidFill>
              </a:rPr>
              <a:pPr eaLnBrk="1" hangingPunct="1"/>
              <a:t>1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448538" y="5805488"/>
            <a:ext cx="3335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Electronic Presentations in Microsoft® PowerPoint®</a:t>
            </a:r>
            <a:r>
              <a:rPr lang="en-US" sz="12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448538" y="4280865"/>
            <a:ext cx="35290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Prepared by</a:t>
            </a: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Nathalie Johnstone </a:t>
            </a:r>
          </a:p>
          <a:p>
            <a:pPr algn="ctr">
              <a:defRPr/>
            </a:pPr>
            <a:r>
              <a:rPr lang="en-US" sz="2400" i="1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University of Saskatchewan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5219625" y="764704"/>
            <a:ext cx="39243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CHAPTER 9:</a:t>
            </a:r>
          </a:p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Other Income, Other Deductions, and Special Rules for Completing Net Income for Tax Purposes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" y="3200"/>
            <a:ext cx="5279136" cy="6858000"/>
          </a:xfrm>
          <a:prstGeom prst="rect">
            <a:avLst/>
          </a:prstGeom>
        </p:spPr>
      </p:pic>
      <p:sp>
        <p:nvSpPr>
          <p:cNvPr id="205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952" y="6379394"/>
            <a:ext cx="56324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0" smtClean="0">
                <a:solidFill>
                  <a:schemeClr val="accent6">
                    <a:lumMod val="75000"/>
                  </a:schemeClr>
                </a:solidFill>
              </a:rPr>
              <a:t>Copyright © 2015 McGraw-Hill Ryerson, Limited. All rights reserved.</a:t>
            </a:r>
            <a:endParaRPr lang="en-US" sz="1200" b="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647923"/>
          </a:xfrm>
        </p:spPr>
        <p:txBody>
          <a:bodyPr/>
          <a:lstStyle/>
          <a:p>
            <a:pPr marL="900113" indent="-900113">
              <a:buFontTx/>
              <a:buAutoNum type="romanUcPeriod" startAt="3"/>
              <a:defRPr/>
            </a:pPr>
            <a:r>
              <a:rPr lang="en-CA" sz="2800" dirty="0"/>
              <a:t>Registered Retirement Savings Plans “RRSP”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0728"/>
            <a:ext cx="8229600" cy="5145437"/>
          </a:xfrm>
        </p:spPr>
        <p:txBody>
          <a:bodyPr/>
          <a:lstStyle/>
          <a:p>
            <a:r>
              <a:rPr lang="en-CA" b="1" dirty="0" smtClean="0"/>
              <a:t>Private, tax-sheltered retirement program</a:t>
            </a:r>
          </a:p>
          <a:p>
            <a:r>
              <a:rPr lang="en-CA" b="1" dirty="0" smtClean="0"/>
              <a:t>Investments in an RRSP:</a:t>
            </a:r>
          </a:p>
          <a:p>
            <a:pPr lvl="1"/>
            <a:r>
              <a:rPr lang="en-CA" dirty="0" smtClean="0"/>
              <a:t>Are not taxed until withdrawn, therefore</a:t>
            </a:r>
          </a:p>
          <a:p>
            <a:pPr lvl="1"/>
            <a:r>
              <a:rPr lang="en-CA" dirty="0" smtClean="0"/>
              <a:t>Generate higher return because they permit  investment of pre-tax earnings.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CA" b="1" dirty="0"/>
              <a:t>Individuals not belonging to an RPP or DPSP:</a:t>
            </a:r>
          </a:p>
          <a:p>
            <a:pPr>
              <a:lnSpc>
                <a:spcPct val="90000"/>
              </a:lnSpc>
            </a:pPr>
            <a:r>
              <a:rPr lang="en-CA" dirty="0"/>
              <a:t>Annual limit is equal to- </a:t>
            </a:r>
          </a:p>
          <a:p>
            <a:pPr lvl="2">
              <a:lnSpc>
                <a:spcPct val="90000"/>
              </a:lnSpc>
            </a:pPr>
            <a:r>
              <a:rPr lang="en-CA" dirty="0"/>
              <a:t>18% of the individual’s prior year’s “earned income,”</a:t>
            </a:r>
          </a:p>
          <a:p>
            <a:pPr lvl="2">
              <a:lnSpc>
                <a:spcPct val="90000"/>
              </a:lnSpc>
            </a:pPr>
            <a:r>
              <a:rPr lang="en-CA" dirty="0"/>
              <a:t> up to a maximum of </a:t>
            </a:r>
            <a:r>
              <a:rPr lang="en-CA" b="1" dirty="0"/>
              <a:t>$24,270 </a:t>
            </a:r>
            <a:r>
              <a:rPr lang="en-CA" dirty="0"/>
              <a:t>(for 2014).</a:t>
            </a:r>
          </a:p>
          <a:p>
            <a:pPr>
              <a:lnSpc>
                <a:spcPct val="90000"/>
              </a:lnSpc>
            </a:pPr>
            <a:r>
              <a:rPr lang="en-CA" dirty="0" smtClean="0"/>
              <a:t>Unused </a:t>
            </a:r>
            <a:r>
              <a:rPr lang="en-CA" dirty="0"/>
              <a:t>portion (contribution room) can be </a:t>
            </a:r>
            <a:r>
              <a:rPr lang="en-CA" b="1" dirty="0"/>
              <a:t>carried forward indefinitely </a:t>
            </a:r>
          </a:p>
          <a:p>
            <a:pPr lvl="1"/>
            <a:endParaRPr lang="en-CA" dirty="0" smtClean="0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8FEDEF-9581-4FDB-A3F2-60BB78372490}" type="slidenum">
              <a:rPr lang="en-US" b="0">
                <a:solidFill>
                  <a:schemeClr val="bg1"/>
                </a:solidFill>
              </a:rPr>
              <a:pPr eaLnBrk="1" hangingPunct="1"/>
              <a:t>10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/>
              <a:t>RRSP Investment Opportunities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Restricted to certain types of investments.</a:t>
            </a:r>
          </a:p>
          <a:p>
            <a:r>
              <a:rPr lang="en-CA" smtClean="0"/>
              <a:t>Qualified investments includes:</a:t>
            </a:r>
          </a:p>
          <a:p>
            <a:pPr lvl="1"/>
            <a:r>
              <a:rPr lang="en-CA" sz="2200" smtClean="0"/>
              <a:t>cash deposits in banks or other financial institutions, </a:t>
            </a:r>
          </a:p>
          <a:p>
            <a:pPr lvl="1"/>
            <a:r>
              <a:rPr lang="en-CA" sz="2200" smtClean="0"/>
              <a:t>term deposits, </a:t>
            </a:r>
          </a:p>
          <a:p>
            <a:pPr lvl="1"/>
            <a:r>
              <a:rPr lang="en-CA" sz="2200" smtClean="0"/>
              <a:t>government-insured or guaranteed bonds, </a:t>
            </a:r>
          </a:p>
          <a:p>
            <a:pPr lvl="1"/>
            <a:r>
              <a:rPr lang="en-CA" sz="2200" smtClean="0"/>
              <a:t>bonds and debentures of public corporations,</a:t>
            </a:r>
          </a:p>
          <a:p>
            <a:pPr lvl="1"/>
            <a:r>
              <a:rPr lang="en-CA" sz="2200" smtClean="0"/>
              <a:t>shares of public corporations, </a:t>
            </a:r>
          </a:p>
          <a:p>
            <a:pPr lvl="1"/>
            <a:r>
              <a:rPr lang="en-CA" sz="2200" smtClean="0"/>
              <a:t>mutual finds, and </a:t>
            </a:r>
          </a:p>
          <a:p>
            <a:pPr lvl="1"/>
            <a:r>
              <a:rPr lang="en-CA" sz="2200" smtClean="0"/>
              <a:t>mortgages on real estate.</a:t>
            </a:r>
          </a:p>
          <a:p>
            <a:pPr>
              <a:buFontTx/>
              <a:buNone/>
            </a:pPr>
            <a:endParaRPr lang="en-CA" sz="2400" smtClean="0"/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6F8B5DA-6F51-4686-980B-62C3480E6FF1}" type="slidenum">
              <a:rPr lang="en-US" b="0">
                <a:solidFill>
                  <a:schemeClr val="bg1"/>
                </a:solidFill>
              </a:rPr>
              <a:pPr eaLnBrk="1" hangingPunct="1"/>
              <a:t>11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/>
              <a:t>Investment through an RRSP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In an RRSP</a:t>
            </a:r>
            <a:r>
              <a:rPr lang="en-US" sz="2000" dirty="0" smtClean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/>
              <a:t>Invest 			$6,000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/>
              <a:t>Earn 10% / year		     600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/>
              <a:t>Tax Payable in interest	         </a:t>
            </a:r>
            <a:r>
              <a:rPr lang="en-US" sz="2000" u="sng" dirty="0" smtClean="0"/>
              <a:t>0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/>
              <a:t>After year 1		$6,600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/>
              <a:t>Year 2 interest		     660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/>
              <a:t>Plus tax savings from contributing to the RRSP, which is a deduction=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/>
              <a:t>6,000 x 45% = $2,700</a:t>
            </a:r>
          </a:p>
        </p:txBody>
      </p:sp>
      <p:sp>
        <p:nvSpPr>
          <p:cNvPr id="16388" name="Footer Placeholder 5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6389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D507301-72C5-46B5-B054-A1AFF69C45F5}" type="slidenum">
              <a:rPr lang="en-US" b="0">
                <a:solidFill>
                  <a:schemeClr val="bg1"/>
                </a:solidFill>
              </a:rPr>
              <a:pPr eaLnBrk="1" hangingPunct="1"/>
              <a:t>12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639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35550" y="1700213"/>
            <a:ext cx="4108450" cy="446405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/>
              <a:t>Outside an RRSP</a:t>
            </a:r>
          </a:p>
          <a:p>
            <a:pPr>
              <a:buFontTx/>
              <a:buNone/>
            </a:pPr>
            <a:r>
              <a:rPr lang="en-US" sz="2000" dirty="0" smtClean="0"/>
              <a:t>Invest			$ 6,000</a:t>
            </a:r>
          </a:p>
          <a:p>
            <a:pPr>
              <a:buFontTx/>
              <a:buNone/>
            </a:pPr>
            <a:r>
              <a:rPr lang="en-US" sz="2000" dirty="0" smtClean="0"/>
              <a:t>Earn 10% / year	                   600</a:t>
            </a:r>
          </a:p>
          <a:p>
            <a:pPr>
              <a:buFontTx/>
              <a:buNone/>
            </a:pPr>
            <a:r>
              <a:rPr lang="en-US" sz="2000" dirty="0" smtClean="0"/>
              <a:t>Tax Payable @ 45%           </a:t>
            </a:r>
            <a:r>
              <a:rPr lang="en-US" sz="2000" u="sng" dirty="0" smtClean="0"/>
              <a:t>(270)</a:t>
            </a:r>
          </a:p>
          <a:p>
            <a:pPr>
              <a:buFontTx/>
              <a:buNone/>
            </a:pPr>
            <a:r>
              <a:rPr lang="en-US" sz="2000" dirty="0" smtClean="0"/>
              <a:t>Value </a:t>
            </a:r>
            <a:r>
              <a:rPr lang="en-US" sz="2000" dirty="0" err="1" smtClean="0"/>
              <a:t>Yr</a:t>
            </a:r>
            <a:r>
              <a:rPr lang="en-US" sz="2000" dirty="0" smtClean="0"/>
              <a:t> 1	              $ 6,330</a:t>
            </a:r>
          </a:p>
          <a:p>
            <a:pPr>
              <a:buFontTx/>
              <a:buNone/>
            </a:pPr>
            <a:r>
              <a:rPr lang="en-US" sz="2000" dirty="0" smtClean="0"/>
              <a:t>Year 2 interest	                    633	</a:t>
            </a:r>
          </a:p>
        </p:txBody>
      </p:sp>
      <p:grpSp>
        <p:nvGrpSpPr>
          <p:cNvPr id="16391" name="Group 5"/>
          <p:cNvGrpSpPr>
            <a:grpSpLocks/>
          </p:cNvGrpSpPr>
          <p:nvPr/>
        </p:nvGrpSpPr>
        <p:grpSpPr bwMode="auto">
          <a:xfrm>
            <a:off x="3708400" y="4221163"/>
            <a:ext cx="4535488" cy="908050"/>
            <a:chOff x="2559" y="2742"/>
            <a:chExt cx="2515" cy="572"/>
          </a:xfrm>
        </p:grpSpPr>
        <p:sp>
          <p:nvSpPr>
            <p:cNvPr id="16392" name="Line 6"/>
            <p:cNvSpPr>
              <a:spLocks noChangeShapeType="1"/>
            </p:cNvSpPr>
            <p:nvPr/>
          </p:nvSpPr>
          <p:spPr bwMode="auto">
            <a:xfrm>
              <a:off x="5057" y="275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16393" name="Line 7"/>
            <p:cNvSpPr>
              <a:spLocks noChangeShapeType="1"/>
            </p:cNvSpPr>
            <p:nvPr/>
          </p:nvSpPr>
          <p:spPr bwMode="auto">
            <a:xfrm flipH="1">
              <a:off x="4258" y="317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16394" name="Text Box 8"/>
            <p:cNvSpPr txBox="1">
              <a:spLocks noChangeArrowheads="1"/>
            </p:cNvSpPr>
            <p:nvPr/>
          </p:nvSpPr>
          <p:spPr bwMode="auto">
            <a:xfrm>
              <a:off x="3594" y="3026"/>
              <a:ext cx="7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>
                  <a:latin typeface="Times New Roman" panose="02020603050405020304" pitchFamily="18" charset="0"/>
                </a:rPr>
                <a:t>$27 less</a:t>
              </a:r>
            </a:p>
          </p:txBody>
        </p:sp>
        <p:sp>
          <p:nvSpPr>
            <p:cNvPr id="16395" name="Line 9"/>
            <p:cNvSpPr>
              <a:spLocks noChangeShapeType="1"/>
            </p:cNvSpPr>
            <p:nvPr/>
          </p:nvSpPr>
          <p:spPr bwMode="auto">
            <a:xfrm>
              <a:off x="2580" y="274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16396" name="Line 10"/>
            <p:cNvSpPr>
              <a:spLocks noChangeShapeType="1"/>
            </p:cNvSpPr>
            <p:nvPr/>
          </p:nvSpPr>
          <p:spPr bwMode="auto">
            <a:xfrm>
              <a:off x="2559" y="3160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/>
              <a:t>Contribution Room– an example</a:t>
            </a:r>
            <a:endParaRPr lang="en-US" sz="32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Annual limit for </a:t>
            </a:r>
            <a:r>
              <a:rPr lang="en-US" b="1" dirty="0" smtClean="0"/>
              <a:t>2014</a:t>
            </a:r>
            <a:r>
              <a:rPr lang="en-US" dirty="0" smtClean="0"/>
              <a:t> lesser of:</a:t>
            </a:r>
          </a:p>
          <a:p>
            <a:r>
              <a:rPr lang="en-US" dirty="0" smtClean="0"/>
              <a:t>Salary – </a:t>
            </a:r>
            <a:r>
              <a:rPr lang="en-US" b="1" dirty="0" smtClean="0"/>
              <a:t>2013</a:t>
            </a:r>
            <a:r>
              <a:rPr lang="en-US" dirty="0" smtClean="0"/>
              <a:t>  $140,000 x 18%		$25,200</a:t>
            </a:r>
          </a:p>
          <a:p>
            <a:r>
              <a:rPr lang="en-US" dirty="0" smtClean="0"/>
              <a:t>2014 limit					          $24,270</a:t>
            </a:r>
          </a:p>
          <a:p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If no carry forward amount… Total contribution limit is $24,270 in 2014.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31D4C0D-0590-49B0-98DE-EA1ABD3A5325}" type="slidenum">
              <a:rPr lang="en-US" b="0">
                <a:solidFill>
                  <a:schemeClr val="bg1"/>
                </a:solidFill>
              </a:rPr>
              <a:pPr eaLnBrk="1" hangingPunct="1"/>
              <a:t>13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smtClean="0"/>
              <a:t>RRSP – Over-contribution	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Contributions exceeding the annual limit are subject to a penalty tax of 1% per month on excess-ITA 146(8.2).</a:t>
            </a:r>
          </a:p>
          <a:p>
            <a:r>
              <a:rPr lang="en-CA" smtClean="0"/>
              <a:t>Permitted to over-contribute up to $2,000.</a:t>
            </a:r>
          </a:p>
          <a:p>
            <a:r>
              <a:rPr lang="en-CA" smtClean="0"/>
              <a:t>Over-contribution can be carried forward and deducted in a future year.</a:t>
            </a: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49FE57B-ACAC-48EA-B853-7687DD52A54B}" type="slidenum">
              <a:rPr lang="en-US" b="0">
                <a:solidFill>
                  <a:schemeClr val="bg1"/>
                </a:solidFill>
              </a:rPr>
              <a:pPr eaLnBrk="1" hangingPunct="1"/>
              <a:t>14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/>
              <a:t>Retirement Options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Mandatory to convert RRSP funds to a retirement income vehicle in year reach age 71.</a:t>
            </a:r>
          </a:p>
          <a:p>
            <a:r>
              <a:rPr lang="en-CA" smtClean="0"/>
              <a:t>Retirement income can begin the following calendar year.</a:t>
            </a:r>
          </a:p>
          <a:p>
            <a:r>
              <a:rPr lang="en-CA" smtClean="0"/>
              <a:t>Failure to convert by age 71 will result in the full amount of the plan will be taxable.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50AA9C-4E34-4D80-B273-763E5580C4BE}" type="slidenum">
              <a:rPr lang="en-US" b="0">
                <a:solidFill>
                  <a:schemeClr val="bg1"/>
                </a:solidFill>
              </a:rPr>
              <a:pPr eaLnBrk="1" hangingPunct="1"/>
              <a:t>15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/>
              <a:t>Spousal RRSP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CA" smtClean="0"/>
              <a:t>An individual can contribute all or any part of his/her contribution limit to the RRSP of a spouse.</a:t>
            </a:r>
          </a:p>
          <a:p>
            <a:pPr>
              <a:lnSpc>
                <a:spcPct val="90000"/>
              </a:lnSpc>
            </a:pPr>
            <a:r>
              <a:rPr lang="en-CA" smtClean="0"/>
              <a:t>Contributor - entitled to tax deduction.</a:t>
            </a:r>
          </a:p>
          <a:p>
            <a:pPr>
              <a:lnSpc>
                <a:spcPct val="90000"/>
              </a:lnSpc>
            </a:pPr>
            <a:r>
              <a:rPr lang="en-CA" smtClean="0"/>
              <a:t>Allows for income splitting:</a:t>
            </a:r>
          </a:p>
          <a:p>
            <a:pPr lvl="1">
              <a:lnSpc>
                <a:spcPct val="90000"/>
              </a:lnSpc>
            </a:pPr>
            <a:r>
              <a:rPr lang="en-CA" smtClean="0"/>
              <a:t>Allows for income to be taxed in the spouse’s hand rather than that of the contributor. </a:t>
            </a:r>
          </a:p>
          <a:p>
            <a:pPr>
              <a:lnSpc>
                <a:spcPct val="90000"/>
              </a:lnSpc>
            </a:pPr>
            <a:r>
              <a:rPr lang="en-CA" smtClean="0"/>
              <a:t>Limitations – withdrawals from the spousal plan within two taxation years of the contribution year are included in the contributor’s income.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2749D4E-274E-44DA-8CC8-BED874A23954}" type="slidenum">
              <a:rPr lang="en-US" b="0">
                <a:solidFill>
                  <a:schemeClr val="bg1"/>
                </a:solidFill>
              </a:rPr>
              <a:pPr eaLnBrk="1" hangingPunct="1"/>
              <a:t>16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 smtClean="0"/>
              <a:t>IV.   Pooled Registered Pension Plans</a:t>
            </a:r>
            <a:endParaRPr lang="en-CA" sz="3200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Similar to an RPP:</a:t>
            </a:r>
          </a:p>
          <a:p>
            <a:pPr lvl="1"/>
            <a:r>
              <a:rPr lang="en-CA" smtClean="0"/>
              <a:t> but with greater flexibility for individuals and employers</a:t>
            </a:r>
          </a:p>
          <a:p>
            <a:pPr lvl="1"/>
            <a:r>
              <a:rPr lang="en-CA" smtClean="0"/>
              <a:t>Employers can deduct contributions </a:t>
            </a:r>
          </a:p>
          <a:p>
            <a:pPr lvl="1"/>
            <a:r>
              <a:rPr lang="en-CA" smtClean="0"/>
              <a:t>Employees not taxed until withdrawn</a:t>
            </a:r>
          </a:p>
          <a:p>
            <a:r>
              <a:rPr lang="en-CA" smtClean="0"/>
              <a:t>Attractive to small business employers and self-employed individuals. </a:t>
            </a:r>
          </a:p>
          <a:p>
            <a:endParaRPr lang="en-CA" smtClean="0"/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F542C58-25E3-4824-AF9C-6264CDCFE528}" type="slidenum">
              <a:rPr lang="en-US" b="0">
                <a:solidFill>
                  <a:schemeClr val="bg1"/>
                </a:solidFill>
              </a:rPr>
              <a:pPr eaLnBrk="1" hangingPunct="1"/>
              <a:t>17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19931"/>
          </a:xfrm>
        </p:spPr>
        <p:txBody>
          <a:bodyPr/>
          <a:lstStyle/>
          <a:p>
            <a:pPr marL="927100" indent="-927100">
              <a:buFont typeface="+mj-lt"/>
              <a:buAutoNum type="romanUcPeriod" startAt="5"/>
              <a:defRPr/>
            </a:pPr>
            <a:r>
              <a:rPr lang="en-CA" sz="3200" dirty="0"/>
              <a:t>Registered Education Savings </a:t>
            </a:r>
            <a:r>
              <a:rPr lang="en-CA" sz="3200" dirty="0" smtClean="0"/>
              <a:t>Plans</a:t>
            </a:r>
            <a:endParaRPr lang="en-CA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8229600" cy="5073429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CA" dirty="0" smtClean="0"/>
              <a:t>Primary </a:t>
            </a:r>
            <a:r>
              <a:rPr lang="en-CA" dirty="0" smtClean="0"/>
              <a:t>purpose is to </a:t>
            </a:r>
            <a:r>
              <a:rPr lang="en-CA" b="1" dirty="0" smtClean="0"/>
              <a:t>provide funding for post secondary education</a:t>
            </a:r>
            <a:r>
              <a:rPr lang="en-CA" b="1" dirty="0" smtClean="0"/>
              <a:t>.</a:t>
            </a:r>
            <a:endParaRPr lang="en-CA" b="1" dirty="0" smtClean="0"/>
          </a:p>
          <a:p>
            <a:pPr>
              <a:lnSpc>
                <a:spcPct val="90000"/>
              </a:lnSpc>
            </a:pPr>
            <a:r>
              <a:rPr lang="en-CA" dirty="0" smtClean="0"/>
              <a:t>Can contribute to an RESP prior to child turning 31 years old.</a:t>
            </a:r>
          </a:p>
          <a:p>
            <a:pPr>
              <a:lnSpc>
                <a:spcPct val="90000"/>
              </a:lnSpc>
            </a:pPr>
            <a:r>
              <a:rPr lang="en-CA" b="1" dirty="0" smtClean="0"/>
              <a:t>$50,000 </a:t>
            </a:r>
            <a:r>
              <a:rPr lang="en-CA" dirty="0" smtClean="0"/>
              <a:t>lifetime contribution </a:t>
            </a:r>
            <a:r>
              <a:rPr lang="en-CA" dirty="0" smtClean="0"/>
              <a:t>limit</a:t>
            </a:r>
          </a:p>
          <a:p>
            <a:pPr marL="0" indent="0">
              <a:lnSpc>
                <a:spcPct val="90000"/>
              </a:lnSpc>
              <a:buNone/>
            </a:pPr>
            <a:endParaRPr lang="en-CA" dirty="0" smtClean="0"/>
          </a:p>
          <a:p>
            <a:pPr>
              <a:lnSpc>
                <a:spcPct val="90000"/>
              </a:lnSpc>
            </a:pPr>
            <a:r>
              <a:rPr lang="en-CA" b="1" dirty="0" smtClean="0"/>
              <a:t>Earn income on tax deferred basis</a:t>
            </a:r>
            <a:r>
              <a:rPr lang="en-CA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CA" b="1" dirty="0" smtClean="0"/>
              <a:t>Income only </a:t>
            </a:r>
            <a:r>
              <a:rPr lang="en-CA" dirty="0" smtClean="0"/>
              <a:t>(NOT PRINCIPAL) </a:t>
            </a:r>
            <a:r>
              <a:rPr lang="en-CA" dirty="0" smtClean="0"/>
              <a:t>is taxed when funds are withdrawn from the </a:t>
            </a:r>
            <a:r>
              <a:rPr lang="en-CA" dirty="0" smtClean="0"/>
              <a:t>plan. </a:t>
            </a:r>
            <a:r>
              <a:rPr lang="en-CA" b="1" dirty="0" smtClean="0"/>
              <a:t>Taxable to child NOT Parent</a:t>
            </a:r>
          </a:p>
          <a:p>
            <a:pPr marL="342900" lvl="1" indent="0">
              <a:lnSpc>
                <a:spcPct val="90000"/>
              </a:lnSpc>
              <a:buNone/>
            </a:pPr>
            <a:endParaRPr lang="en-CA" dirty="0" smtClean="0"/>
          </a:p>
          <a:p>
            <a:pPr>
              <a:lnSpc>
                <a:spcPct val="90000"/>
              </a:lnSpc>
            </a:pPr>
            <a:r>
              <a:rPr lang="en-CA" b="1" dirty="0" smtClean="0"/>
              <a:t>Contributions are not tax </a:t>
            </a:r>
            <a:r>
              <a:rPr lang="en-CA" b="1" dirty="0" smtClean="0"/>
              <a:t>deductible</a:t>
            </a:r>
          </a:p>
          <a:p>
            <a:pPr marL="0" indent="0">
              <a:lnSpc>
                <a:spcPct val="90000"/>
              </a:lnSpc>
              <a:buNone/>
            </a:pPr>
            <a:endParaRPr lang="en-CA" b="1" dirty="0"/>
          </a:p>
          <a:p>
            <a:pPr>
              <a:lnSpc>
                <a:spcPct val="90000"/>
              </a:lnSpc>
            </a:pPr>
            <a:endParaRPr lang="en-CA" dirty="0" smtClean="0"/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7286E35-19F9-4C38-9508-5D6E7A352D21}" type="slidenum">
              <a:rPr lang="en-US" b="0">
                <a:solidFill>
                  <a:schemeClr val="bg1"/>
                </a:solidFill>
              </a:rPr>
              <a:pPr eaLnBrk="1" hangingPunct="1"/>
              <a:t>18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/>
              <a:t>RESP  and the CESG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Canada Education Savings Grant CESG</a:t>
            </a:r>
          </a:p>
          <a:p>
            <a:pPr lvl="1"/>
            <a:r>
              <a:rPr lang="en-CA" dirty="0" smtClean="0"/>
              <a:t>Children under 18 can receive the grant</a:t>
            </a:r>
          </a:p>
          <a:p>
            <a:pPr lvl="2"/>
            <a:r>
              <a:rPr lang="en-CA" b="1" dirty="0" smtClean="0"/>
              <a:t>Annually</a:t>
            </a:r>
            <a:r>
              <a:rPr lang="en-CA" dirty="0" smtClean="0"/>
              <a:t> – 20% of contribution up to $2,500– </a:t>
            </a:r>
            <a:r>
              <a:rPr lang="en-CA" b="1" dirty="0" smtClean="0"/>
              <a:t>max grant $500</a:t>
            </a:r>
          </a:p>
          <a:p>
            <a:pPr lvl="2"/>
            <a:r>
              <a:rPr lang="en-CA" b="1" dirty="0" smtClean="0"/>
              <a:t>Lifetime </a:t>
            </a:r>
            <a:r>
              <a:rPr lang="en-CA" b="1" dirty="0" smtClean="0"/>
              <a:t>– maximum grant $</a:t>
            </a:r>
            <a:r>
              <a:rPr lang="en-CA" b="1" dirty="0" smtClean="0"/>
              <a:t>7,500</a:t>
            </a:r>
          </a:p>
          <a:p>
            <a:pPr marL="685800" lvl="2" indent="0">
              <a:buNone/>
            </a:pPr>
            <a:endParaRPr lang="en-CA" b="1" dirty="0" smtClean="0"/>
          </a:p>
          <a:p>
            <a:pPr lvl="1"/>
            <a:r>
              <a:rPr lang="en-CA" b="1" dirty="0" smtClean="0"/>
              <a:t>Child must pursue post-secondary education</a:t>
            </a:r>
          </a:p>
          <a:p>
            <a:pPr lvl="2"/>
            <a:r>
              <a:rPr lang="en-CA" b="1" dirty="0" smtClean="0"/>
              <a:t>If not, CESG must be returned</a:t>
            </a:r>
          </a:p>
          <a:p>
            <a:pPr lvl="2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16ED819-3C54-4843-989C-EEFD74F7387A}" type="slidenum">
              <a:rPr lang="en-US" b="0">
                <a:solidFill>
                  <a:schemeClr val="bg1"/>
                </a:solidFill>
              </a:rPr>
              <a:pPr eaLnBrk="1" hangingPunct="1"/>
              <a:t>19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2765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794250"/>
            <a:ext cx="1155029" cy="115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2636537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/>
              <a:t>Other Income, Other Deductions, and Special Rules for Completing Net Income for Tax Purposes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424862" cy="4525962"/>
          </a:xfrm>
        </p:spPr>
        <p:txBody>
          <a:bodyPr/>
          <a:lstStyle/>
          <a:p>
            <a:pPr marL="711200" indent="-711200">
              <a:lnSpc>
                <a:spcPct val="80000"/>
              </a:lnSpc>
              <a:buFont typeface="Wingdings" panose="05000000000000000000" pitchFamily="2" charset="2"/>
              <a:buAutoNum type="romanUcPeriod"/>
            </a:pPr>
            <a:r>
              <a:rPr lang="en-CA" sz="2600" b="1" dirty="0" smtClean="0"/>
              <a:t>Other Sources of Income</a:t>
            </a:r>
          </a:p>
          <a:p>
            <a:pPr marL="711200" indent="-711200">
              <a:lnSpc>
                <a:spcPct val="80000"/>
              </a:lnSpc>
              <a:buFont typeface="Wingdings" panose="05000000000000000000" pitchFamily="2" charset="2"/>
              <a:buAutoNum type="romanUcPeriod"/>
            </a:pPr>
            <a:r>
              <a:rPr lang="en-CA" sz="2600" b="1" dirty="0" smtClean="0"/>
              <a:t>Other Deductions</a:t>
            </a:r>
          </a:p>
          <a:p>
            <a:pPr marL="711200" indent="-711200">
              <a:lnSpc>
                <a:spcPct val="80000"/>
              </a:lnSpc>
              <a:buFont typeface="Wingdings" panose="05000000000000000000" pitchFamily="2" charset="2"/>
              <a:buAutoNum type="romanUcPeriod"/>
            </a:pPr>
            <a:r>
              <a:rPr lang="en-CA" sz="2600" b="1" dirty="0" smtClean="0">
                <a:solidFill>
                  <a:srgbClr val="FF0000"/>
                </a:solidFill>
              </a:rPr>
              <a:t>Registered Retirement Savings Plans</a:t>
            </a:r>
          </a:p>
          <a:p>
            <a:pPr marL="711200" indent="-711200">
              <a:lnSpc>
                <a:spcPct val="80000"/>
              </a:lnSpc>
              <a:buFont typeface="Wingdings" panose="05000000000000000000" pitchFamily="2" charset="2"/>
              <a:buAutoNum type="romanUcPeriod"/>
            </a:pPr>
            <a:r>
              <a:rPr lang="en-CA" sz="2600" b="1" dirty="0" smtClean="0">
                <a:solidFill>
                  <a:srgbClr val="FF0000"/>
                </a:solidFill>
              </a:rPr>
              <a:t>Pooled Registered Pension Plans</a:t>
            </a:r>
          </a:p>
          <a:p>
            <a:pPr marL="711200" indent="-711200">
              <a:lnSpc>
                <a:spcPct val="80000"/>
              </a:lnSpc>
              <a:buFont typeface="Wingdings" panose="05000000000000000000" pitchFamily="2" charset="2"/>
              <a:buAutoNum type="romanUcPeriod"/>
            </a:pPr>
            <a:r>
              <a:rPr lang="en-CA" sz="2600" b="1" dirty="0" smtClean="0">
                <a:solidFill>
                  <a:srgbClr val="FF0000"/>
                </a:solidFill>
              </a:rPr>
              <a:t>Registered Education Plans</a:t>
            </a:r>
          </a:p>
          <a:p>
            <a:pPr marL="711200" indent="-711200">
              <a:lnSpc>
                <a:spcPct val="80000"/>
              </a:lnSpc>
              <a:buFont typeface="Wingdings" panose="05000000000000000000" pitchFamily="2" charset="2"/>
              <a:buAutoNum type="romanUcPeriod"/>
            </a:pPr>
            <a:r>
              <a:rPr lang="en-CA" sz="2600" b="1" dirty="0" smtClean="0">
                <a:solidFill>
                  <a:srgbClr val="FF0000"/>
                </a:solidFill>
              </a:rPr>
              <a:t>Tax Free Savings Accounts</a:t>
            </a:r>
          </a:p>
          <a:p>
            <a:pPr marL="711200" indent="-711200">
              <a:lnSpc>
                <a:spcPct val="80000"/>
              </a:lnSpc>
              <a:buFont typeface="Wingdings" panose="05000000000000000000" pitchFamily="2" charset="2"/>
              <a:buAutoNum type="romanUcPeriod"/>
            </a:pPr>
            <a:r>
              <a:rPr lang="en-CA" sz="2600" b="1" dirty="0" smtClean="0"/>
              <a:t>Special Rules for Net Income 	Determination</a:t>
            </a:r>
          </a:p>
        </p:txBody>
      </p:sp>
      <p:sp>
        <p:nvSpPr>
          <p:cNvPr id="307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16373E-A49F-44A5-B7A4-B8DD369BD8FB}" type="slidenum">
              <a:rPr lang="en-US" b="0">
                <a:solidFill>
                  <a:schemeClr val="bg1"/>
                </a:solidFill>
              </a:rPr>
              <a:pPr eaLnBrk="1" hangingPunct="1"/>
              <a:t>2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19931"/>
          </a:xfrm>
        </p:spPr>
        <p:txBody>
          <a:bodyPr/>
          <a:lstStyle/>
          <a:p>
            <a:pPr marL="927100" indent="-927100">
              <a:buFont typeface="+mj-lt"/>
              <a:buAutoNum type="romanUcPeriod" startAt="6"/>
              <a:defRPr/>
            </a:pPr>
            <a:r>
              <a:rPr lang="en-CA" sz="3200" dirty="0"/>
              <a:t>Tax-Free Savings Accounts (TFSA</a:t>
            </a:r>
            <a:r>
              <a:rPr lang="en-CA" sz="3200" dirty="0" smtClean="0"/>
              <a:t>)</a:t>
            </a:r>
            <a:br>
              <a:rPr lang="en-CA" sz="3200" dirty="0" smtClean="0"/>
            </a:br>
            <a:endParaRPr lang="en-CA" sz="32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720"/>
            <a:ext cx="8229600" cy="5217445"/>
          </a:xfrm>
        </p:spPr>
        <p:txBody>
          <a:bodyPr/>
          <a:lstStyle/>
          <a:p>
            <a:r>
              <a:rPr lang="en-CA" dirty="0" smtClean="0"/>
              <a:t>Preferential treatment on investment returns</a:t>
            </a:r>
          </a:p>
          <a:p>
            <a:r>
              <a:rPr lang="en-CA" dirty="0" smtClean="0"/>
              <a:t>Contributions are limited to $5,500 (2013 and later, $5,000 for prior years) per year</a:t>
            </a:r>
          </a:p>
          <a:p>
            <a:pPr lvl="1"/>
            <a:r>
              <a:rPr lang="en-CA" dirty="0" smtClean="0"/>
              <a:t>Can contribute individual and/or spouses plan</a:t>
            </a:r>
          </a:p>
          <a:p>
            <a:pPr lvl="2"/>
            <a:r>
              <a:rPr lang="en-CA" dirty="0" smtClean="0"/>
              <a:t>Combined contribution is $11,000</a:t>
            </a:r>
          </a:p>
          <a:p>
            <a:pPr lvl="1"/>
            <a:r>
              <a:rPr lang="en-CA" dirty="0" smtClean="0"/>
              <a:t>Not tax deductible</a:t>
            </a:r>
          </a:p>
          <a:p>
            <a:pPr lvl="1"/>
            <a:r>
              <a:rPr lang="en-CA" dirty="0" smtClean="0"/>
              <a:t>Can be carried forward indefinitely</a:t>
            </a:r>
          </a:p>
          <a:p>
            <a:r>
              <a:rPr lang="en-CA" b="1" dirty="0"/>
              <a:t>Earnings and Withdrawals</a:t>
            </a:r>
          </a:p>
          <a:p>
            <a:pPr lvl="1"/>
            <a:r>
              <a:rPr lang="en-CA" dirty="0"/>
              <a:t>Tax free </a:t>
            </a:r>
          </a:p>
          <a:p>
            <a:pPr marL="342900" lvl="1" indent="0">
              <a:buNone/>
            </a:pPr>
            <a:endParaRPr lang="en-CA" dirty="0" smtClean="0"/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D8DDD2B-9CD4-4EC9-BD1F-C50C5670D3F5}" type="slidenum">
              <a:rPr lang="en-US" b="0">
                <a:solidFill>
                  <a:schemeClr val="bg1"/>
                </a:solidFill>
              </a:rPr>
              <a:pPr eaLnBrk="1" hangingPunct="1"/>
              <a:t>20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/>
              <a:t>Death of a </a:t>
            </a:r>
            <a:r>
              <a:rPr lang="en-CA" sz="3200" dirty="0" smtClean="0"/>
              <a:t>Taxpayer</a:t>
            </a:r>
            <a:br>
              <a:rPr lang="en-CA" sz="3200" dirty="0" smtClean="0"/>
            </a:br>
            <a:r>
              <a:rPr lang="en-CA" sz="3200" dirty="0" smtClean="0"/>
              <a:t>NOT EXAMINABLE</a:t>
            </a:r>
            <a:endParaRPr lang="en-CA" sz="3200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CA" b="1" dirty="0" smtClean="0"/>
              <a:t>Tax implications triggered by death are as follows: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CA" dirty="0" smtClean="0"/>
              <a:t>Income from all sources is accrued up to the date of death.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CA" dirty="0" smtClean="0"/>
              <a:t>All capital property that was owned by the deceased is deemed to have been sold at fair market value – ITA 70(1)-(5).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CA" dirty="0" smtClean="0"/>
              <a:t>Executors are given control of the assets.  </a:t>
            </a:r>
          </a:p>
          <a:p>
            <a:pPr marL="1295400" lvl="2" indent="-381000">
              <a:lnSpc>
                <a:spcPct val="90000"/>
              </a:lnSpc>
              <a:buSzPct val="80000"/>
            </a:pPr>
            <a:r>
              <a:rPr lang="en-CA" smtClean="0"/>
              <a:t>Once liabilities are satisfied, the assets are either sold or transferred to beneficiaries.</a:t>
            </a:r>
          </a:p>
        </p:txBody>
      </p:sp>
      <p:sp>
        <p:nvSpPr>
          <p:cNvPr id="6144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6144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0ECA0D-7DD2-4CEF-9112-986761CF9EE8}" type="slidenum">
              <a:rPr lang="en-US" b="0">
                <a:solidFill>
                  <a:schemeClr val="bg1"/>
                </a:solidFill>
              </a:rPr>
              <a:pPr eaLnBrk="1" hangingPunct="1"/>
              <a:t>21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61446" name="Picture 4" descr="j0370568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04813"/>
            <a:ext cx="652462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93763" indent="-893763">
              <a:buFontTx/>
              <a:buAutoNum type="romanUcPeriod"/>
              <a:defRPr/>
            </a:pPr>
            <a:r>
              <a:rPr lang="en-CA" sz="3200" dirty="0"/>
              <a:t>Other Sources of Income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CA" b="1" smtClean="0"/>
              <a:t>Major sources of other income: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smtClean="0"/>
              <a:t>RRSP and RRIF Benefits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smtClean="0"/>
              <a:t>Pension benefits from  employer’s pension plan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smtClean="0"/>
              <a:t>OAS, CPP, EI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smtClean="0"/>
              <a:t>DPSP benefits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smtClean="0"/>
              <a:t>Foreign pension benefits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smtClean="0"/>
              <a:t>Retiring allowances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smtClean="0"/>
              <a:t>Scholarship, fellowships, bursaries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smtClean="0"/>
              <a:t>Support payments</a:t>
            </a:r>
          </a:p>
        </p:txBody>
      </p:sp>
      <p:sp>
        <p:nvSpPr>
          <p:cNvPr id="512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0111D9-931C-46AF-93DA-36F5E9A896F7}" type="slidenum">
              <a:rPr lang="en-US" b="0">
                <a:solidFill>
                  <a:schemeClr val="bg1"/>
                </a:solidFill>
              </a:rPr>
              <a:pPr eaLnBrk="1" hangingPunct="1"/>
              <a:t>3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5126" name="Picture 4" descr="j0297257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0767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5" descr="bd10395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341438"/>
            <a:ext cx="1225550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6"/>
          <p:cNvSpPr txBox="1">
            <a:spLocks noChangeArrowheads="1"/>
          </p:cNvSpPr>
          <p:nvPr/>
        </p:nvSpPr>
        <p:spPr bwMode="auto">
          <a:xfrm rot="-423897">
            <a:off x="6442075" y="1406525"/>
            <a:ext cx="820738" cy="396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</a:rPr>
              <a:t>RRSP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900113" indent="-900113">
              <a:buFontTx/>
              <a:buAutoNum type="romanUcPeriod"/>
              <a:defRPr/>
            </a:pPr>
            <a:r>
              <a:rPr lang="en-CA" sz="3200" dirty="0"/>
              <a:t>Other Sources of Income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CA" sz="2400" b="1" smtClean="0"/>
              <a:t>Scholarships, fellowships, or bursaries: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200" smtClean="0"/>
              <a:t>not taxable if student can claim the education tax credit, otherwise,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200" smtClean="0"/>
              <a:t>are exempt only to the extent of $500 annually.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CA" sz="2400" b="1" smtClean="0"/>
              <a:t>Research grants:</a:t>
            </a:r>
            <a:r>
              <a:rPr lang="en-CA" sz="2400" smtClean="0"/>
              <a:t>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200" smtClean="0"/>
              <a:t>Total grant less expenses is taxable.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CA" sz="2400" b="1" smtClean="0"/>
              <a:t>Support payments from a former spouse: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200" smtClean="0"/>
              <a:t>taxable providing received as periodic payments and are pursuant to a court order or written agreement.</a:t>
            </a:r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DF2F81F-7779-4BAB-B0D0-C96FDC08F4D0}" type="slidenum">
              <a:rPr lang="en-US" b="0">
                <a:solidFill>
                  <a:schemeClr val="bg1"/>
                </a:solidFill>
              </a:rPr>
              <a:pPr eaLnBrk="1" hangingPunct="1"/>
              <a:t>4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/>
              <a:t>What items are not subject to tax under the Canadian tax system?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sz="2400" smtClean="0"/>
              <a:t>Lottery winnings</a:t>
            </a:r>
          </a:p>
          <a:p>
            <a:r>
              <a:rPr lang="en-CA" sz="2400" smtClean="0"/>
              <a:t>Receipt of a gift</a:t>
            </a:r>
          </a:p>
          <a:p>
            <a:r>
              <a:rPr lang="en-CA" sz="2400" smtClean="0"/>
              <a:t>Receipt of an inheritance</a:t>
            </a:r>
          </a:p>
          <a:p>
            <a:r>
              <a:rPr lang="en-CA" sz="2400" smtClean="0"/>
              <a:t>Life insurance proceeds on the death of an individual</a:t>
            </a:r>
          </a:p>
          <a:p>
            <a:r>
              <a:rPr lang="en-CA" sz="2400" smtClean="0"/>
              <a:t>Profits from betting or gambling, </a:t>
            </a:r>
          </a:p>
          <a:p>
            <a:pPr lvl="2"/>
            <a:r>
              <a:rPr lang="en-CA" smtClean="0"/>
              <a:t>when conducted for pleasure or enjoyment</a:t>
            </a:r>
          </a:p>
          <a:p>
            <a:r>
              <a:rPr lang="en-CA" sz="2400" smtClean="0"/>
              <a:t>Proceeds from accident, disability, sickness, or income maintenance insurance policies ITA 6(1)(f),</a:t>
            </a:r>
          </a:p>
          <a:p>
            <a:pPr lvl="2"/>
            <a:r>
              <a:rPr lang="en-CA" smtClean="0"/>
              <a:t>if the employee has paid all of the premiums.</a:t>
            </a: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637ACD4-FC81-45DA-BB73-B5C91568E9F0}" type="slidenum">
              <a:rPr lang="en-US" b="0">
                <a:solidFill>
                  <a:schemeClr val="bg1"/>
                </a:solidFill>
              </a:rPr>
              <a:pPr eaLnBrk="1" hangingPunct="1"/>
              <a:t>5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927100" indent="-927100">
              <a:buFontTx/>
              <a:buAutoNum type="romanUcPeriod" startAt="2"/>
              <a:defRPr/>
            </a:pPr>
            <a:r>
              <a:rPr lang="en-CA" sz="3200" dirty="0"/>
              <a:t>Other Deductions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CA" sz="2400" b="1" dirty="0" smtClean="0"/>
              <a:t>Major items included  are: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200" dirty="0" smtClean="0"/>
              <a:t>RRSP contributions – ITA 60(i), 146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200" dirty="0" smtClean="0"/>
              <a:t>ITA 60(b) - Support payments to a former spouse, if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dirty="0" smtClean="0"/>
              <a:t>Periodic and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dirty="0" smtClean="0"/>
              <a:t>By virtue of a court order.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200" dirty="0" smtClean="0"/>
              <a:t>Fees/expenses for objection or appeal of a tax assessment ITA 60(o).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200" dirty="0" smtClean="0"/>
              <a:t>Moving expenses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200" dirty="0" smtClean="0"/>
              <a:t>Child care expenses – lower income spouse-ITA 63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7D99709-7DFA-4981-B655-682E50A239E2}" type="slidenum">
              <a:rPr lang="en-US" b="0">
                <a:solidFill>
                  <a:schemeClr val="bg1"/>
                </a:solidFill>
              </a:rPr>
              <a:pPr eaLnBrk="1" hangingPunct="1"/>
              <a:t>6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5915"/>
          </a:xfrm>
        </p:spPr>
        <p:txBody>
          <a:bodyPr/>
          <a:lstStyle/>
          <a:p>
            <a:pPr>
              <a:defRPr/>
            </a:pPr>
            <a:r>
              <a:rPr lang="en-CA" sz="3200" dirty="0"/>
              <a:t>Moving Expenses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0728"/>
            <a:ext cx="8229600" cy="5145437"/>
          </a:xfrm>
        </p:spPr>
        <p:txBody>
          <a:bodyPr/>
          <a:lstStyle/>
          <a:p>
            <a:r>
              <a:rPr lang="en-CA" sz="2400" b="1" dirty="0" smtClean="0"/>
              <a:t>Deductible if</a:t>
            </a:r>
          </a:p>
          <a:p>
            <a:pPr lvl="1"/>
            <a:r>
              <a:rPr lang="en-CA" dirty="0" smtClean="0"/>
              <a:t>incurred for relocation to commence a business or employment,</a:t>
            </a:r>
          </a:p>
          <a:p>
            <a:pPr lvl="2"/>
            <a:r>
              <a:rPr lang="en-CA" sz="2400" dirty="0" smtClean="0"/>
              <a:t> in another part of Canada, </a:t>
            </a:r>
          </a:p>
          <a:p>
            <a:pPr lvl="1"/>
            <a:r>
              <a:rPr lang="en-CA" dirty="0" smtClean="0"/>
              <a:t>to attend a university or other post-secondary school, </a:t>
            </a:r>
          </a:p>
          <a:p>
            <a:pPr lvl="1"/>
            <a:r>
              <a:rPr lang="en-CA" dirty="0" smtClean="0"/>
              <a:t>to the extent of income earned in the new location.</a:t>
            </a:r>
          </a:p>
          <a:p>
            <a:pPr marL="342900" lvl="1" indent="0">
              <a:buNone/>
            </a:pPr>
            <a:endParaRPr lang="en-CA" dirty="0" smtClean="0"/>
          </a:p>
          <a:p>
            <a:pPr>
              <a:lnSpc>
                <a:spcPct val="90000"/>
              </a:lnSpc>
            </a:pPr>
            <a:r>
              <a:rPr lang="en-CA" sz="2400" dirty="0"/>
              <a:t>Eligible if new residence location is at least 40 kilometres closer to the new work location than the previous residence</a:t>
            </a:r>
            <a:r>
              <a:rPr lang="en-CA" sz="2400" dirty="0" smtClean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n-CA" sz="2400" dirty="0"/>
          </a:p>
          <a:p>
            <a:pPr>
              <a:lnSpc>
                <a:spcPct val="90000"/>
              </a:lnSpc>
            </a:pPr>
            <a:r>
              <a:rPr lang="en-CA" sz="2400" dirty="0" smtClean="0"/>
              <a:t>Carry </a:t>
            </a:r>
            <a:r>
              <a:rPr lang="en-CA" sz="2400" dirty="0"/>
              <a:t>forward unclaimed portion and deduct in following year.</a:t>
            </a:r>
          </a:p>
          <a:p>
            <a:pPr lvl="1"/>
            <a:endParaRPr lang="en-CA" dirty="0" smtClean="0"/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7523C2-EAD0-4DB0-8418-54F69779AC84}" type="slidenum">
              <a:rPr lang="en-US" b="0">
                <a:solidFill>
                  <a:schemeClr val="bg1"/>
                </a:solidFill>
              </a:rPr>
              <a:pPr eaLnBrk="1" hangingPunct="1"/>
              <a:t>7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/>
              <a:t>Moving Expenses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CA" b="1" smtClean="0"/>
              <a:t>Deductible expenses include: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CA" smtClean="0"/>
              <a:t>Travel costs,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CA" smtClean="0"/>
              <a:t>Transportation and storage of belongings,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CA" smtClean="0"/>
              <a:t>Temporary board and lodging (up to 15 days),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CA" smtClean="0"/>
              <a:t>Costs of cancelling a lease for the old residence,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CA" smtClean="0"/>
              <a:t>Selling costs of the old residence,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CA" smtClean="0"/>
              <a:t>Legal fees and land transfer taxes,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CA" smtClean="0"/>
              <a:t>Cost of maintaining a vacant former residence within limits,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CA" smtClean="0"/>
              <a:t>Cost of revising legal documents, etc.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77AEA9-D4AC-4B32-9CAA-B1C71299B09C}" type="slidenum">
              <a:rPr lang="en-US" b="0">
                <a:solidFill>
                  <a:schemeClr val="bg1"/>
                </a:solidFill>
              </a:rPr>
              <a:pPr eaLnBrk="1" hangingPunct="1"/>
              <a:t>8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1127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5" descr="j0238373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196975"/>
            <a:ext cx="1825625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/>
              <a:t>Child Care Expenses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CA" sz="2400" b="1" smtClean="0"/>
              <a:t>Includes:</a:t>
            </a:r>
          </a:p>
          <a:p>
            <a:pPr lvl="1">
              <a:lnSpc>
                <a:spcPct val="90000"/>
              </a:lnSpc>
            </a:pPr>
            <a:r>
              <a:rPr lang="en-CA" sz="2200" smtClean="0"/>
              <a:t>the cost of babysitting, day care, or lodging at a boarding school, </a:t>
            </a:r>
          </a:p>
          <a:p>
            <a:pPr lvl="1">
              <a:lnSpc>
                <a:spcPct val="90000"/>
              </a:lnSpc>
            </a:pPr>
            <a:r>
              <a:rPr lang="en-CA" sz="2200" smtClean="0"/>
              <a:t>children 16 years of age or less, </a:t>
            </a:r>
          </a:p>
          <a:p>
            <a:pPr lvl="1">
              <a:lnSpc>
                <a:spcPct val="90000"/>
              </a:lnSpc>
            </a:pPr>
            <a:r>
              <a:rPr lang="en-CA" sz="2200" smtClean="0"/>
              <a:t>If incurred so taxpayer could pursue employment, business, or research activities.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CA" sz="2400" b="1" smtClean="0"/>
              <a:t>Limits:</a:t>
            </a:r>
          </a:p>
          <a:p>
            <a:pPr lvl="1">
              <a:lnSpc>
                <a:spcPct val="90000"/>
              </a:lnSpc>
            </a:pPr>
            <a:r>
              <a:rPr lang="en-CA" sz="2200" smtClean="0"/>
              <a:t>$4,000 per child 7 to 16, $7,000 per child under 7 or</a:t>
            </a:r>
          </a:p>
          <a:p>
            <a:pPr lvl="1">
              <a:lnSpc>
                <a:spcPct val="90000"/>
              </a:lnSpc>
            </a:pPr>
            <a:r>
              <a:rPr lang="en-CA" sz="2200" smtClean="0"/>
              <a:t>2/3 of the taxpayer’s earned income for the year.</a:t>
            </a:r>
          </a:p>
          <a:p>
            <a:pPr>
              <a:lnSpc>
                <a:spcPct val="90000"/>
              </a:lnSpc>
            </a:pPr>
            <a:r>
              <a:rPr lang="en-CA" sz="2400" smtClean="0"/>
              <a:t>Lower income spouse claims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FA9ADA7-BC42-49BB-B821-842B132FC547}" type="slidenum">
              <a:rPr lang="en-US" b="0">
                <a:solidFill>
                  <a:schemeClr val="bg1"/>
                </a:solidFill>
              </a:rPr>
              <a:pPr eaLnBrk="1" hangingPunct="1"/>
              <a:t>9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7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Theme17e" id="{C87EC7FF-1F91-4EBA-B08B-0825B93EA83A}" vid="{F0D4D2D9-7D9A-4124-92D4-512C325B76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Theme17e</Template>
  <TotalTime>476</TotalTime>
  <Words>1385</Words>
  <Application>Microsoft Office PowerPoint</Application>
  <PresentationFormat>On-screen Show (4:3)</PresentationFormat>
  <Paragraphs>229</Paragraphs>
  <Slides>21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Theme17e</vt:lpstr>
      <vt:lpstr>PowerPoint Presentation</vt:lpstr>
      <vt:lpstr>Other Income, Other Deductions, and Special Rules for Completing Net Income for Tax Purposes</vt:lpstr>
      <vt:lpstr>Other Sources of Income</vt:lpstr>
      <vt:lpstr>Other Sources of Income</vt:lpstr>
      <vt:lpstr>What items are not subject to tax under the Canadian tax system?</vt:lpstr>
      <vt:lpstr>Other Deductions</vt:lpstr>
      <vt:lpstr>Moving Expenses</vt:lpstr>
      <vt:lpstr>Moving Expenses</vt:lpstr>
      <vt:lpstr>Child Care Expenses</vt:lpstr>
      <vt:lpstr>Registered Retirement Savings Plans “RRSP”</vt:lpstr>
      <vt:lpstr>RRSP Investment Opportunities</vt:lpstr>
      <vt:lpstr>Investment through an RRSP</vt:lpstr>
      <vt:lpstr>Contribution Room– an example</vt:lpstr>
      <vt:lpstr>RRSP – Over-contribution </vt:lpstr>
      <vt:lpstr>Retirement Options</vt:lpstr>
      <vt:lpstr>Spousal RRSP</vt:lpstr>
      <vt:lpstr>IV.   Pooled Registered Pension Plans</vt:lpstr>
      <vt:lpstr>Registered Education Savings Plans</vt:lpstr>
      <vt:lpstr>RESP  and the CESG</vt:lpstr>
      <vt:lpstr>Tax-Free Savings Accounts (TFSA) </vt:lpstr>
      <vt:lpstr>Death of a Taxpayer NOT EXAMINABLE</vt:lpstr>
    </vt:vector>
  </TitlesOfParts>
  <Company>University of Saskatchewan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Nathalie Johnstone</dc:creator>
  <cp:lastModifiedBy>tara</cp:lastModifiedBy>
  <cp:revision>61</cp:revision>
  <cp:lastPrinted>1601-01-01T00:00:00Z</cp:lastPrinted>
  <dcterms:created xsi:type="dcterms:W3CDTF">2007-06-27T15:30:57Z</dcterms:created>
  <dcterms:modified xsi:type="dcterms:W3CDTF">2015-01-25T14:16:37Z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TC011774471033</vt:lpwstr>
  </property>
</Properties>
</file>