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29"/>
  </p:notesMasterIdLst>
  <p:handoutMasterIdLst>
    <p:handoutMasterId r:id="rId30"/>
  </p:handoutMasterIdLst>
  <p:sldIdLst>
    <p:sldId id="258" r:id="rId2"/>
    <p:sldId id="260" r:id="rId3"/>
    <p:sldId id="263" r:id="rId4"/>
    <p:sldId id="265" r:id="rId5"/>
    <p:sldId id="266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3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3" r:id="rId22"/>
    <p:sldId id="295" r:id="rId23"/>
    <p:sldId id="296" r:id="rId24"/>
    <p:sldId id="298" r:id="rId25"/>
    <p:sldId id="299" r:id="rId26"/>
    <p:sldId id="300" r:id="rId27"/>
    <p:sldId id="301" r:id="rId2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102"/>
    <a:srgbClr val="269420"/>
    <a:srgbClr val="27732E"/>
    <a:srgbClr val="137713"/>
    <a:srgbClr val="158516"/>
    <a:srgbClr val="158520"/>
    <a:srgbClr val="CC6600"/>
    <a:srgbClr val="FF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EEE3D6-6E20-43C2-A6AE-17B488F7B9AD}" type="datetimeFigureOut">
              <a:rPr lang="en-CA"/>
              <a:pPr>
                <a:defRPr/>
              </a:pPr>
              <a:t>22/01/2015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A0FD2D-8CE2-4E35-92D2-C85DAB9AA8E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68048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dirty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dirty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dirty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189FD5A-B46D-449C-8F0E-AF1E14AEF0D8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80217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B5A33E-D90E-4A1D-8E42-C687763C0C17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3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48FEB4-D33C-417A-9B42-A2698A323C2F}" type="slidenum">
              <a:rPr lang="en-CA" b="0"/>
              <a:pPr eaLnBrk="1" hangingPunct="1"/>
              <a:t>4</a:t>
            </a:fld>
            <a:endParaRPr lang="en-CA" b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44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AE23A7-7372-4016-9790-C5FE4099CDCA}" type="slidenum">
              <a:rPr lang="en-CA" b="0"/>
              <a:pPr eaLnBrk="1" hangingPunct="1"/>
              <a:t>5</a:t>
            </a:fld>
            <a:endParaRPr lang="en-CA" b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5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B92506-A384-4FFE-BD70-E8C7DE71F866}" type="slidenum">
              <a:rPr lang="en-CA" b="0"/>
              <a:pPr eaLnBrk="1" hangingPunct="1"/>
              <a:t>7</a:t>
            </a:fld>
            <a:endParaRPr lang="en-CA" b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72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F96BC2-1862-4C7B-9573-B66D7889D21F}" type="slidenum">
              <a:rPr lang="en-CA" b="0"/>
              <a:pPr eaLnBrk="1" hangingPunct="1"/>
              <a:t>8</a:t>
            </a:fld>
            <a:endParaRPr lang="en-CA" b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51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278FDFA-973B-4F98-9408-0F6117FB68C9}" type="slidenum">
              <a:rPr lang="en-CA" b="0"/>
              <a:pPr eaLnBrk="1" hangingPunct="1"/>
              <a:t>9</a:t>
            </a:fld>
            <a:endParaRPr lang="en-CA" b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507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299E0D-D5B0-4442-80BC-0EFD9823CA88}" type="slidenum">
              <a:rPr lang="en-CA" b="0"/>
              <a:pPr eaLnBrk="1" hangingPunct="1"/>
              <a:t>12</a:t>
            </a:fld>
            <a:endParaRPr lang="en-CA" b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032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9D9D6D-6905-4281-9964-E9B7DF55DD49}" type="slidenum">
              <a:rPr lang="en-CA" b="0"/>
              <a:pPr eaLnBrk="1" hangingPunct="1"/>
              <a:t>17</a:t>
            </a:fld>
            <a:endParaRPr lang="en-CA" b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D6D49-CCB0-4476-97BF-6E0B3A1F2C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70512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56E90-4230-4464-9E3F-542DF1676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6328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30FA6-236A-43D7-9759-973F54636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72967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B72C57-30B5-420C-B0BB-B4F201BB0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9708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E39AA-68E3-47E0-9746-7505E28943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9396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9B65E-0FE7-4B82-B0B4-8D79C3E26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30479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6FB12-1D57-4D41-B973-8A63744735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88312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5FC3C-8192-4422-9FB7-A247B19B51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80452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30D57C-A359-4A03-AFFC-13B85105F0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47309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61A3B-89FF-4310-83E3-A87A510965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49909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711298-3735-42A1-A52B-F6920E8DD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80408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0" y="6308727"/>
            <a:ext cx="9144000" cy="549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60" y="6381750"/>
            <a:ext cx="648072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 smtClean="0">
                <a:solidFill>
                  <a:schemeClr val="bg1"/>
                </a:solidFill>
                <a:effectLst/>
              </a:defRPr>
            </a:lvl1pPr>
          </a:lstStyle>
          <a:p>
            <a:fld id="{BB824C53-0CDF-4CB2-A85A-C1C45B7E06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73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rgbClr val="00246C"/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BEC546-3422-44B3-A511-ED3C6AA98308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652120" y="5805488"/>
            <a:ext cx="31315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420676" y="3933056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436096" y="1333084"/>
            <a:ext cx="342031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5:</a:t>
            </a:r>
          </a:p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Income from Business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81859" cy="6858000"/>
          </a:xfrm>
          <a:prstGeom prst="rect">
            <a:avLst/>
          </a:prstGeom>
        </p:spPr>
      </p:pic>
      <p:sp>
        <p:nvSpPr>
          <p:cNvPr id="205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7405" y="6353464"/>
            <a:ext cx="540069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  <a:endParaRPr lang="en-US" b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4.  Reserve Test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sz="2400" dirty="0" smtClean="0"/>
              <a:t>No reserves are deductible for tax purposes.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sz="2400" dirty="0" smtClean="0"/>
              <a:t>However, exceptions are permitted.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132029-4A91-476E-9F92-FFA58D41A862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5.  Personal Expense Test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90000"/>
            </a:pPr>
            <a:r>
              <a:rPr lang="en-CA" sz="2400" dirty="0" smtClean="0"/>
              <a:t>No deductions are permitted for a taxpayer’s personal or living expenses except for those travel expenses incurred away from home in the course of carrying on business.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5CFA59-2149-4306-BAE5-F48208DE777D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6.  Reasonableness Test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z="2400" dirty="0" smtClean="0"/>
              <a:t>An outlay or expense is deductible only if reasonable in the circumstances.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sz="2400" dirty="0" smtClean="0"/>
              <a:t>Even if meets the other general criteria for deductibility, still subject to the reasonability test.</a:t>
            </a:r>
          </a:p>
          <a:p>
            <a:pPr eaLnBrk="1" hangingPunct="1">
              <a:lnSpc>
                <a:spcPct val="90000"/>
              </a:lnSpc>
            </a:pPr>
            <a:r>
              <a:rPr lang="en-CA" sz="2400" dirty="0" smtClean="0"/>
              <a:t>Designed to combat Abuse and confine business expenses to those incurred in the income-earning process.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31C45F-79AE-4BE7-8BA5-BDE74F16BA69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7787208" cy="507342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200" b="1" dirty="0" smtClean="0"/>
              <a:t>ITA 18(1)(l)</a:t>
            </a:r>
            <a:r>
              <a:rPr lang="en-CA" sz="2200" dirty="0" smtClean="0"/>
              <a:t> - Use of recreational facilities and club dues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sz="2200" dirty="0" smtClean="0"/>
              <a:t>No deduction permitted for the use or maintenance of a yacht, a camp, a lodge, or a golf course, unless part of normal business.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sz="2200" dirty="0" smtClean="0"/>
              <a:t>Also denies all expenses incurred as membership fees or dues in any club.</a:t>
            </a:r>
          </a:p>
          <a:p>
            <a:pPr marL="685800" lvl="2" indent="0" eaLnBrk="1" hangingPunct="1">
              <a:lnSpc>
                <a:spcPct val="90000"/>
              </a:lnSpc>
              <a:buClr>
                <a:schemeClr val="tx1"/>
              </a:buClr>
              <a:buSzPct val="90000"/>
              <a:buNone/>
            </a:pPr>
            <a:endParaRPr lang="en-CA" sz="22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  <a:buFontTx/>
              <a:buNone/>
            </a:pPr>
            <a:r>
              <a:rPr lang="en-CA" sz="2200" b="1" dirty="0" smtClean="0"/>
              <a:t>ITA 18(1)(n)</a:t>
            </a:r>
            <a:r>
              <a:rPr lang="en-CA" sz="2200" dirty="0" smtClean="0"/>
              <a:t> - Political contributions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sz="2200" dirty="0" smtClean="0"/>
              <a:t>No political contributions are deductible by companies</a:t>
            </a:r>
          </a:p>
          <a:p>
            <a:pPr>
              <a:buClr>
                <a:schemeClr val="tx1"/>
              </a:buClr>
              <a:buSzPct val="90000"/>
              <a:buNone/>
              <a:defRPr/>
            </a:pPr>
            <a:r>
              <a:rPr lang="en-CA" sz="2200" b="1" dirty="0"/>
              <a:t>ITA 19</a:t>
            </a:r>
            <a:r>
              <a:rPr lang="en-CA" sz="2200" dirty="0"/>
              <a:t> - Advertising </a:t>
            </a:r>
            <a:r>
              <a:rPr lang="en-CA" sz="2200" dirty="0" smtClean="0"/>
              <a:t>Expenses [Why would you hire a foreigner to advertise to Canadians – want to encourage local use]</a:t>
            </a:r>
            <a:endParaRPr lang="en-CA" sz="2200" dirty="0"/>
          </a:p>
          <a:p>
            <a:pPr lvl="2">
              <a:buClr>
                <a:schemeClr val="tx1"/>
              </a:buClr>
              <a:buSzPct val="90000"/>
              <a:defRPr/>
            </a:pPr>
            <a:r>
              <a:rPr lang="en-CA" sz="2200" dirty="0"/>
              <a:t>Advertising in a </a:t>
            </a:r>
            <a:r>
              <a:rPr lang="en-CA" sz="2200" b="1" dirty="0">
                <a:solidFill>
                  <a:schemeClr val="accent6">
                    <a:lumMod val="75000"/>
                  </a:schemeClr>
                </a:solidFill>
              </a:rPr>
              <a:t>non-Canadian</a:t>
            </a:r>
            <a:r>
              <a:rPr lang="en-CA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2200" dirty="0"/>
              <a:t>newspaper or broadcasting undertaking </a:t>
            </a:r>
            <a:r>
              <a:rPr lang="en-CA" sz="2200" b="1" dirty="0">
                <a:solidFill>
                  <a:schemeClr val="accent6">
                    <a:lumMod val="75000"/>
                  </a:schemeClr>
                </a:solidFill>
              </a:rPr>
              <a:t>cannot</a:t>
            </a:r>
            <a:r>
              <a:rPr lang="en-CA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2200" dirty="0"/>
              <a:t>be deducted if the advertising is </a:t>
            </a:r>
            <a:r>
              <a:rPr lang="en-CA" sz="2200" b="1" dirty="0">
                <a:solidFill>
                  <a:schemeClr val="accent6">
                    <a:lumMod val="75000"/>
                  </a:schemeClr>
                </a:solidFill>
              </a:rPr>
              <a:t>directed primarily</a:t>
            </a:r>
            <a:r>
              <a:rPr lang="en-CA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2200" dirty="0"/>
              <a:t>at a Canadian market.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CA" sz="2200" dirty="0" smtClean="0"/>
          </a:p>
          <a:p>
            <a:pPr marL="685800" lvl="2" indent="0" eaLnBrk="1" hangingPunct="1">
              <a:lnSpc>
                <a:spcPct val="90000"/>
              </a:lnSpc>
              <a:buClr>
                <a:schemeClr val="tx1"/>
              </a:buClr>
              <a:buSzPct val="90000"/>
              <a:buNone/>
            </a:pPr>
            <a:endParaRPr lang="en-CA" sz="2200" dirty="0" smtClean="0"/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469423-D9CC-463C-B30B-F94D78A6C699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1038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7" descr="C:\Users\Nathalie\AppData\Local\Microsoft\Windows\Temporary Internet Files\Content.IE5\J90AWX42\MC9001005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276475"/>
            <a:ext cx="1111250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z="2400" b="1" smtClean="0"/>
              <a:t>ITA 18(1)(r)</a:t>
            </a:r>
            <a:r>
              <a:rPr lang="en-CA" sz="2400" smtClean="0"/>
              <a:t>  - </a:t>
            </a:r>
            <a:r>
              <a:rPr lang="en-CA" smtClean="0"/>
              <a:t>Allowance for an Automobile</a:t>
            </a:r>
            <a:r>
              <a:rPr lang="en-CA" sz="2000" smtClean="0"/>
              <a:t>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CA" sz="2200" smtClean="0"/>
              <a:t>Limits the allowable amount to the prescribed  amount.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CA" sz="2200" smtClean="0"/>
              <a:t>Maximum Allowance that can be deducted by an employer is $0.54 for first 5,000 km, and $0.48 for each additional km.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CA" sz="2200" smtClean="0"/>
              <a:t>Limitation applies only allowance is tax-free.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CA" sz="2200" smtClean="0"/>
              <a:t>If allowance is taxable, the employer can deduct the full amount, provided that it is reasonable.</a:t>
            </a: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715605-81E7-44F0-8387-7506E5A491CB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867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08500"/>
            <a:ext cx="17907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b="1" dirty="0" smtClean="0"/>
              <a:t>[need to capitalize costs – only claim against profit at sale]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b="1" dirty="0" smtClean="0"/>
              <a:t>Interest </a:t>
            </a:r>
            <a:r>
              <a:rPr lang="en-CA" b="1" dirty="0" smtClean="0"/>
              <a:t>and property taxes on idle land: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CA" b="1" dirty="0" smtClean="0"/>
              <a:t>Land is idle if: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dirty="0" smtClean="0"/>
              <a:t>it is vacant and is not being used  to generate income, or 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dirty="0" smtClean="0"/>
              <a:t>if it is being held primarily for resale or development.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CA" b="1" dirty="0" smtClean="0"/>
              <a:t>Related interest costs and property taxes are deductible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sz="1600" dirty="0" smtClean="0"/>
              <a:t> </a:t>
            </a:r>
            <a:r>
              <a:rPr lang="en-CA" dirty="0" smtClean="0"/>
              <a:t>to the extent that income is generated from that land- ITA 18(2),(3).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CA" b="1" dirty="0" smtClean="0"/>
              <a:t>Any unused balance is added to the cost of the land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dirty="0" smtClean="0"/>
              <a:t>the amount initially denied can be deducted against the sale proceeds when sold ITA 53(1)(h),10(1.1).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2CB9C3-73C8-45D3-9B31-B517E6D56835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b="1" smtClean="0"/>
              <a:t>ITA 18(3.1)-(3.7) </a:t>
            </a:r>
            <a:r>
              <a:rPr lang="en-CA" smtClean="0"/>
              <a:t>Soft Costs - Certain costs during construction period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smtClean="0"/>
              <a:t>Legal and accounting fees, 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smtClean="0"/>
              <a:t>Interest costs, 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smtClean="0"/>
              <a:t>Mortgage costs, 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smtClean="0"/>
              <a:t>Property taxes, and 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smtClean="0"/>
              <a:t>Promotional expenses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CA" smtClean="0"/>
              <a:t>that relate to the construction project.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CA" smtClean="0"/>
              <a:t>Costs are instead added to the cost of the building and deducted through CCA.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5DCB01-7809-45F1-84A5-277E427F0874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143125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CA" b="1" dirty="0" smtClean="0"/>
              <a:t>ITA 18(12)</a:t>
            </a:r>
            <a:r>
              <a:rPr lang="en-CA" dirty="0" smtClean="0"/>
              <a:t> - Work space in home not permitted unless </a:t>
            </a:r>
            <a:r>
              <a:rPr lang="en-CA" b="1" dirty="0" smtClean="0">
                <a:solidFill>
                  <a:schemeClr val="accent6">
                    <a:lumMod val="75000"/>
                  </a:schemeClr>
                </a:solidFill>
              </a:rPr>
              <a:t>one</a:t>
            </a:r>
            <a:r>
              <a:rPr lang="en-CA" dirty="0" smtClean="0"/>
              <a:t> of the following conditions is met: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CA" dirty="0" smtClean="0"/>
              <a:t>The space is  “the individual’s principal place of business.”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or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CA" dirty="0" smtClean="0"/>
              <a:t> If first condition not met</a:t>
            </a:r>
          </a:p>
          <a:p>
            <a:pPr lvl="2" eaLnBrk="1" hangingPunct="1">
              <a:defRPr/>
            </a:pPr>
            <a:r>
              <a:rPr lang="en-CA" sz="2300" dirty="0" smtClean="0"/>
              <a:t>used exclusively for the purpose of earning income from business, </a:t>
            </a:r>
            <a:r>
              <a:rPr lang="en-CA" sz="2300" b="1" dirty="0" smtClean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en-CA" sz="2300" dirty="0" smtClean="0">
                <a:solidFill>
                  <a:srgbClr val="269420"/>
                </a:solidFill>
              </a:rPr>
              <a:t> </a:t>
            </a:r>
          </a:p>
          <a:p>
            <a:pPr lvl="2" eaLnBrk="1" hangingPunct="1">
              <a:defRPr/>
            </a:pPr>
            <a:r>
              <a:rPr lang="en-CA" sz="2300" dirty="0" smtClean="0"/>
              <a:t>used on a regular or continuous basis for meeting clients, customers or patients of the individual.”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53624A-8952-4B53-B865-06AD7A7B0F60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1750" name="Picture 4" descr="hh02204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157788"/>
            <a:ext cx="15240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dirty="0" smtClean="0"/>
              <a:t>Work space in home (continued)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CA" sz="2200" dirty="0" smtClean="0"/>
              <a:t>Permitted expenses include a proportionate amount of the home’s common expenses: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CA" sz="2000" dirty="0" smtClean="0"/>
              <a:t>Maintenance cost (heating, home insurance, electricity, cleaning material),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CA" sz="2000" dirty="0" smtClean="0"/>
              <a:t>Mortgage interest,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CA" sz="2000" dirty="0" smtClean="0"/>
              <a:t>Property taxes,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CA" sz="2000" dirty="0" smtClean="0"/>
              <a:t>Capital Cost Allowance</a:t>
            </a:r>
            <a:endParaRPr lang="en-CA" sz="2000" baseline="30000" dirty="0" smtClean="0"/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CA" sz="2200" dirty="0" smtClean="0"/>
              <a:t>Total expenses cannot exceed business income for the year.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CA" sz="2200" dirty="0" smtClean="0"/>
              <a:t>Excess can be carried forward indefinitely.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F212DA-3BF5-4F30-8DF5-1FD9D5BBB4F2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b="1" smtClean="0"/>
              <a:t>Meals and entertainment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ITA 67.1 - Amount permitted is limited to 50% of actual costs incurred.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One of the exceptions (100% deduction):</a:t>
            </a:r>
          </a:p>
          <a:p>
            <a:pPr lvl="2" eaLnBrk="1" hangingPunct="1">
              <a:buSzPct val="90000"/>
              <a:buFont typeface="Wingdings" panose="05000000000000000000" pitchFamily="2" charset="2"/>
              <a:buChar char="Ø"/>
            </a:pPr>
            <a:r>
              <a:rPr lang="en-CA" smtClean="0"/>
              <a:t>cost of food, beverage, and entertainment events generally available to all employees (limited to six “occasional events” per year).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3ABC8C-5219-4E2F-BED4-0FECFDC95A35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3798" name="Picture 4" descr="j018539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437063"/>
            <a:ext cx="11414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600" dirty="0" smtClean="0">
                <a:solidFill>
                  <a:schemeClr val="accent6">
                    <a:lumMod val="75000"/>
                  </a:schemeClr>
                </a:solidFill>
              </a:rPr>
              <a:t>Income from Business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1200" indent="-711200" defTabSz="287338" eaLnBrk="1" hangingPunct="1">
              <a:buClr>
                <a:schemeClr val="accent6">
                  <a:lumMod val="75000"/>
                </a:schemeClr>
              </a:buClr>
              <a:buSzPct val="90000"/>
              <a:buFont typeface="Wingdings" panose="05000000000000000000" pitchFamily="2" charset="2"/>
              <a:buAutoNum type="romanUcPeriod"/>
              <a:tabLst>
                <a:tab pos="1255713" algn="l"/>
              </a:tabLst>
            </a:pPr>
            <a:r>
              <a:rPr lang="en-CA" sz="3200" b="1" dirty="0" smtClean="0">
                <a:solidFill>
                  <a:schemeClr val="accent6">
                    <a:lumMod val="75000"/>
                  </a:schemeClr>
                </a:solidFill>
              </a:rPr>
              <a:t>Business Income VS Capital Gain</a:t>
            </a:r>
          </a:p>
          <a:p>
            <a:pPr marL="711200" indent="-711200" defTabSz="287338" eaLnBrk="1" hangingPunct="1">
              <a:buClr>
                <a:schemeClr val="accent6">
                  <a:lumMod val="75000"/>
                </a:schemeClr>
              </a:buClr>
              <a:buSzPct val="90000"/>
              <a:buFont typeface="Wingdings" panose="05000000000000000000" pitchFamily="2" charset="2"/>
              <a:buAutoNum type="romanUcPeriod"/>
              <a:tabLst>
                <a:tab pos="1255713" algn="l"/>
              </a:tabLst>
            </a:pPr>
            <a:r>
              <a:rPr lang="en-CA" sz="3200" b="1" dirty="0" smtClean="0">
                <a:solidFill>
                  <a:schemeClr val="accent6">
                    <a:lumMod val="75000"/>
                  </a:schemeClr>
                </a:solidFill>
              </a:rPr>
              <a:t>General Rules for Determining Business Income</a:t>
            </a:r>
          </a:p>
          <a:p>
            <a:pPr marL="711200" indent="-711200" defTabSz="287338" eaLnBrk="1" hangingPunct="1">
              <a:buClr>
                <a:schemeClr val="accent6">
                  <a:lumMod val="75000"/>
                </a:schemeClr>
              </a:buClr>
              <a:buSzPct val="90000"/>
              <a:buFont typeface="Wingdings" panose="05000000000000000000" pitchFamily="2" charset="2"/>
              <a:buAutoNum type="romanUcPeriod"/>
              <a:tabLst>
                <a:tab pos="1255713" algn="l"/>
              </a:tabLst>
            </a:pPr>
            <a:r>
              <a:rPr lang="en-CA" sz="3200" b="1" dirty="0" smtClean="0">
                <a:solidFill>
                  <a:schemeClr val="accent6">
                    <a:lumMod val="75000"/>
                  </a:schemeClr>
                </a:solidFill>
              </a:rPr>
              <a:t>Exceptions to the General Rules</a:t>
            </a:r>
          </a:p>
          <a:p>
            <a:pPr marL="1625600" lvl="2" indent="-711200" defTabSz="287338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None/>
              <a:tabLst>
                <a:tab pos="1255713" algn="l"/>
              </a:tabLst>
            </a:pPr>
            <a:endParaRPr lang="en-CA" sz="32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5C9200-13D0-488F-9185-57E5C020ADBC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Denied</a:t>
            </a:r>
            <a:endParaRPr 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90000"/>
              <a:buFontTx/>
              <a:buNone/>
            </a:pPr>
            <a:r>
              <a:rPr lang="en-CA" b="1" dirty="0" smtClean="0"/>
              <a:t>Costs of an automobile</a:t>
            </a:r>
          </a:p>
          <a:p>
            <a:pPr lvl="1" eaLnBrk="1" hangingPunct="1">
              <a:buClr>
                <a:schemeClr val="tx1"/>
              </a:buClr>
              <a:buSzPct val="90000"/>
            </a:pPr>
            <a:r>
              <a:rPr lang="en-CA" dirty="0" smtClean="0"/>
              <a:t>ITA 13(7)(g) - Cost for purposes of claiming a deduction for CCA cannot exceed $30,000 (exclusive of any GST and PST).</a:t>
            </a:r>
          </a:p>
          <a:p>
            <a:pPr lvl="1" eaLnBrk="1" hangingPunct="1">
              <a:buClr>
                <a:schemeClr val="tx1"/>
              </a:buClr>
              <a:buSzPct val="90000"/>
            </a:pPr>
            <a:r>
              <a:rPr lang="en-CA" dirty="0" smtClean="0"/>
              <a:t>ITA 67.2 - The interest cost on money borrowed to acquire a vehicle cannot exceed $300/month.</a:t>
            </a:r>
          </a:p>
          <a:p>
            <a:pPr lvl="1" eaLnBrk="1" hangingPunct="1">
              <a:buClr>
                <a:schemeClr val="tx1"/>
              </a:buClr>
              <a:buSzPct val="90000"/>
            </a:pPr>
            <a:r>
              <a:rPr lang="en-CA" dirty="0" smtClean="0"/>
              <a:t>ITA 67.3 - The deduction for a leased automobile cannot exceed $800/month.</a:t>
            </a:r>
          </a:p>
          <a:p>
            <a:pPr lvl="1" eaLnBrk="1" hangingPunct="1">
              <a:buClr>
                <a:schemeClr val="tx1"/>
              </a:buClr>
              <a:buSzPct val="90000"/>
            </a:pPr>
            <a:endParaRPr lang="en-CA" dirty="0"/>
          </a:p>
          <a:p>
            <a:pPr>
              <a:defRPr/>
            </a:pPr>
            <a:r>
              <a:rPr lang="en-CA" b="1" dirty="0"/>
              <a:t>Unpaid Remuneration</a:t>
            </a:r>
          </a:p>
          <a:p>
            <a:pPr lvl="1">
              <a:defRPr/>
            </a:pPr>
            <a:r>
              <a:rPr lang="en-CA" dirty="0"/>
              <a:t>Not deductible unless paid within 180 days after the business year </a:t>
            </a:r>
            <a:r>
              <a:rPr lang="en-CA" dirty="0" smtClean="0"/>
              <a:t>end</a:t>
            </a:r>
          </a:p>
          <a:p>
            <a:pPr lvl="1">
              <a:defRPr/>
            </a:pPr>
            <a:r>
              <a:rPr lang="en-CA" dirty="0" smtClean="0"/>
              <a:t>[claim deduction on balance sheet, put in as AP, if not paid within 180 days next year need to re-do statement and pay tax </a:t>
            </a:r>
            <a:r>
              <a:rPr lang="en-CA" smtClean="0"/>
              <a:t>on it]</a:t>
            </a:r>
            <a:endParaRPr lang="en-CA" dirty="0"/>
          </a:p>
          <a:p>
            <a:pPr marL="342900" lvl="1" indent="0" eaLnBrk="1" hangingPunct="1">
              <a:buClr>
                <a:schemeClr val="tx1"/>
              </a:buClr>
              <a:buSzPct val="90000"/>
              <a:buNone/>
            </a:pPr>
            <a:endParaRPr lang="en-CA" dirty="0" smtClean="0"/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26DAEF-A0F3-4880-ADA3-6B398705C0B2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Permitted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Section 20 of the </a:t>
            </a:r>
            <a:r>
              <a:rPr lang="en-CA" i="1" smtClean="0"/>
              <a:t>Act</a:t>
            </a:r>
            <a:r>
              <a:rPr lang="en-CA" smtClean="0"/>
              <a:t> lists approximately 40 specific items that are permitted as deductions even though, according to the six general limitations, they do not normally qualify.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1392D8-1936-4358-858E-6B54BB66B3AB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6870" name="Picture 6" descr="C:\Users\Nathalie\AppData\Local\Microsoft\Windows\Temporary Internet Files\Content.IE5\M0ASE1HQ\MC9003450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581525"/>
            <a:ext cx="1789112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Permitted</a:t>
            </a:r>
            <a:endParaRPr lang="en-US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z="2400" dirty="0" smtClean="0"/>
              <a:t>ITA 20(1)(c) - </a:t>
            </a:r>
            <a:r>
              <a:rPr lang="en-CA" dirty="0" smtClean="0"/>
              <a:t>Interest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CA" sz="2200" dirty="0" smtClean="0"/>
              <a:t>Interest paid is generally deductible EXCEPT: interest paid to CRA on late payments, interest paid on vacant land, interest paid on personal loans (home mortgage, RRSPs)</a:t>
            </a:r>
          </a:p>
          <a:p>
            <a:pPr marL="342900" lvl="1" indent="0" eaLnBrk="1" hangingPunct="1">
              <a:buClr>
                <a:schemeClr val="tx1"/>
              </a:buClr>
              <a:buNone/>
            </a:pPr>
            <a:endParaRPr lang="en-CA" sz="2200" dirty="0" smtClean="0"/>
          </a:p>
          <a:p>
            <a:pPr eaLnBrk="1" hangingPunct="1">
              <a:buFontTx/>
              <a:buNone/>
            </a:pPr>
            <a:r>
              <a:rPr lang="en-CA" sz="2400" dirty="0" smtClean="0"/>
              <a:t>ITA 20(1)(e) - </a:t>
            </a:r>
            <a:r>
              <a:rPr lang="en-CA" dirty="0" smtClean="0"/>
              <a:t>Financing Expenses for business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CA" sz="2200" dirty="0" smtClean="0"/>
              <a:t>Permitted as a deduction – equally over five years.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CA" sz="2200" dirty="0" smtClean="0"/>
              <a:t>Include the cost of registering a mortgage, appraisal fees for financing, selling commissions, and finder’s fees.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CA" dirty="0" smtClean="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2FA4B1-D3A0-4C78-BE3C-04BF4B2AC03B}" type="slidenum">
              <a:rPr lang="en-US" b="0">
                <a:solidFill>
                  <a:schemeClr val="bg1"/>
                </a:solidFill>
              </a:rPr>
              <a:pPr eaLnBrk="1" hangingPunct="1"/>
              <a:t>22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8918" name="Picture 4" descr="j018597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84538"/>
            <a:ext cx="1728191" cy="115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Permitted</a:t>
            </a:r>
            <a:endParaRPr lang="en-US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z="2400" b="1" smtClean="0"/>
              <a:t>ITA 20(1)(l)</a:t>
            </a:r>
            <a:r>
              <a:rPr lang="en-CA" sz="2400" smtClean="0"/>
              <a:t> - </a:t>
            </a:r>
            <a:r>
              <a:rPr lang="en-CA" smtClean="0"/>
              <a:t>Reserves for doubtful debts and bad debt expense</a:t>
            </a:r>
          </a:p>
          <a:p>
            <a:pPr eaLnBrk="1" hangingPunct="1"/>
            <a:r>
              <a:rPr lang="en-CA" smtClean="0"/>
              <a:t>Can claim a reserve on amounts receivable if:</a:t>
            </a:r>
          </a:p>
          <a:p>
            <a:pPr lvl="1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Char char="Ø"/>
            </a:pPr>
            <a:r>
              <a:rPr lang="en-CA" sz="2200" smtClean="0"/>
              <a:t>it is anticipated that they won’t be collected, </a:t>
            </a:r>
          </a:p>
          <a:p>
            <a:pPr lvl="1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Char char="Ø"/>
            </a:pPr>
            <a:r>
              <a:rPr lang="en-CA" sz="2200" smtClean="0"/>
              <a:t>reserve is reasonable and </a:t>
            </a:r>
          </a:p>
          <a:p>
            <a:pPr lvl="1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Char char="Ø"/>
            </a:pPr>
            <a:r>
              <a:rPr lang="en-CA" sz="2200" smtClean="0"/>
              <a:t>that the debt, when established, created income for the taxpayer.</a:t>
            </a:r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99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C34994D-EC5A-43C7-8A1B-227D4259683B}" type="slidenum">
              <a:rPr lang="en-US" b="0">
                <a:solidFill>
                  <a:schemeClr val="bg1"/>
                </a:solidFill>
              </a:rPr>
              <a:pPr eaLnBrk="1" hangingPunct="1"/>
              <a:t>23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9942" name="Picture 4" descr="j029197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437063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Permitted</a:t>
            </a:r>
            <a:endParaRPr 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400" b="1" smtClean="0"/>
              <a:t>ITA 20(1)(cc)</a:t>
            </a:r>
            <a:r>
              <a:rPr lang="en-CA" sz="2400" smtClean="0"/>
              <a:t> - </a:t>
            </a:r>
            <a:r>
              <a:rPr lang="en-CA" smtClean="0"/>
              <a:t>Representation expenses: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Pct val="90000"/>
            </a:pPr>
            <a:r>
              <a:rPr lang="en-CA" smtClean="0"/>
              <a:t>fully deductible.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Pct val="90000"/>
            </a:pPr>
            <a:r>
              <a:rPr lang="en-CA" smtClean="0"/>
              <a:t>Can elect to deduct equally over 10 years.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90000"/>
              <a:buFontTx/>
              <a:buNone/>
            </a:pPr>
            <a:r>
              <a:rPr lang="en-CA" sz="2400" b="1" smtClean="0"/>
              <a:t>ITA 20(1)(dd)</a:t>
            </a:r>
            <a:r>
              <a:rPr lang="en-CA" sz="2400" smtClean="0"/>
              <a:t> - </a:t>
            </a:r>
            <a:r>
              <a:rPr lang="en-CA" smtClean="0"/>
              <a:t>Site Investigation: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Pct val="90000"/>
            </a:pPr>
            <a:r>
              <a:rPr lang="en-CA" smtClean="0"/>
              <a:t>Allowed even when site is not acquired.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90000"/>
              <a:buFontTx/>
              <a:buNone/>
            </a:pPr>
            <a:r>
              <a:rPr lang="en-CA" sz="2400" b="1" smtClean="0"/>
              <a:t>ITA 20.01</a:t>
            </a:r>
            <a:r>
              <a:rPr lang="en-CA" sz="2400" smtClean="0"/>
              <a:t> - </a:t>
            </a:r>
            <a:r>
              <a:rPr lang="en-CA" smtClean="0"/>
              <a:t>Private Health Services Plan: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Pct val="90000"/>
            </a:pPr>
            <a:r>
              <a:rPr lang="en-CA" smtClean="0"/>
              <a:t>Deductible for all employee but limits to:</a:t>
            </a:r>
          </a:p>
          <a:p>
            <a:pPr lvl="3" eaLnBrk="1" hangingPunct="1">
              <a:lnSpc>
                <a:spcPct val="80000"/>
              </a:lnSpc>
              <a:buSzPct val="90000"/>
            </a:pPr>
            <a:r>
              <a:rPr lang="en-CA" smtClean="0"/>
              <a:t>$1,500 for owners and spouses,</a:t>
            </a:r>
          </a:p>
          <a:p>
            <a:pPr lvl="3" eaLnBrk="1" hangingPunct="1">
              <a:lnSpc>
                <a:spcPct val="80000"/>
              </a:lnSpc>
              <a:buSzPct val="90000"/>
            </a:pPr>
            <a:r>
              <a:rPr lang="en-CA" smtClean="0"/>
              <a:t>$750 per child.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CA" sz="2400" b="1" smtClean="0"/>
              <a:t>ITA 20(1)(q)</a:t>
            </a:r>
            <a:r>
              <a:rPr lang="en-CA" sz="2400" smtClean="0"/>
              <a:t> – </a:t>
            </a:r>
            <a:r>
              <a:rPr lang="en-CA" smtClean="0"/>
              <a:t>Registered Pension Plans:</a:t>
            </a:r>
          </a:p>
          <a:p>
            <a:pPr lvl="2" eaLnBrk="1" hangingPunct="1">
              <a:lnSpc>
                <a:spcPct val="80000"/>
              </a:lnSpc>
            </a:pPr>
            <a:r>
              <a:rPr lang="en-CA" smtClean="0"/>
              <a:t>Must be paid within 120 days of business year end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90000"/>
              <a:buFontTx/>
              <a:buNone/>
            </a:pPr>
            <a:endParaRPr lang="en-CA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90000"/>
            </a:pPr>
            <a:endParaRPr lang="en-CA" sz="2400" smtClean="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5BDAE4-918D-4D91-905F-20A9EF3AF21D}" type="slidenum">
              <a:rPr lang="en-US" b="0">
                <a:solidFill>
                  <a:schemeClr val="bg1"/>
                </a:solidFill>
              </a:rPr>
              <a:pPr eaLnBrk="1" hangingPunct="1"/>
              <a:t>24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Expenses Permitted</a:t>
            </a:r>
            <a:endParaRPr lang="en-US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90000"/>
              <a:buFontTx/>
              <a:buNone/>
            </a:pPr>
            <a:r>
              <a:rPr lang="en-CA" smtClean="0"/>
              <a:t>Expenses deductible on a cash basis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Convention expenses -  </a:t>
            </a:r>
            <a:r>
              <a:rPr lang="en-CA" sz="2000" smtClean="0"/>
              <a:t>Limited to two conventions in a year.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Landscaping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Representation fees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Site investigation fees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Utility service connections</a:t>
            </a:r>
          </a:p>
          <a:p>
            <a:pPr lvl="1" eaLnBrk="1" hangingPunct="1">
              <a:buClr>
                <a:schemeClr val="tx1"/>
              </a:buClr>
              <a:buSzPct val="90000"/>
              <a:buFontTx/>
              <a:buChar char="•"/>
            </a:pPr>
            <a:r>
              <a:rPr lang="en-CA" sz="2200" smtClean="0"/>
              <a:t>Investment counsel fees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8492CA-A733-44B6-BD14-DCC9E27E7298}" type="slidenum">
              <a:rPr lang="en-US" b="0">
                <a:solidFill>
                  <a:schemeClr val="bg1"/>
                </a:solidFill>
              </a:rPr>
              <a:pPr eaLnBrk="1" hangingPunct="1"/>
              <a:t>25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43014" name="Picture 4" descr="bd10669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1219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5" descr="j0300227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836613"/>
            <a:ext cx="121920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6" descr="j0241633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62400"/>
            <a:ext cx="1450975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Treatment of Inventories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600" b="1" dirty="0" smtClean="0"/>
              <a:t>The </a:t>
            </a:r>
            <a:r>
              <a:rPr lang="en-CA" sz="2600" b="1" i="1" dirty="0" smtClean="0"/>
              <a:t>Act</a:t>
            </a:r>
            <a:r>
              <a:rPr lang="en-CA" sz="2600" b="1" dirty="0" smtClean="0"/>
              <a:t> permits closing inventory to be valued using one of two methods:</a:t>
            </a:r>
          </a:p>
          <a:p>
            <a:pPr marL="1447800" lvl="2" indent="-533400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Value </a:t>
            </a:r>
            <a:r>
              <a:rPr lang="en-CA" i="1" dirty="0" smtClean="0"/>
              <a:t>each</a:t>
            </a:r>
            <a:r>
              <a:rPr lang="en-CA" dirty="0" smtClean="0"/>
              <a:t> item of inventory at lower of:</a:t>
            </a:r>
          </a:p>
          <a:p>
            <a:pPr marL="1905000" lvl="3" indent="-5334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dirty="0" smtClean="0"/>
              <a:t> Cost or Market -ITA 10(1).</a:t>
            </a:r>
          </a:p>
          <a:p>
            <a:pPr marL="1447800" lvl="2" indent="-533400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Value </a:t>
            </a:r>
            <a:r>
              <a:rPr lang="en-CA" i="1" dirty="0" smtClean="0"/>
              <a:t>all</a:t>
            </a:r>
            <a:r>
              <a:rPr lang="en-CA" dirty="0" smtClean="0"/>
              <a:t> items of inventory at their market value – Reg. 1801.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600" b="1" dirty="0" smtClean="0"/>
              <a:t>All inventory flow methods are acceptable EXCEPT FIFO</a:t>
            </a:r>
          </a:p>
          <a:p>
            <a:pPr marL="533400" indent="-533400">
              <a:lnSpc>
                <a:spcPct val="90000"/>
              </a:lnSpc>
              <a:buNone/>
            </a:pPr>
            <a:endParaRPr lang="en-CA" sz="2800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600" b="1" dirty="0" smtClean="0"/>
              <a:t>Must </a:t>
            </a:r>
            <a:r>
              <a:rPr lang="en-CA" sz="2600" b="1" dirty="0"/>
              <a:t>use the same valuation method from year to year unless a change is approved by the CRA.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CA" sz="2600" b="1" dirty="0" smtClean="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EA30AA-2724-4D86-8887-8765FA1CCD32}" type="slidenum">
              <a:rPr lang="en-US" b="0">
                <a:solidFill>
                  <a:schemeClr val="bg1"/>
                </a:solidFill>
              </a:rPr>
              <a:pPr eaLnBrk="1" hangingPunct="1"/>
              <a:t>26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r>
              <a:rPr lang="en-CA" dirty="0" smtClean="0"/>
              <a:t>Tax Planning Checklist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/>
          <a:lstStyle/>
          <a:p>
            <a:r>
              <a:rPr lang="en-CA" dirty="0" smtClean="0"/>
              <a:t>The sale of property may be treated as a business or a capital transaction. When acquiring property anticipate its tax treatment and plan for the best possible outcome in the event the property is sold</a:t>
            </a:r>
          </a:p>
          <a:p>
            <a:r>
              <a:rPr lang="en-CA" dirty="0" smtClean="0"/>
              <a:t>Don’t forget the $$ restrictions on certain items when purchasing or leasing (car cost for CCA-Max $30k, Lease cost $800/</a:t>
            </a:r>
            <a:r>
              <a:rPr lang="en-CA" dirty="0" err="1" smtClean="0"/>
              <a:t>mth</a:t>
            </a:r>
            <a:r>
              <a:rPr lang="en-CA" dirty="0" smtClean="0"/>
              <a:t>, Interest on car loan $300/</a:t>
            </a:r>
            <a:r>
              <a:rPr lang="en-CA" dirty="0" err="1" smtClean="0"/>
              <a:t>mth</a:t>
            </a:r>
            <a:endParaRPr lang="en-CA" dirty="0" smtClean="0"/>
          </a:p>
          <a:p>
            <a:r>
              <a:rPr lang="en-CA" dirty="0" smtClean="0"/>
              <a:t>Identify expenses or revenue items where the company have discretion as to when and how much to deduct or include in income for tax purposes </a:t>
            </a:r>
          </a:p>
          <a:p>
            <a:pPr lvl="1"/>
            <a:r>
              <a:rPr lang="en-CA" dirty="0" smtClean="0"/>
              <a:t>CCA</a:t>
            </a:r>
          </a:p>
          <a:p>
            <a:pPr lvl="1"/>
            <a:r>
              <a:rPr lang="en-CA" dirty="0" smtClean="0"/>
              <a:t>SR+ED</a:t>
            </a:r>
          </a:p>
          <a:p>
            <a:pPr lvl="1"/>
            <a:r>
              <a:rPr lang="en-CA" dirty="0" smtClean="0"/>
              <a:t>Interest on money borrowed to acquire depreciable property</a:t>
            </a:r>
          </a:p>
          <a:p>
            <a:pPr lvl="1"/>
            <a:r>
              <a:rPr lang="en-CA" dirty="0" smtClean="0"/>
              <a:t>Allowable reserves</a:t>
            </a:r>
            <a:endParaRPr lang="en-CA" dirty="0"/>
          </a:p>
          <a:p>
            <a:pPr marL="342900" lvl="1" indent="0">
              <a:buNone/>
            </a:pPr>
            <a:endParaRPr lang="en-CA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72C57-30B5-420C-B0BB-B4F201BB0DF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67902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1. Business Income versus Capital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n-CA" sz="2400" b="1" dirty="0" smtClean="0"/>
              <a:t>[did you intend to flip it and make profit? Show that you went to the trouble and tried to market it]</a:t>
            </a:r>
          </a:p>
          <a:p>
            <a:pPr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n-CA" sz="2400" b="1" dirty="0" smtClean="0"/>
              <a:t>Depending </a:t>
            </a:r>
            <a:r>
              <a:rPr lang="en-CA" sz="2400" b="1" dirty="0" smtClean="0"/>
              <a:t>on the reason for acquisition &amp; use:</a:t>
            </a:r>
          </a:p>
          <a:p>
            <a:pPr lvl="2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n-CA" sz="2400" dirty="0" smtClean="0"/>
              <a:t> the gain or loss on the sale can be either:</a:t>
            </a:r>
          </a:p>
          <a:p>
            <a:pPr lvl="3" eaLnBrk="1" hangingPunct="1">
              <a:buSzPct val="90000"/>
              <a:buFont typeface="Wingdings" panose="05000000000000000000" pitchFamily="2" charset="2"/>
              <a:buChar char="§"/>
            </a:pPr>
            <a:r>
              <a:rPr lang="en-CA" sz="2400" dirty="0" smtClean="0"/>
              <a:t>a business activity or </a:t>
            </a:r>
          </a:p>
          <a:p>
            <a:pPr lvl="3" eaLnBrk="1" hangingPunct="1">
              <a:buSzPct val="90000"/>
              <a:buFont typeface="Wingdings" panose="05000000000000000000" pitchFamily="2" charset="2"/>
              <a:buChar char="§"/>
            </a:pPr>
            <a:r>
              <a:rPr lang="en-CA" sz="2400" dirty="0" smtClean="0"/>
              <a:t>a capital transaction.</a:t>
            </a:r>
          </a:p>
          <a:p>
            <a:pPr marL="1028700" lvl="3" indent="0" eaLnBrk="1" hangingPunct="1">
              <a:buSzPct val="90000"/>
              <a:buNone/>
            </a:pPr>
            <a:endParaRPr lang="en-CA" sz="2400" dirty="0" smtClean="0"/>
          </a:p>
          <a:p>
            <a:pPr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400" b="1" dirty="0"/>
              <a:t>Distinction between the two sources is important:</a:t>
            </a:r>
          </a:p>
          <a:p>
            <a:pPr lvl="2"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400" dirty="0"/>
              <a:t>Capital transaction have preferential treatment.</a:t>
            </a:r>
          </a:p>
          <a:p>
            <a:pPr lvl="2"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400" dirty="0"/>
              <a:t>Business income fully taxable.</a:t>
            </a:r>
          </a:p>
          <a:p>
            <a:pPr lvl="2"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400" dirty="0"/>
              <a:t>Business losses can offset other income.</a:t>
            </a:r>
          </a:p>
          <a:p>
            <a:pPr lvl="3" eaLnBrk="1" hangingPunct="1">
              <a:buSzPct val="90000"/>
              <a:buFont typeface="Wingdings" panose="05000000000000000000" pitchFamily="2" charset="2"/>
              <a:buChar char="§"/>
            </a:pPr>
            <a:endParaRPr lang="en-CA" sz="2200" dirty="0" smtClean="0"/>
          </a:p>
          <a:p>
            <a:pPr marL="1028700" lvl="3" indent="0" eaLnBrk="1" hangingPunct="1">
              <a:buSzPct val="90000"/>
              <a:buNone/>
            </a:pPr>
            <a:endParaRPr lang="en-CA" sz="2200" dirty="0" smtClean="0"/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4A4BE1-8469-4A89-BA89-EC9357206849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Intended Use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buSzPct val="90000"/>
              <a:buFontTx/>
              <a:buNone/>
            </a:pPr>
            <a:r>
              <a:rPr lang="en-CA" smtClean="0"/>
              <a:t>Capital treatment can be distinguished from business treatment by employing the following guidelines: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409D45-62B7-4CE6-B0F8-F9BCB3E9A277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  <p:grpSp>
        <p:nvGrpSpPr>
          <p:cNvPr id="8198" name="Group 4"/>
          <p:cNvGrpSpPr>
            <a:grpSpLocks/>
          </p:cNvGrpSpPr>
          <p:nvPr/>
        </p:nvGrpSpPr>
        <p:grpSpPr bwMode="auto">
          <a:xfrm>
            <a:off x="1419225" y="2997200"/>
            <a:ext cx="1804988" cy="2247900"/>
            <a:chOff x="883" y="1683"/>
            <a:chExt cx="1137" cy="1416"/>
          </a:xfrm>
        </p:grpSpPr>
        <p:sp>
          <p:nvSpPr>
            <p:cNvPr id="8207" name="Text Box 5"/>
            <p:cNvSpPr txBox="1">
              <a:spLocks noChangeArrowheads="1"/>
            </p:cNvSpPr>
            <p:nvPr/>
          </p:nvSpPr>
          <p:spPr bwMode="auto">
            <a:xfrm>
              <a:off x="883" y="1683"/>
              <a:ext cx="1137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Acquired for </a:t>
              </a:r>
            </a:p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Long-term </a:t>
              </a:r>
            </a:p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Benefit</a:t>
              </a:r>
            </a:p>
          </p:txBody>
        </p:sp>
        <p:sp>
          <p:nvSpPr>
            <p:cNvPr id="8208" name="Text Box 6"/>
            <p:cNvSpPr txBox="1">
              <a:spLocks noChangeArrowheads="1"/>
            </p:cNvSpPr>
            <p:nvPr/>
          </p:nvSpPr>
          <p:spPr bwMode="auto">
            <a:xfrm>
              <a:off x="1024" y="2614"/>
              <a:ext cx="864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Capital</a:t>
              </a:r>
            </a:p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treatment</a:t>
              </a:r>
            </a:p>
          </p:txBody>
        </p:sp>
        <p:sp>
          <p:nvSpPr>
            <p:cNvPr id="8209" name="Line 7"/>
            <p:cNvSpPr>
              <a:spLocks noChangeShapeType="1"/>
            </p:cNvSpPr>
            <p:nvPr/>
          </p:nvSpPr>
          <p:spPr bwMode="auto">
            <a:xfrm>
              <a:off x="1429" y="2318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900113" y="5229225"/>
            <a:ext cx="7543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</a:rPr>
              <a:t>Sometimes difficult to determine primary intention.</a:t>
            </a:r>
          </a:p>
        </p:txBody>
      </p:sp>
      <p:pic>
        <p:nvPicPr>
          <p:cNvPr id="8200" name="Picture 9" descr="j029098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357563"/>
            <a:ext cx="1246187" cy="155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0" descr="j029098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57563"/>
            <a:ext cx="1246188" cy="155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2987675" y="2924175"/>
            <a:ext cx="16557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</a:p>
        </p:txBody>
      </p:sp>
      <p:grpSp>
        <p:nvGrpSpPr>
          <p:cNvPr id="8203" name="Group 12"/>
          <p:cNvGrpSpPr>
            <a:grpSpLocks/>
          </p:cNvGrpSpPr>
          <p:nvPr/>
        </p:nvGrpSpPr>
        <p:grpSpPr bwMode="auto">
          <a:xfrm>
            <a:off x="4946650" y="2997200"/>
            <a:ext cx="1804988" cy="2230438"/>
            <a:chOff x="3132" y="1672"/>
            <a:chExt cx="1137" cy="1405"/>
          </a:xfrm>
        </p:grpSpPr>
        <p:sp>
          <p:nvSpPr>
            <p:cNvPr id="8204" name="Text Box 13"/>
            <p:cNvSpPr txBox="1">
              <a:spLocks noChangeArrowheads="1"/>
            </p:cNvSpPr>
            <p:nvPr/>
          </p:nvSpPr>
          <p:spPr bwMode="auto">
            <a:xfrm>
              <a:off x="3318" y="2592"/>
              <a:ext cx="864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Business</a:t>
              </a:r>
            </a:p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treatment</a:t>
              </a:r>
            </a:p>
          </p:txBody>
        </p:sp>
        <p:sp>
          <p:nvSpPr>
            <p:cNvPr id="8205" name="Text Box 14"/>
            <p:cNvSpPr txBox="1">
              <a:spLocks noChangeArrowheads="1"/>
            </p:cNvSpPr>
            <p:nvPr/>
          </p:nvSpPr>
          <p:spPr bwMode="auto">
            <a:xfrm>
              <a:off x="3132" y="1672"/>
              <a:ext cx="1137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Acquired for </a:t>
              </a:r>
            </a:p>
            <a:p>
              <a:pPr algn="ctr"/>
              <a:r>
                <a:rPr lang="en-US" sz="2200">
                  <a:solidFill>
                    <a:srgbClr val="269420"/>
                  </a:solidFill>
                  <a:latin typeface="Times New Roman" panose="02020603050405020304" pitchFamily="18" charset="0"/>
                </a:rPr>
                <a:t>resale</a:t>
              </a:r>
            </a:p>
          </p:txBody>
        </p:sp>
        <p:sp>
          <p:nvSpPr>
            <p:cNvPr id="8206" name="Line 15"/>
            <p:cNvSpPr>
              <a:spLocks noChangeShapeType="1"/>
            </p:cNvSpPr>
            <p:nvPr/>
          </p:nvSpPr>
          <p:spPr bwMode="auto">
            <a:xfrm>
              <a:off x="3696" y="2296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91939"/>
          </a:xfrm>
        </p:spPr>
        <p:txBody>
          <a:bodyPr/>
          <a:lstStyle/>
          <a:p>
            <a:pPr marL="1016000" indent="-473075" eaLnBrk="1" hangingPunct="1">
              <a:buFontTx/>
              <a:buAutoNum type="romanUcPeriod" startAt="2"/>
              <a:defRPr/>
            </a:pPr>
            <a:r>
              <a:rPr lang="en-CA" sz="2800" dirty="0" smtClean="0"/>
              <a:t>General Rules for Determining Business Income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145437"/>
          </a:xfrm>
        </p:spPr>
        <p:txBody>
          <a:bodyPr/>
          <a:lstStyle/>
          <a:p>
            <a:pPr eaLnBrk="1" hangingPunct="1"/>
            <a:r>
              <a:rPr lang="en-CA" dirty="0" smtClean="0"/>
              <a:t>Business income for tax purposes is the profit from the business. GAAP is good starting point – adjustments are made when certain items are treated differently for tax purposes.</a:t>
            </a:r>
          </a:p>
          <a:p>
            <a:pPr marL="533400" indent="-533400">
              <a:buNone/>
            </a:pPr>
            <a:r>
              <a:rPr lang="en-US" sz="1800" dirty="0"/>
              <a:t>Net Income per F/S ( GAAP)				XXX</a:t>
            </a:r>
          </a:p>
          <a:p>
            <a:pPr marL="533400" indent="-533400">
              <a:buNone/>
            </a:pPr>
            <a:r>
              <a:rPr lang="en-US" sz="1800" dirty="0"/>
              <a:t>Add: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Income excluded from accounting </a:t>
            </a:r>
            <a:r>
              <a:rPr lang="en-US" dirty="0" smtClean="0"/>
              <a:t>income	XXX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Non-deductible expenses			XXX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Unreasonable </a:t>
            </a:r>
            <a:r>
              <a:rPr lang="en-US" dirty="0"/>
              <a:t>amounts		</a:t>
            </a:r>
            <a:r>
              <a:rPr lang="en-US" dirty="0" smtClean="0"/>
              <a:t>	XXX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Taxable capital gains		</a:t>
            </a:r>
            <a:r>
              <a:rPr lang="en-US" dirty="0"/>
              <a:t>	</a:t>
            </a:r>
            <a:r>
              <a:rPr lang="en-US" u="sng" dirty="0" smtClean="0"/>
              <a:t>XXX	XXX</a:t>
            </a:r>
            <a:r>
              <a:rPr lang="en-US" dirty="0" smtClean="0"/>
              <a:t>	</a:t>
            </a:r>
            <a:endParaRPr lang="en-US" dirty="0"/>
          </a:p>
          <a:p>
            <a:pPr marL="533400" indent="-533400">
              <a:buNone/>
            </a:pPr>
            <a:r>
              <a:rPr lang="en-US" sz="1800" dirty="0"/>
              <a:t>Deduct: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S. 20 expenses specifically allowed               </a:t>
            </a:r>
            <a:r>
              <a:rPr lang="en-US" dirty="0" smtClean="0"/>
              <a:t>		</a:t>
            </a:r>
            <a:r>
              <a:rPr lang="en-US" u="sng" dirty="0" smtClean="0"/>
              <a:t>(</a:t>
            </a:r>
            <a:r>
              <a:rPr lang="en-US" u="sng" dirty="0"/>
              <a:t>XXX</a:t>
            </a:r>
            <a:r>
              <a:rPr lang="en-US" u="sng" dirty="0" smtClean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533400" indent="-533400">
              <a:buNone/>
            </a:pPr>
            <a:r>
              <a:rPr lang="en-US" sz="1800" dirty="0" smtClean="0"/>
              <a:t>Net </a:t>
            </a:r>
            <a:r>
              <a:rPr lang="en-US" sz="1800" dirty="0"/>
              <a:t>income from a business for tax purposes	</a:t>
            </a:r>
            <a:r>
              <a:rPr lang="en-US" sz="1800" dirty="0" smtClean="0"/>
              <a:t>		</a:t>
            </a:r>
            <a:r>
              <a:rPr lang="en-US" sz="1800" u="sng" dirty="0" smtClean="0"/>
              <a:t>XXX</a:t>
            </a:r>
            <a:endParaRPr lang="en-US" sz="1800" u="sng" dirty="0"/>
          </a:p>
          <a:p>
            <a:pPr eaLnBrk="1" hangingPunct="1"/>
            <a:endParaRPr lang="en-CA" dirty="0" smtClean="0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53878D-805C-4682-8C86-C53774499937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600" dirty="0" smtClean="0"/>
              <a:t>General Limitations to Business Profit Determination</a:t>
            </a:r>
            <a:endParaRPr lang="en-US" sz="36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CA" b="1" dirty="0" smtClean="0"/>
              <a:t>Expenses are deductible only if the following conditions are met</a:t>
            </a:r>
            <a:r>
              <a:rPr lang="en-CA" b="1" dirty="0" smtClean="0"/>
              <a:t>:   [need to pass all of them]</a:t>
            </a:r>
            <a:endParaRPr lang="en-CA" b="1" dirty="0" smtClean="0"/>
          </a:p>
          <a:p>
            <a:pPr marL="1447800" lvl="2" indent="-533400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ITA 18(1)(a) - Income Earning Purpose Test.</a:t>
            </a:r>
          </a:p>
          <a:p>
            <a:pPr marL="1447800" lvl="2" indent="-533400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ITA 18(1)(b) - Capital Test</a:t>
            </a:r>
            <a:r>
              <a:rPr lang="en-CA" dirty="0" smtClean="0"/>
              <a:t>.   [capital expense – claim depreciation]</a:t>
            </a:r>
            <a:endParaRPr lang="en-CA" dirty="0" smtClean="0"/>
          </a:p>
          <a:p>
            <a:pPr marL="1447800" lvl="2" indent="-533400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ITA 18(1)(c) -  Exempt Income Test</a:t>
            </a:r>
            <a:r>
              <a:rPr lang="en-CA" dirty="0" smtClean="0"/>
              <a:t>.   [only charities]</a:t>
            </a:r>
            <a:endParaRPr lang="en-CA" dirty="0" smtClean="0"/>
          </a:p>
          <a:p>
            <a:pPr marL="1447800" lvl="2" indent="-533400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ITA 18(1)(e) - Reserve Test</a:t>
            </a:r>
            <a:r>
              <a:rPr lang="en-CA" dirty="0" smtClean="0"/>
              <a:t>.   [reserve for AFDA from AR]</a:t>
            </a:r>
            <a:endParaRPr lang="en-CA" dirty="0" smtClean="0"/>
          </a:p>
          <a:p>
            <a:pPr marL="1447800" lvl="2" indent="-533400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ITA 18(1)(h) Personal Expense Test</a:t>
            </a:r>
            <a:r>
              <a:rPr lang="en-CA" dirty="0" smtClean="0"/>
              <a:t>.   []most common cause of failing]</a:t>
            </a:r>
            <a:endParaRPr lang="en-CA" dirty="0" smtClean="0"/>
          </a:p>
          <a:p>
            <a:pPr marL="1447800" lvl="2" indent="-533400" eaLnBrk="1" hangingPunct="1">
              <a:buClr>
                <a:schemeClr val="tx1"/>
              </a:buClr>
              <a:buSzPct val="90000"/>
              <a:buFont typeface="Wingdings" panose="05000000000000000000" pitchFamily="2" charset="2"/>
              <a:buAutoNum type="arabicPeriod"/>
            </a:pPr>
            <a:r>
              <a:rPr lang="en-CA" dirty="0" smtClean="0"/>
              <a:t>ITA 67 - Reasonableness Test.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E3F6F5-B33F-469D-A6AB-28B8E50F7478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1.  Income Earning Purpose Test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90000"/>
            </a:pPr>
            <a:r>
              <a:rPr lang="en-CA" smtClean="0"/>
              <a:t>Must be incurred for the purpose of gaining, producing, or maintaining income from business.</a:t>
            </a:r>
          </a:p>
          <a:p>
            <a:pPr eaLnBrk="1" hangingPunct="1">
              <a:buClr>
                <a:schemeClr val="tx1"/>
              </a:buClr>
              <a:buSzPct val="90000"/>
            </a:pPr>
            <a:endParaRPr lang="en-CA" smtClean="0"/>
          </a:p>
          <a:p>
            <a:pPr eaLnBrk="1" hangingPunct="1">
              <a:buClr>
                <a:schemeClr val="tx1"/>
              </a:buClr>
              <a:buSzPct val="90000"/>
            </a:pPr>
            <a:r>
              <a:rPr lang="en-CA" smtClean="0"/>
              <a:t>Expenses incurred in carrying </a:t>
            </a:r>
          </a:p>
          <a:p>
            <a:pPr eaLnBrk="1" hangingPunct="1">
              <a:buClr>
                <a:schemeClr val="tx1"/>
              </a:buClr>
              <a:buSzPct val="90000"/>
              <a:buFontTx/>
              <a:buNone/>
            </a:pPr>
            <a:r>
              <a:rPr lang="en-CA" smtClean="0"/>
              <a:t>	on a business activity with an 	</a:t>
            </a:r>
          </a:p>
          <a:p>
            <a:pPr eaLnBrk="1" hangingPunct="1">
              <a:buClr>
                <a:schemeClr val="tx1"/>
              </a:buClr>
              <a:buSzPct val="90000"/>
              <a:buFontTx/>
              <a:buNone/>
            </a:pPr>
            <a:r>
              <a:rPr lang="en-CA" smtClean="0"/>
              <a:t>	expectation to profit.</a:t>
            </a:r>
          </a:p>
          <a:p>
            <a:pPr eaLnBrk="1" hangingPunct="1">
              <a:buClr>
                <a:schemeClr val="tx1"/>
              </a:buClr>
              <a:buSzPct val="90000"/>
            </a:pPr>
            <a:endParaRPr lang="en-CA" smtClean="0"/>
          </a:p>
          <a:p>
            <a:pPr eaLnBrk="1" hangingPunct="1">
              <a:buClr>
                <a:schemeClr val="tx1"/>
              </a:buClr>
              <a:buSzPct val="90000"/>
            </a:pPr>
            <a:r>
              <a:rPr lang="en-CA" smtClean="0"/>
              <a:t>Primary test for the deductibility of expenses.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1132A5-5AED-466A-A590-2AD184153F79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5366" name="Picture 4" descr="j033427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357563"/>
            <a:ext cx="1330325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2.  Capital Test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dirty="0" smtClean="0"/>
              <a:t>Cannot deduct items of capital nature.</a:t>
            </a:r>
          </a:p>
          <a:p>
            <a:pPr lvl="3" eaLnBrk="1" hangingPunct="1">
              <a:lnSpc>
                <a:spcPct val="90000"/>
              </a:lnSpc>
              <a:buSzPct val="90000"/>
            </a:pPr>
            <a:r>
              <a:rPr lang="en-CA" dirty="0" smtClean="0"/>
              <a:t>long-term or enduring benefit.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CA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CA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CA" b="1" dirty="0" smtClean="0"/>
              <a:t>Main reason for limiting expenditures of capital nature:</a:t>
            </a:r>
          </a:p>
          <a:p>
            <a:pPr lvl="1" eaLnBrk="1" hangingPunct="1">
              <a:lnSpc>
                <a:spcPct val="90000"/>
              </a:lnSpc>
            </a:pPr>
            <a:r>
              <a:rPr lang="en-CA" sz="2200" dirty="0" smtClean="0"/>
              <a:t>Remove flexibility and estimates. </a:t>
            </a:r>
          </a:p>
          <a:p>
            <a:pPr lvl="1" eaLnBrk="1" hangingPunct="1">
              <a:lnSpc>
                <a:spcPct val="90000"/>
              </a:lnSpc>
            </a:pPr>
            <a:r>
              <a:rPr lang="en-CA" sz="2200" dirty="0" smtClean="0"/>
              <a:t>Can deduct using uniform system – Capital Cost Allowance (“CCA”).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CC7949B-6C50-48D4-BAC3-750DA0E87092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6390" name="Picture 4" descr="j0319488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916832"/>
            <a:ext cx="16002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5" descr="j0318286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49043"/>
            <a:ext cx="1370013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3.  Exempt Income Test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90000"/>
              <a:defRPr/>
            </a:pPr>
            <a:r>
              <a:rPr lang="en-CA" sz="2400" dirty="0" smtClean="0"/>
              <a:t>An expense is </a:t>
            </a:r>
            <a:r>
              <a:rPr lang="en-CA" sz="2400" b="1" dirty="0" smtClean="0">
                <a:solidFill>
                  <a:schemeClr val="accent6">
                    <a:lumMod val="75000"/>
                  </a:schemeClr>
                </a:solidFill>
              </a:rPr>
              <a:t>not deductible</a:t>
            </a:r>
            <a:r>
              <a:rPr lang="en-CA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2400" dirty="0" smtClean="0"/>
              <a:t>even though it was incurred to earn income, if the income that is expected to be generated is itself </a:t>
            </a:r>
            <a:r>
              <a:rPr lang="en-CA" sz="2400" b="1" dirty="0" smtClean="0">
                <a:solidFill>
                  <a:schemeClr val="accent6">
                    <a:lumMod val="75000"/>
                  </a:schemeClr>
                </a:solidFill>
              </a:rPr>
              <a:t>not taxable revenue</a:t>
            </a:r>
            <a:r>
              <a:rPr lang="en-C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8974D2-FED3-4D73-88F8-AD0D9AA1A73E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7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7e" id="{C87EC7FF-1F91-4EBA-B08B-0825B93EA83A}" vid="{F0D4D2D9-7D9A-4124-92D4-512C325B76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Theme17e</Template>
  <TotalTime>737</TotalTime>
  <Words>1979</Words>
  <Application>Microsoft Office PowerPoint</Application>
  <PresentationFormat>On-screen Show (4:3)</PresentationFormat>
  <Paragraphs>259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Narrow</vt:lpstr>
      <vt:lpstr>Times New Roman</vt:lpstr>
      <vt:lpstr>Wingdings</vt:lpstr>
      <vt:lpstr>Theme17e</vt:lpstr>
      <vt:lpstr>PowerPoint Presentation</vt:lpstr>
      <vt:lpstr>Income from Business</vt:lpstr>
      <vt:lpstr>1. Business Income versus Capital</vt:lpstr>
      <vt:lpstr>Intended Use</vt:lpstr>
      <vt:lpstr>General Rules for Determining Business Income</vt:lpstr>
      <vt:lpstr>General Limitations to Business Profit Determination</vt:lpstr>
      <vt:lpstr>1.  Income Earning Purpose Test</vt:lpstr>
      <vt:lpstr>2.  Capital Test</vt:lpstr>
      <vt:lpstr>3.  Exempt Income Test</vt:lpstr>
      <vt:lpstr>4.  Reserve Test</vt:lpstr>
      <vt:lpstr>5.  Personal Expense Test</vt:lpstr>
      <vt:lpstr>6.  Reasonableness Test</vt:lpstr>
      <vt:lpstr>Expenses Denied</vt:lpstr>
      <vt:lpstr>Expenses Denied</vt:lpstr>
      <vt:lpstr>Expenses Denied</vt:lpstr>
      <vt:lpstr>Expenses Denied</vt:lpstr>
      <vt:lpstr>Expenses Denied</vt:lpstr>
      <vt:lpstr>Expenses Denied</vt:lpstr>
      <vt:lpstr>Expenses Denied</vt:lpstr>
      <vt:lpstr>Expenses Denied</vt:lpstr>
      <vt:lpstr>Expenses Permitted</vt:lpstr>
      <vt:lpstr>Expenses Permitted</vt:lpstr>
      <vt:lpstr>Expenses Permitted</vt:lpstr>
      <vt:lpstr>Expenses Permitted</vt:lpstr>
      <vt:lpstr>Expenses Permitted</vt:lpstr>
      <vt:lpstr>Treatment of Inventories</vt:lpstr>
      <vt:lpstr>Tax Planning Checklist</vt:lpstr>
    </vt:vector>
  </TitlesOfParts>
  <Company>University of Saskatchewan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Simon Foucher</cp:lastModifiedBy>
  <cp:revision>64</cp:revision>
  <cp:lastPrinted>1601-01-01T00:00:00Z</cp:lastPrinted>
  <dcterms:created xsi:type="dcterms:W3CDTF">2007-06-27T15:30:57Z</dcterms:created>
  <dcterms:modified xsi:type="dcterms:W3CDTF">2015-01-23T01:10:24Z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