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7" r:id="rId2"/>
    <p:sldId id="266" r:id="rId3"/>
    <p:sldId id="259" r:id="rId4"/>
    <p:sldId id="267" r:id="rId5"/>
    <p:sldId id="260" r:id="rId6"/>
    <p:sldId id="268" r:id="rId7"/>
    <p:sldId id="261" r:id="rId8"/>
    <p:sldId id="262" r:id="rId9"/>
    <p:sldId id="270"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800" y="-37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E5ACAA5A-3AE3-4A0A-B908-8606CBAF910D}" type="datetimeFigureOut">
              <a:rPr lang="en-CA" smtClean="0"/>
              <a:pPr/>
              <a:t>10/04/2015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B1D5011-5A8A-49B8-AA4E-E022E3097478}" type="slidenum">
              <a:rPr lang="en-CA" smtClean="0"/>
              <a:pPr/>
              <a:t>‹#›</a:t>
            </a:fld>
            <a:endParaRPr lang="en-CA"/>
          </a:p>
        </p:txBody>
      </p:sp>
    </p:spTree>
  </p:cSld>
  <p:clrMapOvr>
    <a:masterClrMapping/>
  </p:clrMapOvr>
  <p:transition spd="slow">
    <p:wheel spokes="8"/>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E5ACAA5A-3AE3-4A0A-B908-8606CBAF910D}" type="datetimeFigureOut">
              <a:rPr lang="en-CA" smtClean="0"/>
              <a:pPr/>
              <a:t>10/04/2015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B1D5011-5A8A-49B8-AA4E-E022E3097478}" type="slidenum">
              <a:rPr lang="en-CA" smtClean="0"/>
              <a:pPr/>
              <a:t>‹#›</a:t>
            </a:fld>
            <a:endParaRPr lang="en-CA"/>
          </a:p>
        </p:txBody>
      </p:sp>
    </p:spTree>
  </p:cSld>
  <p:clrMapOvr>
    <a:masterClrMapping/>
  </p:clrMapOvr>
  <p:transition spd="slow">
    <p:wheel spokes="8"/>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E5ACAA5A-3AE3-4A0A-B908-8606CBAF910D}" type="datetimeFigureOut">
              <a:rPr lang="en-CA" smtClean="0"/>
              <a:pPr/>
              <a:t>10/04/2015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B1D5011-5A8A-49B8-AA4E-E022E3097478}" type="slidenum">
              <a:rPr lang="en-CA" smtClean="0"/>
              <a:pPr/>
              <a:t>‹#›</a:t>
            </a:fld>
            <a:endParaRPr lang="en-CA"/>
          </a:p>
        </p:txBody>
      </p:sp>
    </p:spTree>
  </p:cSld>
  <p:clrMapOvr>
    <a:masterClrMapping/>
  </p:clrMapOvr>
  <p:transition spd="slow">
    <p:wheel spokes="8"/>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E5ACAA5A-3AE3-4A0A-B908-8606CBAF910D}" type="datetimeFigureOut">
              <a:rPr lang="en-CA" smtClean="0"/>
              <a:pPr/>
              <a:t>10/04/2015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B1D5011-5A8A-49B8-AA4E-E022E3097478}" type="slidenum">
              <a:rPr lang="en-CA" smtClean="0"/>
              <a:pPr/>
              <a:t>‹#›</a:t>
            </a:fld>
            <a:endParaRPr lang="en-CA"/>
          </a:p>
        </p:txBody>
      </p:sp>
    </p:spTree>
  </p:cSld>
  <p:clrMapOvr>
    <a:masterClrMapping/>
  </p:clrMapOvr>
  <p:transition spd="slow">
    <p:wheel spokes="8"/>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ACAA5A-3AE3-4A0A-B908-8606CBAF910D}" type="datetimeFigureOut">
              <a:rPr lang="en-CA" smtClean="0"/>
              <a:pPr/>
              <a:t>10/04/2015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B1D5011-5A8A-49B8-AA4E-E022E3097478}" type="slidenum">
              <a:rPr lang="en-CA" smtClean="0"/>
              <a:pPr/>
              <a:t>‹#›</a:t>
            </a:fld>
            <a:endParaRPr lang="en-CA"/>
          </a:p>
        </p:txBody>
      </p:sp>
    </p:spTree>
  </p:cSld>
  <p:clrMapOvr>
    <a:masterClrMapping/>
  </p:clrMapOvr>
  <p:transition spd="slow">
    <p:wheel spokes="8"/>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E5ACAA5A-3AE3-4A0A-B908-8606CBAF910D}" type="datetimeFigureOut">
              <a:rPr lang="en-CA" smtClean="0"/>
              <a:pPr/>
              <a:t>10/04/2015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FB1D5011-5A8A-49B8-AA4E-E022E3097478}" type="slidenum">
              <a:rPr lang="en-CA" smtClean="0"/>
              <a:pPr/>
              <a:t>‹#›</a:t>
            </a:fld>
            <a:endParaRPr lang="en-CA"/>
          </a:p>
        </p:txBody>
      </p:sp>
    </p:spTree>
  </p:cSld>
  <p:clrMapOvr>
    <a:masterClrMapping/>
  </p:clrMapOvr>
  <p:transition spd="slow">
    <p:wheel spokes="8"/>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E5ACAA5A-3AE3-4A0A-B908-8606CBAF910D}" type="datetimeFigureOut">
              <a:rPr lang="en-CA" smtClean="0"/>
              <a:pPr/>
              <a:t>10/04/2015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FB1D5011-5A8A-49B8-AA4E-E022E3097478}" type="slidenum">
              <a:rPr lang="en-CA" smtClean="0"/>
              <a:pPr/>
              <a:t>‹#›</a:t>
            </a:fld>
            <a:endParaRPr lang="en-CA"/>
          </a:p>
        </p:txBody>
      </p:sp>
    </p:spTree>
  </p:cSld>
  <p:clrMapOvr>
    <a:masterClrMapping/>
  </p:clrMapOvr>
  <p:transition spd="slow">
    <p:wheel spokes="8"/>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E5ACAA5A-3AE3-4A0A-B908-8606CBAF910D}" type="datetimeFigureOut">
              <a:rPr lang="en-CA" smtClean="0"/>
              <a:pPr/>
              <a:t>10/04/2015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FB1D5011-5A8A-49B8-AA4E-E022E3097478}" type="slidenum">
              <a:rPr lang="en-CA" smtClean="0"/>
              <a:pPr/>
              <a:t>‹#›</a:t>
            </a:fld>
            <a:endParaRPr lang="en-CA"/>
          </a:p>
        </p:txBody>
      </p:sp>
    </p:spTree>
  </p:cSld>
  <p:clrMapOvr>
    <a:masterClrMapping/>
  </p:clrMapOvr>
  <p:transition spd="slow">
    <p:wheel spokes="8"/>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ACAA5A-3AE3-4A0A-B908-8606CBAF910D}" type="datetimeFigureOut">
              <a:rPr lang="en-CA" smtClean="0"/>
              <a:pPr/>
              <a:t>10/04/2015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FB1D5011-5A8A-49B8-AA4E-E022E3097478}" type="slidenum">
              <a:rPr lang="en-CA" smtClean="0"/>
              <a:pPr/>
              <a:t>‹#›</a:t>
            </a:fld>
            <a:endParaRPr lang="en-CA"/>
          </a:p>
        </p:txBody>
      </p:sp>
    </p:spTree>
  </p:cSld>
  <p:clrMapOvr>
    <a:masterClrMapping/>
  </p:clrMapOvr>
  <p:transition spd="slow">
    <p:wheel spokes="8"/>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ACAA5A-3AE3-4A0A-B908-8606CBAF910D}" type="datetimeFigureOut">
              <a:rPr lang="en-CA" smtClean="0"/>
              <a:pPr/>
              <a:t>10/04/2015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FB1D5011-5A8A-49B8-AA4E-E022E3097478}" type="slidenum">
              <a:rPr lang="en-CA" smtClean="0"/>
              <a:pPr/>
              <a:t>‹#›</a:t>
            </a:fld>
            <a:endParaRPr lang="en-CA"/>
          </a:p>
        </p:txBody>
      </p:sp>
    </p:spTree>
  </p:cSld>
  <p:clrMapOvr>
    <a:masterClrMapping/>
  </p:clrMapOvr>
  <p:transition spd="slow">
    <p:wheel spokes="8"/>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ACAA5A-3AE3-4A0A-B908-8606CBAF910D}" type="datetimeFigureOut">
              <a:rPr lang="en-CA" smtClean="0"/>
              <a:pPr/>
              <a:t>10/04/2015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FB1D5011-5A8A-49B8-AA4E-E022E3097478}" type="slidenum">
              <a:rPr lang="en-CA" smtClean="0"/>
              <a:pPr/>
              <a:t>‹#›</a:t>
            </a:fld>
            <a:endParaRPr lang="en-CA"/>
          </a:p>
        </p:txBody>
      </p:sp>
    </p:spTree>
  </p:cSld>
  <p:clrMapOvr>
    <a:masterClrMapping/>
  </p:clrMapOvr>
  <p:transition spd="slow">
    <p:wheel spokes="8"/>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ACAA5A-3AE3-4A0A-B908-8606CBAF910D}" type="datetimeFigureOut">
              <a:rPr lang="en-CA" smtClean="0"/>
              <a:pPr/>
              <a:t>10/04/2015</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1D5011-5A8A-49B8-AA4E-E022E3097478}"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spd="slow">
    <p:wheel spokes="8"/>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14290"/>
            <a:ext cx="8229600" cy="1143000"/>
          </a:xfrm>
        </p:spPr>
        <p:txBody>
          <a:bodyPr>
            <a:normAutofit/>
          </a:bodyPr>
          <a:lstStyle/>
          <a:p>
            <a:pPr>
              <a:defRPr/>
            </a:pPr>
            <a:r>
              <a:rPr lang="en-CA" dirty="0" smtClean="0"/>
              <a:t>Guest speaker – Raffi Sossoyan</a:t>
            </a:r>
            <a:endParaRPr lang="en-CA" dirty="0"/>
          </a:p>
        </p:txBody>
      </p:sp>
      <p:sp>
        <p:nvSpPr>
          <p:cNvPr id="35843" name="Content Placeholder 2"/>
          <p:cNvSpPr>
            <a:spLocks noGrp="1"/>
          </p:cNvSpPr>
          <p:nvPr>
            <p:ph idx="1"/>
          </p:nvPr>
        </p:nvSpPr>
        <p:spPr>
          <a:xfrm>
            <a:off x="1357290" y="1643050"/>
            <a:ext cx="7358114" cy="4214842"/>
          </a:xfrm>
        </p:spPr>
        <p:txBody>
          <a:bodyPr>
            <a:noAutofit/>
          </a:bodyPr>
          <a:lstStyle/>
          <a:p>
            <a:pPr>
              <a:buClr>
                <a:schemeClr val="accent2"/>
              </a:buClr>
              <a:buFont typeface="Wingdings" pitchFamily="2" charset="2"/>
              <a:buChar char="v"/>
            </a:pPr>
            <a:r>
              <a:rPr lang="en-US" altLang="en-US" sz="4000" dirty="0" smtClean="0"/>
              <a:t>Licensed Canadian chartered professional accountant and U.S. certified public accountant.</a:t>
            </a:r>
          </a:p>
          <a:p>
            <a:pPr lvl="1"/>
            <a:r>
              <a:rPr lang="en-US" altLang="en-US" sz="3600" dirty="0" smtClean="0"/>
              <a:t>Currently Vice-President, Global Financial Reporting at </a:t>
            </a:r>
            <a:r>
              <a:rPr lang="en-US" altLang="en-US" sz="3600" dirty="0" err="1" smtClean="0"/>
              <a:t>Velan</a:t>
            </a:r>
            <a:r>
              <a:rPr lang="en-US" altLang="en-US" sz="3600" dirty="0" smtClean="0"/>
              <a:t> Inc.</a:t>
            </a:r>
          </a:p>
        </p:txBody>
      </p:sp>
      <p:sp>
        <p:nvSpPr>
          <p:cNvPr id="35844"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400" smtClean="0">
                <a:solidFill>
                  <a:schemeClr val="bg1"/>
                </a:solidFill>
              </a:rPr>
              <a:t>Copyright © 2014 McGraw-Hill Ryerson, Limited. All rights reserved.</a:t>
            </a:r>
          </a:p>
        </p:txBody>
      </p:sp>
      <p:sp>
        <p:nvSpPr>
          <p:cNvPr id="3584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fld id="{E1F5856E-60E8-4813-855C-D66ECC6C570E}" type="slidenum">
              <a:rPr lang="en-US" altLang="en-US" sz="1400" smtClean="0">
                <a:solidFill>
                  <a:schemeClr val="bg1"/>
                </a:solidFill>
              </a:rPr>
              <a:pPr eaLnBrk="1" hangingPunct="1">
                <a:spcBef>
                  <a:spcPct val="0"/>
                </a:spcBef>
                <a:buFontTx/>
                <a:buNone/>
              </a:pPr>
              <a:t>1</a:t>
            </a:fld>
            <a:endParaRPr lang="en-US" altLang="en-US" sz="1400" smtClean="0">
              <a:solidFill>
                <a:schemeClr val="bg1"/>
              </a:solidFill>
            </a:endParaRPr>
          </a:p>
        </p:txBody>
      </p:sp>
      <p:sp>
        <p:nvSpPr>
          <p:cNvPr id="6" name="Rectangle 5"/>
          <p:cNvSpPr/>
          <p:nvPr/>
        </p:nvSpPr>
        <p:spPr>
          <a:xfrm>
            <a:off x="0" y="6000768"/>
            <a:ext cx="9144000" cy="571504"/>
          </a:xfrm>
          <a:prstGeom prst="rect">
            <a:avLst/>
          </a:prstGeom>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a:p>
        </p:txBody>
      </p:sp>
      <p:sp>
        <p:nvSpPr>
          <p:cNvPr id="7" name="Rectangle 6"/>
          <p:cNvSpPr/>
          <p:nvPr/>
        </p:nvSpPr>
        <p:spPr>
          <a:xfrm rot="14282691">
            <a:off x="-1905303" y="4135168"/>
            <a:ext cx="6696696" cy="571504"/>
          </a:xfrm>
          <a:prstGeom prst="rect">
            <a:avLst/>
          </a:prstGeom>
          <a:solidFill>
            <a:schemeClr val="bg1">
              <a:lumMod val="65000"/>
            </a:schemeClr>
          </a:solidFill>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4094090862"/>
      </p:ext>
    </p:extLst>
  </p:cSld>
  <p:clrMapOvr>
    <a:masterClrMapping/>
  </p:clrMapOvr>
  <p:transition spd="slow">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Expansion to India –</a:t>
            </a:r>
            <a:br>
              <a:rPr lang="en-US" dirty="0" smtClean="0"/>
            </a:br>
            <a:r>
              <a:rPr lang="en-US" dirty="0" smtClean="0"/>
              <a:t>Tax Considerations</a:t>
            </a:r>
            <a:endParaRPr lang="en-CA" dirty="0"/>
          </a:p>
        </p:txBody>
      </p:sp>
      <p:sp>
        <p:nvSpPr>
          <p:cNvPr id="41987" name="Content Placeholder 2"/>
          <p:cNvSpPr>
            <a:spLocks noGrp="1"/>
          </p:cNvSpPr>
          <p:nvPr>
            <p:ph idx="1"/>
          </p:nvPr>
        </p:nvSpPr>
        <p:spPr>
          <a:xfrm>
            <a:off x="1285852" y="1643050"/>
            <a:ext cx="7412060" cy="4525963"/>
          </a:xfrm>
        </p:spPr>
        <p:txBody>
          <a:bodyPr>
            <a:normAutofit fontScale="92500" lnSpcReduction="20000"/>
          </a:bodyPr>
          <a:lstStyle/>
          <a:p>
            <a:r>
              <a:rPr lang="en-US" altLang="en-US" dirty="0" smtClean="0"/>
              <a:t>Minimize effective corporate income tax rate.</a:t>
            </a:r>
          </a:p>
          <a:p>
            <a:pPr lvl="1"/>
            <a:r>
              <a:rPr lang="en-US" altLang="en-US" dirty="0" smtClean="0"/>
              <a:t>Debt push down</a:t>
            </a:r>
          </a:p>
          <a:p>
            <a:pPr lvl="1"/>
            <a:r>
              <a:rPr lang="en-US" altLang="en-US" dirty="0" smtClean="0"/>
              <a:t>Transfer pricing</a:t>
            </a:r>
          </a:p>
          <a:p>
            <a:r>
              <a:rPr lang="en-US" altLang="en-US" dirty="0" smtClean="0"/>
              <a:t>Minimize taxes on repatriation of profits.</a:t>
            </a:r>
          </a:p>
          <a:p>
            <a:pPr lvl="1"/>
            <a:r>
              <a:rPr lang="en-US" altLang="en-US" dirty="0" smtClean="0"/>
              <a:t>Dividend distribution tax of 16.995%</a:t>
            </a:r>
          </a:p>
          <a:p>
            <a:r>
              <a:rPr lang="en-US" altLang="en-US" dirty="0" smtClean="0"/>
              <a:t>Minimize indirect taxes.</a:t>
            </a:r>
          </a:p>
          <a:p>
            <a:pPr lvl="1"/>
            <a:r>
              <a:rPr lang="en-US" altLang="en-US" dirty="0" smtClean="0"/>
              <a:t>Special economic zones (“SEZs”)</a:t>
            </a:r>
          </a:p>
          <a:p>
            <a:r>
              <a:rPr lang="en-US" altLang="en-US" dirty="0" smtClean="0"/>
              <a:t>Minimize taxes on future exit.</a:t>
            </a:r>
          </a:p>
          <a:p>
            <a:pPr lvl="1"/>
            <a:r>
              <a:rPr lang="en-US" altLang="en-US" dirty="0" smtClean="0"/>
              <a:t>Not a concern for </a:t>
            </a:r>
            <a:r>
              <a:rPr lang="en-US" altLang="en-US" dirty="0" err="1" smtClean="0"/>
              <a:t>Velan</a:t>
            </a:r>
            <a:r>
              <a:rPr lang="en-US" altLang="en-US" dirty="0" smtClean="0"/>
              <a:t> Inc.</a:t>
            </a:r>
            <a:endParaRPr lang="en-CA" altLang="en-US" dirty="0" smtClean="0"/>
          </a:p>
        </p:txBody>
      </p:sp>
      <p:sp>
        <p:nvSpPr>
          <p:cNvPr id="41988"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400" smtClean="0">
                <a:solidFill>
                  <a:schemeClr val="bg1"/>
                </a:solidFill>
              </a:rPr>
              <a:t>Copyright © 2014 McGraw-Hill Ryerson, Limited. All rights reserved.</a:t>
            </a:r>
          </a:p>
        </p:txBody>
      </p:sp>
      <p:sp>
        <p:nvSpPr>
          <p:cNvPr id="4198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fld id="{45B6A961-9DDB-4B17-AC86-5182D4A62F44}" type="slidenum">
              <a:rPr lang="en-US" altLang="en-US" sz="1400" smtClean="0">
                <a:solidFill>
                  <a:schemeClr val="bg1"/>
                </a:solidFill>
              </a:rPr>
              <a:pPr eaLnBrk="1" hangingPunct="1">
                <a:spcBef>
                  <a:spcPct val="0"/>
                </a:spcBef>
                <a:buFontTx/>
                <a:buNone/>
              </a:pPr>
              <a:t>10</a:t>
            </a:fld>
            <a:endParaRPr lang="en-US" altLang="en-US" sz="1400" smtClean="0">
              <a:solidFill>
                <a:schemeClr val="bg1"/>
              </a:solidFill>
            </a:endParaRPr>
          </a:p>
        </p:txBody>
      </p:sp>
      <p:sp>
        <p:nvSpPr>
          <p:cNvPr id="6" name="Rectangle 5"/>
          <p:cNvSpPr/>
          <p:nvPr/>
        </p:nvSpPr>
        <p:spPr>
          <a:xfrm rot="16200000">
            <a:off x="-2214598" y="2714632"/>
            <a:ext cx="6000768" cy="571504"/>
          </a:xfrm>
          <a:prstGeom prst="rect">
            <a:avLst/>
          </a:prstGeom>
          <a:solidFill>
            <a:schemeClr val="bg1">
              <a:lumMod val="65000"/>
            </a:schemeClr>
          </a:solidFill>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a:p>
        </p:txBody>
      </p:sp>
      <p:sp>
        <p:nvSpPr>
          <p:cNvPr id="7" name="Rectangle 6"/>
          <p:cNvSpPr/>
          <p:nvPr/>
        </p:nvSpPr>
        <p:spPr>
          <a:xfrm>
            <a:off x="0" y="6000768"/>
            <a:ext cx="9144000" cy="571504"/>
          </a:xfrm>
          <a:prstGeom prst="rect">
            <a:avLst/>
          </a:prstGeom>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43044858"/>
      </p:ext>
    </p:extLst>
  </p:cSld>
  <p:clrMapOvr>
    <a:masterClrMapping/>
  </p:clrMapOvr>
  <p:transition spd="slow">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Expansion to India –</a:t>
            </a:r>
            <a:br>
              <a:rPr lang="en-US" dirty="0" smtClean="0"/>
            </a:br>
            <a:r>
              <a:rPr lang="en-US" dirty="0" smtClean="0"/>
              <a:t>Final Structure</a:t>
            </a:r>
            <a:endParaRPr lang="en-CA" dirty="0"/>
          </a:p>
        </p:txBody>
      </p:sp>
      <p:pic>
        <p:nvPicPr>
          <p:cNvPr id="43013"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2786050" y="1785926"/>
            <a:ext cx="4696103" cy="452596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3011"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400" smtClean="0">
                <a:solidFill>
                  <a:schemeClr val="bg1"/>
                </a:solidFill>
              </a:rPr>
              <a:t>Copyright © 2014 McGraw-Hill Ryerson, Limited. All rights reserved.</a:t>
            </a:r>
          </a:p>
        </p:txBody>
      </p:sp>
      <p:sp>
        <p:nvSpPr>
          <p:cNvPr id="430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fld id="{7476B593-A0DC-489B-9CE8-4F737F287326}" type="slidenum">
              <a:rPr lang="en-US" altLang="en-US" sz="1400" smtClean="0">
                <a:solidFill>
                  <a:schemeClr val="bg1"/>
                </a:solidFill>
              </a:rPr>
              <a:pPr eaLnBrk="1" hangingPunct="1">
                <a:spcBef>
                  <a:spcPct val="0"/>
                </a:spcBef>
                <a:buFontTx/>
                <a:buNone/>
              </a:pPr>
              <a:t>11</a:t>
            </a:fld>
            <a:endParaRPr lang="en-US" altLang="en-US" sz="1400" smtClean="0">
              <a:solidFill>
                <a:schemeClr val="bg1"/>
              </a:solidFill>
            </a:endParaRPr>
          </a:p>
        </p:txBody>
      </p:sp>
      <p:sp>
        <p:nvSpPr>
          <p:cNvPr id="6" name="Rectangle 5"/>
          <p:cNvSpPr/>
          <p:nvPr/>
        </p:nvSpPr>
        <p:spPr>
          <a:xfrm rot="1362108">
            <a:off x="-1958474" y="5099918"/>
            <a:ext cx="9144000" cy="571504"/>
          </a:xfrm>
          <a:prstGeom prst="rect">
            <a:avLst/>
          </a:prstGeom>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a:p>
        </p:txBody>
      </p:sp>
      <p:sp>
        <p:nvSpPr>
          <p:cNvPr id="7" name="Rectangle 6"/>
          <p:cNvSpPr/>
          <p:nvPr/>
        </p:nvSpPr>
        <p:spPr>
          <a:xfrm rot="17252271">
            <a:off x="-2623348" y="2355565"/>
            <a:ext cx="6858000" cy="571504"/>
          </a:xfrm>
          <a:prstGeom prst="rect">
            <a:avLst/>
          </a:prstGeom>
          <a:solidFill>
            <a:schemeClr val="bg1">
              <a:lumMod val="65000"/>
            </a:schemeClr>
          </a:solidFill>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519215537"/>
      </p:ext>
    </p:extLst>
  </p:cSld>
  <p:clrMapOvr>
    <a:masterClrMapping/>
  </p:clrMapOvr>
  <p:transition spd="slow">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5852" y="274638"/>
            <a:ext cx="7400948" cy="1143000"/>
          </a:xfrm>
        </p:spPr>
        <p:txBody>
          <a:bodyPr/>
          <a:lstStyle/>
          <a:p>
            <a:r>
              <a:rPr lang="en-CA" dirty="0" smtClean="0"/>
              <a:t>Guest speaker – </a:t>
            </a:r>
            <a:r>
              <a:rPr lang="en-CA" dirty="0" err="1" smtClean="0"/>
              <a:t>Raffi</a:t>
            </a:r>
            <a:r>
              <a:rPr lang="en-CA" dirty="0" smtClean="0"/>
              <a:t> </a:t>
            </a:r>
            <a:r>
              <a:rPr lang="en-CA" dirty="0" err="1" smtClean="0"/>
              <a:t>Sossoyan</a:t>
            </a:r>
            <a:endParaRPr lang="en-CA" dirty="0"/>
          </a:p>
        </p:txBody>
      </p:sp>
      <p:sp>
        <p:nvSpPr>
          <p:cNvPr id="3" name="Content Placeholder 2"/>
          <p:cNvSpPr>
            <a:spLocks noGrp="1"/>
          </p:cNvSpPr>
          <p:nvPr>
            <p:ph idx="1"/>
          </p:nvPr>
        </p:nvSpPr>
        <p:spPr>
          <a:xfrm>
            <a:off x="785786" y="1357298"/>
            <a:ext cx="8572528" cy="4525963"/>
          </a:xfrm>
        </p:spPr>
        <p:txBody>
          <a:bodyPr>
            <a:noAutofit/>
          </a:bodyPr>
          <a:lstStyle/>
          <a:p>
            <a:pPr lvl="1">
              <a:buClr>
                <a:schemeClr val="accent2"/>
              </a:buClr>
              <a:buFont typeface="Wingdings" pitchFamily="2" charset="2"/>
              <a:buChar char="v"/>
            </a:pPr>
            <a:r>
              <a:rPr lang="en-US" altLang="en-US" sz="3200" dirty="0" smtClean="0"/>
              <a:t>Previously, was a Canadian, U.S. and International tax specialist with several companies including:</a:t>
            </a:r>
          </a:p>
          <a:p>
            <a:pPr lvl="2"/>
            <a:r>
              <a:rPr lang="en-US" altLang="en-US" sz="2800" dirty="0" smtClean="0"/>
              <a:t>Deloitte</a:t>
            </a:r>
          </a:p>
          <a:p>
            <a:pPr lvl="2"/>
            <a:r>
              <a:rPr lang="en-US" altLang="en-US" sz="2800" dirty="0" smtClean="0"/>
              <a:t>SNC-Lavalin</a:t>
            </a:r>
          </a:p>
          <a:p>
            <a:pPr lvl="2"/>
            <a:r>
              <a:rPr lang="en-US" altLang="en-US" sz="2800" dirty="0" smtClean="0"/>
              <a:t>Transat</a:t>
            </a:r>
          </a:p>
          <a:p>
            <a:pPr lvl="2"/>
            <a:r>
              <a:rPr lang="en-US" altLang="en-US" sz="2800" dirty="0" smtClean="0"/>
              <a:t>PwC</a:t>
            </a:r>
          </a:p>
          <a:p>
            <a:pPr lvl="2"/>
            <a:r>
              <a:rPr lang="en-US" altLang="en-US" sz="2800" dirty="0" smtClean="0"/>
              <a:t>BCE </a:t>
            </a:r>
            <a:r>
              <a:rPr lang="en-US" altLang="en-US" sz="2800" dirty="0" err="1" smtClean="0"/>
              <a:t>Emergis</a:t>
            </a:r>
            <a:endParaRPr lang="en-US" altLang="en-US" sz="2800" dirty="0" smtClean="0"/>
          </a:p>
          <a:p>
            <a:pPr lvl="2"/>
            <a:r>
              <a:rPr lang="en-US" altLang="en-US" sz="2800" dirty="0" smtClean="0"/>
              <a:t>YPG</a:t>
            </a:r>
          </a:p>
          <a:p>
            <a:endParaRPr lang="en-CA" sz="3600" dirty="0"/>
          </a:p>
        </p:txBody>
      </p:sp>
      <p:sp>
        <p:nvSpPr>
          <p:cNvPr id="4" name="Rectangle 3"/>
          <p:cNvSpPr/>
          <p:nvPr/>
        </p:nvSpPr>
        <p:spPr>
          <a:xfrm rot="14820695">
            <a:off x="-2208514" y="4088127"/>
            <a:ext cx="6000768" cy="571504"/>
          </a:xfrm>
          <a:prstGeom prst="rect">
            <a:avLst/>
          </a:prstGeom>
          <a:solidFill>
            <a:schemeClr val="bg1">
              <a:lumMod val="65000"/>
            </a:schemeClr>
          </a:solidFill>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a:p>
        </p:txBody>
      </p:sp>
      <p:sp>
        <p:nvSpPr>
          <p:cNvPr id="5" name="Rectangle 4"/>
          <p:cNvSpPr/>
          <p:nvPr/>
        </p:nvSpPr>
        <p:spPr>
          <a:xfrm>
            <a:off x="0" y="6000768"/>
            <a:ext cx="9144000" cy="571504"/>
          </a:xfrm>
          <a:prstGeom prst="rect">
            <a:avLst/>
          </a:prstGeom>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a:p>
        </p:txBody>
      </p:sp>
    </p:spTree>
  </p:cSld>
  <p:clrMapOvr>
    <a:masterClrMapping/>
  </p:clrMapOvr>
  <p:transition spd="slow">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dirty="0" smtClean="0"/>
              <a:t>About Velan Inc.</a:t>
            </a:r>
            <a:endParaRPr lang="en-CA" dirty="0"/>
          </a:p>
        </p:txBody>
      </p:sp>
      <p:sp>
        <p:nvSpPr>
          <p:cNvPr id="36867" name="Content Placeholder 2"/>
          <p:cNvSpPr>
            <a:spLocks noGrp="1"/>
          </p:cNvSpPr>
          <p:nvPr>
            <p:ph idx="1"/>
          </p:nvPr>
        </p:nvSpPr>
        <p:spPr>
          <a:xfrm>
            <a:off x="1142976" y="1600200"/>
            <a:ext cx="7543824" cy="4525963"/>
          </a:xfrm>
        </p:spPr>
        <p:txBody>
          <a:bodyPr>
            <a:normAutofit/>
          </a:bodyPr>
          <a:lstStyle/>
          <a:p>
            <a:r>
              <a:rPr lang="en-US" altLang="en-US" dirty="0" smtClean="0"/>
              <a:t>Manufacturer of a broad range of industrial valves for use in most industry applications including power generation, oil and gas, refining and petrochemicals, liquefied natural gas and cryogenics, pulp and paper, geothermal processes, subsea and shipbuilding.</a:t>
            </a:r>
          </a:p>
          <a:p>
            <a:endParaRPr lang="en-US" altLang="en-US" dirty="0" smtClean="0"/>
          </a:p>
          <a:p>
            <a:endParaRPr lang="en-CA" altLang="en-US" dirty="0" smtClean="0"/>
          </a:p>
        </p:txBody>
      </p:sp>
      <p:sp>
        <p:nvSpPr>
          <p:cNvPr id="36868"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400" smtClean="0">
                <a:solidFill>
                  <a:schemeClr val="bg1"/>
                </a:solidFill>
              </a:rPr>
              <a:t>Copyright © 2014 McGraw-Hill Ryerson, Limited. All rights reserved.</a:t>
            </a:r>
          </a:p>
        </p:txBody>
      </p:sp>
      <p:sp>
        <p:nvSpPr>
          <p:cNvPr id="3686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fld id="{1BAE8F27-E2A6-427A-BC48-788218571428}" type="slidenum">
              <a:rPr lang="en-US" altLang="en-US" sz="1400" smtClean="0">
                <a:solidFill>
                  <a:schemeClr val="bg1"/>
                </a:solidFill>
              </a:rPr>
              <a:pPr eaLnBrk="1" hangingPunct="1">
                <a:spcBef>
                  <a:spcPct val="0"/>
                </a:spcBef>
                <a:buFontTx/>
                <a:buNone/>
              </a:pPr>
              <a:t>3</a:t>
            </a:fld>
            <a:endParaRPr lang="en-US" altLang="en-US" sz="1400" smtClean="0">
              <a:solidFill>
                <a:schemeClr val="bg1"/>
              </a:solidFill>
            </a:endParaRPr>
          </a:p>
        </p:txBody>
      </p:sp>
      <p:sp>
        <p:nvSpPr>
          <p:cNvPr id="6" name="Rectangle 5"/>
          <p:cNvSpPr/>
          <p:nvPr/>
        </p:nvSpPr>
        <p:spPr>
          <a:xfrm rot="14457858">
            <a:off x="-1865832" y="4619343"/>
            <a:ext cx="6000768" cy="571504"/>
          </a:xfrm>
          <a:prstGeom prst="rect">
            <a:avLst/>
          </a:prstGeom>
          <a:solidFill>
            <a:schemeClr val="bg1">
              <a:lumMod val="65000"/>
            </a:schemeClr>
          </a:solidFill>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a:p>
        </p:txBody>
      </p:sp>
      <p:sp>
        <p:nvSpPr>
          <p:cNvPr id="7" name="Rectangle 6"/>
          <p:cNvSpPr/>
          <p:nvPr/>
        </p:nvSpPr>
        <p:spPr>
          <a:xfrm>
            <a:off x="0" y="6000768"/>
            <a:ext cx="9144000" cy="571504"/>
          </a:xfrm>
          <a:prstGeom prst="rect">
            <a:avLst/>
          </a:prstGeom>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680535380"/>
      </p:ext>
    </p:extLst>
  </p:cSld>
  <p:clrMapOvr>
    <a:masterClrMapping/>
  </p:clrMapOvr>
  <p:transition spd="slow">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About </a:t>
            </a:r>
            <a:r>
              <a:rPr lang="en-CA" dirty="0" err="1" smtClean="0"/>
              <a:t>Velan</a:t>
            </a:r>
            <a:r>
              <a:rPr lang="en-CA" dirty="0" smtClean="0"/>
              <a:t> Inc. (continue..)</a:t>
            </a:r>
            <a:endParaRPr lang="en-CA" dirty="0"/>
          </a:p>
        </p:txBody>
      </p:sp>
      <p:sp>
        <p:nvSpPr>
          <p:cNvPr id="3" name="Content Placeholder 2"/>
          <p:cNvSpPr>
            <a:spLocks noGrp="1"/>
          </p:cNvSpPr>
          <p:nvPr>
            <p:ph idx="1"/>
          </p:nvPr>
        </p:nvSpPr>
        <p:spPr>
          <a:xfrm>
            <a:off x="1357290" y="1600200"/>
            <a:ext cx="7329510" cy="4525963"/>
          </a:xfrm>
        </p:spPr>
        <p:txBody>
          <a:bodyPr/>
          <a:lstStyle/>
          <a:p>
            <a:r>
              <a:rPr lang="en-US" altLang="en-US" dirty="0" smtClean="0"/>
              <a:t>Over $500 million sales and 2,000 employees worldwide.</a:t>
            </a:r>
          </a:p>
          <a:p>
            <a:r>
              <a:rPr lang="en-US" altLang="en-US" dirty="0" smtClean="0"/>
              <a:t>16 manufacturing plants and 5 stocking &amp; distribution centers in 10 countries.</a:t>
            </a:r>
          </a:p>
          <a:p>
            <a:endParaRPr lang="en-CA" dirty="0"/>
          </a:p>
        </p:txBody>
      </p:sp>
      <p:sp>
        <p:nvSpPr>
          <p:cNvPr id="4" name="Rectangle 3"/>
          <p:cNvSpPr/>
          <p:nvPr/>
        </p:nvSpPr>
        <p:spPr>
          <a:xfrm rot="12697792">
            <a:off x="-1401290" y="4835666"/>
            <a:ext cx="9247965" cy="571504"/>
          </a:xfrm>
          <a:prstGeom prst="rect">
            <a:avLst/>
          </a:prstGeom>
          <a:solidFill>
            <a:schemeClr val="bg1">
              <a:lumMod val="65000"/>
            </a:schemeClr>
          </a:solidFill>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a:p>
        </p:txBody>
      </p:sp>
      <p:sp>
        <p:nvSpPr>
          <p:cNvPr id="5" name="Rectangle 4"/>
          <p:cNvSpPr/>
          <p:nvPr/>
        </p:nvSpPr>
        <p:spPr>
          <a:xfrm rot="19277820">
            <a:off x="2675085" y="4581970"/>
            <a:ext cx="9144000" cy="571504"/>
          </a:xfrm>
          <a:prstGeom prst="rect">
            <a:avLst/>
          </a:prstGeom>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a:p>
        </p:txBody>
      </p:sp>
    </p:spTree>
  </p:cSld>
  <p:clrMapOvr>
    <a:masterClrMapping/>
  </p:clrMapOvr>
  <p:transition spd="slow">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CA" dirty="0" smtClean="0"/>
              <a:t>Expansion to India –</a:t>
            </a:r>
            <a:br>
              <a:rPr lang="en-CA" dirty="0" smtClean="0"/>
            </a:br>
            <a:r>
              <a:rPr lang="en-CA" dirty="0" smtClean="0"/>
              <a:t>Why?</a:t>
            </a:r>
            <a:endParaRPr lang="en-CA" dirty="0"/>
          </a:p>
        </p:txBody>
      </p:sp>
      <p:sp>
        <p:nvSpPr>
          <p:cNvPr id="37891" name="Content Placeholder 2"/>
          <p:cNvSpPr>
            <a:spLocks noGrp="1"/>
          </p:cNvSpPr>
          <p:nvPr>
            <p:ph idx="1"/>
          </p:nvPr>
        </p:nvSpPr>
        <p:spPr>
          <a:xfrm>
            <a:off x="1500165" y="1700213"/>
            <a:ext cx="7197747" cy="3300423"/>
          </a:xfrm>
        </p:spPr>
        <p:txBody>
          <a:bodyPr>
            <a:noAutofit/>
          </a:bodyPr>
          <a:lstStyle/>
          <a:p>
            <a:r>
              <a:rPr lang="en-US" altLang="en-US" sz="3600" dirty="0" smtClean="0"/>
              <a:t>India’s recent growth has led to an increasing need for electrical power.</a:t>
            </a:r>
          </a:p>
          <a:p>
            <a:r>
              <a:rPr lang="en-US" altLang="en-US" sz="3600" dirty="0" smtClean="0"/>
              <a:t>Indian government policies promote its utilities to use local rather than foreign manufacturers.</a:t>
            </a:r>
          </a:p>
          <a:p>
            <a:endParaRPr lang="en-US" altLang="en-US" sz="3600" dirty="0" smtClean="0"/>
          </a:p>
        </p:txBody>
      </p:sp>
      <p:sp>
        <p:nvSpPr>
          <p:cNvPr id="37892"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400" smtClean="0">
                <a:solidFill>
                  <a:schemeClr val="bg1"/>
                </a:solidFill>
              </a:rPr>
              <a:t>Copyright © 2014 McGraw-Hill Ryerson, Limited. All rights reserved.</a:t>
            </a:r>
          </a:p>
        </p:txBody>
      </p:sp>
      <p:sp>
        <p:nvSpPr>
          <p:cNvPr id="3789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fld id="{39A3F8A6-BE45-4903-8EA8-8A4BA23AC5EE}" type="slidenum">
              <a:rPr lang="en-US" altLang="en-US" sz="1400" smtClean="0">
                <a:solidFill>
                  <a:schemeClr val="bg1"/>
                </a:solidFill>
              </a:rPr>
              <a:pPr eaLnBrk="1" hangingPunct="1">
                <a:spcBef>
                  <a:spcPct val="0"/>
                </a:spcBef>
                <a:buFontTx/>
                <a:buNone/>
              </a:pPr>
              <a:t>5</a:t>
            </a:fld>
            <a:endParaRPr lang="en-US" altLang="en-US" sz="1400" smtClean="0">
              <a:solidFill>
                <a:schemeClr val="bg1"/>
              </a:solidFill>
            </a:endParaRPr>
          </a:p>
        </p:txBody>
      </p:sp>
      <p:sp>
        <p:nvSpPr>
          <p:cNvPr id="6" name="Rectangle 5"/>
          <p:cNvSpPr/>
          <p:nvPr/>
        </p:nvSpPr>
        <p:spPr>
          <a:xfrm rot="16200000">
            <a:off x="-2214598" y="2714632"/>
            <a:ext cx="6000768" cy="571504"/>
          </a:xfrm>
          <a:prstGeom prst="rect">
            <a:avLst/>
          </a:prstGeom>
          <a:solidFill>
            <a:schemeClr val="bg1">
              <a:lumMod val="65000"/>
            </a:schemeClr>
          </a:solidFill>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a:p>
        </p:txBody>
      </p:sp>
      <p:sp>
        <p:nvSpPr>
          <p:cNvPr id="7" name="Rectangle 6"/>
          <p:cNvSpPr/>
          <p:nvPr/>
        </p:nvSpPr>
        <p:spPr>
          <a:xfrm>
            <a:off x="0" y="6000768"/>
            <a:ext cx="9144000" cy="571504"/>
          </a:xfrm>
          <a:prstGeom prst="rect">
            <a:avLst/>
          </a:prstGeom>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54669106"/>
      </p:ext>
    </p:extLst>
  </p:cSld>
  <p:clrMapOvr>
    <a:masterClrMapping/>
  </p:clrMapOvr>
  <p:transition spd="slow">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Expansion to India –</a:t>
            </a:r>
            <a:br>
              <a:rPr lang="en-CA" dirty="0" smtClean="0"/>
            </a:br>
            <a:r>
              <a:rPr lang="en-CA" dirty="0" smtClean="0"/>
              <a:t>Why? (continue..)</a:t>
            </a:r>
            <a:endParaRPr lang="en-CA" dirty="0"/>
          </a:p>
        </p:txBody>
      </p:sp>
      <p:sp>
        <p:nvSpPr>
          <p:cNvPr id="3" name="Content Placeholder 2"/>
          <p:cNvSpPr>
            <a:spLocks noGrp="1"/>
          </p:cNvSpPr>
          <p:nvPr>
            <p:ph idx="1"/>
          </p:nvPr>
        </p:nvSpPr>
        <p:spPr>
          <a:xfrm>
            <a:off x="1357290" y="1600200"/>
            <a:ext cx="7329510" cy="4525963"/>
          </a:xfrm>
        </p:spPr>
        <p:txBody>
          <a:bodyPr>
            <a:normAutofit/>
          </a:bodyPr>
          <a:lstStyle/>
          <a:p>
            <a:r>
              <a:rPr lang="en-US" altLang="en-US" sz="3600" dirty="0" smtClean="0"/>
              <a:t>Prices and delivery times for supplying the Indian market from existing plants were not competitive.</a:t>
            </a:r>
          </a:p>
          <a:p>
            <a:r>
              <a:rPr lang="en-US" altLang="en-US" sz="3600" dirty="0" smtClean="0"/>
              <a:t>Internal need to outsource certain head-office support services to low-cost jurisdictions.</a:t>
            </a:r>
          </a:p>
          <a:p>
            <a:endParaRPr lang="en-CA" sz="3600" dirty="0"/>
          </a:p>
        </p:txBody>
      </p:sp>
      <p:sp>
        <p:nvSpPr>
          <p:cNvPr id="4" name="Rectangle 3"/>
          <p:cNvSpPr/>
          <p:nvPr/>
        </p:nvSpPr>
        <p:spPr>
          <a:xfrm rot="16200000">
            <a:off x="-2214598" y="2714632"/>
            <a:ext cx="6000768" cy="571504"/>
          </a:xfrm>
          <a:prstGeom prst="rect">
            <a:avLst/>
          </a:prstGeom>
          <a:solidFill>
            <a:schemeClr val="bg1">
              <a:lumMod val="65000"/>
            </a:schemeClr>
          </a:solidFill>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a:p>
        </p:txBody>
      </p:sp>
      <p:sp>
        <p:nvSpPr>
          <p:cNvPr id="5" name="Rectangle 4"/>
          <p:cNvSpPr/>
          <p:nvPr/>
        </p:nvSpPr>
        <p:spPr>
          <a:xfrm>
            <a:off x="0" y="6000768"/>
            <a:ext cx="9144000" cy="571504"/>
          </a:xfrm>
          <a:prstGeom prst="rect">
            <a:avLst/>
          </a:prstGeom>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a:p>
        </p:txBody>
      </p:sp>
    </p:spTree>
  </p:cSld>
  <p:clrMapOvr>
    <a:masterClrMapping/>
  </p:clrMapOvr>
  <p:transition spd="slow">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CA" dirty="0" smtClean="0"/>
              <a:t>Expansion to India –</a:t>
            </a:r>
            <a:br>
              <a:rPr lang="en-CA" dirty="0" smtClean="0"/>
            </a:br>
            <a:r>
              <a:rPr lang="en-CA" dirty="0" smtClean="0"/>
              <a:t>Constraints</a:t>
            </a:r>
            <a:endParaRPr lang="en-CA" dirty="0"/>
          </a:p>
        </p:txBody>
      </p:sp>
      <p:sp>
        <p:nvSpPr>
          <p:cNvPr id="38915" name="Content Placeholder 2"/>
          <p:cNvSpPr>
            <a:spLocks noGrp="1"/>
          </p:cNvSpPr>
          <p:nvPr>
            <p:ph idx="1"/>
          </p:nvPr>
        </p:nvSpPr>
        <p:spPr>
          <a:xfrm>
            <a:off x="1285852" y="1600200"/>
            <a:ext cx="7400948" cy="4525963"/>
          </a:xfrm>
        </p:spPr>
        <p:txBody>
          <a:bodyPr>
            <a:normAutofit fontScale="92500" lnSpcReduction="20000"/>
          </a:bodyPr>
          <a:lstStyle/>
          <a:p>
            <a:r>
              <a:rPr lang="en-US" altLang="en-US" dirty="0" smtClean="0"/>
              <a:t>India is a high tax jurisdiction.</a:t>
            </a:r>
          </a:p>
          <a:p>
            <a:pPr lvl="1"/>
            <a:r>
              <a:rPr lang="en-US" altLang="en-US" dirty="0" smtClean="0"/>
              <a:t>Effective corporate income tax rate over 40% vs. 27% for a Quebec-based company.</a:t>
            </a:r>
          </a:p>
          <a:p>
            <a:r>
              <a:rPr lang="en-US" altLang="en-US" dirty="0" smtClean="0"/>
              <a:t>India is a very bureaucratic jurisdiction.</a:t>
            </a:r>
          </a:p>
          <a:p>
            <a:pPr lvl="1"/>
            <a:r>
              <a:rPr lang="en-US" altLang="en-US" dirty="0" smtClean="0"/>
              <a:t>Red tape and burdensome regulations.</a:t>
            </a:r>
          </a:p>
          <a:p>
            <a:pPr lvl="1"/>
            <a:r>
              <a:rPr lang="en-US" altLang="en-US" dirty="0" smtClean="0"/>
              <a:t>Many different types of taxes (customs duty, excise, duty, central sales tax, state sales tax, transfer taxes).</a:t>
            </a:r>
          </a:p>
          <a:p>
            <a:r>
              <a:rPr lang="en-US" altLang="en-US" dirty="0" smtClean="0"/>
              <a:t>Strong foreign currency controls.</a:t>
            </a:r>
          </a:p>
          <a:p>
            <a:pPr lvl="1"/>
            <a:r>
              <a:rPr lang="en-US" altLang="en-US" dirty="0" smtClean="0"/>
              <a:t>Indian businesses transacting with each other must use the Indian rupee.</a:t>
            </a:r>
          </a:p>
          <a:p>
            <a:endParaRPr lang="en-CA" altLang="en-US" dirty="0" smtClean="0"/>
          </a:p>
        </p:txBody>
      </p:sp>
      <p:sp>
        <p:nvSpPr>
          <p:cNvPr id="38916"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400" smtClean="0">
                <a:solidFill>
                  <a:schemeClr val="bg1"/>
                </a:solidFill>
              </a:rPr>
              <a:t>Copyright © 2014 McGraw-Hill Ryerson, Limited. All rights reserved.</a:t>
            </a:r>
          </a:p>
        </p:txBody>
      </p:sp>
      <p:sp>
        <p:nvSpPr>
          <p:cNvPr id="3891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fld id="{AFFB7F34-5819-4E71-B5D3-2ED499FEF57F}" type="slidenum">
              <a:rPr lang="en-US" altLang="en-US" sz="1400" smtClean="0">
                <a:solidFill>
                  <a:schemeClr val="bg1"/>
                </a:solidFill>
              </a:rPr>
              <a:pPr eaLnBrk="1" hangingPunct="1">
                <a:spcBef>
                  <a:spcPct val="0"/>
                </a:spcBef>
                <a:buFontTx/>
                <a:buNone/>
              </a:pPr>
              <a:t>7</a:t>
            </a:fld>
            <a:endParaRPr lang="en-US" altLang="en-US" sz="1400" smtClean="0">
              <a:solidFill>
                <a:schemeClr val="bg1"/>
              </a:solidFill>
            </a:endParaRPr>
          </a:p>
        </p:txBody>
      </p:sp>
      <p:sp>
        <p:nvSpPr>
          <p:cNvPr id="6" name="Rectangle 5"/>
          <p:cNvSpPr/>
          <p:nvPr/>
        </p:nvSpPr>
        <p:spPr>
          <a:xfrm rot="16200000">
            <a:off x="-2214598" y="2714632"/>
            <a:ext cx="6000768" cy="571504"/>
          </a:xfrm>
          <a:prstGeom prst="rect">
            <a:avLst/>
          </a:prstGeom>
          <a:solidFill>
            <a:schemeClr val="bg1">
              <a:lumMod val="65000"/>
            </a:schemeClr>
          </a:solidFill>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a:p>
        </p:txBody>
      </p:sp>
      <p:sp>
        <p:nvSpPr>
          <p:cNvPr id="7" name="Rectangle 6"/>
          <p:cNvSpPr/>
          <p:nvPr/>
        </p:nvSpPr>
        <p:spPr>
          <a:xfrm>
            <a:off x="0" y="6000768"/>
            <a:ext cx="9144000" cy="571504"/>
          </a:xfrm>
          <a:prstGeom prst="rect">
            <a:avLst/>
          </a:prstGeom>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073782542"/>
      </p:ext>
    </p:extLst>
  </p:cSld>
  <p:clrMapOvr>
    <a:masterClrMapping/>
  </p:clrMapOvr>
  <p:transition spd="slow">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dirty="0" smtClean="0"/>
              <a:t>Form of Investment – 2 Choices</a:t>
            </a:r>
            <a:endParaRPr lang="en-CA" dirty="0"/>
          </a:p>
        </p:txBody>
      </p:sp>
      <p:sp>
        <p:nvSpPr>
          <p:cNvPr id="39939" name="Content Placeholder 2"/>
          <p:cNvSpPr>
            <a:spLocks noGrp="1"/>
          </p:cNvSpPr>
          <p:nvPr>
            <p:ph idx="1"/>
          </p:nvPr>
        </p:nvSpPr>
        <p:spPr>
          <a:xfrm>
            <a:off x="4429124" y="1857364"/>
            <a:ext cx="4429124" cy="4071966"/>
          </a:xfrm>
        </p:spPr>
        <p:txBody>
          <a:bodyPr>
            <a:normAutofit fontScale="85000" lnSpcReduction="20000"/>
          </a:bodyPr>
          <a:lstStyle/>
          <a:p>
            <a:pPr lvl="1">
              <a:buNone/>
            </a:pPr>
            <a:r>
              <a:rPr lang="en-US" altLang="en-US" sz="2900" b="1" dirty="0" smtClean="0"/>
              <a:t>Cons:</a:t>
            </a:r>
          </a:p>
          <a:p>
            <a:pPr lvl="2"/>
            <a:r>
              <a:rPr lang="en-US" altLang="en-US" sz="2900" dirty="0" smtClean="0"/>
              <a:t>Worldwide sales into India from other subsidiaries may be “attracted” to the Indian branch resulting in increased taxes.</a:t>
            </a:r>
          </a:p>
          <a:p>
            <a:pPr lvl="2"/>
            <a:r>
              <a:rPr lang="en-US" altLang="en-US" sz="2900" dirty="0" smtClean="0"/>
              <a:t>Limited flexibility with tax planning.</a:t>
            </a:r>
          </a:p>
          <a:p>
            <a:pPr lvl="2"/>
            <a:r>
              <a:rPr lang="en-US" altLang="en-US" sz="2900" dirty="0" smtClean="0"/>
              <a:t>Does not solve local content or outsourcing issues.</a:t>
            </a:r>
          </a:p>
          <a:p>
            <a:pPr lvl="2"/>
            <a:endParaRPr lang="en-US" altLang="en-US" dirty="0" smtClean="0"/>
          </a:p>
        </p:txBody>
      </p:sp>
      <p:sp>
        <p:nvSpPr>
          <p:cNvPr id="39940"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400" smtClean="0">
                <a:solidFill>
                  <a:schemeClr val="bg1"/>
                </a:solidFill>
              </a:rPr>
              <a:t>Copyright © 2014 McGraw-Hill Ryerson, Limited. All rights reserved.</a:t>
            </a:r>
          </a:p>
        </p:txBody>
      </p:sp>
      <p:sp>
        <p:nvSpPr>
          <p:cNvPr id="3994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fld id="{DE4142AE-03C1-42D3-BDC1-466BB40833E9}" type="slidenum">
              <a:rPr lang="en-US" altLang="en-US" sz="1400" smtClean="0">
                <a:solidFill>
                  <a:schemeClr val="bg1"/>
                </a:solidFill>
              </a:rPr>
              <a:pPr eaLnBrk="1" hangingPunct="1">
                <a:spcBef>
                  <a:spcPct val="0"/>
                </a:spcBef>
                <a:buFontTx/>
                <a:buNone/>
              </a:pPr>
              <a:t>8</a:t>
            </a:fld>
            <a:endParaRPr lang="en-US" altLang="en-US" sz="1400" smtClean="0">
              <a:solidFill>
                <a:schemeClr val="bg1"/>
              </a:solidFill>
            </a:endParaRPr>
          </a:p>
        </p:txBody>
      </p:sp>
      <p:sp>
        <p:nvSpPr>
          <p:cNvPr id="7" name="Rectangle 6"/>
          <p:cNvSpPr/>
          <p:nvPr/>
        </p:nvSpPr>
        <p:spPr>
          <a:xfrm>
            <a:off x="0" y="6000768"/>
            <a:ext cx="9144000" cy="571504"/>
          </a:xfrm>
          <a:prstGeom prst="rect">
            <a:avLst/>
          </a:prstGeom>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a:p>
        </p:txBody>
      </p:sp>
      <p:sp>
        <p:nvSpPr>
          <p:cNvPr id="8" name="TextBox 7"/>
          <p:cNvSpPr txBox="1"/>
          <p:nvPr/>
        </p:nvSpPr>
        <p:spPr>
          <a:xfrm>
            <a:off x="0" y="1857364"/>
            <a:ext cx="4143436" cy="4093428"/>
          </a:xfrm>
          <a:prstGeom prst="rect">
            <a:avLst/>
          </a:prstGeom>
          <a:noFill/>
        </p:spPr>
        <p:txBody>
          <a:bodyPr wrap="square" rtlCol="0">
            <a:spAutoFit/>
          </a:bodyPr>
          <a:lstStyle/>
          <a:p>
            <a:pPr lvl="1"/>
            <a:r>
              <a:rPr lang="en-US" altLang="en-US" sz="2400" b="1" dirty="0" smtClean="0"/>
              <a:t>Pros:</a:t>
            </a:r>
          </a:p>
          <a:p>
            <a:pPr lvl="2">
              <a:buFont typeface="Arial" pitchFamily="34" charset="0"/>
              <a:buChar char="•"/>
            </a:pPr>
            <a:r>
              <a:rPr lang="en-US" altLang="en-US" sz="2400" dirty="0" smtClean="0"/>
              <a:t>   Easy to set-up – less start-up costs</a:t>
            </a:r>
          </a:p>
          <a:p>
            <a:pPr lvl="2">
              <a:buFont typeface="Arial" pitchFamily="34" charset="0"/>
              <a:buChar char="•"/>
            </a:pPr>
            <a:r>
              <a:rPr lang="en-US" altLang="en-US" sz="2400" dirty="0" smtClean="0"/>
              <a:t>   Start-up phase losses can be used to reduce taxes on profitable Canadian operations</a:t>
            </a:r>
          </a:p>
          <a:p>
            <a:pPr lvl="2">
              <a:buFont typeface="Arial" pitchFamily="34" charset="0"/>
              <a:buChar char="•"/>
            </a:pPr>
            <a:r>
              <a:rPr lang="en-US" altLang="en-US" sz="2400" dirty="0" smtClean="0"/>
              <a:t>   Repatriation of profits are easier – No foreign currency controls.</a:t>
            </a:r>
          </a:p>
          <a:p>
            <a:endParaRPr lang="en-CA" dirty="0"/>
          </a:p>
        </p:txBody>
      </p:sp>
      <p:sp>
        <p:nvSpPr>
          <p:cNvPr id="9" name="TextBox 8"/>
          <p:cNvSpPr txBox="1"/>
          <p:nvPr/>
        </p:nvSpPr>
        <p:spPr>
          <a:xfrm>
            <a:off x="714348" y="1285860"/>
            <a:ext cx="7929618" cy="954107"/>
          </a:xfrm>
          <a:prstGeom prst="rect">
            <a:avLst/>
          </a:prstGeom>
          <a:noFill/>
        </p:spPr>
        <p:txBody>
          <a:bodyPr wrap="square" rtlCol="0">
            <a:spAutoFit/>
          </a:bodyPr>
          <a:lstStyle/>
          <a:p>
            <a:pPr algn="ctr"/>
            <a:r>
              <a:rPr lang="en-US" altLang="en-US" sz="2800" dirty="0" smtClean="0"/>
              <a:t>1. Foreign Branch of Canadian Corporation</a:t>
            </a:r>
          </a:p>
          <a:p>
            <a:pPr algn="ctr"/>
            <a:endParaRPr lang="en-CA" sz="2800" dirty="0"/>
          </a:p>
        </p:txBody>
      </p:sp>
    </p:spTree>
    <p:extLst>
      <p:ext uri="{BB962C8B-B14F-4D97-AF65-F5344CB8AC3E}">
        <p14:creationId xmlns:p14="http://schemas.microsoft.com/office/powerpoint/2010/main" val="1345430376"/>
      </p:ext>
    </p:extLst>
  </p:cSld>
  <p:clrMapOvr>
    <a:masterClrMapping/>
  </p:clrMapOvr>
  <p:transition spd="slow">
    <p:wheel spokes="8"/>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dirty="0" smtClean="0"/>
              <a:t>Form of Investment – 2 Choices</a:t>
            </a:r>
            <a:endParaRPr lang="en-CA" dirty="0"/>
          </a:p>
        </p:txBody>
      </p:sp>
      <p:sp>
        <p:nvSpPr>
          <p:cNvPr id="39939" name="Content Placeholder 2"/>
          <p:cNvSpPr>
            <a:spLocks noGrp="1"/>
          </p:cNvSpPr>
          <p:nvPr>
            <p:ph idx="1"/>
          </p:nvPr>
        </p:nvSpPr>
        <p:spPr>
          <a:xfrm>
            <a:off x="4429124" y="1857364"/>
            <a:ext cx="4429124" cy="4071966"/>
          </a:xfrm>
        </p:spPr>
        <p:txBody>
          <a:bodyPr>
            <a:normAutofit lnSpcReduction="10000"/>
          </a:bodyPr>
          <a:lstStyle/>
          <a:p>
            <a:pPr lvl="1">
              <a:buNone/>
            </a:pPr>
            <a:r>
              <a:rPr lang="en-US" altLang="en-US" sz="2900" b="1" dirty="0" smtClean="0"/>
              <a:t>Cons:</a:t>
            </a:r>
          </a:p>
          <a:p>
            <a:pPr lvl="2"/>
            <a:r>
              <a:rPr lang="en-US" altLang="en-US" sz="2800" dirty="0" smtClean="0"/>
              <a:t>Subject to foreign currency controls.</a:t>
            </a:r>
          </a:p>
          <a:p>
            <a:pPr lvl="2"/>
            <a:r>
              <a:rPr lang="en-US" altLang="en-US" sz="2800" dirty="0" smtClean="0"/>
              <a:t>Greater compliance costs and administrative burdens.</a:t>
            </a:r>
          </a:p>
          <a:p>
            <a:pPr lvl="2"/>
            <a:r>
              <a:rPr lang="en-US" altLang="en-US" sz="2800" dirty="0" smtClean="0"/>
              <a:t>No loss utilization in start-up phase.</a:t>
            </a:r>
          </a:p>
          <a:p>
            <a:pPr lvl="2"/>
            <a:endParaRPr lang="en-US" altLang="en-US" dirty="0" smtClean="0"/>
          </a:p>
        </p:txBody>
      </p:sp>
      <p:sp>
        <p:nvSpPr>
          <p:cNvPr id="39940"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1400" smtClean="0">
                <a:solidFill>
                  <a:schemeClr val="bg1"/>
                </a:solidFill>
              </a:rPr>
              <a:t>Copyright © 2014 McGraw-Hill Ryerson, Limited. All rights reserved.</a:t>
            </a:r>
          </a:p>
        </p:txBody>
      </p:sp>
      <p:sp>
        <p:nvSpPr>
          <p:cNvPr id="3994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fld id="{DE4142AE-03C1-42D3-BDC1-466BB40833E9}" type="slidenum">
              <a:rPr lang="en-US" altLang="en-US" sz="1400" smtClean="0">
                <a:solidFill>
                  <a:schemeClr val="bg1"/>
                </a:solidFill>
              </a:rPr>
              <a:pPr eaLnBrk="1" hangingPunct="1">
                <a:spcBef>
                  <a:spcPct val="0"/>
                </a:spcBef>
                <a:buFontTx/>
                <a:buNone/>
              </a:pPr>
              <a:t>9</a:t>
            </a:fld>
            <a:endParaRPr lang="en-US" altLang="en-US" sz="1400" smtClean="0">
              <a:solidFill>
                <a:schemeClr val="bg1"/>
              </a:solidFill>
            </a:endParaRPr>
          </a:p>
        </p:txBody>
      </p:sp>
      <p:sp>
        <p:nvSpPr>
          <p:cNvPr id="7" name="Rectangle 6"/>
          <p:cNvSpPr/>
          <p:nvPr/>
        </p:nvSpPr>
        <p:spPr>
          <a:xfrm>
            <a:off x="0" y="6000768"/>
            <a:ext cx="9144000" cy="571504"/>
          </a:xfrm>
          <a:prstGeom prst="rect">
            <a:avLst/>
          </a:prstGeom>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a:p>
        </p:txBody>
      </p:sp>
      <p:sp>
        <p:nvSpPr>
          <p:cNvPr id="8" name="TextBox 7"/>
          <p:cNvSpPr txBox="1"/>
          <p:nvPr/>
        </p:nvSpPr>
        <p:spPr>
          <a:xfrm>
            <a:off x="0" y="1857364"/>
            <a:ext cx="4572000" cy="4431983"/>
          </a:xfrm>
          <a:prstGeom prst="rect">
            <a:avLst/>
          </a:prstGeom>
          <a:noFill/>
        </p:spPr>
        <p:txBody>
          <a:bodyPr wrap="square" rtlCol="0">
            <a:spAutoFit/>
          </a:bodyPr>
          <a:lstStyle/>
          <a:p>
            <a:pPr lvl="1"/>
            <a:r>
              <a:rPr lang="en-US" altLang="en-US" sz="2400" b="1" dirty="0" smtClean="0"/>
              <a:t>Pros:</a:t>
            </a:r>
          </a:p>
          <a:p>
            <a:pPr lvl="2">
              <a:buFont typeface="Arial" pitchFamily="34" charset="0"/>
              <a:buChar char="•"/>
            </a:pPr>
            <a:r>
              <a:rPr lang="en-US" altLang="en-US" sz="2400" dirty="0" smtClean="0"/>
              <a:t>   More Indian sales opportunities due to local content.</a:t>
            </a:r>
          </a:p>
          <a:p>
            <a:pPr lvl="2">
              <a:buFont typeface="Arial" pitchFamily="34" charset="0"/>
              <a:buChar char="•"/>
            </a:pPr>
            <a:r>
              <a:rPr lang="en-US" altLang="en-US" sz="2400" dirty="0" smtClean="0"/>
              <a:t>   Simpler to offshore head office support services.</a:t>
            </a:r>
          </a:p>
          <a:p>
            <a:pPr lvl="2">
              <a:buFont typeface="Arial" pitchFamily="34" charset="0"/>
              <a:buChar char="•"/>
            </a:pPr>
            <a:r>
              <a:rPr lang="en-US" altLang="en-US" sz="2400" dirty="0" smtClean="0"/>
              <a:t>   Corporate veil.</a:t>
            </a:r>
          </a:p>
          <a:p>
            <a:pPr lvl="2">
              <a:buFont typeface="Arial" pitchFamily="34" charset="0"/>
              <a:buChar char="•"/>
            </a:pPr>
            <a:r>
              <a:rPr lang="en-US" altLang="en-US" sz="2400" dirty="0" smtClean="0"/>
              <a:t>   Easier to obtain local financing.</a:t>
            </a:r>
          </a:p>
          <a:p>
            <a:pPr lvl="2">
              <a:buFont typeface="Arial" pitchFamily="34" charset="0"/>
              <a:buChar char="•"/>
            </a:pPr>
            <a:r>
              <a:rPr lang="en-US" altLang="en-US" sz="2400" dirty="0" smtClean="0"/>
              <a:t>   Greater flexibility with tax planning.</a:t>
            </a:r>
          </a:p>
          <a:p>
            <a:endParaRPr lang="en-CA" dirty="0"/>
          </a:p>
        </p:txBody>
      </p:sp>
      <p:sp>
        <p:nvSpPr>
          <p:cNvPr id="9" name="TextBox 8"/>
          <p:cNvSpPr txBox="1"/>
          <p:nvPr/>
        </p:nvSpPr>
        <p:spPr>
          <a:xfrm>
            <a:off x="714348" y="1285861"/>
            <a:ext cx="7929618" cy="1384995"/>
          </a:xfrm>
          <a:prstGeom prst="rect">
            <a:avLst/>
          </a:prstGeom>
          <a:noFill/>
        </p:spPr>
        <p:txBody>
          <a:bodyPr wrap="square" rtlCol="0">
            <a:spAutoFit/>
          </a:bodyPr>
          <a:lstStyle/>
          <a:p>
            <a:pPr algn="ctr"/>
            <a:r>
              <a:rPr lang="en-US" altLang="en-US" sz="2800" dirty="0" smtClean="0"/>
              <a:t>2. New Indian Subsidiary</a:t>
            </a:r>
          </a:p>
          <a:p>
            <a:pPr algn="ctr"/>
            <a:endParaRPr lang="en-US" altLang="en-US" sz="2800" dirty="0" smtClean="0"/>
          </a:p>
          <a:p>
            <a:pPr algn="ctr"/>
            <a:endParaRPr lang="en-CA" sz="2800" dirty="0"/>
          </a:p>
        </p:txBody>
      </p:sp>
    </p:spTree>
    <p:extLst>
      <p:ext uri="{BB962C8B-B14F-4D97-AF65-F5344CB8AC3E}">
        <p14:creationId xmlns:p14="http://schemas.microsoft.com/office/powerpoint/2010/main" val="1345430376"/>
      </p:ext>
    </p:extLst>
  </p:cSld>
  <p:clrMapOvr>
    <a:masterClrMapping/>
  </p:clrMapOvr>
  <p:transition spd="slow">
    <p:wheel spokes="8"/>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TotalTime>
  <Words>597</Words>
  <Application>Microsoft Office PowerPoint</Application>
  <PresentationFormat>On-screen Show (4:3)</PresentationFormat>
  <Paragraphs>79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Guest speaker – Raffi Sossoyan</vt:lpstr>
      <vt:lpstr>Guest speaker – Raffi Sossoyan</vt:lpstr>
      <vt:lpstr>About Velan Inc.</vt:lpstr>
      <vt:lpstr>About Velan Inc. (continue..)</vt:lpstr>
      <vt:lpstr>Expansion to India – Why?</vt:lpstr>
      <vt:lpstr>Expansion to India – Why? (continue..)</vt:lpstr>
      <vt:lpstr>Expansion to India – Constraints</vt:lpstr>
      <vt:lpstr>Form of Investment – 2 Choices</vt:lpstr>
      <vt:lpstr>Form of Investment – 2 Choices</vt:lpstr>
      <vt:lpstr>Expansion to India – Tax Considerations</vt:lpstr>
      <vt:lpstr>Expansion to India – Final Structure</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Guest speaker – Raffi Sossoyan</dc:title>
  <dc:creator>tara</dc:creator>
  <cp:lastModifiedBy>tara</cp:lastModifiedBy>
  <cp:revision>5</cp:revision>
  <dcterms:created xsi:type="dcterms:W3CDTF">2015-03-23T20:54:56Z</dcterms:created>
  <dcterms:modified xsi:type="dcterms:W3CDTF">2015-04-11T01:08:06Z</dcterms:modified>
</cp:coreProperties>
</file>