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26"/>
  </p:notesMasterIdLst>
  <p:handoutMasterIdLst>
    <p:handoutMasterId r:id="rId27"/>
  </p:handoutMasterIdLst>
  <p:sldIdLst>
    <p:sldId id="259" r:id="rId2"/>
    <p:sldId id="260" r:id="rId3"/>
    <p:sldId id="261" r:id="rId4"/>
    <p:sldId id="262" r:id="rId5"/>
    <p:sldId id="28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4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1FD3E9-D474-455B-AD4F-115CACE52ACC}" type="datetimeFigureOut">
              <a:rPr lang="en-CA"/>
              <a:pPr>
                <a:defRPr/>
              </a:pPr>
              <a:t>12/03/2015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73416A-6F1A-47C8-8533-88D16545857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4548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D878C74-C9CF-4405-8C7B-EB1F011B3A7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143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0C65AC-651D-46D3-AEEA-435B235A306C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3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C2505A-CC20-4602-B081-241DB7FA87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092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D911F-6B08-4CD7-8905-1A98114BEF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25590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97092-00B6-4D93-83EA-A3FC8504E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7215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843B99-C690-4C79-BA5B-522F8C0C89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02192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D996D-F10C-4441-9A30-93CA8DF1D5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52749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835D0-0256-4E2C-93FC-C16E286DD6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4735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28B21-D119-4014-B449-04F652E7A7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5015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CC8A2-C3FE-43BB-9575-BFF195AEE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92510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B81A5-5D14-476F-8C86-7EE965353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64359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CDFB2-AF16-4E1E-A8D2-AED6397E31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9390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361DE-0BDC-4647-92CB-DDC5527468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06331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6308727"/>
            <a:ext cx="9144000" cy="549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381750"/>
            <a:ext cx="64807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>
                <a:solidFill>
                  <a:schemeClr val="bg1"/>
                </a:solidFill>
                <a:effectLst/>
              </a:defRPr>
            </a:lvl1pPr>
          </a:lstStyle>
          <a:p>
            <a:fld id="{EBFCBE99-071F-4C93-86F1-7C0606E3BE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3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chemeClr val="accent6">
              <a:lumMod val="75000"/>
            </a:schemeClr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67C4A9-B808-4AC9-A81B-77EE54E915E6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348864" y="5805264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435327" y="3888368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435327" y="891931"/>
            <a:ext cx="334831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14: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Multiple Corporations and Their Reorganization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79136" cy="6858000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547089" y="6381750"/>
            <a:ext cx="648072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1"/>
          <p:cNvSpPr>
            <a:spLocks noChangeArrowheads="1"/>
          </p:cNvSpPr>
          <p:nvPr/>
        </p:nvSpPr>
        <p:spPr bwMode="auto">
          <a:xfrm>
            <a:off x="468313" y="1268413"/>
            <a:ext cx="792003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Amalgamations (ITA 87</a:t>
            </a:r>
            <a:r>
              <a:rPr lang="en-CA" dirty="0" smtClean="0"/>
              <a:t>)</a:t>
            </a:r>
            <a:br>
              <a:rPr lang="en-CA" dirty="0" smtClean="0"/>
            </a:br>
            <a:r>
              <a:rPr lang="en-CA" sz="2400" dirty="0" smtClean="0"/>
              <a:t>[preferred because simpler than asset transfer; no need to get shit evaluated]</a:t>
            </a:r>
            <a:endParaRPr lang="en-US" dirty="0" smtClean="0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3D6818-6D47-464D-83CC-2100F91B6D5B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  <p:grpSp>
        <p:nvGrpSpPr>
          <p:cNvPr id="20486" name="Group 4"/>
          <p:cNvGrpSpPr>
            <a:grpSpLocks/>
          </p:cNvGrpSpPr>
          <p:nvPr/>
        </p:nvGrpSpPr>
        <p:grpSpPr bwMode="auto">
          <a:xfrm>
            <a:off x="1547813" y="3933825"/>
            <a:ext cx="6096000" cy="1905000"/>
            <a:chOff x="816" y="1536"/>
            <a:chExt cx="4080" cy="2112"/>
          </a:xfrm>
        </p:grpSpPr>
        <p:sp>
          <p:nvSpPr>
            <p:cNvPr id="242693" name="Rectangle 5"/>
            <p:cNvSpPr>
              <a:spLocks noChangeArrowheads="1"/>
            </p:cNvSpPr>
            <p:nvPr/>
          </p:nvSpPr>
          <p:spPr bwMode="auto">
            <a:xfrm>
              <a:off x="2319" y="1536"/>
              <a:ext cx="1289" cy="81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New AB Corp</a:t>
              </a:r>
            </a:p>
          </p:txBody>
        </p:sp>
        <p:grpSp>
          <p:nvGrpSpPr>
            <p:cNvPr id="20495" name="Group 6"/>
            <p:cNvGrpSpPr>
              <a:grpSpLocks/>
            </p:cNvGrpSpPr>
            <p:nvPr/>
          </p:nvGrpSpPr>
          <p:grpSpPr bwMode="auto">
            <a:xfrm>
              <a:off x="816" y="2354"/>
              <a:ext cx="4080" cy="1294"/>
              <a:chOff x="3072" y="2736"/>
              <a:chExt cx="1824" cy="912"/>
            </a:xfrm>
          </p:grpSpPr>
          <p:sp>
            <p:nvSpPr>
              <p:cNvPr id="242695" name="Rectangle 7"/>
              <p:cNvSpPr>
                <a:spLocks noChangeArrowheads="1"/>
              </p:cNvSpPr>
              <p:nvPr/>
            </p:nvSpPr>
            <p:spPr bwMode="auto">
              <a:xfrm>
                <a:off x="3072" y="3072"/>
                <a:ext cx="576" cy="576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Arial" charset="0"/>
                  </a:rPr>
                  <a:t>Old Corp A</a:t>
                </a:r>
              </a:p>
            </p:txBody>
          </p:sp>
          <p:sp>
            <p:nvSpPr>
              <p:cNvPr id="242696" name="Rectangle 8"/>
              <p:cNvSpPr>
                <a:spLocks noChangeArrowheads="1"/>
              </p:cNvSpPr>
              <p:nvPr/>
            </p:nvSpPr>
            <p:spPr bwMode="auto">
              <a:xfrm>
                <a:off x="4320" y="3072"/>
                <a:ext cx="576" cy="576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Arial" charset="0"/>
                  </a:rPr>
                  <a:t>Old Corp B</a:t>
                </a:r>
              </a:p>
            </p:txBody>
          </p:sp>
          <p:sp>
            <p:nvSpPr>
              <p:cNvPr id="242697" name="Line 9"/>
              <p:cNvSpPr>
                <a:spLocks noChangeShapeType="1"/>
              </p:cNvSpPr>
              <p:nvPr/>
            </p:nvSpPr>
            <p:spPr bwMode="auto">
              <a:xfrm flipV="1">
                <a:off x="3552" y="2736"/>
                <a:ext cx="384" cy="336"/>
              </a:xfrm>
              <a:prstGeom prst="line">
                <a:avLst/>
              </a:prstGeom>
              <a:noFill/>
              <a:ln w="50800">
                <a:solidFill>
                  <a:schemeClr val="accent6">
                    <a:lumMod val="75000"/>
                  </a:schemeClr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solidFill>
                    <a:schemeClr val="accent6">
                      <a:lumMod val="75000"/>
                    </a:schemeClr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42698" name="Line 10"/>
              <p:cNvSpPr>
                <a:spLocks noChangeShapeType="1"/>
              </p:cNvSpPr>
              <p:nvPr/>
            </p:nvSpPr>
            <p:spPr bwMode="auto">
              <a:xfrm flipH="1" flipV="1">
                <a:off x="4128" y="2736"/>
                <a:ext cx="336" cy="336"/>
              </a:xfrm>
              <a:prstGeom prst="line">
                <a:avLst/>
              </a:prstGeom>
              <a:noFill/>
              <a:ln w="50800">
                <a:solidFill>
                  <a:schemeClr val="accent6">
                    <a:lumMod val="75000"/>
                  </a:schemeClr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CA">
                  <a:solidFill>
                    <a:schemeClr val="accent6">
                      <a:lumMod val="75000"/>
                    </a:schemeClr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242699" name="Text Box 11"/>
          <p:cNvSpPr txBox="1">
            <a:spLocks noChangeArrowheads="1"/>
          </p:cNvSpPr>
          <p:nvPr/>
        </p:nvSpPr>
        <p:spPr bwMode="auto">
          <a:xfrm>
            <a:off x="684213" y="1412875"/>
            <a:ext cx="7423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Involves complete merging of assets, liabilities </a:t>
            </a:r>
          </a:p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and shareholdings of two or more corporation</a:t>
            </a:r>
          </a:p>
        </p:txBody>
      </p:sp>
      <p:sp>
        <p:nvSpPr>
          <p:cNvPr id="242700" name="Text Box 12"/>
          <p:cNvSpPr txBox="1">
            <a:spLocks noChangeArrowheads="1"/>
          </p:cNvSpPr>
          <p:nvPr/>
        </p:nvSpPr>
        <p:spPr bwMode="auto">
          <a:xfrm>
            <a:off x="1187450" y="2852738"/>
            <a:ext cx="2206625" cy="461962"/>
          </a:xfrm>
          <a:prstGeom prst="rect">
            <a:avLst/>
          </a:prstGeom>
          <a:noFill/>
          <a:ln w="9525">
            <a:solidFill>
              <a:srgbClr val="E05C0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Shareholders A</a:t>
            </a:r>
          </a:p>
        </p:txBody>
      </p:sp>
      <p:sp>
        <p:nvSpPr>
          <p:cNvPr id="242701" name="Text Box 13"/>
          <p:cNvSpPr txBox="1">
            <a:spLocks noChangeArrowheads="1"/>
          </p:cNvSpPr>
          <p:nvPr/>
        </p:nvSpPr>
        <p:spPr bwMode="auto">
          <a:xfrm>
            <a:off x="5940425" y="2852738"/>
            <a:ext cx="2205038" cy="461962"/>
          </a:xfrm>
          <a:prstGeom prst="rect">
            <a:avLst/>
          </a:prstGeom>
          <a:noFill/>
          <a:ln w="9525">
            <a:solidFill>
              <a:srgbClr val="E05C0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Shareholders B</a:t>
            </a:r>
          </a:p>
        </p:txBody>
      </p:sp>
      <p:sp>
        <p:nvSpPr>
          <p:cNvPr id="242702" name="Line 14"/>
          <p:cNvSpPr>
            <a:spLocks noChangeShapeType="1"/>
          </p:cNvSpPr>
          <p:nvPr/>
        </p:nvSpPr>
        <p:spPr bwMode="auto">
          <a:xfrm>
            <a:off x="3419475" y="3284538"/>
            <a:ext cx="685800" cy="6096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2703" name="Line 15"/>
          <p:cNvSpPr>
            <a:spLocks noChangeShapeType="1"/>
          </p:cNvSpPr>
          <p:nvPr/>
        </p:nvSpPr>
        <p:spPr bwMode="auto">
          <a:xfrm flipH="1">
            <a:off x="5292725" y="3357563"/>
            <a:ext cx="685800" cy="5334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2704" name="Line 16"/>
          <p:cNvSpPr>
            <a:spLocks noChangeShapeType="1"/>
          </p:cNvSpPr>
          <p:nvPr/>
        </p:nvSpPr>
        <p:spPr bwMode="auto">
          <a:xfrm>
            <a:off x="2195513" y="3429000"/>
            <a:ext cx="0" cy="16764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2705" name="Line 17"/>
          <p:cNvSpPr>
            <a:spLocks noChangeShapeType="1"/>
          </p:cNvSpPr>
          <p:nvPr/>
        </p:nvSpPr>
        <p:spPr bwMode="auto">
          <a:xfrm>
            <a:off x="6732588" y="3429000"/>
            <a:ext cx="0" cy="16764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Amalgamations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All former corporations cease to exist and a new corporation is born.</a:t>
            </a:r>
          </a:p>
          <a:p>
            <a:pPr eaLnBrk="1" hangingPunct="1"/>
            <a:r>
              <a:rPr lang="en-CA" smtClean="0"/>
              <a:t>In effect, amalgamated corporations have:</a:t>
            </a:r>
          </a:p>
          <a:p>
            <a:pPr lvl="1" eaLnBrk="1" hangingPunct="1"/>
            <a:r>
              <a:rPr lang="en-CA" smtClean="0"/>
              <a:t>disposed of their assets to a new corporation, and</a:t>
            </a:r>
          </a:p>
          <a:p>
            <a:pPr lvl="1" eaLnBrk="1" hangingPunct="1"/>
            <a:r>
              <a:rPr lang="en-CA" smtClean="0"/>
              <a:t>all of the shareholders have disposed of their shares in exchange for shares of the new corporation.</a:t>
            </a:r>
          </a:p>
          <a:p>
            <a:pPr eaLnBrk="1" hangingPunct="1"/>
            <a:r>
              <a:rPr lang="en-CA" smtClean="0"/>
              <a:t>Corporate amalgamations can be vertical or horizontal.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C5D441-8692-46AB-B134-FE025AFF9828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Amalgamations</a:t>
            </a:r>
            <a:br>
              <a:rPr lang="en-CA" smtClean="0"/>
            </a:br>
            <a:r>
              <a:rPr lang="en-CA" smtClean="0"/>
              <a:t>Tax Treatment</a:t>
            </a:r>
            <a:endParaRPr lang="en-US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Times New Roman" pitchFamily="18" charset="0"/>
              </a:rPr>
              <a:t>Can be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tax-free</a:t>
            </a:r>
            <a:r>
              <a:rPr lang="en-US" dirty="0" smtClean="0">
                <a:cs typeface="Times New Roman" pitchFamily="18" charset="0"/>
              </a:rPr>
              <a:t> provided certain conditions are met: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US" dirty="0" smtClean="0">
                <a:cs typeface="Times New Roman" pitchFamily="18" charset="0"/>
              </a:rPr>
              <a:t>The predecessor corporations are deemed to have sold their assets to the new corporation at their tax values i.e. cost and depreciated values ). 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US" dirty="0" smtClean="0">
                <a:cs typeface="Times New Roman" pitchFamily="18" charset="0"/>
              </a:rPr>
              <a:t>The shareholders are deemed to have sold their former shares at tax cost </a:t>
            </a:r>
          </a:p>
          <a:p>
            <a:pPr lvl="2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US" dirty="0" smtClean="0">
                <a:cs typeface="Times New Roman" pitchFamily="18" charset="0"/>
              </a:rPr>
              <a:t>New shares  have cost base equal to old cost base.</a:t>
            </a: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r>
              <a:rPr lang="en-CA" dirty="0" smtClean="0">
                <a:cs typeface="Times New Roman" pitchFamily="18" charset="0"/>
              </a:rPr>
              <a:t>Providing no change in controlling shareholder…no restriction on use of losses</a:t>
            </a:r>
            <a:r>
              <a:rPr lang="en-CA" dirty="0">
                <a:cs typeface="Times New Roman" pitchFamily="18" charset="0"/>
              </a:rPr>
              <a:t> </a:t>
            </a:r>
            <a:r>
              <a:rPr lang="en-CA" dirty="0" smtClean="0">
                <a:cs typeface="Times New Roman" pitchFamily="18" charset="0"/>
              </a:rPr>
              <a:t>carried forward (i.e. amalgamated company can now utilize past losses of predecessor companies.</a:t>
            </a:r>
            <a:endParaRPr lang="en-CA" dirty="0" smtClean="0"/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­"/>
              <a:defRPr/>
            </a:pPr>
            <a:endParaRPr lang="en-CA" dirty="0" smtClean="0">
              <a:cs typeface="Times New Roman" pitchFamily="18" charset="0"/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FDE32D-5D11-4ACA-882B-83351DAA5EC2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Amalgamations</a:t>
            </a:r>
            <a:br>
              <a:rPr lang="en-CA" smtClean="0"/>
            </a:br>
            <a:r>
              <a:rPr lang="en-CA" smtClean="0"/>
              <a:t>Tax Treatment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Conditions for a tax-free amalgamation </a:t>
            </a:r>
            <a:r>
              <a:rPr lang="en-CA" b="1" dirty="0" smtClean="0"/>
              <a:t>[ITA 87(1)]</a:t>
            </a:r>
            <a:r>
              <a:rPr lang="en-US" b="1" dirty="0" smtClean="0"/>
              <a:t>: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b="1" dirty="0" smtClean="0"/>
              <a:t>All</a:t>
            </a:r>
            <a:r>
              <a:rPr lang="en-US" dirty="0" smtClean="0"/>
              <a:t> of the corporations must be Canadian corporations.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b="1" dirty="0" smtClean="0"/>
              <a:t>All</a:t>
            </a:r>
            <a:r>
              <a:rPr lang="en-US" dirty="0" smtClean="0"/>
              <a:t> assets and liabilities of the old corporations must become assets and liabilities of the new corporation.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b="1" dirty="0" smtClean="0"/>
              <a:t>All</a:t>
            </a:r>
            <a:r>
              <a:rPr lang="en-US" dirty="0" smtClean="0"/>
              <a:t> of the shareholders of the old corporations must become shareholders of the new corporation. 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4E7428-17F7-4E66-A82A-175D5C07B2D4}" type="slidenum">
              <a:rPr lang="en-US" b="0">
                <a:solidFill>
                  <a:schemeClr val="bg1"/>
                </a:solidFill>
              </a:rPr>
              <a:pPr eaLnBrk="1" hangingPunct="1"/>
              <a:t>13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Wind-up of a Subsidiary (ITA 88 (1)</a:t>
            </a:r>
            <a:endParaRPr lang="en-US" dirty="0" smtClean="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415C99-B963-4C1D-A07F-72F7469C9F1B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46786" name="Text Box 2"/>
          <p:cNvSpPr txBox="1">
            <a:spLocks noChangeArrowheads="1"/>
          </p:cNvSpPr>
          <p:nvPr/>
        </p:nvSpPr>
        <p:spPr bwMode="auto">
          <a:xfrm>
            <a:off x="323850" y="1341438"/>
            <a:ext cx="80645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                            </a:t>
            </a: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3352800" y="2895600"/>
            <a:ext cx="1981200" cy="685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Corporation A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Parent</a:t>
            </a:r>
          </a:p>
        </p:txBody>
      </p:sp>
      <p:sp>
        <p:nvSpPr>
          <p:cNvPr id="246789" name="Rectangle 5"/>
          <p:cNvSpPr>
            <a:spLocks noChangeArrowheads="1"/>
          </p:cNvSpPr>
          <p:nvPr/>
        </p:nvSpPr>
        <p:spPr bwMode="auto">
          <a:xfrm>
            <a:off x="3352800" y="4724400"/>
            <a:ext cx="1981200" cy="685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Corporation B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Subsidiary</a:t>
            </a:r>
          </a:p>
        </p:txBody>
      </p:sp>
      <p:sp>
        <p:nvSpPr>
          <p:cNvPr id="246790" name="Line 6"/>
          <p:cNvSpPr>
            <a:spLocks noChangeShapeType="1"/>
          </p:cNvSpPr>
          <p:nvPr/>
        </p:nvSpPr>
        <p:spPr bwMode="auto">
          <a:xfrm>
            <a:off x="4343400" y="3657600"/>
            <a:ext cx="0" cy="9906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6791" name="Text Box 7"/>
          <p:cNvSpPr txBox="1">
            <a:spLocks noChangeArrowheads="1"/>
          </p:cNvSpPr>
          <p:nvPr/>
        </p:nvSpPr>
        <p:spPr bwMode="auto">
          <a:xfrm>
            <a:off x="3505200" y="1828800"/>
            <a:ext cx="179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</a:t>
            </a:r>
          </a:p>
        </p:txBody>
      </p:sp>
      <p:sp>
        <p:nvSpPr>
          <p:cNvPr id="246792" name="Line 8"/>
          <p:cNvSpPr>
            <a:spLocks noChangeShapeType="1"/>
          </p:cNvSpPr>
          <p:nvPr/>
        </p:nvSpPr>
        <p:spPr bwMode="auto">
          <a:xfrm>
            <a:off x="4356100" y="2205038"/>
            <a:ext cx="0" cy="6858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6793" name="Line 9"/>
          <p:cNvSpPr>
            <a:spLocks noChangeShapeType="1"/>
          </p:cNvSpPr>
          <p:nvPr/>
        </p:nvSpPr>
        <p:spPr bwMode="auto">
          <a:xfrm flipH="1">
            <a:off x="2286000" y="5105400"/>
            <a:ext cx="914400" cy="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6794" name="Line 10"/>
          <p:cNvSpPr>
            <a:spLocks noChangeShapeType="1"/>
          </p:cNvSpPr>
          <p:nvPr/>
        </p:nvSpPr>
        <p:spPr bwMode="auto">
          <a:xfrm flipV="1">
            <a:off x="2286000" y="3352800"/>
            <a:ext cx="0" cy="175260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6795" name="Text Box 11"/>
          <p:cNvSpPr txBox="1">
            <a:spLocks noChangeArrowheads="1"/>
          </p:cNvSpPr>
          <p:nvPr/>
        </p:nvSpPr>
        <p:spPr bwMode="auto">
          <a:xfrm>
            <a:off x="258763" y="3573463"/>
            <a:ext cx="20526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Step 1</a:t>
            </a:r>
          </a:p>
          <a:p>
            <a:pPr algn="ctr">
              <a:defRPr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Transfer assets </a:t>
            </a:r>
          </a:p>
          <a:p>
            <a:pPr algn="ctr">
              <a:defRPr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To Parent</a:t>
            </a:r>
          </a:p>
        </p:txBody>
      </p:sp>
      <p:sp>
        <p:nvSpPr>
          <p:cNvPr id="246796" name="Line 12"/>
          <p:cNvSpPr>
            <a:spLocks noChangeShapeType="1"/>
          </p:cNvSpPr>
          <p:nvPr/>
        </p:nvSpPr>
        <p:spPr bwMode="auto">
          <a:xfrm>
            <a:off x="2286000" y="3352800"/>
            <a:ext cx="990600" cy="0"/>
          </a:xfrm>
          <a:prstGeom prst="line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6797" name="Text Box 13"/>
          <p:cNvSpPr txBox="1">
            <a:spLocks noChangeArrowheads="1"/>
          </p:cNvSpPr>
          <p:nvPr/>
        </p:nvSpPr>
        <p:spPr bwMode="auto">
          <a:xfrm>
            <a:off x="5630862" y="3540125"/>
            <a:ext cx="19145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Step 2</a:t>
            </a:r>
          </a:p>
          <a:p>
            <a:pPr algn="ctr">
              <a:defRPr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Terminate </a:t>
            </a:r>
          </a:p>
          <a:p>
            <a:pPr algn="ctr">
              <a:defRPr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Subs existence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to choose</a:t>
            </a:r>
          </a:p>
          <a:p>
            <a:r>
              <a:rPr lang="en-US" dirty="0" smtClean="0"/>
              <a:t>87 amalgamation</a:t>
            </a:r>
          </a:p>
          <a:p>
            <a:pPr lvl="1"/>
            <a:r>
              <a:rPr lang="en-US" dirty="0" smtClean="0"/>
              <a:t>Afterwards brand new company with both parent and child asset</a:t>
            </a:r>
          </a:p>
          <a:p>
            <a:pPr lvl="1"/>
            <a:r>
              <a:rPr lang="en-US" dirty="0" smtClean="0"/>
              <a:t>More expensive because costs of dissolving 2 companies and lawyer costs of creating new entity</a:t>
            </a:r>
          </a:p>
          <a:p>
            <a:r>
              <a:rPr lang="en-US" dirty="0" smtClean="0"/>
              <a:t>88.1 windup</a:t>
            </a:r>
          </a:p>
          <a:p>
            <a:pPr lvl="1"/>
            <a:r>
              <a:rPr lang="en-US" dirty="0" smtClean="0"/>
              <a:t>Afterwards, only parent company, SH of parent own shares of parent with child assets</a:t>
            </a:r>
          </a:p>
          <a:p>
            <a:pPr lvl="1"/>
            <a:r>
              <a:rPr lang="en-US" dirty="0" smtClean="0"/>
              <a:t>Chose because cheaper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843B99-C690-4C79-BA5B-522F8C0C89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3198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Wind-up of a Subsidiary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tax treatment of a wind-up is similar to that of an amalgamation.</a:t>
            </a:r>
          </a:p>
          <a:p>
            <a:pPr lvl="1" eaLnBrk="1" hangingPunct="1"/>
            <a:r>
              <a:rPr lang="en-CA" dirty="0" smtClean="0"/>
              <a:t>In most cases no tax occurs on the transfer of assets transfer price    =   tax values of assets transferred.</a:t>
            </a:r>
          </a:p>
          <a:p>
            <a:pPr lvl="1" eaLnBrk="1" hangingPunct="1"/>
            <a:r>
              <a:rPr lang="en-CA" dirty="0" smtClean="0"/>
              <a:t>any tax accounts of the subsidiary become available to the parent. [ITA 88(1)]</a:t>
            </a:r>
          </a:p>
          <a:p>
            <a:pPr eaLnBrk="1" hangingPunct="1"/>
            <a:r>
              <a:rPr lang="en-CA" dirty="0" smtClean="0"/>
              <a:t>Tax free only if the parent company </a:t>
            </a:r>
            <a:r>
              <a:rPr lang="en-CA" b="1" dirty="0" smtClean="0"/>
              <a:t>owns at least 90% </a:t>
            </a:r>
            <a:r>
              <a:rPr lang="en-CA" dirty="0" smtClean="0"/>
              <a:t>of each class of the subsidiary company’s shares.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CA" sz="2800" dirty="0" smtClean="0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2B79E5-0883-4AFA-BE41-2C63BEE01CC5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Reorganization of Share Capital (ITA 86)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Purpose – same as 85</a:t>
            </a:r>
          </a:p>
          <a:p>
            <a:pPr eaLnBrk="1" hangingPunct="1">
              <a:defRPr/>
            </a:pPr>
            <a:r>
              <a:rPr lang="en-CA" dirty="0" smtClean="0"/>
              <a:t>Typically redemption of shares triggers a dividend tax treatment – this is only the case if redeemed for money. </a:t>
            </a: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May </a:t>
            </a:r>
            <a:r>
              <a:rPr lang="en-CA" dirty="0" smtClean="0"/>
              <a:t>wish to alter the </a:t>
            </a:r>
            <a:r>
              <a:rPr lang="en-CA" b="1" i="1" dirty="0" smtClean="0">
                <a:solidFill>
                  <a:srgbClr val="FF0000"/>
                </a:solidFill>
              </a:rPr>
              <a:t>nature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/>
              <a:t>of their interest in a corporation </a:t>
            </a:r>
            <a:r>
              <a:rPr lang="en-CA" b="1" dirty="0" smtClean="0">
                <a:solidFill>
                  <a:srgbClr val="FF0000"/>
                </a:solidFill>
              </a:rPr>
              <a:t>without</a:t>
            </a:r>
            <a:r>
              <a:rPr lang="en-CA" dirty="0" smtClean="0"/>
              <a:t> changing the </a:t>
            </a:r>
            <a:r>
              <a:rPr lang="en-CA" b="1" i="1" dirty="0" smtClean="0">
                <a:solidFill>
                  <a:srgbClr val="FF0000"/>
                </a:solidFill>
              </a:rPr>
              <a:t>amount</a:t>
            </a:r>
            <a:r>
              <a:rPr lang="en-C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CA" dirty="0" smtClean="0"/>
              <a:t>of dollar capital invested.</a:t>
            </a:r>
          </a:p>
          <a:p>
            <a:pPr eaLnBrk="1" hangingPunct="1">
              <a:defRPr/>
            </a:pPr>
            <a:r>
              <a:rPr lang="en-CA" dirty="0" smtClean="0"/>
              <a:t>Shareholders are permitted to exchange all shares of a particular class of shares on a tax-deferred basis [ITA 86]:</a:t>
            </a:r>
          </a:p>
          <a:p>
            <a:pPr lvl="1" eaLnBrk="1" hangingPunct="1">
              <a:defRPr/>
            </a:pPr>
            <a:r>
              <a:rPr lang="en-CA" dirty="0" smtClean="0"/>
              <a:t>All parties must maintain a continued interest in the corporation.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786F28-BEC8-412E-BC29-EDA5D054369B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Reorganization of Share Capital</a:t>
            </a:r>
            <a:endParaRPr lang="en-US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3"/>
            <a:ext cx="3960813" cy="417671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Before</a:t>
            </a:r>
          </a:p>
        </p:txBody>
      </p:sp>
      <p:sp>
        <p:nvSpPr>
          <p:cNvPr id="27652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C88F72-9265-4660-A133-A61FA02C7777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946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89054" y="1694657"/>
            <a:ext cx="4547442" cy="4176712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After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6870700" y="2205038"/>
            <a:ext cx="18018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New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</a:t>
            </a:r>
          </a:p>
        </p:txBody>
      </p:sp>
      <p:grpSp>
        <p:nvGrpSpPr>
          <p:cNvPr id="27656" name="Group 9"/>
          <p:cNvGrpSpPr>
            <a:grpSpLocks/>
          </p:cNvGrpSpPr>
          <p:nvPr/>
        </p:nvGrpSpPr>
        <p:grpSpPr bwMode="auto">
          <a:xfrm>
            <a:off x="4996656" y="2563813"/>
            <a:ext cx="2743200" cy="2286000"/>
            <a:chOff x="2448" y="1728"/>
            <a:chExt cx="1728" cy="1440"/>
          </a:xfrm>
        </p:grpSpPr>
        <p:sp>
          <p:nvSpPr>
            <p:cNvPr id="249866" name="Rectangle 10"/>
            <p:cNvSpPr>
              <a:spLocks noChangeArrowheads="1"/>
            </p:cNvSpPr>
            <p:nvPr/>
          </p:nvSpPr>
          <p:spPr bwMode="auto">
            <a:xfrm>
              <a:off x="2928" y="2736"/>
              <a:ext cx="1248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Corporation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$100,010</a:t>
              </a:r>
            </a:p>
          </p:txBody>
        </p:sp>
        <p:sp>
          <p:nvSpPr>
            <p:cNvPr id="27665" name="Text Box 11"/>
            <p:cNvSpPr txBox="1">
              <a:spLocks noChangeArrowheads="1"/>
            </p:cNvSpPr>
            <p:nvPr/>
          </p:nvSpPr>
          <p:spPr bwMode="auto">
            <a:xfrm>
              <a:off x="2448" y="1728"/>
              <a:ext cx="11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 Shareholder</a:t>
              </a:r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2976" y="2016"/>
              <a:ext cx="0" cy="480"/>
            </a:xfrm>
            <a:prstGeom prst="line">
              <a:avLst/>
            </a:prstGeom>
            <a:noFill/>
            <a:ln w="38100">
              <a:solidFill>
                <a:srgbClr val="26942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>
              <a:off x="4032" y="2016"/>
              <a:ext cx="0" cy="480"/>
            </a:xfrm>
            <a:prstGeom prst="line">
              <a:avLst/>
            </a:prstGeom>
            <a:noFill/>
            <a:ln w="38100">
              <a:solidFill>
                <a:srgbClr val="26942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49870" name="Line 14"/>
            <p:cNvSpPr>
              <a:spLocks noChangeShapeType="1"/>
            </p:cNvSpPr>
            <p:nvPr/>
          </p:nvSpPr>
          <p:spPr bwMode="auto">
            <a:xfrm>
              <a:off x="2976" y="2496"/>
              <a:ext cx="1104" cy="0"/>
            </a:xfrm>
            <a:prstGeom prst="line">
              <a:avLst/>
            </a:prstGeom>
            <a:noFill/>
            <a:ln w="38100">
              <a:solidFill>
                <a:srgbClr val="26942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49871" name="Line 15"/>
            <p:cNvSpPr>
              <a:spLocks noChangeShapeType="1"/>
            </p:cNvSpPr>
            <p:nvPr/>
          </p:nvSpPr>
          <p:spPr bwMode="auto">
            <a:xfrm>
              <a:off x="3625" y="2496"/>
              <a:ext cx="0" cy="240"/>
            </a:xfrm>
            <a:prstGeom prst="line">
              <a:avLst/>
            </a:prstGeom>
            <a:noFill/>
            <a:ln w="38100">
              <a:solidFill>
                <a:srgbClr val="26942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</p:grpSp>
      <p:grpSp>
        <p:nvGrpSpPr>
          <p:cNvPr id="27657" name="Group 20"/>
          <p:cNvGrpSpPr>
            <a:grpSpLocks/>
          </p:cNvGrpSpPr>
          <p:nvPr/>
        </p:nvGrpSpPr>
        <p:grpSpPr bwMode="auto">
          <a:xfrm>
            <a:off x="1116013" y="2492375"/>
            <a:ext cx="2662237" cy="2357438"/>
            <a:chOff x="838200" y="2651308"/>
            <a:chExt cx="2662238" cy="2356188"/>
          </a:xfrm>
        </p:grpSpPr>
        <p:sp>
          <p:nvSpPr>
            <p:cNvPr id="249861" name="Rectangle 5"/>
            <p:cNvSpPr>
              <a:spLocks noChangeArrowheads="1"/>
            </p:cNvSpPr>
            <p:nvPr/>
          </p:nvSpPr>
          <p:spPr bwMode="auto">
            <a:xfrm>
              <a:off x="838200" y="4364899"/>
              <a:ext cx="1981201" cy="64259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Corporation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$100,000</a:t>
              </a:r>
            </a:p>
          </p:txBody>
        </p:sp>
        <p:sp>
          <p:nvSpPr>
            <p:cNvPr id="249862" name="Text Box 6"/>
            <p:cNvSpPr txBox="1">
              <a:spLocks noChangeArrowheads="1"/>
            </p:cNvSpPr>
            <p:nvPr/>
          </p:nvSpPr>
          <p:spPr bwMode="auto">
            <a:xfrm>
              <a:off x="1697037" y="3449398"/>
              <a:ext cx="1803401" cy="645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Common Shares</a:t>
              </a:r>
            </a:p>
            <a:p>
              <a:pPr algn="ctr">
                <a:defRPr/>
              </a:pPr>
              <a:r>
                <a:rPr lang="en-US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$100,000</a:t>
              </a:r>
            </a:p>
          </p:txBody>
        </p:sp>
        <p:sp>
          <p:nvSpPr>
            <p:cNvPr id="249864" name="Line 8"/>
            <p:cNvSpPr>
              <a:spLocks noChangeShapeType="1"/>
            </p:cNvSpPr>
            <p:nvPr/>
          </p:nvSpPr>
          <p:spPr bwMode="auto">
            <a:xfrm>
              <a:off x="1692275" y="3179666"/>
              <a:ext cx="0" cy="1142394"/>
            </a:xfrm>
            <a:prstGeom prst="line">
              <a:avLst/>
            </a:prstGeom>
            <a:noFill/>
            <a:ln w="38100">
              <a:solidFill>
                <a:srgbClr val="26942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900112" y="2651308"/>
              <a:ext cx="1792289" cy="461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</a:t>
              </a:r>
            </a:p>
          </p:txBody>
        </p:sp>
      </p:grpSp>
      <p:sp>
        <p:nvSpPr>
          <p:cNvPr id="249873" name="Text Box 17"/>
          <p:cNvSpPr txBox="1">
            <a:spLocks noChangeArrowheads="1"/>
          </p:cNvSpPr>
          <p:nvPr/>
        </p:nvSpPr>
        <p:spPr bwMode="auto">
          <a:xfrm>
            <a:off x="4456905" y="3141663"/>
            <a:ext cx="137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Pref. Shares</a:t>
            </a:r>
          </a:p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$100,000</a:t>
            </a:r>
          </a:p>
        </p:txBody>
      </p:sp>
      <p:sp>
        <p:nvSpPr>
          <p:cNvPr id="249874" name="Text Box 18"/>
          <p:cNvSpPr txBox="1">
            <a:spLocks noChangeArrowheads="1"/>
          </p:cNvSpPr>
          <p:nvPr/>
        </p:nvSpPr>
        <p:spPr bwMode="auto">
          <a:xfrm>
            <a:off x="7667625" y="2924175"/>
            <a:ext cx="11541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Common </a:t>
            </a:r>
          </a:p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Shares</a:t>
            </a:r>
          </a:p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$10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Reorganization Procedures and Case Analysis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smtClean="0"/>
              <a:t>Define the problem in the existing structure</a:t>
            </a:r>
          </a:p>
          <a:p>
            <a:pPr marL="952500" lvl="1" indent="-4953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Define the desired objective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smtClean="0"/>
              <a:t>Choose and test one of the reorganization techniques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smtClean="0"/>
              <a:t>Determine whether immediate and future tax implications satisfies the problem.</a:t>
            </a:r>
          </a:p>
          <a:p>
            <a:pPr marL="952500" lvl="1" indent="-495300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Are any new problems created?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smtClean="0"/>
              <a:t>Choose another method if problems is not solved to satisfaction.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en-US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9533DB-1CAC-4F84-932B-93880F15C86C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sz="3600" dirty="0" smtClean="0"/>
              <a:t>Chapter Fourteen -</a:t>
            </a:r>
            <a:br>
              <a:rPr lang="en-CA" sz="3600" dirty="0" smtClean="0"/>
            </a:br>
            <a:r>
              <a:rPr lang="en-CA" sz="3600" dirty="0" smtClean="0"/>
              <a:t>Multiple Corporations and Their Reorganization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600" b="1" smtClean="0"/>
              <a:t>Corporate Reorganizations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600" b="1" smtClean="0"/>
              <a:t>Holding Corporations and Intercorporate Investments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C78CCB-3E22-45C9-8C01-8451EEFC529F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8800" indent="-558800" eaLnBrk="1" hangingPunct="1">
              <a:buFontTx/>
              <a:buAutoNum type="romanUcPeriod" startAt="2"/>
              <a:defRPr/>
            </a:pPr>
            <a:r>
              <a:rPr lang="en-CA" dirty="0" smtClean="0"/>
              <a:t>Holding Corporations and Intercorporate Investments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An individual who owns shares in one or more business corporations can choose to interpose a corporation between himself/herself and the operating corporations.</a:t>
            </a:r>
          </a:p>
          <a:p>
            <a:pPr eaLnBrk="1" hangingPunct="1"/>
            <a:r>
              <a:rPr lang="en-CA" smtClean="0"/>
              <a:t>The interposed corporation is referred to as a “holding corporation.”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8ACC70-0B9B-41ED-861B-6EEFE0210160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ChangeArrowheads="1"/>
          </p:cNvSpPr>
          <p:nvPr/>
        </p:nvSpPr>
        <p:spPr bwMode="auto">
          <a:xfrm>
            <a:off x="1619250" y="1773238"/>
            <a:ext cx="5761038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BD0E8F-B4C0-48C6-9097-78FC666252B9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52931" name="Line 3"/>
          <p:cNvSpPr>
            <a:spLocks noChangeShapeType="1"/>
          </p:cNvSpPr>
          <p:nvPr/>
        </p:nvSpPr>
        <p:spPr bwMode="auto">
          <a:xfrm>
            <a:off x="4419600" y="2667000"/>
            <a:ext cx="7938" cy="6175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3505200" y="4648200"/>
            <a:ext cx="1981200" cy="685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Operating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company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3581400" y="2286000"/>
            <a:ext cx="179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</a:t>
            </a:r>
          </a:p>
        </p:txBody>
      </p:sp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3492500" y="3284538"/>
            <a:ext cx="1981200" cy="685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Holding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company</a:t>
            </a: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4427538" y="4005263"/>
            <a:ext cx="9525" cy="6175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marL="558800" indent="-558800" eaLnBrk="1" hangingPunct="1">
              <a:buFontTx/>
              <a:buAutoNum type="romanUcPeriod" startAt="2"/>
              <a:defRPr/>
            </a:pPr>
            <a:r>
              <a:rPr lang="en-CA" dirty="0" smtClean="0"/>
              <a:t>Holding Corporations and Intercorporate Investments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Tax Treatment of Intercorporate Dividends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CA" dirty="0" smtClean="0"/>
              <a:t>Private Companies: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rabicPeriod"/>
            </a:pPr>
            <a:r>
              <a:rPr lang="en-CA" dirty="0" smtClean="0"/>
              <a:t>Received from </a:t>
            </a:r>
            <a:r>
              <a:rPr lang="en-CA" b="1" dirty="0" smtClean="0"/>
              <a:t>non-connected</a:t>
            </a:r>
            <a:r>
              <a:rPr lang="en-CA" dirty="0" smtClean="0"/>
              <a:t> corporations subject to Part IV tax (33 1/3%) (Chap 13)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rabicPeriod"/>
            </a:pPr>
            <a:r>
              <a:rPr lang="en-CA" dirty="0" smtClean="0"/>
              <a:t>Received from </a:t>
            </a:r>
            <a:r>
              <a:rPr lang="en-CA" b="1" dirty="0" smtClean="0"/>
              <a:t>connected</a:t>
            </a:r>
            <a:r>
              <a:rPr lang="en-CA" dirty="0" smtClean="0"/>
              <a:t> corporations, no Part IV tax unless the paying corporations receives an RDTOH refund. (Chap 13)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rabicPeriod"/>
            </a:pPr>
            <a:endParaRPr lang="en-CA" dirty="0" smtClean="0"/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38DCAF-AD25-4FA9-81FA-A44E97A4DDAC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Dividend Reinvestment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Primary benefit of establishing a holding corporation is that it permits the shareholder to receive dividends from the operating company, </a:t>
            </a:r>
            <a:r>
              <a:rPr lang="en-CA" dirty="0" smtClean="0">
                <a:solidFill>
                  <a:srgbClr val="FF0000"/>
                </a:solidFill>
              </a:rPr>
              <a:t>possibly free of tax</a:t>
            </a:r>
            <a:r>
              <a:rPr lang="en-CA" dirty="0" smtClean="0"/>
              <a:t>, for reinvestment.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749356-0959-42DF-B43C-175D6C3284A6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Holding Companies and Corporate Acquisitions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A holding corporation can also be extremely useful as a vehicle for acquiring shares in an active business corporation:</a:t>
            </a:r>
          </a:p>
          <a:p>
            <a:pPr marL="0" indent="0" eaLnBrk="1" hangingPunct="1">
              <a:buNone/>
            </a:pPr>
            <a:r>
              <a:rPr lang="en-CA" dirty="0" smtClean="0"/>
              <a:t>   - when there are shareholders with different interests</a:t>
            </a:r>
          </a:p>
          <a:p>
            <a:pPr marL="0" indent="0">
              <a:buNone/>
            </a:pPr>
            <a:r>
              <a:rPr lang="en-CA" dirty="0" smtClean="0"/>
              <a:t>   - useful </a:t>
            </a:r>
            <a:r>
              <a:rPr lang="en-CA" dirty="0"/>
              <a:t>as a means to </a:t>
            </a:r>
            <a:r>
              <a:rPr lang="en-CA" dirty="0" smtClean="0"/>
              <a:t>	minimize </a:t>
            </a:r>
            <a:r>
              <a:rPr lang="en-CA" dirty="0"/>
              <a:t>tax on the sale of </a:t>
            </a:r>
            <a:r>
              <a:rPr lang="en-CA" dirty="0" smtClean="0"/>
              <a:t>	shares </a:t>
            </a:r>
            <a:r>
              <a:rPr lang="en-CA" dirty="0"/>
              <a:t>of a </a:t>
            </a:r>
            <a:r>
              <a:rPr lang="en-CA" dirty="0" smtClean="0"/>
              <a:t>	corporation.</a:t>
            </a:r>
            <a:endParaRPr lang="en-CA" dirty="0"/>
          </a:p>
          <a:p>
            <a:pPr marL="0" indent="0" eaLnBrk="1" hangingPunct="1">
              <a:buNone/>
            </a:pPr>
            <a:r>
              <a:rPr lang="en-CA" dirty="0" smtClean="0"/>
              <a:t>   - especially when the purchaser uses borrowed 	funds to make the purchase.</a:t>
            </a:r>
          </a:p>
          <a:p>
            <a:pPr lvl="3"/>
            <a:r>
              <a:rPr lang="en-CA" dirty="0" smtClean="0"/>
              <a:t>Provides tax-free cash flow to purchasing corp. which allows for quicker repayment of the loan</a:t>
            </a:r>
          </a:p>
          <a:p>
            <a:pPr marL="1028700" lvl="3" indent="0">
              <a:buNone/>
            </a:pPr>
            <a:endParaRPr lang="en-CA" dirty="0" smtClean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EEFCF7-53F5-45A4-8B1D-F5DEE6DE1A10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65150" indent="-552450" eaLnBrk="1" hangingPunct="1">
              <a:buFontTx/>
              <a:buAutoNum type="romanUcPeriod"/>
              <a:defRPr/>
            </a:pPr>
            <a:r>
              <a:rPr lang="en-CA" dirty="0" smtClean="0"/>
              <a:t>Corporate Reorganizations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eaLnBrk="1" hangingPunct="1"/>
            <a:r>
              <a:rPr lang="en-CA" sz="2400" smtClean="0"/>
              <a:t>Can occur within a related group of companies having similar S/H </a:t>
            </a:r>
          </a:p>
          <a:p>
            <a:pPr eaLnBrk="1" hangingPunct="1"/>
            <a:endParaRPr lang="en-CA" sz="2400" smtClean="0"/>
          </a:p>
          <a:p>
            <a:pPr eaLnBrk="1" hangingPunct="1"/>
            <a:endParaRPr lang="en-CA" sz="2400" smtClean="0"/>
          </a:p>
          <a:p>
            <a:pPr eaLnBrk="1" hangingPunct="1"/>
            <a:endParaRPr lang="en-CA" sz="2400" smtClean="0"/>
          </a:p>
          <a:p>
            <a:pPr eaLnBrk="1" hangingPunct="1"/>
            <a:endParaRPr lang="en-CA" sz="2400" smtClean="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7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663022-ED32-499D-8043-D9077F29F05F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6463" y="1600200"/>
            <a:ext cx="4427537" cy="4525963"/>
          </a:xfrm>
        </p:spPr>
        <p:txBody>
          <a:bodyPr/>
          <a:lstStyle/>
          <a:p>
            <a:pPr eaLnBrk="1" hangingPunct="1"/>
            <a:r>
              <a:rPr lang="en-CA" sz="2400" dirty="0" smtClean="0"/>
              <a:t>Can occur among independent business entities</a:t>
            </a:r>
            <a:endParaRPr lang="en-US" sz="2400" dirty="0" smtClean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81000" y="4876800"/>
            <a:ext cx="10668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A</a:t>
            </a: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2285999" y="4876800"/>
            <a:ext cx="1058863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B</a:t>
            </a:r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1101725" y="3505200"/>
            <a:ext cx="1663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Mom, Dad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&amp; Kids</a:t>
            </a:r>
          </a:p>
        </p:txBody>
      </p:sp>
      <p:sp>
        <p:nvSpPr>
          <p:cNvPr id="235528" name="Line 8"/>
          <p:cNvSpPr>
            <a:spLocks noChangeShapeType="1"/>
          </p:cNvSpPr>
          <p:nvPr/>
        </p:nvSpPr>
        <p:spPr bwMode="auto">
          <a:xfrm flipH="1">
            <a:off x="1143000" y="4267200"/>
            <a:ext cx="6858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5529" name="Line 9"/>
          <p:cNvSpPr>
            <a:spLocks noChangeShapeType="1"/>
          </p:cNvSpPr>
          <p:nvPr/>
        </p:nvSpPr>
        <p:spPr bwMode="auto">
          <a:xfrm>
            <a:off x="1828800" y="4267200"/>
            <a:ext cx="6858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5530" name="Line 10"/>
          <p:cNvSpPr>
            <a:spLocks noChangeShapeType="1"/>
          </p:cNvSpPr>
          <p:nvPr/>
        </p:nvSpPr>
        <p:spPr bwMode="auto">
          <a:xfrm flipH="1">
            <a:off x="1447800" y="5334000"/>
            <a:ext cx="762000" cy="0"/>
          </a:xfrm>
          <a:prstGeom prst="line">
            <a:avLst/>
          </a:prstGeom>
          <a:noFill/>
          <a:ln w="5080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5531" name="Line 11"/>
          <p:cNvSpPr>
            <a:spLocks noChangeShapeType="1"/>
          </p:cNvSpPr>
          <p:nvPr/>
        </p:nvSpPr>
        <p:spPr bwMode="auto">
          <a:xfrm>
            <a:off x="1524000" y="5638800"/>
            <a:ext cx="685800" cy="0"/>
          </a:xfrm>
          <a:prstGeom prst="line">
            <a:avLst/>
          </a:prstGeom>
          <a:noFill/>
          <a:ln w="5080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5791200" y="3429000"/>
            <a:ext cx="11430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New Co</a:t>
            </a:r>
          </a:p>
        </p:txBody>
      </p:sp>
      <p:sp>
        <p:nvSpPr>
          <p:cNvPr id="235533" name="Rectangle 13"/>
          <p:cNvSpPr>
            <a:spLocks noChangeArrowheads="1"/>
          </p:cNvSpPr>
          <p:nvPr/>
        </p:nvSpPr>
        <p:spPr bwMode="auto">
          <a:xfrm>
            <a:off x="4648199" y="4876800"/>
            <a:ext cx="1143001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A</a:t>
            </a:r>
          </a:p>
        </p:txBody>
      </p:sp>
      <p:sp>
        <p:nvSpPr>
          <p:cNvPr id="235534" name="Rectangle 14"/>
          <p:cNvSpPr>
            <a:spLocks noChangeArrowheads="1"/>
          </p:cNvSpPr>
          <p:nvPr/>
        </p:nvSpPr>
        <p:spPr bwMode="auto">
          <a:xfrm>
            <a:off x="6858000" y="4876800"/>
            <a:ext cx="1098376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B</a:t>
            </a:r>
          </a:p>
        </p:txBody>
      </p:sp>
      <p:sp>
        <p:nvSpPr>
          <p:cNvPr id="235535" name="Line 15"/>
          <p:cNvSpPr>
            <a:spLocks noChangeShapeType="1"/>
          </p:cNvSpPr>
          <p:nvPr/>
        </p:nvSpPr>
        <p:spPr bwMode="auto">
          <a:xfrm flipV="1">
            <a:off x="5638800" y="4343400"/>
            <a:ext cx="609600" cy="533400"/>
          </a:xfrm>
          <a:prstGeom prst="line">
            <a:avLst/>
          </a:prstGeom>
          <a:noFill/>
          <a:ln w="5080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35536" name="Line 16"/>
          <p:cNvSpPr>
            <a:spLocks noChangeShapeType="1"/>
          </p:cNvSpPr>
          <p:nvPr/>
        </p:nvSpPr>
        <p:spPr bwMode="auto">
          <a:xfrm flipH="1" flipV="1">
            <a:off x="6553200" y="4343400"/>
            <a:ext cx="533400" cy="533400"/>
          </a:xfrm>
          <a:prstGeom prst="line">
            <a:avLst/>
          </a:prstGeom>
          <a:noFill/>
          <a:ln w="50800">
            <a:solidFill>
              <a:schemeClr val="accent6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8800" indent="-558800" eaLnBrk="1" hangingPunct="1">
              <a:buFontTx/>
              <a:buAutoNum type="romanUcPeriod"/>
              <a:defRPr/>
            </a:pPr>
            <a:r>
              <a:rPr lang="en-CA" smtClean="0"/>
              <a:t>Corporate Reorganizations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Current tax policy provides that when a reorganization occurs, </a:t>
            </a:r>
          </a:p>
          <a:p>
            <a:pPr lvl="1" eaLnBrk="1" hangingPunct="1">
              <a:defRPr/>
            </a:pPr>
            <a:r>
              <a:rPr lang="en-CA" dirty="0" smtClean="0"/>
              <a:t>may elect a form of transaction that does not result in any immediate tax consequences</a:t>
            </a:r>
          </a:p>
          <a:p>
            <a:pPr eaLnBrk="1" hangingPunct="1">
              <a:defRPr/>
            </a:pPr>
            <a:r>
              <a:rPr lang="en-CA" dirty="0" smtClean="0"/>
              <a:t>This election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b="1" dirty="0" smtClean="0">
                <a:solidFill>
                  <a:srgbClr val="FF0000"/>
                </a:solidFill>
              </a:rPr>
              <a:t>defers </a:t>
            </a:r>
            <a:r>
              <a:rPr lang="en-CA" dirty="0" smtClean="0"/>
              <a:t>the taxes related to the disposition.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A6F9C7-B1B2-46AF-9016-1EF70471C9B0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71859"/>
          </a:xfrm>
        </p:spPr>
        <p:txBody>
          <a:bodyPr/>
          <a:lstStyle/>
          <a:p>
            <a:r>
              <a:rPr lang="en-CA" dirty="0" smtClean="0"/>
              <a:t>1.    Corporate Reorganizations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/>
          <a:lstStyle/>
          <a:p>
            <a:r>
              <a:rPr lang="en-CA" altLang="en-US" b="1" dirty="0">
                <a:solidFill>
                  <a:srgbClr val="FF0000"/>
                </a:solidFill>
              </a:rPr>
              <a:t>PURPOSE?</a:t>
            </a:r>
          </a:p>
          <a:p>
            <a:pPr lvl="1"/>
            <a:r>
              <a:rPr lang="en-CA" altLang="en-US" dirty="0"/>
              <a:t>To utilize losses of one company before </a:t>
            </a:r>
            <a:r>
              <a:rPr lang="en-CA" altLang="en-US" dirty="0" smtClean="0"/>
              <a:t>expiry. (ITA </a:t>
            </a:r>
            <a:r>
              <a:rPr lang="en-CA" altLang="en-US" dirty="0" smtClean="0"/>
              <a:t>85(transfer of assets at cost, few chapters before – transfer instead of sell at FMV, 87(merger aka amalgamation; 2 old disappear and new one is formed), </a:t>
            </a:r>
            <a:r>
              <a:rPr lang="en-CA" altLang="en-US" dirty="0" smtClean="0"/>
              <a:t>88(1</a:t>
            </a:r>
            <a:r>
              <a:rPr lang="en-CA" altLang="en-US" dirty="0" smtClean="0"/>
              <a:t>)(winding up of subsidiary and parent) </a:t>
            </a:r>
            <a:r>
              <a:rPr lang="en-CA" altLang="en-US" dirty="0" smtClean="0"/>
              <a:t>)</a:t>
            </a:r>
            <a:endParaRPr lang="en-CA" altLang="en-US" dirty="0"/>
          </a:p>
          <a:p>
            <a:pPr lvl="1"/>
            <a:r>
              <a:rPr lang="en-CA" altLang="en-US" dirty="0"/>
              <a:t>To transfer assets with accrued gains with NO tax consequences</a:t>
            </a:r>
            <a:r>
              <a:rPr lang="en-CA" altLang="en-US" dirty="0" smtClean="0"/>
              <a:t>. (ITA 85</a:t>
            </a:r>
            <a:r>
              <a:rPr lang="en-CA" altLang="en-US" dirty="0" smtClean="0"/>
              <a:t>). </a:t>
            </a:r>
          </a:p>
          <a:p>
            <a:pPr lvl="1"/>
            <a:r>
              <a:rPr lang="en-CA" altLang="en-US" dirty="0" smtClean="0"/>
              <a:t>To </a:t>
            </a:r>
            <a:r>
              <a:rPr lang="en-CA" altLang="en-US" dirty="0"/>
              <a:t>enable a company to qualify for the </a:t>
            </a:r>
            <a:r>
              <a:rPr lang="en-CA" altLang="en-US" dirty="0" smtClean="0"/>
              <a:t>$800k </a:t>
            </a:r>
            <a:r>
              <a:rPr lang="en-CA" altLang="en-US" dirty="0"/>
              <a:t>Super Cap. Gain </a:t>
            </a:r>
            <a:r>
              <a:rPr lang="en-CA" altLang="en-US" dirty="0" smtClean="0"/>
              <a:t>deduction. (ITA 85, 86</a:t>
            </a:r>
            <a:r>
              <a:rPr lang="en-CA" altLang="en-US" dirty="0"/>
              <a:t>). Example – trigger tax consequence: sell operating to </a:t>
            </a:r>
            <a:r>
              <a:rPr lang="en-CA" altLang="en-US" dirty="0" smtClean="0"/>
              <a:t>newly created </a:t>
            </a:r>
            <a:r>
              <a:rPr lang="en-CA" altLang="en-US" dirty="0"/>
              <a:t>holding @</a:t>
            </a:r>
            <a:r>
              <a:rPr lang="en-CA" altLang="en-US" dirty="0" smtClean="0"/>
              <a:t>800k cap gain. ACB of op shares is 800k$. Section 85 only works to roll over form person to company, not person to person</a:t>
            </a:r>
            <a:endParaRPr lang="en-CA" altLang="en-US" dirty="0"/>
          </a:p>
          <a:p>
            <a:pPr lvl="1"/>
            <a:endParaRPr lang="en-CA" altLang="en-US" dirty="0" smtClean="0"/>
          </a:p>
          <a:p>
            <a:pPr lvl="1"/>
            <a:endParaRPr lang="en-CA" altLang="en-US" dirty="0"/>
          </a:p>
          <a:p>
            <a:pPr lvl="1"/>
            <a:r>
              <a:rPr lang="en-CA" altLang="en-US" dirty="0" smtClean="0"/>
              <a:t>To </a:t>
            </a:r>
            <a:r>
              <a:rPr lang="en-CA" altLang="en-US" dirty="0"/>
              <a:t>eliminate unnecessary </a:t>
            </a:r>
            <a:r>
              <a:rPr lang="en-CA" altLang="en-US" dirty="0" smtClean="0"/>
              <a:t>companies (ITA 87, 88(1) )</a:t>
            </a:r>
            <a:endParaRPr lang="en-CA" altLang="en-US" dirty="0"/>
          </a:p>
          <a:p>
            <a:pPr lvl="1"/>
            <a:r>
              <a:rPr lang="en-CA" altLang="en-US" dirty="0"/>
              <a:t>To put into effect an estate plan for </a:t>
            </a:r>
            <a:r>
              <a:rPr lang="en-CA" altLang="en-US" dirty="0" smtClean="0"/>
              <a:t>succession (ITA 85, 86</a:t>
            </a:r>
            <a:r>
              <a:rPr lang="en-CA" altLang="en-US" dirty="0" smtClean="0"/>
              <a:t>) – roll over to estate company, set preferred shares @800k. At death, liable for assets at FVM, but preferred shares have a fixed price therefore no tax because FMV = 800k even if company is worth millions. To preserve control, make preferred shares voting.</a:t>
            </a:r>
            <a:endParaRPr lang="en-CA" altLang="en-US" dirty="0"/>
          </a:p>
          <a:p>
            <a:pPr lvl="1"/>
            <a:r>
              <a:rPr lang="en-CA" altLang="en-US" dirty="0"/>
              <a:t>To bring in a new </a:t>
            </a:r>
            <a:r>
              <a:rPr lang="en-CA" altLang="en-US" dirty="0" smtClean="0"/>
              <a:t>shareholder. (ITA 85, 86</a:t>
            </a:r>
            <a:r>
              <a:rPr lang="en-CA" altLang="en-US" dirty="0" smtClean="0"/>
              <a:t>). If company </a:t>
            </a:r>
            <a:r>
              <a:rPr lang="en-CA" altLang="en-US" dirty="0" err="1" smtClean="0"/>
              <a:t>os</a:t>
            </a:r>
            <a:r>
              <a:rPr lang="en-CA" altLang="en-US" dirty="0" smtClean="0"/>
              <a:t> </a:t>
            </a:r>
            <a:r>
              <a:rPr lang="en-CA" altLang="en-US" dirty="0" err="1" smtClean="0"/>
              <a:t>wothh</a:t>
            </a:r>
            <a:r>
              <a:rPr lang="en-CA" altLang="en-US" dirty="0" smtClean="0"/>
              <a:t> 800k. Rollover assets into preferred shares worth 800k. Issue 2 new common shares at 1$ each, old shareholder buys 1 new common and new shareholder buys second common at 1$. Moving forward, 2 shareholders at 50%/50%. </a:t>
            </a:r>
          </a:p>
          <a:p>
            <a:pPr lvl="1"/>
            <a:endParaRPr lang="en-CA" altLang="en-US" dirty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843B99-C690-4C79-BA5B-522F8C0C89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37162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Asset Transfers (ITA 85)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CA" smtClean="0"/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>
              <a:buFontTx/>
              <a:buNone/>
            </a:pPr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r>
              <a:rPr lang="en-CA" sz="2400" smtClean="0"/>
              <a:t>simplest form of reorganization </a:t>
            </a:r>
          </a:p>
          <a:p>
            <a:pPr eaLnBrk="1" hangingPunct="1"/>
            <a:r>
              <a:rPr lang="en-CA" sz="2400" smtClean="0"/>
              <a:t>does not involve the restructuring of the corporations</a:t>
            </a:r>
          </a:p>
          <a:p>
            <a:pPr eaLnBrk="1" hangingPunct="1"/>
            <a:r>
              <a:rPr lang="en-CA" sz="2400" smtClean="0"/>
              <a:t>permitted to transfer either all of its activities or only a specified part of its activities.</a:t>
            </a:r>
          </a:p>
          <a:p>
            <a:pPr eaLnBrk="1" hangingPunct="1"/>
            <a:r>
              <a:rPr lang="en-US" sz="2400" smtClean="0"/>
              <a:t>involves an actual sale of property.</a:t>
            </a:r>
          </a:p>
          <a:p>
            <a:pPr eaLnBrk="1" hangingPunct="1"/>
            <a:endParaRPr lang="en-CA" sz="2400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B92210-D752-4C78-BEDB-2C5A9BB95703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1403350" y="1773238"/>
            <a:ext cx="5867400" cy="1912937"/>
            <a:chOff x="810" y="1067"/>
            <a:chExt cx="3696" cy="1205"/>
          </a:xfrm>
        </p:grpSpPr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810" y="1307"/>
              <a:ext cx="816" cy="8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400">
                  <a:latin typeface="Times New Roman" panose="02020603050405020304" pitchFamily="18" charset="0"/>
                </a:rPr>
                <a:t>Corp A</a:t>
              </a:r>
            </a:p>
          </p:txBody>
        </p:sp>
        <p:sp>
          <p:nvSpPr>
            <p:cNvPr id="238598" name="AutoShape 6"/>
            <p:cNvSpPr>
              <a:spLocks noChangeArrowheads="1"/>
            </p:cNvSpPr>
            <p:nvPr/>
          </p:nvSpPr>
          <p:spPr bwMode="auto">
            <a:xfrm>
              <a:off x="1818" y="1403"/>
              <a:ext cx="1008" cy="210"/>
            </a:xfrm>
            <a:prstGeom prst="rightArrow">
              <a:avLst>
                <a:gd name="adj1" fmla="val 50000"/>
                <a:gd name="adj2" fmla="val 120000"/>
              </a:avLst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CA">
                <a:latin typeface="Arial" charset="0"/>
                <a:cs typeface="Arial" charset="0"/>
              </a:endParaRPr>
            </a:p>
          </p:txBody>
        </p:sp>
        <p:sp>
          <p:nvSpPr>
            <p:cNvPr id="16393" name="Rectangle 7"/>
            <p:cNvSpPr>
              <a:spLocks noChangeArrowheads="1"/>
            </p:cNvSpPr>
            <p:nvPr/>
          </p:nvSpPr>
          <p:spPr bwMode="auto">
            <a:xfrm>
              <a:off x="3690" y="1307"/>
              <a:ext cx="816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400">
                  <a:latin typeface="Times New Roman" panose="02020603050405020304" pitchFamily="18" charset="0"/>
                </a:rPr>
                <a:t>Corp B</a:t>
              </a:r>
            </a:p>
          </p:txBody>
        </p:sp>
        <p:sp>
          <p:nvSpPr>
            <p:cNvPr id="238600" name="AutoShape 8"/>
            <p:cNvSpPr>
              <a:spLocks noChangeArrowheads="1"/>
            </p:cNvSpPr>
            <p:nvPr/>
          </p:nvSpPr>
          <p:spPr bwMode="auto">
            <a:xfrm>
              <a:off x="2394" y="1787"/>
              <a:ext cx="960" cy="210"/>
            </a:xfrm>
            <a:prstGeom prst="leftArrow">
              <a:avLst>
                <a:gd name="adj1" fmla="val 50000"/>
                <a:gd name="adj2" fmla="val 114286"/>
              </a:avLst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CA">
                <a:latin typeface="Arial" charset="0"/>
                <a:cs typeface="Arial" charset="0"/>
              </a:endParaRPr>
            </a:p>
          </p:txBody>
        </p:sp>
        <p:sp>
          <p:nvSpPr>
            <p:cNvPr id="16395" name="Text Box 9"/>
            <p:cNvSpPr txBox="1">
              <a:spLocks noChangeArrowheads="1"/>
            </p:cNvSpPr>
            <p:nvPr/>
          </p:nvSpPr>
          <p:spPr bwMode="auto">
            <a:xfrm>
              <a:off x="1763" y="2020"/>
              <a:ext cx="188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>
                  <a:latin typeface="Times New Roman" panose="02020603050405020304" pitchFamily="18" charset="0"/>
                </a:rPr>
                <a:t>Cash or Note Payable etc.</a:t>
              </a:r>
            </a:p>
          </p:txBody>
        </p:sp>
        <p:sp>
          <p:nvSpPr>
            <p:cNvPr id="16396" name="Text Box 10"/>
            <p:cNvSpPr txBox="1">
              <a:spLocks noChangeArrowheads="1"/>
            </p:cNvSpPr>
            <p:nvPr/>
          </p:nvSpPr>
          <p:spPr bwMode="auto">
            <a:xfrm>
              <a:off x="1578" y="1067"/>
              <a:ext cx="195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>
                  <a:latin typeface="Times New Roman" panose="02020603050405020304" pitchFamily="18" charset="0"/>
                </a:rPr>
                <a:t>Assets or business segment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Asset Transfers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en-US" sz="2600" b="1" dirty="0" smtClean="0"/>
              <a:t>The transfer price can be determined in two basic ways: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CA" sz="2600" dirty="0" smtClean="0"/>
              <a:t>The transfer price of assets can </a:t>
            </a:r>
            <a:r>
              <a:rPr lang="en-CA" sz="2600" b="1" dirty="0" smtClean="0">
                <a:solidFill>
                  <a:srgbClr val="FF0000"/>
                </a:solidFill>
              </a:rPr>
              <a:t>automatically</a:t>
            </a:r>
            <a:r>
              <a:rPr lang="en-CA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CA" sz="2600" dirty="0" smtClean="0"/>
              <a:t>be deemed equal to the </a:t>
            </a:r>
            <a:r>
              <a:rPr lang="en-CA" b="1" dirty="0">
                <a:solidFill>
                  <a:srgbClr val="FF0000"/>
                </a:solidFill>
              </a:rPr>
              <a:t>FMV.</a:t>
            </a:r>
            <a:r>
              <a:rPr lang="en-CA" sz="2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CA" sz="2600" dirty="0" smtClean="0"/>
              <a:t>[ITA 69(1)]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en-CA" sz="2600" dirty="0" smtClean="0"/>
              <a:t>If the corporations so </a:t>
            </a:r>
            <a:r>
              <a:rPr lang="en-CA" b="1" dirty="0">
                <a:solidFill>
                  <a:srgbClr val="FF0000"/>
                </a:solidFill>
              </a:rPr>
              <a:t>elect,</a:t>
            </a:r>
            <a:r>
              <a:rPr lang="en-CA" sz="2600" dirty="0" smtClean="0"/>
              <a:t> an agreed </a:t>
            </a:r>
            <a:r>
              <a:rPr lang="en-CA" b="1" dirty="0">
                <a:solidFill>
                  <a:srgbClr val="FF0000"/>
                </a:solidFill>
              </a:rPr>
              <a:t>transfer price </a:t>
            </a:r>
            <a:r>
              <a:rPr lang="en-CA" sz="2600" dirty="0" smtClean="0"/>
              <a:t>can be chosen that is usually equal to the cost for tax purposes. [ITA 85(1</a:t>
            </a:r>
            <a:r>
              <a:rPr lang="en-CA" dirty="0"/>
              <a:t>)] </a:t>
            </a:r>
            <a:r>
              <a:rPr lang="en-CA" dirty="0">
                <a:solidFill>
                  <a:srgbClr val="FF0000"/>
                </a:solidFill>
              </a:rPr>
              <a:t>SO NO TAX CONSEQUENCES</a:t>
            </a:r>
            <a:endParaRPr lang="en-CA" sz="2600" dirty="0" smtClean="0">
              <a:solidFill>
                <a:srgbClr val="FF0000"/>
              </a:solidFill>
            </a:endParaRPr>
          </a:p>
          <a:p>
            <a:pPr marL="952500" lvl="1" indent="-495300" eaLnBrk="1" hangingPunct="1">
              <a:buFont typeface="Wingdings" pitchFamily="2" charset="2"/>
              <a:buAutoNum type="arabicPeriod"/>
              <a:defRPr/>
            </a:pPr>
            <a:endParaRPr lang="en-CA" dirty="0" smtClean="0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7DC844-E5AD-4E10-BEF2-B15017B03697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Asset Transfers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Alternatives are available for each asset transferred: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means that some assets may be transferred at FMV and others at an agreed lower value.</a:t>
            </a:r>
          </a:p>
          <a:p>
            <a:pPr eaLnBrk="1" hangingPunct="1"/>
            <a:r>
              <a:rPr lang="en-US" b="1" smtClean="0"/>
              <a:t>The choice of methods depends on:</a:t>
            </a:r>
          </a:p>
          <a:p>
            <a:pPr lvl="1" eaLnBrk="1" hangingPunct="1"/>
            <a:r>
              <a:rPr lang="en-US" smtClean="0"/>
              <a:t>the circumstances of the parties and </a:t>
            </a:r>
          </a:p>
          <a:p>
            <a:pPr lvl="1" eaLnBrk="1" hangingPunct="1"/>
            <a:r>
              <a:rPr lang="en-US" smtClean="0"/>
              <a:t>the reasons for the transfer.</a:t>
            </a:r>
            <a:endParaRPr lang="en-CA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2D9117-1795-4A4F-8EBA-A1A2B71D7132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Asset </a:t>
            </a:r>
            <a:r>
              <a:rPr lang="en-CA" dirty="0" smtClean="0"/>
              <a:t>Transfers</a:t>
            </a:r>
            <a:br>
              <a:rPr lang="en-CA" dirty="0" smtClean="0"/>
            </a:br>
            <a:r>
              <a:rPr lang="en-CA" dirty="0" smtClean="0"/>
              <a:t>[preferred for estate freeze]</a:t>
            </a:r>
            <a:endParaRPr lang="en-US" dirty="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4475162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CA" sz="2400" b="1" dirty="0" smtClean="0"/>
              <a:t>A horizontal transaction</a:t>
            </a:r>
          </a:p>
          <a:p>
            <a:pPr algn="ctr" eaLnBrk="1" hangingPunct="1">
              <a:buFontTx/>
              <a:buNone/>
            </a:pPr>
            <a:endParaRPr lang="en-CA" sz="3200" b="1" dirty="0" smtClean="0"/>
          </a:p>
        </p:txBody>
      </p:sp>
      <p:sp>
        <p:nvSpPr>
          <p:cNvPr id="19460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F93191-8E50-4303-9738-605AD3F3020D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946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0" y="1989138"/>
            <a:ext cx="4572000" cy="43926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CA" sz="2400" b="1" smtClean="0"/>
              <a:t>A vertical transaction</a:t>
            </a:r>
            <a:endParaRPr lang="en-US" sz="2400" b="1" smtClean="0"/>
          </a:p>
        </p:txBody>
      </p:sp>
      <p:sp>
        <p:nvSpPr>
          <p:cNvPr id="241687" name="Line 23"/>
          <p:cNvSpPr>
            <a:spLocks noChangeShapeType="1"/>
          </p:cNvSpPr>
          <p:nvPr/>
        </p:nvSpPr>
        <p:spPr bwMode="auto">
          <a:xfrm flipV="1">
            <a:off x="1692275" y="4524375"/>
            <a:ext cx="146050" cy="2000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179388" y="836613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28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Within a corporate group, assets can be transferred vertically or horizontally.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5651500" y="3789363"/>
            <a:ext cx="13716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X</a:t>
            </a:r>
          </a:p>
          <a:p>
            <a:pPr algn="ctr"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Div 1</a:t>
            </a:r>
          </a:p>
          <a:p>
            <a:pPr algn="ctr">
              <a:defRPr/>
            </a:pPr>
            <a:r>
              <a:rPr lang="en-US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Div 2</a:t>
            </a:r>
          </a:p>
        </p:txBody>
      </p:sp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5638800" y="5257800"/>
            <a:ext cx="13716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Y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304800" y="4267200"/>
            <a:ext cx="13716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X</a:t>
            </a:r>
          </a:p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Div 1</a:t>
            </a:r>
          </a:p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Div 2</a:t>
            </a:r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3124200" y="4267200"/>
            <a:ext cx="13716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 Y</a:t>
            </a:r>
          </a:p>
        </p:txBody>
      </p:sp>
      <p:sp>
        <p:nvSpPr>
          <p:cNvPr id="241674" name="Line 10"/>
          <p:cNvSpPr>
            <a:spLocks noChangeShapeType="1"/>
          </p:cNvSpPr>
          <p:nvPr/>
        </p:nvSpPr>
        <p:spPr bwMode="auto">
          <a:xfrm>
            <a:off x="7010400" y="4267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75" name="Line 11"/>
          <p:cNvSpPr>
            <a:spLocks noChangeShapeType="1"/>
          </p:cNvSpPr>
          <p:nvPr/>
        </p:nvSpPr>
        <p:spPr bwMode="auto">
          <a:xfrm>
            <a:off x="7467600" y="4343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76" name="Text Box 12"/>
          <p:cNvSpPr txBox="1">
            <a:spLocks noChangeArrowheads="1"/>
          </p:cNvSpPr>
          <p:nvPr/>
        </p:nvSpPr>
        <p:spPr bwMode="auto">
          <a:xfrm>
            <a:off x="6629400" y="4800600"/>
            <a:ext cx="16129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Transfer Div 2</a:t>
            </a:r>
          </a:p>
        </p:txBody>
      </p:sp>
      <p:sp>
        <p:nvSpPr>
          <p:cNvPr id="241677" name="Line 13"/>
          <p:cNvSpPr>
            <a:spLocks noChangeShapeType="1"/>
          </p:cNvSpPr>
          <p:nvPr/>
        </p:nvSpPr>
        <p:spPr bwMode="auto">
          <a:xfrm>
            <a:off x="7467600" y="51816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78" name="Line 14"/>
          <p:cNvSpPr>
            <a:spLocks noChangeShapeType="1"/>
          </p:cNvSpPr>
          <p:nvPr/>
        </p:nvSpPr>
        <p:spPr bwMode="auto">
          <a:xfrm flipH="1">
            <a:off x="7086600" y="5715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79" name="Text Box 15"/>
          <p:cNvSpPr txBox="1">
            <a:spLocks noChangeArrowheads="1"/>
          </p:cNvSpPr>
          <p:nvPr/>
        </p:nvSpPr>
        <p:spPr bwMode="auto">
          <a:xfrm>
            <a:off x="5508625" y="2636838"/>
            <a:ext cx="1803400" cy="4619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Shareholder</a:t>
            </a:r>
          </a:p>
        </p:txBody>
      </p:sp>
      <p:sp>
        <p:nvSpPr>
          <p:cNvPr id="241680" name="Text Box 16"/>
          <p:cNvSpPr txBox="1">
            <a:spLocks noChangeArrowheads="1"/>
          </p:cNvSpPr>
          <p:nvPr/>
        </p:nvSpPr>
        <p:spPr bwMode="auto">
          <a:xfrm>
            <a:off x="1476375" y="2636838"/>
            <a:ext cx="1803400" cy="4619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Shareholder</a:t>
            </a:r>
          </a:p>
        </p:txBody>
      </p:sp>
      <p:sp>
        <p:nvSpPr>
          <p:cNvPr id="241681" name="Line 17"/>
          <p:cNvSpPr>
            <a:spLocks noChangeShapeType="1"/>
          </p:cNvSpPr>
          <p:nvPr/>
        </p:nvSpPr>
        <p:spPr bwMode="auto">
          <a:xfrm>
            <a:off x="6300788" y="2997200"/>
            <a:ext cx="0" cy="719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2" name="Line 18"/>
          <p:cNvSpPr>
            <a:spLocks noChangeShapeType="1"/>
          </p:cNvSpPr>
          <p:nvPr/>
        </p:nvSpPr>
        <p:spPr bwMode="auto">
          <a:xfrm>
            <a:off x="2268538" y="32131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3" name="Line 19"/>
          <p:cNvSpPr>
            <a:spLocks noChangeShapeType="1"/>
          </p:cNvSpPr>
          <p:nvPr/>
        </p:nvSpPr>
        <p:spPr bwMode="auto">
          <a:xfrm flipH="1">
            <a:off x="900113" y="3716338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4" name="Line 20"/>
          <p:cNvSpPr>
            <a:spLocks noChangeShapeType="1"/>
          </p:cNvSpPr>
          <p:nvPr/>
        </p:nvSpPr>
        <p:spPr bwMode="auto">
          <a:xfrm flipH="1">
            <a:off x="2268538" y="3716338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5" name="Line 21"/>
          <p:cNvSpPr>
            <a:spLocks noChangeShapeType="1"/>
          </p:cNvSpPr>
          <p:nvPr/>
        </p:nvSpPr>
        <p:spPr bwMode="auto">
          <a:xfrm>
            <a:off x="3635375" y="3716338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6" name="Line 22"/>
          <p:cNvSpPr>
            <a:spLocks noChangeShapeType="1"/>
          </p:cNvSpPr>
          <p:nvPr/>
        </p:nvSpPr>
        <p:spPr bwMode="auto">
          <a:xfrm>
            <a:off x="900113" y="3716338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8" name="Line 24"/>
          <p:cNvSpPr>
            <a:spLocks noChangeShapeType="1"/>
          </p:cNvSpPr>
          <p:nvPr/>
        </p:nvSpPr>
        <p:spPr bwMode="auto">
          <a:xfrm>
            <a:off x="1905000" y="5029200"/>
            <a:ext cx="762000" cy="0"/>
          </a:xfrm>
          <a:prstGeom prst="line">
            <a:avLst/>
          </a:prstGeom>
          <a:noFill/>
          <a:ln w="25400">
            <a:solidFill>
              <a:srgbClr val="FFFFFF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89" name="Line 25"/>
          <p:cNvSpPr>
            <a:spLocks noChangeShapeType="1"/>
          </p:cNvSpPr>
          <p:nvPr/>
        </p:nvSpPr>
        <p:spPr bwMode="auto">
          <a:xfrm>
            <a:off x="2771775" y="4508500"/>
            <a:ext cx="333375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1690" name="Text Box 26"/>
          <p:cNvSpPr txBox="1">
            <a:spLocks noChangeArrowheads="1"/>
          </p:cNvSpPr>
          <p:nvPr/>
        </p:nvSpPr>
        <p:spPr bwMode="auto">
          <a:xfrm>
            <a:off x="1800225" y="3860800"/>
            <a:ext cx="1038225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Transfer</a:t>
            </a:r>
          </a:p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Div 2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7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7e" id="{A9C861FF-8E56-464A-9FBF-C3F15B493246}" vid="{457C4607-44CE-4CAF-B211-A0F2A66316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Theme17e</Template>
  <TotalTime>631</TotalTime>
  <Words>1611</Words>
  <Application>Microsoft Office PowerPoint</Application>
  <PresentationFormat>On-screen Show (4:3)</PresentationFormat>
  <Paragraphs>240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Times New Roman</vt:lpstr>
      <vt:lpstr>Wingdings</vt:lpstr>
      <vt:lpstr>Theme17e</vt:lpstr>
      <vt:lpstr>PowerPoint Presentation</vt:lpstr>
      <vt:lpstr>Chapter Fourteen - Multiple Corporations and Their Reorganization</vt:lpstr>
      <vt:lpstr>Corporate Reorganizations</vt:lpstr>
      <vt:lpstr>Corporate Reorganizations</vt:lpstr>
      <vt:lpstr>1.    Corporate Reorganizations</vt:lpstr>
      <vt:lpstr>Asset Transfers (ITA 85)</vt:lpstr>
      <vt:lpstr>Asset Transfers</vt:lpstr>
      <vt:lpstr>Asset Transfers</vt:lpstr>
      <vt:lpstr>Asset Transfers [preferred for estate freeze]</vt:lpstr>
      <vt:lpstr>Amalgamations (ITA 87) [preferred because simpler than asset transfer; no need to get shit evaluated]</vt:lpstr>
      <vt:lpstr>Amalgamations</vt:lpstr>
      <vt:lpstr>Amalgamations Tax Treatment</vt:lpstr>
      <vt:lpstr>Amalgamations Tax Treatment</vt:lpstr>
      <vt:lpstr>Wind-up of a Subsidiary (ITA 88 (1)</vt:lpstr>
      <vt:lpstr>PowerPoint Presentation</vt:lpstr>
      <vt:lpstr>Wind-up of a Subsidiary</vt:lpstr>
      <vt:lpstr>Reorganization of Share Capital (ITA 86)</vt:lpstr>
      <vt:lpstr>Reorganization of Share Capital</vt:lpstr>
      <vt:lpstr>Reorganization Procedures and Case Analysis</vt:lpstr>
      <vt:lpstr>Holding Corporations and Intercorporate Investments</vt:lpstr>
      <vt:lpstr>Holding Corporations and Intercorporate Investments</vt:lpstr>
      <vt:lpstr>Tax Treatment of Intercorporate Dividends</vt:lpstr>
      <vt:lpstr>Dividend Reinvestment</vt:lpstr>
      <vt:lpstr>Holding Companies and Corporate Acquisitions</vt:lpstr>
    </vt:vector>
  </TitlesOfParts>
  <Company>University of Saskatchewan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Simon Foucher</cp:lastModifiedBy>
  <cp:revision>63</cp:revision>
  <cp:lastPrinted>1601-01-01T00:00:00Z</cp:lastPrinted>
  <dcterms:created xsi:type="dcterms:W3CDTF">2007-06-27T15:30:57Z</dcterms:created>
  <dcterms:modified xsi:type="dcterms:W3CDTF">2015-03-13T00:40:10Z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