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</p:sldMasterIdLst>
  <p:notesMasterIdLst>
    <p:notesMasterId r:id="rId35"/>
  </p:notesMasterIdLst>
  <p:handoutMasterIdLst>
    <p:handoutMasterId r:id="rId36"/>
  </p:handoutMasterIdLst>
  <p:sldIdLst>
    <p:sldId id="259" r:id="rId2"/>
    <p:sldId id="260" r:id="rId3"/>
    <p:sldId id="261" r:id="rId4"/>
    <p:sldId id="262" r:id="rId5"/>
    <p:sldId id="265" r:id="rId6"/>
    <p:sldId id="266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84" r:id="rId22"/>
    <p:sldId id="285" r:id="rId23"/>
    <p:sldId id="288" r:id="rId24"/>
    <p:sldId id="289" r:id="rId25"/>
    <p:sldId id="290" r:id="rId26"/>
    <p:sldId id="291" r:id="rId27"/>
    <p:sldId id="292" r:id="rId28"/>
    <p:sldId id="293" r:id="rId29"/>
    <p:sldId id="294" r:id="rId30"/>
    <p:sldId id="300" r:id="rId31"/>
    <p:sldId id="301" r:id="rId32"/>
    <p:sldId id="302" r:id="rId33"/>
    <p:sldId id="303" r:id="rId34"/>
  </p:sldIdLst>
  <p:sldSz cx="9144000" cy="6858000" type="screen4x3"/>
  <p:notesSz cx="6858000" cy="9144000"/>
  <p:defaultTextStyle>
    <a:defPPr>
      <a:defRPr lang="en-CA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5C02"/>
    <a:srgbClr val="C75102"/>
    <a:srgbClr val="CC6600"/>
    <a:srgbClr val="27732E"/>
    <a:srgbClr val="137713"/>
    <a:srgbClr val="269420"/>
    <a:srgbClr val="158516"/>
    <a:srgbClr val="1585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7" autoAdjust="0"/>
    <p:restoredTop sz="94649" autoAdjust="0"/>
  </p:normalViewPr>
  <p:slideViewPr>
    <p:cSldViewPr>
      <p:cViewPr>
        <p:scale>
          <a:sx n="91" d="100"/>
          <a:sy n="91" d="100"/>
        </p:scale>
        <p:origin x="492" y="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1248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4FBE07F-BC27-4DB1-BE4B-714EF9522118}" type="datetimeFigureOut">
              <a:rPr lang="en-CA"/>
              <a:pPr>
                <a:defRPr/>
              </a:pPr>
              <a:t>23/02/2015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4F1E45D-9517-41E1-B2BB-6C0904223564}" type="slidenum">
              <a:rPr lang="en-CA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411376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effectLst/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effectLst/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583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noProof="0" smtClean="0"/>
              <a:t>Click to edit Master text styles</a:t>
            </a:r>
          </a:p>
          <a:p>
            <a:pPr lvl="1"/>
            <a:r>
              <a:rPr lang="en-CA" noProof="0" smtClean="0"/>
              <a:t>Second level</a:t>
            </a:r>
          </a:p>
          <a:p>
            <a:pPr lvl="2"/>
            <a:r>
              <a:rPr lang="en-CA" noProof="0" smtClean="0"/>
              <a:t>Third level</a:t>
            </a:r>
          </a:p>
          <a:p>
            <a:pPr lvl="3"/>
            <a:r>
              <a:rPr lang="en-CA" noProof="0" smtClean="0"/>
              <a:t>Fourth level</a:t>
            </a:r>
          </a:p>
          <a:p>
            <a:pPr lvl="4"/>
            <a:r>
              <a:rPr lang="en-CA" noProof="0" smtClean="0"/>
              <a:t>Fifth level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effectLst/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CB2301B3-3F3A-48E1-BE80-8C3D23C3BA6D}" type="slidenum">
              <a:rPr lang="en-CA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164252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3FD075B-91E9-4F45-8AB9-3A74A252F681}" type="slidenum">
              <a:rPr lang="en-CA" b="0"/>
              <a:pPr eaLnBrk="1" hangingPunct="1"/>
              <a:t>1</a:t>
            </a:fld>
            <a:endParaRPr lang="en-CA" b="0" dirty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21367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0418343-1536-4FE0-82DE-28D5EF509A7C}" type="slidenum">
              <a:rPr lang="en-CA" b="0"/>
              <a:pPr eaLnBrk="1" hangingPunct="1"/>
              <a:t>12</a:t>
            </a:fld>
            <a:endParaRPr lang="en-CA" b="0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8553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15D816E-8966-4FB7-AC32-63F8CB2E12FD}" type="slidenum">
              <a:rPr lang="en-CA" b="0"/>
              <a:pPr eaLnBrk="1" hangingPunct="1"/>
              <a:t>13</a:t>
            </a:fld>
            <a:endParaRPr lang="en-CA" b="0" dirty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33746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E463243-B140-438B-9086-91329920DEF4}" type="slidenum">
              <a:rPr lang="en-CA" b="0"/>
              <a:pPr eaLnBrk="1" hangingPunct="1"/>
              <a:t>14</a:t>
            </a:fld>
            <a:endParaRPr lang="en-CA" b="0" dirty="0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34734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BFEBA00-875A-42FC-8C79-F16C8265CD2F}" type="slidenum">
              <a:rPr lang="en-CA" b="0"/>
              <a:pPr eaLnBrk="1" hangingPunct="1"/>
              <a:t>15</a:t>
            </a:fld>
            <a:endParaRPr lang="en-CA" b="0" dirty="0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51485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BCCFB86-7528-4D00-A8DF-C7D8054C985C}" type="slidenum">
              <a:rPr lang="en-CA" b="0"/>
              <a:pPr eaLnBrk="1" hangingPunct="1"/>
              <a:t>16</a:t>
            </a:fld>
            <a:endParaRPr lang="en-CA" b="0" dirty="0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092393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93BDB16-2EBC-43D4-B2BB-2C11CDEEEDFA}" type="slidenum">
              <a:rPr lang="en-CA" b="0"/>
              <a:pPr eaLnBrk="1" hangingPunct="1"/>
              <a:t>17</a:t>
            </a:fld>
            <a:endParaRPr lang="en-CA" b="0" dirty="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161808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68F56D5-D79A-47AF-AF6A-0E8747976D6F}" type="slidenum">
              <a:rPr lang="en-CA" b="0"/>
              <a:pPr eaLnBrk="1" hangingPunct="1"/>
              <a:t>18</a:t>
            </a:fld>
            <a:endParaRPr lang="en-CA" b="0" dirty="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170149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1A1B65F-316B-4267-9C5E-E4EC0039CE76}" type="slidenum">
              <a:rPr lang="en-CA" b="0"/>
              <a:pPr eaLnBrk="1" hangingPunct="1"/>
              <a:t>19</a:t>
            </a:fld>
            <a:endParaRPr lang="en-CA" b="0" dirty="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31709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EDB4774-E16C-4124-A3FD-54E0E667BF56}" type="slidenum">
              <a:rPr lang="en-CA" b="0"/>
              <a:pPr eaLnBrk="1" hangingPunct="1"/>
              <a:t>20</a:t>
            </a:fld>
            <a:endParaRPr lang="en-CA" b="0" dirty="0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177719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6B7FFAD-26F1-49E4-863A-99581BCBF500}" type="slidenum">
              <a:rPr lang="en-CA" b="0"/>
              <a:pPr eaLnBrk="1" hangingPunct="1"/>
              <a:t>21</a:t>
            </a:fld>
            <a:endParaRPr lang="en-CA" b="0" dirty="0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39855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C2B6659-A97C-454A-8D6A-74A08273A6C6}" type="slidenum">
              <a:rPr lang="en-CA" b="0"/>
              <a:pPr eaLnBrk="1" hangingPunct="1"/>
              <a:t>2</a:t>
            </a:fld>
            <a:endParaRPr lang="en-CA" b="0" dirty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093434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48C307C-2497-4541-9C37-F259F58D9763}" type="slidenum">
              <a:rPr lang="en-CA" b="0"/>
              <a:pPr eaLnBrk="1" hangingPunct="1"/>
              <a:t>22</a:t>
            </a:fld>
            <a:endParaRPr lang="en-CA" b="0" dirty="0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488198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0479337-86A8-4FE3-8C44-E85FFA37B02A}" type="slidenum">
              <a:rPr lang="en-CA" b="0"/>
              <a:pPr eaLnBrk="1" hangingPunct="1"/>
              <a:t>23</a:t>
            </a:fld>
            <a:endParaRPr lang="en-CA" b="0" dirty="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772599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D93831F-7D8E-47EE-9DA4-F3B9D1ECAD30}" type="slidenum">
              <a:rPr lang="en-CA" b="0"/>
              <a:pPr eaLnBrk="1" hangingPunct="1"/>
              <a:t>24</a:t>
            </a:fld>
            <a:endParaRPr lang="en-CA" b="0" dirty="0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485035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B933589-178A-4051-B331-7B8A0C4FC2DD}" type="slidenum">
              <a:rPr lang="en-CA" b="0"/>
              <a:pPr eaLnBrk="1" hangingPunct="1"/>
              <a:t>27</a:t>
            </a:fld>
            <a:endParaRPr lang="en-CA" b="0" dirty="0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638526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FC22921-B37D-43C9-8B7C-0066E020F7F7}" type="slidenum">
              <a:rPr lang="en-CA" b="0"/>
              <a:pPr eaLnBrk="1" hangingPunct="1"/>
              <a:t>30</a:t>
            </a:fld>
            <a:endParaRPr lang="en-CA" b="0" dirty="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276117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B03DA5A-F3E6-4120-877D-44122B1992B7}" type="slidenum">
              <a:rPr lang="en-CA" b="0"/>
              <a:pPr eaLnBrk="1" hangingPunct="1"/>
              <a:t>32</a:t>
            </a:fld>
            <a:endParaRPr lang="en-CA" b="0" dirty="0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06224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DA28D2F-9BA8-4688-8D53-5E8A26D9C99A}" type="slidenum">
              <a:rPr lang="en-CA" b="0"/>
              <a:pPr eaLnBrk="1" hangingPunct="1"/>
              <a:t>3</a:t>
            </a:fld>
            <a:endParaRPr lang="en-CA" b="0" dirty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85844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BAC96AD-3526-4D3E-AB6C-27AD14192C83}" type="slidenum">
              <a:rPr lang="en-CA" b="0"/>
              <a:pPr eaLnBrk="1" hangingPunct="1"/>
              <a:t>4</a:t>
            </a:fld>
            <a:endParaRPr lang="en-CA" b="0" dirty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97526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6A6656E-FDC0-43A0-8C05-3C98A01806FF}" type="slidenum">
              <a:rPr lang="en-CA" b="0"/>
              <a:pPr eaLnBrk="1" hangingPunct="1"/>
              <a:t>5</a:t>
            </a:fld>
            <a:endParaRPr lang="en-CA" b="0" dirty="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59962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A600839-C0F0-4E44-979A-7032AE6D62E3}" type="slidenum">
              <a:rPr lang="en-CA" b="0"/>
              <a:pPr eaLnBrk="1" hangingPunct="1"/>
              <a:t>6</a:t>
            </a:fld>
            <a:endParaRPr lang="en-CA" b="0" dirty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43585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F71D042-6023-455F-AF14-D5D6C3893E7A}" type="slidenum">
              <a:rPr lang="en-CA" b="0"/>
              <a:pPr eaLnBrk="1" hangingPunct="1"/>
              <a:t>7</a:t>
            </a:fld>
            <a:endParaRPr lang="en-CA" b="0" dirty="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06855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C49723F-038A-43FA-A434-2A4B4A36D53E}" type="slidenum">
              <a:rPr lang="en-CA" b="0"/>
              <a:pPr eaLnBrk="1" hangingPunct="1"/>
              <a:t>8</a:t>
            </a:fld>
            <a:endParaRPr lang="en-CA" b="0" dirty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32713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E20A57B-10C6-4FEC-A498-8C92830F43F0}" type="slidenum">
              <a:rPr lang="en-CA" b="0"/>
              <a:pPr eaLnBrk="1" hangingPunct="1"/>
              <a:t>11</a:t>
            </a:fld>
            <a:endParaRPr lang="en-CA" b="0" dirty="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0770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900113" y="6381750"/>
            <a:ext cx="6624637" cy="476250"/>
          </a:xfr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Copyright © 2015 McGraw-Hill Ryerson, Limited. All rights reserved.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55049CA-981B-439E-8276-C72335B46819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837853"/>
      </p:ext>
    </p:extLst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Copyright © 2015 McGraw-Hill Ryerson, Limited. All rights reserved.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45DF3DC-734B-4DDC-A460-6F8498ECF0D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110078"/>
      </p:ext>
    </p:extLst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404813"/>
            <a:ext cx="2058988" cy="5721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04813"/>
            <a:ext cx="6029325" cy="5721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Copyright © 2015 McGraw-Hill Ryerson, Limited. All rights reserved.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95DEA4B-33A3-478F-A639-1925462002BC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3756548"/>
      </p:ext>
    </p:extLst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1043608" y="6381750"/>
            <a:ext cx="6264275" cy="476250"/>
          </a:xfr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Copyright © 2015 McGraw-Hill Ryerson, Limited. All rights reserved.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35ADA93-1C13-4B85-93C4-814D63BDE10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3153250"/>
      </p:ext>
    </p:extLst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Copyright © 2015 McGraw-Hill Ryerson, Limited. All rights reserved.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D67DEF-2AD7-4B9B-993D-140DAF2C844F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917812"/>
      </p:ext>
    </p:extLst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Copyright © 2015 McGraw-Hill Ryerson, Limited. All rights reserved.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0B4D1C-2B98-4E16-9C1F-B31C4C71DF63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281207"/>
      </p:ext>
    </p:extLst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Copyright © 2015 McGraw-Hill Ryerson, Limited. All rights reserved.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3085B91-E965-41EA-99C1-74346A52F785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09018"/>
      </p:ext>
    </p:extLst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Copyright © 2015 McGraw-Hill Ryerson, Limited. All rights reserved.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35A372-A186-4166-AA3B-68F586AF1BF6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457775"/>
      </p:ext>
    </p:extLst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Copyright © 2015 McGraw-Hill Ryerson, Limited. All rights reserved.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CD8457A-FBDD-4F07-B31A-B7F662EAA3AF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749154"/>
      </p:ext>
    </p:extLst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Copyright © 2015 McGraw-Hill Ryerson, Limited. All rights reserved.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CAD1C29-6376-4C67-BC52-0B40ACF86796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251405"/>
      </p:ext>
    </p:extLst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Copyright © 2015 McGraw-Hill Ryerson, Limited. All rights reserved.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0036805-2C1B-4291-A616-EFDF9E1F15C0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723383"/>
      </p:ext>
    </p:extLst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9" name="Rectangle 7"/>
          <p:cNvSpPr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C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404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1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70794" y="6362700"/>
            <a:ext cx="662463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bg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 dirty="0" smtClean="0"/>
              <a:t>Copyright © 2015 McGraw-Hill Ryerson, Limited. All rights reserved.</a:t>
            </a:r>
            <a:endParaRPr lang="en-US" dirty="0"/>
          </a:p>
        </p:txBody>
      </p:sp>
      <p:sp>
        <p:nvSpPr>
          <p:cNvPr id="131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8125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bg1"/>
                </a:solidFill>
              </a:defRPr>
            </a:lvl1pPr>
          </a:lstStyle>
          <a:p>
            <a:fld id="{B6E93EBC-3BAC-4B43-8EB1-6623CEA5BAFF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31080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260350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C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0" r:id="rId3"/>
    <p:sldLayoutId id="2147483791" r:id="rId4"/>
    <p:sldLayoutId id="2147483794" r:id="rId5"/>
    <p:sldLayoutId id="2147483795" r:id="rId6"/>
    <p:sldLayoutId id="2147483796" r:id="rId7"/>
    <p:sldLayoutId id="2147483797" r:id="rId8"/>
    <p:sldLayoutId id="2147483798" r:id="rId9"/>
    <p:sldLayoutId id="2147483799" r:id="rId10"/>
    <p:sldLayoutId id="2147483800" r:id="rId11"/>
  </p:sldLayoutIdLst>
  <p:transition>
    <p:wipe dir="d"/>
  </p:transition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6">
              <a:lumMod val="75000"/>
            </a:schemeClr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E05C0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E05C0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E05C0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E05C0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C7510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C7510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C7510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C7510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D2DD8AF-CA35-466F-8B3F-A8D4981BC7B2}" type="slidenum">
              <a:rPr lang="en-US" b="0">
                <a:solidFill>
                  <a:schemeClr val="bg1"/>
                </a:solidFill>
              </a:rPr>
              <a:pPr eaLnBrk="1" hangingPunct="1"/>
              <a:t>1</a:t>
            </a:fld>
            <a:endParaRPr lang="en-US" b="0" dirty="0">
              <a:solidFill>
                <a:schemeClr val="bg1"/>
              </a:solidFill>
            </a:endParaRPr>
          </a:p>
        </p:txBody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5284042" y="5857498"/>
            <a:ext cx="34995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200" dirty="0">
                <a:solidFill>
                  <a:schemeClr val="accent2"/>
                </a:solidFill>
                <a:latin typeface="Times New Roman" pitchFamily="18" charset="0"/>
                <a:cs typeface="Arial" charset="0"/>
              </a:rPr>
              <a:t>Electronic Presentations in Microsoft® PowerPoint®</a:t>
            </a:r>
            <a:r>
              <a:rPr lang="en-US" sz="12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</a:p>
        </p:txBody>
      </p:sp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5766006" y="3733681"/>
            <a:ext cx="3040013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600" dirty="0">
                <a:solidFill>
                  <a:srgbClr val="FF0000"/>
                </a:solidFill>
                <a:latin typeface="Arial Narrow" pitchFamily="34" charset="0"/>
                <a:cs typeface="Arial" charset="0"/>
              </a:rPr>
              <a:t>Prepared by</a:t>
            </a:r>
            <a:r>
              <a:rPr lang="en-US" sz="2400" dirty="0">
                <a:solidFill>
                  <a:srgbClr val="FF0000"/>
                </a:solidFill>
                <a:latin typeface="Arial Narrow" pitchFamily="34" charset="0"/>
                <a:cs typeface="Arial" charset="0"/>
              </a:rPr>
              <a:t> </a:t>
            </a:r>
          </a:p>
          <a:p>
            <a:pPr algn="ctr">
              <a:defRPr/>
            </a:pPr>
            <a:r>
              <a:rPr lang="en-US" sz="2400" dirty="0">
                <a:solidFill>
                  <a:srgbClr val="FF0000"/>
                </a:solidFill>
                <a:latin typeface="Arial Narrow" pitchFamily="34" charset="0"/>
                <a:cs typeface="Arial" charset="0"/>
              </a:rPr>
              <a:t>Nathalie Johnstone </a:t>
            </a:r>
          </a:p>
          <a:p>
            <a:pPr algn="ctr">
              <a:defRPr/>
            </a:pPr>
            <a:r>
              <a:rPr lang="en-US" sz="2400" i="1" dirty="0">
                <a:solidFill>
                  <a:srgbClr val="FF0000"/>
                </a:solidFill>
                <a:latin typeface="Arial Narrow" pitchFamily="34" charset="0"/>
                <a:cs typeface="Arial" charset="0"/>
              </a:rPr>
              <a:t>University of Saskatchewan</a:t>
            </a:r>
          </a:p>
        </p:txBody>
      </p:sp>
      <p:sp>
        <p:nvSpPr>
          <p:cNvPr id="73734" name="Text Box 6"/>
          <p:cNvSpPr txBox="1">
            <a:spLocks noChangeArrowheads="1"/>
          </p:cNvSpPr>
          <p:nvPr/>
        </p:nvSpPr>
        <p:spPr bwMode="auto">
          <a:xfrm>
            <a:off x="5431838" y="1117421"/>
            <a:ext cx="3708351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2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Arial" charset="0"/>
              </a:rPr>
              <a:t>CHAPTER 13:</a:t>
            </a:r>
          </a:p>
          <a:p>
            <a:pPr algn="ctr">
              <a:defRPr/>
            </a:pPr>
            <a:r>
              <a:rPr lang="en-US" sz="32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Arial" charset="0"/>
              </a:rPr>
              <a:t>The Canadian-Controlled Private Corporation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106"/>
            <a:ext cx="5284042" cy="6864374"/>
          </a:xfrm>
          <a:prstGeom prst="rect">
            <a:avLst/>
          </a:prstGeom>
        </p:spPr>
      </p:pic>
      <p:sp>
        <p:nvSpPr>
          <p:cNvPr id="1126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07505" y="6374732"/>
            <a:ext cx="5176538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dirty="0" smtClean="0">
                <a:solidFill>
                  <a:schemeClr val="accent6">
                    <a:lumMod val="75000"/>
                  </a:schemeClr>
                </a:solidFill>
              </a:rPr>
              <a:t>Copyright © 2015 McGraw-Hill Ryerson, Limited. All rights reserved.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CA" dirty="0" smtClean="0"/>
              <a:t>Combined Tax on Property Income</a:t>
            </a:r>
          </a:p>
        </p:txBody>
      </p:sp>
      <p:graphicFrame>
        <p:nvGraphicFramePr>
          <p:cNvPr id="180291" name="Group 6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5269136"/>
              </p:ext>
            </p:extLst>
          </p:nvPr>
        </p:nvGraphicFramePr>
        <p:xfrm>
          <a:off x="539750" y="1125538"/>
          <a:ext cx="8229600" cy="5084759"/>
        </p:xfrm>
        <a:graphic>
          <a:graphicData uri="http://schemas.openxmlformats.org/drawingml/2006/table">
            <a:tbl>
              <a:tblPr/>
              <a:tblGrid>
                <a:gridCol w="4596563"/>
                <a:gridCol w="1131227"/>
                <a:gridCol w="2501810"/>
              </a:tblGrid>
              <a:tr h="3658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Corporate income (rent, interest,  etc)</a:t>
                      </a:r>
                    </a:p>
                  </a:txBody>
                  <a:tcPr marL="87815" marR="87815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87815" marR="87815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$1,000</a:t>
                      </a:r>
                    </a:p>
                  </a:txBody>
                  <a:tcPr marL="87815" marR="87815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658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Corporate Tax @ 38%</a:t>
                      </a:r>
                    </a:p>
                  </a:txBody>
                  <a:tcPr marL="87815" marR="87815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87815" marR="87815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(380)</a:t>
                      </a:r>
                    </a:p>
                  </a:txBody>
                  <a:tcPr marL="87815" marR="87815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658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Special Refundable Tax @ 6 2/3%</a:t>
                      </a:r>
                    </a:p>
                  </a:txBody>
                  <a:tcPr marL="87815" marR="87815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87815" marR="87815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(67)</a:t>
                      </a:r>
                    </a:p>
                  </a:txBody>
                  <a:tcPr marL="87815" marR="87815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950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Potential refund when paying dividend @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26 2/3% x $1,000</a:t>
                      </a:r>
                    </a:p>
                  </a:txBody>
                  <a:tcPr marL="87815" marR="87815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87815" marR="87815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267</a:t>
                      </a:r>
                    </a:p>
                  </a:txBody>
                  <a:tcPr marL="87815" marR="87815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658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Total Available for dividend</a:t>
                      </a:r>
                    </a:p>
                  </a:txBody>
                  <a:tcPr marL="87815" marR="87815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87815" marR="87815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$820</a:t>
                      </a:r>
                    </a:p>
                  </a:txBody>
                  <a:tcPr marL="87815" marR="87815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658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87815" marR="87815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87815" marR="87815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87815" marR="87815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658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Shareholder income (dividend)</a:t>
                      </a:r>
                    </a:p>
                  </a:txBody>
                  <a:tcPr marL="87815" marR="87815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87815" marR="87815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$ 820</a:t>
                      </a:r>
                    </a:p>
                  </a:txBody>
                  <a:tcPr marL="87815" marR="87815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658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Tax (net of tax credit)</a:t>
                      </a:r>
                    </a:p>
                  </a:txBody>
                  <a:tcPr marL="87815" marR="87815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87815" marR="87815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(287)</a:t>
                      </a:r>
                    </a:p>
                  </a:txBody>
                  <a:tcPr marL="87815" marR="87815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658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Total after tax cash</a:t>
                      </a:r>
                    </a:p>
                  </a:txBody>
                  <a:tcPr marL="87815" marR="87815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87815" marR="87815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$ 533</a:t>
                      </a:r>
                    </a:p>
                  </a:txBody>
                  <a:tcPr marL="87815" marR="87815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6581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Total tax paid</a:t>
                      </a:r>
                    </a:p>
                  </a:txBody>
                  <a:tcPr marL="87815" marR="87815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87815" marR="87815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87815" marR="87815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6581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Corporation</a:t>
                      </a:r>
                    </a:p>
                  </a:txBody>
                  <a:tcPr marL="87815" marR="87815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$180</a:t>
                      </a:r>
                    </a:p>
                  </a:txBody>
                  <a:tcPr marL="87815" marR="87815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87815" marR="87815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6581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Shareholder</a:t>
                      </a:r>
                    </a:p>
                  </a:txBody>
                  <a:tcPr marL="87815" marR="87815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  287</a:t>
                      </a:r>
                    </a:p>
                  </a:txBody>
                  <a:tcPr marL="87815" marR="87815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$467</a:t>
                      </a:r>
                    </a:p>
                  </a:txBody>
                  <a:tcPr marL="87815" marR="87815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658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Total combined tax rate</a:t>
                      </a:r>
                    </a:p>
                  </a:txBody>
                  <a:tcPr marL="87815" marR="87815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87815" marR="87815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47%</a:t>
                      </a:r>
                    </a:p>
                  </a:txBody>
                  <a:tcPr marL="87815" marR="87815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5661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2566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34253-FA44-43A5-8BB1-2059F54663F9}" type="slidenum">
              <a:rPr lang="en-US" b="0">
                <a:solidFill>
                  <a:schemeClr val="bg1"/>
                </a:solidFill>
              </a:rPr>
              <a:pPr eaLnBrk="1" hangingPunct="1"/>
              <a:t>10</a:t>
            </a:fld>
            <a:endParaRPr lang="en-US" b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dirty="0" smtClean="0"/>
              <a:t>Capital Gains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Taxable capital gains  treated the same as specified investment business income.</a:t>
            </a:r>
          </a:p>
          <a:p>
            <a:pPr eaLnBrk="1" hangingPunct="1"/>
            <a:r>
              <a:rPr lang="en-US" b="1" dirty="0" smtClean="0"/>
              <a:t>Capital Dividend: IT IS TAX FREE!!!!!!!!!!!!</a:t>
            </a:r>
          </a:p>
          <a:p>
            <a:pPr lvl="1" eaLnBrk="1" hangingPunct="1"/>
            <a:r>
              <a:rPr lang="en-US" dirty="0" smtClean="0"/>
              <a:t>a mechanism to avoid double taxation on capital gains, </a:t>
            </a:r>
          </a:p>
          <a:p>
            <a:pPr lvl="1" eaLnBrk="1" hangingPunct="1"/>
            <a:r>
              <a:rPr lang="en-US" dirty="0" smtClean="0"/>
              <a:t>distributes the tax-free portion of the gain to the shareholders</a:t>
            </a:r>
          </a:p>
          <a:p>
            <a:pPr lvl="1" eaLnBrk="1" hangingPunct="1"/>
            <a:r>
              <a:rPr lang="en-US" dirty="0" smtClean="0"/>
              <a:t>An election is required</a:t>
            </a:r>
            <a:endParaRPr lang="en-CA" dirty="0" smtClean="0"/>
          </a:p>
        </p:txBody>
      </p:sp>
      <p:sp>
        <p:nvSpPr>
          <p:cNvPr id="26628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2662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B2FAAB5-AFF2-4A89-934D-5553D606A7A9}" type="slidenum">
              <a:rPr lang="en-US" b="0">
                <a:solidFill>
                  <a:schemeClr val="bg1"/>
                </a:solidFill>
              </a:rPr>
              <a:pPr eaLnBrk="1" hangingPunct="1"/>
              <a:t>11</a:t>
            </a:fld>
            <a:endParaRPr lang="en-US" b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dirty="0" smtClean="0"/>
              <a:t>Personal Services Business (“PSB”) Income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A PSB is a business that provides services, </a:t>
            </a:r>
          </a:p>
          <a:p>
            <a:pPr lvl="1" eaLnBrk="1" hangingPunct="1">
              <a:defRPr/>
            </a:pPr>
            <a:r>
              <a:rPr lang="en-US" sz="2200" dirty="0" smtClean="0"/>
              <a:t>person providing the services </a:t>
            </a:r>
            <a:r>
              <a:rPr lang="en-US" sz="2200" b="1" u="sng" dirty="0" smtClean="0">
                <a:solidFill>
                  <a:srgbClr val="FF0000"/>
                </a:solidFill>
              </a:rPr>
              <a:t>is a</a:t>
            </a:r>
            <a:r>
              <a:rPr lang="en-US" sz="2200" dirty="0" smtClean="0"/>
              <a:t> specified shareholder(owns &gt;10% shares) of the corporation, and</a:t>
            </a:r>
          </a:p>
          <a:p>
            <a:pPr lvl="1" eaLnBrk="1" hangingPunct="1">
              <a:defRPr/>
            </a:pPr>
            <a:r>
              <a:rPr lang="en-US" sz="2200" dirty="0" smtClean="0"/>
              <a:t>The relationship between the person providing the services and the entity receiving the services is of </a:t>
            </a:r>
            <a:r>
              <a:rPr lang="en-US" sz="2200" b="1" u="sng" dirty="0">
                <a:solidFill>
                  <a:srgbClr val="FF0000"/>
                </a:solidFill>
              </a:rPr>
              <a:t>an employment nature.</a:t>
            </a:r>
          </a:p>
          <a:p>
            <a:pPr eaLnBrk="1" hangingPunct="1">
              <a:defRPr/>
            </a:pPr>
            <a:r>
              <a:rPr lang="en-US" dirty="0" smtClean="0"/>
              <a:t>Not eligible for the SBD on that income, and </a:t>
            </a:r>
          </a:p>
          <a:p>
            <a:pPr eaLnBrk="1" hangingPunct="1">
              <a:defRPr/>
            </a:pPr>
            <a:r>
              <a:rPr lang="en-US" dirty="0" smtClean="0"/>
              <a:t>Faces significant restrictions on deductions.</a:t>
            </a:r>
          </a:p>
          <a:p>
            <a:pPr eaLnBrk="1" hangingPunct="1">
              <a:defRPr/>
            </a:pPr>
            <a:r>
              <a:rPr lang="en-US" dirty="0" smtClean="0"/>
              <a:t>No employment relationships = business income is ABI</a:t>
            </a:r>
            <a:endParaRPr lang="en-CA" dirty="0" smtClean="0"/>
          </a:p>
        </p:txBody>
      </p:sp>
      <p:sp>
        <p:nvSpPr>
          <p:cNvPr id="27652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27653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FA2C5D3-5C8D-443A-B0EA-CCBEAB5E38E7}" type="slidenum">
              <a:rPr lang="en-US" b="0">
                <a:solidFill>
                  <a:schemeClr val="bg1"/>
                </a:solidFill>
              </a:rPr>
              <a:pPr eaLnBrk="1" hangingPunct="1"/>
              <a:t>12</a:t>
            </a:fld>
            <a:endParaRPr lang="en-US" b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dirty="0" smtClean="0"/>
              <a:t>Dividends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Taxable Canadian dividends received by a CCPC are subject to PART IV TAXES.</a:t>
            </a:r>
          </a:p>
          <a:p>
            <a:pPr eaLnBrk="1" hangingPunct="1">
              <a:defRPr/>
            </a:pPr>
            <a:r>
              <a:rPr lang="en-US" dirty="0" smtClean="0"/>
              <a:t>The amount of Part IV taxes depends on the degree of ownership.</a:t>
            </a:r>
            <a:endParaRPr lang="en-CA" dirty="0" smtClean="0"/>
          </a:p>
        </p:txBody>
      </p:sp>
      <p:sp>
        <p:nvSpPr>
          <p:cNvPr id="28676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147F109-FFFD-4D08-84D3-E5709A8C360E}" type="slidenum">
              <a:rPr lang="en-US" b="0">
                <a:solidFill>
                  <a:schemeClr val="bg1"/>
                </a:solidFill>
              </a:rPr>
              <a:pPr eaLnBrk="1" hangingPunct="1"/>
              <a:t>13</a:t>
            </a:fld>
            <a:endParaRPr lang="en-US" b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dirty="0" smtClean="0"/>
              <a:t>Dividends Received from </a:t>
            </a:r>
            <a:br>
              <a:rPr lang="en-CA" dirty="0" smtClean="0"/>
            </a:br>
            <a:r>
              <a:rPr lang="en-CA" dirty="0" smtClean="0"/>
              <a:t>Non-Connected Corporations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Non-connected if:</a:t>
            </a:r>
          </a:p>
          <a:p>
            <a:pPr lvl="1" eaLnBrk="1" hangingPunct="1">
              <a:defRPr/>
            </a:pPr>
            <a:endParaRPr lang="en-US" dirty="0" smtClean="0"/>
          </a:p>
          <a:p>
            <a:pPr lvl="1" eaLnBrk="1" hangingPunct="1">
              <a:defRPr/>
            </a:pPr>
            <a:endParaRPr lang="en-US" dirty="0" smtClean="0"/>
          </a:p>
          <a:p>
            <a:pPr eaLnBrk="1" hangingPunct="1">
              <a:buFontTx/>
              <a:buNone/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Non-Connected Dividends received are taxed at 33 1/3% (Part IV tax) – of actual dividends received but this </a:t>
            </a:r>
            <a:r>
              <a:rPr lang="en-US" b="1" dirty="0" smtClean="0">
                <a:solidFill>
                  <a:srgbClr val="FF0000"/>
                </a:solidFill>
              </a:rPr>
              <a:t>tax is fully refundable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upon the payment of dividends </a:t>
            </a:r>
          </a:p>
          <a:p>
            <a:pPr eaLnBrk="1" hangingPunct="1">
              <a:defRPr/>
            </a:pPr>
            <a:endParaRPr lang="en-CA" dirty="0" smtClean="0"/>
          </a:p>
        </p:txBody>
      </p:sp>
      <p:sp>
        <p:nvSpPr>
          <p:cNvPr id="29700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29701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074E5A-47F0-4581-9248-B92BDD045F0E}" type="slidenum">
              <a:rPr lang="en-US" b="0">
                <a:solidFill>
                  <a:schemeClr val="bg1"/>
                </a:solidFill>
              </a:rPr>
              <a:pPr eaLnBrk="1" hangingPunct="1"/>
              <a:t>14</a:t>
            </a:fld>
            <a:endParaRPr lang="en-US" b="0" dirty="0">
              <a:solidFill>
                <a:schemeClr val="bg1"/>
              </a:solidFill>
            </a:endParaRPr>
          </a:p>
        </p:txBody>
      </p:sp>
      <p:sp>
        <p:nvSpPr>
          <p:cNvPr id="187396" name="Text Box 4"/>
          <p:cNvSpPr txBox="1">
            <a:spLocks noChangeArrowheads="1"/>
          </p:cNvSpPr>
          <p:nvPr/>
        </p:nvSpPr>
        <p:spPr bwMode="auto">
          <a:xfrm>
            <a:off x="4357688" y="1857375"/>
            <a:ext cx="2976562" cy="482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Private Corporations</a:t>
            </a:r>
          </a:p>
        </p:txBody>
      </p:sp>
      <p:sp>
        <p:nvSpPr>
          <p:cNvPr id="187397" name="Text Box 5"/>
          <p:cNvSpPr txBox="1">
            <a:spLocks noChangeArrowheads="1"/>
          </p:cNvSpPr>
          <p:nvPr/>
        </p:nvSpPr>
        <p:spPr bwMode="auto">
          <a:xfrm>
            <a:off x="4716463" y="2997200"/>
            <a:ext cx="1854200" cy="482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Other Corp</a:t>
            </a:r>
          </a:p>
        </p:txBody>
      </p:sp>
      <p:sp>
        <p:nvSpPr>
          <p:cNvPr id="187398" name="Line 6"/>
          <p:cNvSpPr>
            <a:spLocks noChangeShapeType="1"/>
          </p:cNvSpPr>
          <p:nvPr/>
        </p:nvSpPr>
        <p:spPr bwMode="auto">
          <a:xfrm>
            <a:off x="5580063" y="2349500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C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87399" name="Text Box 7"/>
          <p:cNvSpPr txBox="1">
            <a:spLocks noChangeArrowheads="1"/>
          </p:cNvSpPr>
          <p:nvPr/>
        </p:nvSpPr>
        <p:spPr bwMode="auto">
          <a:xfrm>
            <a:off x="5580063" y="2420938"/>
            <a:ext cx="2838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&lt; 10% voting shares</a:t>
            </a:r>
          </a:p>
        </p:txBody>
      </p:sp>
      <p:sp>
        <p:nvSpPr>
          <p:cNvPr id="187400" name="AutoShape 8"/>
          <p:cNvSpPr>
            <a:spLocks noChangeArrowheads="1"/>
          </p:cNvSpPr>
          <p:nvPr/>
        </p:nvSpPr>
        <p:spPr bwMode="auto">
          <a:xfrm>
            <a:off x="395288" y="2133600"/>
            <a:ext cx="2209800" cy="990600"/>
          </a:xfrm>
          <a:prstGeom prst="wedgeRectCallout">
            <a:avLst>
              <a:gd name="adj1" fmla="val 82542"/>
              <a:gd name="adj2" fmla="val 99519"/>
            </a:avLst>
          </a:prstGeom>
          <a:noFill/>
          <a:ln w="381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Includes dividends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received from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public corporations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dirty="0" smtClean="0"/>
              <a:t>Dividends Received from </a:t>
            </a:r>
            <a:br>
              <a:rPr lang="en-CA" dirty="0" smtClean="0"/>
            </a:br>
            <a:r>
              <a:rPr lang="en-CA" dirty="0" smtClean="0"/>
              <a:t>Connected Corporations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Connected if:</a:t>
            </a:r>
          </a:p>
          <a:p>
            <a:pPr lvl="1" eaLnBrk="1" hangingPunct="1">
              <a:lnSpc>
                <a:spcPct val="90000"/>
              </a:lnSpc>
            </a:pPr>
            <a:endParaRPr lang="en-US" sz="2000" dirty="0" smtClean="0"/>
          </a:p>
          <a:p>
            <a:pPr lvl="1" eaLnBrk="1" hangingPunct="1">
              <a:lnSpc>
                <a:spcPct val="90000"/>
              </a:lnSpc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Connected Dividends not subject to Part IV tax, unless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Paying corporation receives a refund of its Part IV tax,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Receiving Corporation pays Part IV tax equal to its % of refund.</a:t>
            </a:r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endParaRPr lang="en-CA" sz="2400" dirty="0" smtClean="0"/>
          </a:p>
        </p:txBody>
      </p:sp>
      <p:sp>
        <p:nvSpPr>
          <p:cNvPr id="30724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3072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CAD7F3B-3975-4135-BAA6-A81164E54A99}" type="slidenum">
              <a:rPr lang="en-US" b="0">
                <a:solidFill>
                  <a:schemeClr val="bg1"/>
                </a:solidFill>
              </a:rPr>
              <a:pPr eaLnBrk="1" hangingPunct="1"/>
              <a:t>15</a:t>
            </a:fld>
            <a:endParaRPr lang="en-US" b="0" dirty="0">
              <a:solidFill>
                <a:schemeClr val="bg1"/>
              </a:solidFill>
            </a:endParaRPr>
          </a:p>
        </p:txBody>
      </p:sp>
      <p:sp>
        <p:nvSpPr>
          <p:cNvPr id="189444" name="Text Box 4"/>
          <p:cNvSpPr txBox="1">
            <a:spLocks noChangeArrowheads="1"/>
          </p:cNvSpPr>
          <p:nvPr/>
        </p:nvSpPr>
        <p:spPr bwMode="auto">
          <a:xfrm>
            <a:off x="4214813" y="2071688"/>
            <a:ext cx="2976562" cy="482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Private Corporations</a:t>
            </a:r>
          </a:p>
        </p:txBody>
      </p:sp>
      <p:sp>
        <p:nvSpPr>
          <p:cNvPr id="189445" name="Text Box 5"/>
          <p:cNvSpPr txBox="1">
            <a:spLocks noChangeArrowheads="1"/>
          </p:cNvSpPr>
          <p:nvPr/>
        </p:nvSpPr>
        <p:spPr bwMode="auto">
          <a:xfrm>
            <a:off x="4876800" y="3429000"/>
            <a:ext cx="1741488" cy="482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Other Corp</a:t>
            </a:r>
          </a:p>
        </p:txBody>
      </p:sp>
      <p:sp>
        <p:nvSpPr>
          <p:cNvPr id="189446" name="Line 6"/>
          <p:cNvSpPr>
            <a:spLocks noChangeShapeType="1"/>
          </p:cNvSpPr>
          <p:nvPr/>
        </p:nvSpPr>
        <p:spPr bwMode="auto">
          <a:xfrm>
            <a:off x="5562600" y="2667000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C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89447" name="Text Box 7"/>
          <p:cNvSpPr txBox="1">
            <a:spLocks noChangeArrowheads="1"/>
          </p:cNvSpPr>
          <p:nvPr/>
        </p:nvSpPr>
        <p:spPr bwMode="auto">
          <a:xfrm>
            <a:off x="5715000" y="2667000"/>
            <a:ext cx="2838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&gt; 10% voting shares</a:t>
            </a:r>
          </a:p>
        </p:txBody>
      </p:sp>
      <p:sp>
        <p:nvSpPr>
          <p:cNvPr id="189448" name="AutoShape 8"/>
          <p:cNvSpPr>
            <a:spLocks noChangeArrowheads="1"/>
          </p:cNvSpPr>
          <p:nvPr/>
        </p:nvSpPr>
        <p:spPr bwMode="auto">
          <a:xfrm>
            <a:off x="285750" y="2214563"/>
            <a:ext cx="2209800" cy="990600"/>
          </a:xfrm>
          <a:prstGeom prst="wedgeRectCallout">
            <a:avLst>
              <a:gd name="adj1" fmla="val 78120"/>
              <a:gd name="adj2" fmla="val 172186"/>
            </a:avLst>
          </a:prstGeom>
          <a:noFill/>
          <a:ln w="381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Includes dividends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received from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public corporations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016000" indent="-1016000" eaLnBrk="1" hangingPunct="1">
              <a:buFontTx/>
              <a:buAutoNum type="romanUcPeriod" startAt="3"/>
              <a:defRPr/>
            </a:pPr>
            <a:r>
              <a:rPr lang="en-CA" dirty="0" smtClean="0"/>
              <a:t>Benefits of Incorporation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 eaLnBrk="1" hangingPunct="1"/>
            <a:r>
              <a:rPr lang="en-CA" b="1" dirty="0" smtClean="0"/>
              <a:t>The major benefits of incorporating are:</a:t>
            </a:r>
          </a:p>
          <a:p>
            <a:pPr marL="1295400" lvl="2" indent="-381000" eaLnBrk="1" hangingPunct="1">
              <a:buFont typeface="Wingdings" panose="05000000000000000000" pitchFamily="2" charset="2"/>
              <a:buAutoNum type="arabicPeriod"/>
            </a:pPr>
            <a:r>
              <a:rPr lang="en-CA" sz="2600" dirty="0" smtClean="0"/>
              <a:t>Tax deferral</a:t>
            </a:r>
          </a:p>
          <a:p>
            <a:pPr marL="1295400" lvl="2" indent="-381000" eaLnBrk="1" hangingPunct="1">
              <a:buFont typeface="Wingdings" panose="05000000000000000000" pitchFamily="2" charset="2"/>
              <a:buAutoNum type="arabicPeriod"/>
            </a:pPr>
            <a:r>
              <a:rPr lang="en-CA" sz="2600" dirty="0" smtClean="0"/>
              <a:t>Employment benefits</a:t>
            </a:r>
          </a:p>
          <a:p>
            <a:pPr marL="1295400" lvl="2" indent="-381000" eaLnBrk="1" hangingPunct="1">
              <a:buFont typeface="Wingdings" panose="05000000000000000000" pitchFamily="2" charset="2"/>
              <a:buAutoNum type="arabicPeriod"/>
            </a:pPr>
            <a:r>
              <a:rPr lang="en-CA" sz="2600" dirty="0" smtClean="0"/>
              <a:t>Flexibility in family ownership</a:t>
            </a:r>
          </a:p>
          <a:p>
            <a:pPr marL="1295400" lvl="2" indent="-381000" eaLnBrk="1" hangingPunct="1">
              <a:buFont typeface="Wingdings" panose="05000000000000000000" pitchFamily="2" charset="2"/>
              <a:buAutoNum type="arabicPeriod"/>
            </a:pPr>
            <a:r>
              <a:rPr lang="en-CA" sz="2600" dirty="0" smtClean="0"/>
              <a:t>Stabilization of annual income</a:t>
            </a:r>
          </a:p>
        </p:txBody>
      </p:sp>
      <p:sp>
        <p:nvSpPr>
          <p:cNvPr id="31748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3174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2DAD6CB-2FF4-4157-9A3A-047B88B48881}" type="slidenum">
              <a:rPr lang="en-US" b="0">
                <a:solidFill>
                  <a:schemeClr val="bg1"/>
                </a:solidFill>
              </a:rPr>
              <a:pPr eaLnBrk="1" hangingPunct="1"/>
              <a:t>16</a:t>
            </a:fld>
            <a:endParaRPr lang="en-US" b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indent="20638" eaLnBrk="1" hangingPunct="1">
              <a:defRPr/>
            </a:pPr>
            <a:r>
              <a:rPr lang="en-CA" dirty="0" smtClean="0"/>
              <a:t>Tax Deferral – </a:t>
            </a:r>
            <a:br>
              <a:rPr lang="en-CA" dirty="0" smtClean="0"/>
            </a:br>
            <a:r>
              <a:rPr lang="en-CA" dirty="0" smtClean="0"/>
              <a:t>The Small Business Deduction</a:t>
            </a:r>
            <a:endParaRPr lang="en-US" dirty="0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en-CA" dirty="0" smtClean="0"/>
              <a:t>Incorporating as a CCPC permits access to the SBD on ABI.</a:t>
            </a:r>
          </a:p>
          <a:p>
            <a:pPr marL="952500" lvl="1" indent="-381000" eaLnBrk="1" hangingPunct="1">
              <a:lnSpc>
                <a:spcPct val="90000"/>
              </a:lnSpc>
              <a:buFont typeface="Times New Roman" pitchFamily="18" charset="0"/>
              <a:buChar char="­"/>
              <a:defRPr/>
            </a:pPr>
            <a:r>
              <a:rPr lang="en-CA" sz="2200" dirty="0" smtClean="0"/>
              <a:t>benefit is a </a:t>
            </a:r>
            <a:r>
              <a:rPr lang="en-CA" sz="2200" b="1" dirty="0" smtClean="0">
                <a:solidFill>
                  <a:srgbClr val="FF0000"/>
                </a:solidFill>
              </a:rPr>
              <a:t>tax </a:t>
            </a:r>
            <a:r>
              <a:rPr lang="en-CA" sz="2200" b="1" i="1" dirty="0" smtClean="0">
                <a:solidFill>
                  <a:srgbClr val="FF0000"/>
                </a:solidFill>
              </a:rPr>
              <a:t>deferral</a:t>
            </a:r>
            <a:r>
              <a:rPr lang="en-CA" sz="2200" dirty="0" smtClean="0">
                <a:solidFill>
                  <a:srgbClr val="FF0000"/>
                </a:solidFill>
              </a:rPr>
              <a:t> </a:t>
            </a:r>
            <a:r>
              <a:rPr lang="en-CA" sz="2200" dirty="0" smtClean="0"/>
              <a:t>– second level of tax on corporate distribution to the shareholder or when the shares are sold.</a:t>
            </a:r>
          </a:p>
          <a:p>
            <a:pPr marL="952500" lvl="1" indent="-381000" eaLnBrk="1" hangingPunct="1">
              <a:lnSpc>
                <a:spcPct val="90000"/>
              </a:lnSpc>
              <a:buFontTx/>
              <a:buNone/>
              <a:defRPr/>
            </a:pPr>
            <a:endParaRPr lang="en-CA" sz="2200" dirty="0" smtClean="0"/>
          </a:p>
          <a:p>
            <a:pPr marL="952500" lvl="1" indent="-381000" eaLnBrk="1" hangingPunct="1">
              <a:lnSpc>
                <a:spcPct val="90000"/>
              </a:lnSpc>
              <a:buFontTx/>
              <a:buNone/>
              <a:defRPr/>
            </a:pPr>
            <a:endParaRPr lang="en-CA" sz="2200" dirty="0" smtClean="0"/>
          </a:p>
          <a:p>
            <a:pPr marL="952500" lvl="1" indent="-381000" eaLnBrk="1" hangingPunct="1">
              <a:lnSpc>
                <a:spcPct val="90000"/>
              </a:lnSpc>
              <a:buFont typeface="Times New Roman" pitchFamily="18" charset="0"/>
              <a:buChar char="­"/>
              <a:defRPr/>
            </a:pPr>
            <a:r>
              <a:rPr lang="en-CA" sz="2200" dirty="0" smtClean="0"/>
              <a:t>Deferring tax on ABI has </a:t>
            </a:r>
            <a:r>
              <a:rPr lang="en-CA" sz="2200" b="1" dirty="0" smtClean="0">
                <a:solidFill>
                  <a:srgbClr val="FF0000"/>
                </a:solidFill>
              </a:rPr>
              <a:t>two</a:t>
            </a:r>
            <a:r>
              <a:rPr lang="en-CA" sz="2200" dirty="0" smtClean="0"/>
              <a:t> basic advantages:</a:t>
            </a:r>
          </a:p>
          <a:p>
            <a:pPr marL="1409700" lvl="2" indent="-3429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n-CA" dirty="0" smtClean="0"/>
              <a:t>Increased cash flow - lower taxes means more can be reinvested, resulting in greater ultimate ROI.</a:t>
            </a:r>
          </a:p>
          <a:p>
            <a:pPr marL="1409700" lvl="2" indent="-3429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n-CA" dirty="0" smtClean="0"/>
              <a:t>Increased cash flow at early stages of a business reduces risk of failure. </a:t>
            </a:r>
          </a:p>
          <a:p>
            <a:pPr marL="1409700" lvl="2" indent="-342900" eaLnBrk="1" hangingPunct="1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en-CA" sz="1800" dirty="0" smtClean="0"/>
          </a:p>
        </p:txBody>
      </p:sp>
      <p:sp>
        <p:nvSpPr>
          <p:cNvPr id="32772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32773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C4F1E3E-03DE-4E19-AB51-8E3AC2A0AC97}" type="slidenum">
              <a:rPr lang="en-US" b="0">
                <a:solidFill>
                  <a:schemeClr val="bg1"/>
                </a:solidFill>
              </a:rPr>
              <a:pPr eaLnBrk="1" hangingPunct="1"/>
              <a:t>17</a:t>
            </a:fld>
            <a:endParaRPr lang="en-US" b="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4211638" y="3716338"/>
            <a:ext cx="1512887" cy="43338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C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CCPC - ABI</a:t>
            </a:r>
          </a:p>
        </p:txBody>
      </p:sp>
      <p:sp>
        <p:nvSpPr>
          <p:cNvPr id="7" name="Curved Down Arrow 6"/>
          <p:cNvSpPr/>
          <p:nvPr/>
        </p:nvSpPr>
        <p:spPr bwMode="auto">
          <a:xfrm rot="16200000">
            <a:off x="3652838" y="3508375"/>
            <a:ext cx="687388" cy="401637"/>
          </a:xfrm>
          <a:prstGeom prst="curved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C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2776" name="TextBox 7"/>
          <p:cNvSpPr txBox="1">
            <a:spLocks noChangeArrowheads="1"/>
          </p:cNvSpPr>
          <p:nvPr/>
        </p:nvSpPr>
        <p:spPr bwMode="auto">
          <a:xfrm>
            <a:off x="4140200" y="3213100"/>
            <a:ext cx="15303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CA" dirty="0"/>
              <a:t>Shareholder</a:t>
            </a:r>
          </a:p>
        </p:txBody>
      </p:sp>
      <p:sp>
        <p:nvSpPr>
          <p:cNvPr id="32777" name="TextBox 8"/>
          <p:cNvSpPr txBox="1">
            <a:spLocks noChangeArrowheads="1"/>
          </p:cNvSpPr>
          <p:nvPr/>
        </p:nvSpPr>
        <p:spPr bwMode="auto">
          <a:xfrm>
            <a:off x="2483768" y="3500438"/>
            <a:ext cx="133326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CA" sz="1600" dirty="0">
                <a:solidFill>
                  <a:srgbClr val="FF0000"/>
                </a:solidFill>
              </a:rPr>
              <a:t>2</a:t>
            </a:r>
            <a:r>
              <a:rPr lang="en-CA" sz="1600" baseline="30000" dirty="0">
                <a:solidFill>
                  <a:srgbClr val="FF0000"/>
                </a:solidFill>
              </a:rPr>
              <a:t>nd</a:t>
            </a:r>
            <a:r>
              <a:rPr lang="en-CA" sz="1600" dirty="0">
                <a:solidFill>
                  <a:srgbClr val="FF0000"/>
                </a:solidFill>
              </a:rPr>
              <a:t> level </a:t>
            </a:r>
          </a:p>
          <a:p>
            <a:pPr algn="ctr" eaLnBrk="1" hangingPunct="1"/>
            <a:r>
              <a:rPr lang="en-CA" sz="1600" dirty="0">
                <a:solidFill>
                  <a:srgbClr val="FF0000"/>
                </a:solidFill>
              </a:rPr>
              <a:t>of tax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dirty="0" smtClean="0"/>
              <a:t>Employment Benefits</a:t>
            </a:r>
            <a:endParaRPr lang="en-US" dirty="0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SzPct val="120000"/>
            </a:pPr>
            <a:r>
              <a:rPr lang="en-CA" b="1" dirty="0" smtClean="0"/>
              <a:t>Shareholder:</a:t>
            </a:r>
          </a:p>
          <a:p>
            <a:pPr lvl="1" eaLnBrk="1" hangingPunct="1">
              <a:buSzPct val="120000"/>
              <a:buFontTx/>
              <a:buChar char="•"/>
            </a:pPr>
            <a:r>
              <a:rPr lang="en-CA" dirty="0" smtClean="0"/>
              <a:t>who participates in the management, and </a:t>
            </a:r>
          </a:p>
          <a:p>
            <a:pPr lvl="1" eaLnBrk="1" hangingPunct="1">
              <a:buSzPct val="120000"/>
              <a:buFontTx/>
              <a:buChar char="•"/>
            </a:pPr>
            <a:r>
              <a:rPr lang="en-CA" dirty="0" smtClean="0"/>
              <a:t>is entitled to receive compensation as an employee.</a:t>
            </a:r>
          </a:p>
          <a:p>
            <a:pPr eaLnBrk="1" hangingPunct="1">
              <a:buSzPct val="120000"/>
            </a:pPr>
            <a:r>
              <a:rPr lang="en-CA" b="1" dirty="0" smtClean="0"/>
              <a:t>Employment Benefits paid to owner/manager:</a:t>
            </a:r>
          </a:p>
          <a:p>
            <a:pPr lvl="1" eaLnBrk="1" hangingPunct="1">
              <a:buFont typeface="Times New Roman" panose="02020603050405020304" pitchFamily="18" charset="0"/>
              <a:buChar char="­"/>
            </a:pPr>
            <a:r>
              <a:rPr lang="en-CA" dirty="0" smtClean="0"/>
              <a:t>are fully deductible from the employer’s income </a:t>
            </a:r>
          </a:p>
          <a:p>
            <a:pPr lvl="1" eaLnBrk="1" hangingPunct="1">
              <a:buFont typeface="Times New Roman" panose="02020603050405020304" pitchFamily="18" charset="0"/>
              <a:buChar char="­"/>
            </a:pPr>
            <a:r>
              <a:rPr lang="en-CA" dirty="0" smtClean="0"/>
              <a:t>May or may not be taxable to the employee (Give the non-taxable employee benefits- RPP, Medical, non-cash gifts…..etc.. From Chapter 4)</a:t>
            </a: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33797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ECDCCEB-4C65-476C-A884-679BE2C1D758}" type="slidenum">
              <a:rPr lang="en-US" b="0">
                <a:solidFill>
                  <a:schemeClr val="bg1"/>
                </a:solidFill>
              </a:rPr>
              <a:pPr eaLnBrk="1" hangingPunct="1"/>
              <a:t>18</a:t>
            </a:fld>
            <a:endParaRPr lang="en-US" b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64792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Other Benefits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 eaLnBrk="1" hangingPunct="1">
              <a:defRPr/>
            </a:pPr>
            <a:r>
              <a:rPr lang="en-CA" sz="2400" b="1" dirty="0" smtClean="0"/>
              <a:t>Flexibility in Family Ownership/Legitimate Income Splitting</a:t>
            </a:r>
            <a:endParaRPr lang="en-CA" sz="2000" dirty="0" smtClean="0"/>
          </a:p>
          <a:p>
            <a:pPr lvl="2" eaLnBrk="1" hangingPunct="1">
              <a:buFont typeface="Times New Roman" pitchFamily="18" charset="0"/>
              <a:buChar char="­"/>
              <a:defRPr/>
            </a:pPr>
            <a:r>
              <a:rPr lang="en-CA" sz="1800" dirty="0" smtClean="0"/>
              <a:t>Bringing in family member as shareholders and employees – better income splitting opportunities.</a:t>
            </a:r>
          </a:p>
          <a:p>
            <a:pPr eaLnBrk="1" hangingPunct="1">
              <a:defRPr/>
            </a:pPr>
            <a:r>
              <a:rPr lang="en-CA" sz="2400" b="1" dirty="0" smtClean="0"/>
              <a:t>Ability to utilize the $800,000 Capital gains deduction</a:t>
            </a:r>
          </a:p>
          <a:p>
            <a:pPr eaLnBrk="1" hangingPunct="1">
              <a:defRPr/>
            </a:pPr>
            <a:r>
              <a:rPr lang="en-CA" sz="2400" b="1" dirty="0" smtClean="0"/>
              <a:t>Estate planning opportunity to reduce taxes on death</a:t>
            </a:r>
          </a:p>
          <a:p>
            <a:pPr eaLnBrk="1" hangingPunct="1">
              <a:defRPr/>
            </a:pPr>
            <a:r>
              <a:rPr lang="en-CA" sz="2400" b="1" dirty="0" smtClean="0"/>
              <a:t>Stabilization of Annual Income</a:t>
            </a:r>
          </a:p>
          <a:p>
            <a:pPr lvl="1" eaLnBrk="1" hangingPunct="1">
              <a:buFont typeface="Times New Roman" pitchFamily="18" charset="0"/>
              <a:buChar char="­"/>
              <a:defRPr/>
            </a:pPr>
            <a:r>
              <a:rPr lang="en-CA" sz="2000" dirty="0" smtClean="0"/>
              <a:t>two-tier system of taxation, gives the shareholder the right to </a:t>
            </a:r>
            <a:r>
              <a:rPr lang="en-CA" sz="2000" b="1" dirty="0" smtClean="0">
                <a:solidFill>
                  <a:srgbClr val="FF0000"/>
                </a:solidFill>
              </a:rPr>
              <a:t>choose</a:t>
            </a:r>
            <a:r>
              <a:rPr lang="en-CA" sz="20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CA" sz="2000" dirty="0" smtClean="0"/>
              <a:t>when the second level of tax will occur.</a:t>
            </a:r>
          </a:p>
          <a:p>
            <a:pPr lvl="1" eaLnBrk="1" hangingPunct="1">
              <a:buFont typeface="Times New Roman" pitchFamily="18" charset="0"/>
              <a:buChar char="­"/>
              <a:defRPr/>
            </a:pPr>
            <a:r>
              <a:rPr lang="en-CA" sz="2000" dirty="0" smtClean="0"/>
              <a:t>Flexibility permits the owner to fully utilize the progressive tax rates imposed on individuals.</a:t>
            </a:r>
          </a:p>
        </p:txBody>
      </p:sp>
      <p:sp>
        <p:nvSpPr>
          <p:cNvPr id="34820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34821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FF11369-8F4A-4E56-ABA0-64821839CB76}" type="slidenum">
              <a:rPr lang="en-US" b="0">
                <a:solidFill>
                  <a:schemeClr val="bg1"/>
                </a:solidFill>
              </a:rPr>
              <a:pPr eaLnBrk="1" hangingPunct="1"/>
              <a:t>19</a:t>
            </a:fld>
            <a:endParaRPr lang="en-US" b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dirty="0" smtClean="0"/>
              <a:t>The Canadian-Controlled Private Corporation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1524000" lvl="2" indent="-609600" eaLnBrk="1" hangingPunct="1">
              <a:buFont typeface="Wingdings" panose="05000000000000000000" pitchFamily="2" charset="2"/>
              <a:buAutoNum type="romanUcPeriod"/>
            </a:pPr>
            <a:r>
              <a:rPr lang="en-CA" sz="2400" b="1" dirty="0" smtClean="0"/>
              <a:t>Definition and Basic Principles</a:t>
            </a:r>
          </a:p>
          <a:p>
            <a:pPr marL="1524000" lvl="2" indent="-609600" eaLnBrk="1" hangingPunct="1">
              <a:buFont typeface="Wingdings" panose="05000000000000000000" pitchFamily="2" charset="2"/>
              <a:buAutoNum type="romanUcPeriod"/>
            </a:pPr>
            <a:r>
              <a:rPr lang="en-CA" sz="2400" b="1" dirty="0" smtClean="0"/>
              <a:t>Taxation of Income Earned by a CCPC</a:t>
            </a:r>
          </a:p>
          <a:p>
            <a:pPr marL="1524000" lvl="2" indent="-609600" eaLnBrk="1" hangingPunct="1">
              <a:buFont typeface="Wingdings" panose="05000000000000000000" pitchFamily="2" charset="2"/>
              <a:buAutoNum type="romanUcPeriod"/>
            </a:pPr>
            <a:r>
              <a:rPr lang="en-CA" sz="2400" b="1" dirty="0" smtClean="0"/>
              <a:t>Benefits of Incorporation</a:t>
            </a:r>
          </a:p>
          <a:p>
            <a:pPr marL="1524000" lvl="2" indent="-609600" eaLnBrk="1" hangingPunct="1">
              <a:buFont typeface="Wingdings" panose="05000000000000000000" pitchFamily="2" charset="2"/>
              <a:buAutoNum type="romanUcPeriod"/>
            </a:pPr>
            <a:r>
              <a:rPr lang="en-CA" sz="2400" b="1" dirty="0" smtClean="0"/>
              <a:t>Dividend Policy</a:t>
            </a:r>
          </a:p>
          <a:p>
            <a:pPr marL="1524000" lvl="2" indent="-609600" eaLnBrk="1" hangingPunct="1">
              <a:buFont typeface="Wingdings" panose="05000000000000000000" pitchFamily="2" charset="2"/>
              <a:buAutoNum type="romanUcPeriod"/>
            </a:pPr>
            <a:r>
              <a:rPr lang="en-CA" sz="2400" b="1" dirty="0" smtClean="0"/>
              <a:t>Loans to Shareholders</a:t>
            </a:r>
          </a:p>
          <a:p>
            <a:pPr marL="1524000" lvl="2" indent="-609600" eaLnBrk="1" hangingPunct="1">
              <a:buFont typeface="Wingdings" panose="05000000000000000000" pitchFamily="2" charset="2"/>
              <a:buAutoNum type="romanUcPeriod"/>
            </a:pPr>
            <a:r>
              <a:rPr lang="en-CA" sz="2400" b="1" dirty="0" smtClean="0"/>
              <a:t>Limitation of the Small Business Deduction</a:t>
            </a:r>
          </a:p>
          <a:p>
            <a:pPr marL="1524000" lvl="2" indent="-609600" eaLnBrk="1" hangingPunct="1">
              <a:buFont typeface="Wingdings" panose="05000000000000000000" pitchFamily="2" charset="2"/>
              <a:buAutoNum type="romanUcPeriod"/>
            </a:pPr>
            <a:r>
              <a:rPr lang="en-CA" sz="2400" b="1" dirty="0" smtClean="0"/>
              <a:t>Overall Tax Calculation for a CCPC</a:t>
            </a:r>
          </a:p>
        </p:txBody>
      </p:sp>
      <p:sp>
        <p:nvSpPr>
          <p:cNvPr id="12293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41F4D86-EEE4-431A-884E-581C970C66D8}" type="slidenum">
              <a:rPr lang="en-US" b="0">
                <a:solidFill>
                  <a:schemeClr val="bg1"/>
                </a:solidFill>
              </a:rPr>
              <a:pPr eaLnBrk="1" hangingPunct="1"/>
              <a:t>2</a:t>
            </a:fld>
            <a:endParaRPr lang="en-US" b="0" dirty="0">
              <a:solidFill>
                <a:schemeClr val="bg1"/>
              </a:solidFill>
            </a:endParaRPr>
          </a:p>
        </p:txBody>
      </p:sp>
      <p:sp>
        <p:nvSpPr>
          <p:cNvPr id="12292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363992" y="6381750"/>
            <a:ext cx="6264275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dirty="0" smtClean="0"/>
              <a:t>Primary Disadvantages</a:t>
            </a:r>
            <a:br>
              <a:rPr lang="en-CA" dirty="0" smtClean="0"/>
            </a:br>
            <a:r>
              <a:rPr lang="en-CA" dirty="0" smtClean="0"/>
              <a:t>of Incorporating</a:t>
            </a:r>
            <a:endParaRPr lang="en-US" dirty="0" smtClean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CA" b="1" dirty="0" smtClean="0"/>
              <a:t>Higher costs (lawyer, accounting fees..)</a:t>
            </a:r>
          </a:p>
          <a:p>
            <a:pPr marL="0" indent="0" eaLnBrk="1" hangingPunct="1">
              <a:buNone/>
            </a:pPr>
            <a:endParaRPr lang="en-CA" b="1" dirty="0" smtClean="0"/>
          </a:p>
          <a:p>
            <a:pPr eaLnBrk="1" hangingPunct="1"/>
            <a:r>
              <a:rPr lang="en-CA" b="1" dirty="0" smtClean="0"/>
              <a:t>Primary disadvantage relates to the utilization of losses:</a:t>
            </a:r>
          </a:p>
          <a:p>
            <a:pPr lvl="1" eaLnBrk="1" hangingPunct="1">
              <a:buFont typeface="Times New Roman" panose="02020603050405020304" pitchFamily="18" charset="0"/>
              <a:buChar char="­"/>
            </a:pPr>
            <a:r>
              <a:rPr lang="en-CA" dirty="0" smtClean="0"/>
              <a:t>Losses are locked within the corporation</a:t>
            </a:r>
          </a:p>
          <a:p>
            <a:pPr lvl="1" eaLnBrk="1" hangingPunct="1">
              <a:buFont typeface="Times New Roman" panose="02020603050405020304" pitchFamily="18" charset="0"/>
              <a:buChar char="­"/>
            </a:pPr>
            <a:r>
              <a:rPr lang="en-CA" dirty="0" smtClean="0"/>
              <a:t>cannot be offset against income earned by the shareholder</a:t>
            </a:r>
          </a:p>
          <a:p>
            <a:pPr marL="457200" lvl="1" indent="0" eaLnBrk="1" hangingPunct="1">
              <a:buNone/>
            </a:pPr>
            <a:endParaRPr lang="en-CA" dirty="0"/>
          </a:p>
        </p:txBody>
      </p:sp>
      <p:sp>
        <p:nvSpPr>
          <p:cNvPr id="35844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3584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FAD29D0-7538-4D9A-B492-BC1003DF2099}" type="slidenum">
              <a:rPr lang="en-US" b="0">
                <a:solidFill>
                  <a:schemeClr val="bg1"/>
                </a:solidFill>
              </a:rPr>
              <a:pPr eaLnBrk="1" hangingPunct="1"/>
              <a:t>20</a:t>
            </a:fld>
            <a:endParaRPr lang="en-US" b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dirty="0" smtClean="0"/>
              <a:t>Benefits of Incorporating Investments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dirty="0" smtClean="0"/>
              <a:t>The incorporation of investment income and capital gains </a:t>
            </a:r>
            <a:r>
              <a:rPr lang="en-CA" b="1" dirty="0" smtClean="0">
                <a:solidFill>
                  <a:srgbClr val="FF0000"/>
                </a:solidFill>
              </a:rPr>
              <a:t>does not result</a:t>
            </a:r>
            <a:r>
              <a:rPr lang="en-CA" dirty="0" smtClean="0">
                <a:solidFill>
                  <a:srgbClr val="FF0000"/>
                </a:solidFill>
              </a:rPr>
              <a:t> </a:t>
            </a:r>
            <a:r>
              <a:rPr lang="en-CA" dirty="0" smtClean="0"/>
              <a:t>in substantial tax advantages for the individual.</a:t>
            </a:r>
          </a:p>
          <a:p>
            <a:pPr eaLnBrk="1" hangingPunct="1">
              <a:defRPr/>
            </a:pPr>
            <a:r>
              <a:rPr lang="en-CA" dirty="0" smtClean="0"/>
              <a:t>Investments are taxed at the high corporate rate</a:t>
            </a:r>
          </a:p>
          <a:p>
            <a:pPr eaLnBrk="1" hangingPunct="1">
              <a:defRPr/>
            </a:pPr>
            <a:r>
              <a:rPr lang="en-CA" dirty="0" smtClean="0"/>
              <a:t>no substantial tax deferral occurs since:</a:t>
            </a:r>
          </a:p>
          <a:p>
            <a:pPr eaLnBrk="1" hangingPunct="1">
              <a:buFontTx/>
              <a:buNone/>
              <a:defRPr/>
            </a:pPr>
            <a:r>
              <a:rPr lang="en-CA" dirty="0" smtClean="0"/>
              <a:t>	  Corporate tax	      		          Personal</a:t>
            </a:r>
          </a:p>
          <a:p>
            <a:pPr algn="ctr" eaLnBrk="1" hangingPunct="1">
              <a:buFontTx/>
              <a:buNone/>
              <a:defRPr/>
            </a:pPr>
            <a:r>
              <a:rPr lang="en-CA" dirty="0" smtClean="0"/>
              <a:t>	rate				tax rates</a:t>
            </a:r>
          </a:p>
          <a:p>
            <a:pPr algn="ctr" eaLnBrk="1" hangingPunct="1">
              <a:buFontTx/>
              <a:buNone/>
              <a:defRPr/>
            </a:pPr>
            <a:r>
              <a:rPr lang="en-CA" dirty="0" smtClean="0"/>
              <a:t>BUT SHOULD STILL CONSIDER DOING FOR ASSET PROTECTION</a:t>
            </a:r>
          </a:p>
        </p:txBody>
      </p:sp>
      <p:sp>
        <p:nvSpPr>
          <p:cNvPr id="36868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3686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ABCD68C-E5AF-41B9-BC6B-B6CC7F81B1CD}" type="slidenum">
              <a:rPr lang="en-US" b="0">
                <a:solidFill>
                  <a:schemeClr val="bg1"/>
                </a:solidFill>
              </a:rPr>
              <a:pPr eaLnBrk="1" hangingPunct="1"/>
              <a:t>21</a:t>
            </a:fld>
            <a:endParaRPr lang="en-US" b="0" dirty="0">
              <a:solidFill>
                <a:schemeClr val="bg1"/>
              </a:solidFill>
            </a:endParaRPr>
          </a:p>
        </p:txBody>
      </p:sp>
      <p:sp>
        <p:nvSpPr>
          <p:cNvPr id="201732" name="Text Box 4"/>
          <p:cNvSpPr txBox="1">
            <a:spLocks noChangeArrowheads="1"/>
          </p:cNvSpPr>
          <p:nvPr/>
        </p:nvSpPr>
        <p:spPr bwMode="auto">
          <a:xfrm>
            <a:off x="3635375" y="4221163"/>
            <a:ext cx="17319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Approx. =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935955"/>
          </a:xfrm>
        </p:spPr>
        <p:txBody>
          <a:bodyPr/>
          <a:lstStyle/>
          <a:p>
            <a:pPr marL="558800" indent="-558800" eaLnBrk="1" hangingPunct="1">
              <a:buFontTx/>
              <a:buAutoNum type="romanUcPeriod" startAt="4"/>
              <a:defRPr/>
            </a:pPr>
            <a:r>
              <a:rPr lang="en-CA" dirty="0" smtClean="0"/>
              <a:t>Dividend Policy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CA" b="1" dirty="0" smtClean="0"/>
              <a:t>Distributions – Dividends versus Salary</a:t>
            </a:r>
            <a:r>
              <a:rPr lang="en-CA" dirty="0" smtClean="0"/>
              <a:t>:</a:t>
            </a:r>
          </a:p>
          <a:p>
            <a:pPr eaLnBrk="1" hangingPunct="1"/>
            <a:r>
              <a:rPr lang="en-CA" sz="2400" dirty="0" smtClean="0"/>
              <a:t>A CCPC managed by its shareholder can distribute income by salary or dividends.</a:t>
            </a:r>
          </a:p>
          <a:p>
            <a:pPr lvl="1" eaLnBrk="1" hangingPunct="1">
              <a:buFont typeface="Times New Roman" panose="02020603050405020304" pitchFamily="18" charset="0"/>
              <a:buChar char="­"/>
            </a:pPr>
            <a:r>
              <a:rPr lang="en-CA" dirty="0" smtClean="0"/>
              <a:t>The optimum combination and the timing of the payments depends on:</a:t>
            </a:r>
          </a:p>
          <a:p>
            <a:pPr lvl="2" eaLnBrk="1" hangingPunct="1">
              <a:buFont typeface="Times New Roman" panose="02020603050405020304" pitchFamily="18" charset="0"/>
              <a:buChar char="­"/>
            </a:pPr>
            <a:r>
              <a:rPr lang="en-CA" dirty="0" smtClean="0"/>
              <a:t>nature of the corporate income as well as</a:t>
            </a:r>
          </a:p>
          <a:p>
            <a:pPr lvl="2" eaLnBrk="1" hangingPunct="1">
              <a:buFont typeface="Times New Roman" panose="02020603050405020304" pitchFamily="18" charset="0"/>
              <a:buChar char="­"/>
            </a:pPr>
            <a:r>
              <a:rPr lang="en-CA" dirty="0" smtClean="0"/>
              <a:t>both personal and corporate income levels.</a:t>
            </a:r>
          </a:p>
          <a:p>
            <a:pPr marL="457200" lvl="1" indent="0" eaLnBrk="1" hangingPunct="1">
              <a:buNone/>
            </a:pPr>
            <a:r>
              <a:rPr lang="en-CA" dirty="0" smtClean="0"/>
              <a:t>-Difficult to establish a single </a:t>
            </a:r>
            <a:r>
              <a:rPr lang="en-CA" dirty="0" err="1" smtClean="0"/>
              <a:t>policy</a:t>
            </a:r>
            <a:r>
              <a:rPr lang="en-CA" dirty="0" err="1" smtClean="0">
                <a:sym typeface="Wingdings" panose="05000000000000000000" pitchFamily="2" charset="2"/>
              </a:rPr>
              <a:t></a:t>
            </a:r>
            <a:r>
              <a:rPr lang="en-CA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RULE</a:t>
            </a:r>
            <a:r>
              <a:rPr lang="en-CA" dirty="0" smtClean="0">
                <a:solidFill>
                  <a:srgbClr val="FF0000"/>
                </a:solidFill>
                <a:sym typeface="Wingdings" panose="05000000000000000000" pitchFamily="2" charset="2"/>
              </a:rPr>
              <a:t> OF </a:t>
            </a:r>
            <a:r>
              <a:rPr lang="en-CA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THUMB</a:t>
            </a:r>
            <a:r>
              <a:rPr lang="en-CA" dirty="0" err="1" smtClean="0">
                <a:sym typeface="Wingdings" panose="05000000000000000000" pitchFamily="2" charset="2"/>
              </a:rPr>
              <a:t>Salary</a:t>
            </a:r>
            <a:r>
              <a:rPr lang="en-CA" dirty="0" smtClean="0">
                <a:sym typeface="Wingdings" panose="05000000000000000000" pitchFamily="2" charset="2"/>
              </a:rPr>
              <a:t> to reduce NI of </a:t>
            </a:r>
            <a:r>
              <a:rPr lang="en-CA" dirty="0" err="1" smtClean="0">
                <a:sym typeface="Wingdings" panose="05000000000000000000" pitchFamily="2" charset="2"/>
              </a:rPr>
              <a:t>corp</a:t>
            </a:r>
            <a:r>
              <a:rPr lang="en-CA" dirty="0" smtClean="0">
                <a:sym typeface="Wingdings" panose="05000000000000000000" pitchFamily="2" charset="2"/>
              </a:rPr>
              <a:t> &lt;$500k, rest as dividends. </a:t>
            </a:r>
            <a:r>
              <a:rPr lang="en-CA" dirty="0" smtClean="0">
                <a:solidFill>
                  <a:srgbClr val="FF0000"/>
                </a:solidFill>
                <a:sym typeface="Wingdings" panose="05000000000000000000" pitchFamily="2" charset="2"/>
              </a:rPr>
              <a:t>BUT</a:t>
            </a:r>
          </a:p>
          <a:p>
            <a:pPr marL="457200" lvl="1" indent="0" eaLnBrk="1" hangingPunct="1">
              <a:buNone/>
            </a:pPr>
            <a:r>
              <a:rPr lang="en-CA" dirty="0" smtClean="0">
                <a:sym typeface="Wingdings" panose="05000000000000000000" pitchFamily="2" charset="2"/>
              </a:rPr>
              <a:t>Keep in mind that if shareholder wants to accumulate RRSP, then only salary gives eligibility to RRSP</a:t>
            </a:r>
            <a:endParaRPr lang="en-CA" dirty="0" smtClean="0"/>
          </a:p>
        </p:txBody>
      </p:sp>
      <p:sp>
        <p:nvSpPr>
          <p:cNvPr id="37892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37893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5CB332C-E18B-49BB-9F46-7FC0C4022125}" type="slidenum">
              <a:rPr lang="en-US" b="0">
                <a:solidFill>
                  <a:schemeClr val="bg1"/>
                </a:solidFill>
              </a:rPr>
              <a:pPr eaLnBrk="1" hangingPunct="1"/>
              <a:t>22</a:t>
            </a:fld>
            <a:endParaRPr lang="en-US" b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57250" indent="-857250" eaLnBrk="1" hangingPunct="1">
              <a:buFont typeface="+mj-lt"/>
              <a:buAutoNum type="romanUcPeriod" startAt="5"/>
              <a:defRPr/>
            </a:pPr>
            <a:r>
              <a:rPr lang="en-CA" dirty="0" smtClean="0"/>
              <a:t>Loans to Shareholders</a:t>
            </a:r>
            <a:endParaRPr lang="en-US" dirty="0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 eaLnBrk="1" hangingPunct="1">
              <a:buFont typeface="Times New Roman" pitchFamily="18" charset="0"/>
              <a:buNone/>
              <a:defRPr/>
            </a:pPr>
            <a:r>
              <a:rPr lang="en-CA" b="1" dirty="0" smtClean="0"/>
              <a:t>Permitted to loan funds to shareholders provided:</a:t>
            </a:r>
          </a:p>
          <a:p>
            <a:pPr marL="533400" indent="-533400" eaLnBrk="1" hangingPunct="1">
              <a:buFont typeface="Times New Roman" pitchFamily="18" charset="0"/>
              <a:buChar char="­"/>
              <a:defRPr/>
            </a:pPr>
            <a:r>
              <a:rPr lang="en-CA" dirty="0" smtClean="0"/>
              <a:t>Shareholder is also </a:t>
            </a:r>
            <a:r>
              <a:rPr lang="en-CA" b="1" dirty="0" smtClean="0">
                <a:solidFill>
                  <a:srgbClr val="FF0000"/>
                </a:solidFill>
              </a:rPr>
              <a:t>an employee</a:t>
            </a:r>
            <a:r>
              <a:rPr lang="en-CA" dirty="0" smtClean="0">
                <a:solidFill>
                  <a:srgbClr val="FF0000"/>
                </a:solidFill>
              </a:rPr>
              <a:t> </a:t>
            </a:r>
            <a:r>
              <a:rPr lang="en-CA" dirty="0" smtClean="0"/>
              <a:t>and </a:t>
            </a:r>
          </a:p>
          <a:p>
            <a:pPr marL="533400" indent="-533400" eaLnBrk="1" hangingPunct="1">
              <a:buFont typeface="Times New Roman" pitchFamily="18" charset="0"/>
              <a:buChar char="­"/>
              <a:defRPr/>
            </a:pPr>
            <a:r>
              <a:rPr lang="en-CA" dirty="0" smtClean="0"/>
              <a:t>loan is </a:t>
            </a:r>
            <a:r>
              <a:rPr lang="en-CA" b="1" dirty="0">
                <a:solidFill>
                  <a:srgbClr val="FF0000"/>
                </a:solidFill>
              </a:rPr>
              <a:t>advanced due to the employment relationship, </a:t>
            </a:r>
            <a:r>
              <a:rPr lang="en-CA" dirty="0" smtClean="0"/>
              <a:t>for the following purposes:</a:t>
            </a:r>
          </a:p>
          <a:p>
            <a:pPr marL="1371600" lvl="2" indent="-457200" eaLnBrk="1" hangingPunct="1">
              <a:buFont typeface="Wingdings" pitchFamily="2" charset="2"/>
              <a:buAutoNum type="arabicPeriod"/>
              <a:defRPr/>
            </a:pPr>
            <a:r>
              <a:rPr lang="en-CA" sz="2200" dirty="0" smtClean="0"/>
              <a:t>To assist  acquiring a personal residence.</a:t>
            </a:r>
          </a:p>
          <a:p>
            <a:pPr marL="1371600" lvl="2" indent="-457200" eaLnBrk="1" hangingPunct="1">
              <a:buFont typeface="Wingdings" pitchFamily="2" charset="2"/>
              <a:buAutoNum type="arabicPeriod"/>
              <a:defRPr/>
            </a:pPr>
            <a:r>
              <a:rPr lang="en-CA" sz="2200" dirty="0" smtClean="0"/>
              <a:t>To acquire treasury shares in the corporation.</a:t>
            </a:r>
          </a:p>
          <a:p>
            <a:pPr marL="1371600" lvl="2" indent="-457200" eaLnBrk="1" hangingPunct="1">
              <a:buFont typeface="Wingdings" pitchFamily="2" charset="2"/>
              <a:buAutoNum type="arabicPeriod"/>
              <a:defRPr/>
            </a:pPr>
            <a:r>
              <a:rPr lang="en-CA" sz="2200" dirty="0" smtClean="0"/>
              <a:t>To  acquire an automobile to be used in performing employment duties.</a:t>
            </a:r>
          </a:p>
        </p:txBody>
      </p:sp>
      <p:sp>
        <p:nvSpPr>
          <p:cNvPr id="40964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4096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72F00B0-7FF8-4146-80C8-76B637FF4925}" type="slidenum">
              <a:rPr lang="en-US" b="0">
                <a:solidFill>
                  <a:schemeClr val="bg1"/>
                </a:solidFill>
              </a:rPr>
              <a:pPr eaLnBrk="1" hangingPunct="1"/>
              <a:t>23</a:t>
            </a:fld>
            <a:endParaRPr lang="en-US" b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57250" indent="-857250" eaLnBrk="1" hangingPunct="1">
              <a:buFont typeface="+mj-lt"/>
              <a:buAutoNum type="romanUcPeriod" startAt="5"/>
              <a:defRPr/>
            </a:pPr>
            <a:r>
              <a:rPr lang="en-CA" dirty="0" smtClean="0"/>
              <a:t>Loans to Shareholders</a:t>
            </a:r>
            <a:endParaRPr lang="en-US" dirty="0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Times New Roman" panose="02020603050405020304" pitchFamily="18" charset="0"/>
              <a:buChar char="­"/>
            </a:pPr>
            <a:r>
              <a:rPr lang="en-CA" b="1" dirty="0" smtClean="0"/>
              <a:t>Loans for the above purposes have no tax consequences,</a:t>
            </a:r>
          </a:p>
          <a:p>
            <a:pPr lvl="1" eaLnBrk="1" hangingPunct="1">
              <a:buFont typeface="Times New Roman" panose="02020603050405020304" pitchFamily="18" charset="0"/>
              <a:buChar char="­"/>
            </a:pPr>
            <a:r>
              <a:rPr lang="en-CA" dirty="0" smtClean="0"/>
              <a:t>provided that the repayment terms are reasonable.</a:t>
            </a:r>
          </a:p>
          <a:p>
            <a:pPr eaLnBrk="1" hangingPunct="1">
              <a:buFont typeface="Times New Roman" panose="02020603050405020304" pitchFamily="18" charset="0"/>
              <a:buChar char="­"/>
            </a:pPr>
            <a:r>
              <a:rPr lang="en-CA" b="1" dirty="0" smtClean="0"/>
              <a:t>There is no requirement that the loan bear interest;</a:t>
            </a:r>
            <a:r>
              <a:rPr lang="en-CA" dirty="0" smtClean="0"/>
              <a:t> </a:t>
            </a:r>
          </a:p>
          <a:p>
            <a:pPr lvl="1" eaLnBrk="1" hangingPunct="1">
              <a:buFont typeface="Times New Roman" panose="02020603050405020304" pitchFamily="18" charset="0"/>
              <a:buChar char="­"/>
            </a:pPr>
            <a:r>
              <a:rPr lang="en-CA" dirty="0" smtClean="0"/>
              <a:t>However If no interest or low interest is charged employee/shareholder will have a taxable employment benefit = (CRA prescribed rates – </a:t>
            </a:r>
            <a:r>
              <a:rPr lang="en-CA" dirty="0" err="1" smtClean="0"/>
              <a:t>Rtae</a:t>
            </a:r>
            <a:r>
              <a:rPr lang="en-CA" dirty="0" smtClean="0"/>
              <a:t> charged) x Loan balance (See Chapter 4)</a:t>
            </a:r>
          </a:p>
        </p:txBody>
      </p:sp>
      <p:sp>
        <p:nvSpPr>
          <p:cNvPr id="41988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4198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172603-9AE1-4EEC-A5E3-B6C7141A58C4}" type="slidenum">
              <a:rPr lang="en-US" b="0">
                <a:solidFill>
                  <a:schemeClr val="bg1"/>
                </a:solidFill>
              </a:rPr>
              <a:pPr eaLnBrk="1" hangingPunct="1"/>
              <a:t>24</a:t>
            </a:fld>
            <a:endParaRPr lang="en-US" b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57250" indent="-857250" eaLnBrk="1" hangingPunct="1">
              <a:buFont typeface="+mj-lt"/>
              <a:buAutoNum type="romanUcPeriod" startAt="5"/>
              <a:defRPr/>
            </a:pPr>
            <a:r>
              <a:rPr lang="en-CA" dirty="0" smtClean="0"/>
              <a:t>Loans to Shareholders</a:t>
            </a:r>
            <a:endParaRPr lang="en-US" dirty="0" smtClean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CA" b="1" dirty="0" smtClean="0"/>
              <a:t>Loans for other reasons (then those mentioned):</a:t>
            </a:r>
          </a:p>
          <a:p>
            <a:pPr lvl="1" eaLnBrk="1" hangingPunct="1">
              <a:buFont typeface="Times New Roman" panose="02020603050405020304" pitchFamily="18" charset="0"/>
              <a:buChar char="­"/>
            </a:pPr>
            <a:r>
              <a:rPr lang="en-CA" dirty="0" smtClean="0"/>
              <a:t>must be repaid within one taxation year of the year in which the advance was made; otherwise</a:t>
            </a:r>
          </a:p>
          <a:p>
            <a:pPr lvl="1" eaLnBrk="1" hangingPunct="1">
              <a:buFont typeface="Times New Roman" panose="02020603050405020304" pitchFamily="18" charset="0"/>
              <a:buChar char="­"/>
            </a:pPr>
            <a:r>
              <a:rPr lang="en-CA" dirty="0" smtClean="0"/>
              <a:t>Full amount of the loan will be taxable to the shareholder as business income.</a:t>
            </a:r>
          </a:p>
          <a:p>
            <a:pPr lvl="2" eaLnBrk="1" hangingPunct="1">
              <a:buFont typeface="Times New Roman" panose="02020603050405020304" pitchFamily="18" charset="0"/>
              <a:buChar char="­"/>
            </a:pPr>
            <a:r>
              <a:rPr lang="en-CA" sz="2400" dirty="0" smtClean="0"/>
              <a:t>If these loans are later repaid, a deduction from income is permitted in the year of repayment.</a:t>
            </a:r>
          </a:p>
          <a:p>
            <a:pPr eaLnBrk="1" hangingPunct="1"/>
            <a:endParaRPr lang="en-US" dirty="0" smtClean="0"/>
          </a:p>
        </p:txBody>
      </p:sp>
      <p:sp>
        <p:nvSpPr>
          <p:cNvPr id="43012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43013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4152184-0116-489B-BB25-6267CD09CA0B}" type="slidenum">
              <a:rPr lang="en-US" b="0">
                <a:solidFill>
                  <a:schemeClr val="bg1"/>
                </a:solidFill>
              </a:rPr>
              <a:pPr eaLnBrk="1" hangingPunct="1"/>
              <a:t>25</a:t>
            </a:fld>
            <a:endParaRPr lang="en-US" b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791939"/>
          </a:xfrm>
        </p:spPr>
        <p:txBody>
          <a:bodyPr/>
          <a:lstStyle/>
          <a:p>
            <a:pPr marL="857250" indent="-857250" eaLnBrk="1" hangingPunct="1">
              <a:buFont typeface="+mj-lt"/>
              <a:buAutoNum type="romanUcPeriod" startAt="5"/>
              <a:defRPr/>
            </a:pPr>
            <a:r>
              <a:rPr lang="en-CA" dirty="0" smtClean="0"/>
              <a:t>Loans to Shareholders</a:t>
            </a:r>
            <a:endParaRPr lang="en-US" dirty="0" smtClean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dirty="0" smtClean="0"/>
              <a:t>S/H loan of $50,000 made in Jan 1, 2013 by INC. whose year end is December.</a:t>
            </a:r>
          </a:p>
          <a:p>
            <a:pPr eaLnBrk="1" hangingPunct="1">
              <a:buFontTx/>
              <a:buNone/>
            </a:pPr>
            <a:r>
              <a:rPr lang="en-US" sz="2400" dirty="0" smtClean="0"/>
              <a:t>1) Loan is to buy a car at 0 interest. Repayable $10,000 every Feb starting 2014.</a:t>
            </a:r>
          </a:p>
          <a:p>
            <a:pPr eaLnBrk="1" hangingPunct="1">
              <a:buFontTx/>
              <a:buNone/>
            </a:pPr>
            <a:r>
              <a:rPr lang="en-US" sz="2400" dirty="0" smtClean="0"/>
              <a:t>Benefit in 2013</a:t>
            </a:r>
            <a:r>
              <a:rPr lang="en-US" sz="2400" dirty="0"/>
              <a:t> </a:t>
            </a:r>
            <a:r>
              <a:rPr lang="en-US" sz="2400" dirty="0" smtClean="0"/>
              <a:t>= 1% x 50,000 = $500 employment income</a:t>
            </a:r>
          </a:p>
          <a:p>
            <a:pPr eaLnBrk="1" hangingPunct="1">
              <a:buFontTx/>
              <a:buNone/>
            </a:pPr>
            <a:r>
              <a:rPr lang="en-US" sz="2400" dirty="0" smtClean="0"/>
              <a:t>Benefit in 2014 = 1% x 40,000 = $400 employ </a:t>
            </a:r>
            <a:r>
              <a:rPr lang="en-US" sz="2400" dirty="0" err="1" smtClean="0"/>
              <a:t>inc.</a:t>
            </a:r>
            <a:r>
              <a:rPr lang="en-US" sz="2400" dirty="0" smtClean="0"/>
              <a:t> etc….</a:t>
            </a:r>
          </a:p>
          <a:p>
            <a:pPr eaLnBrk="1" hangingPunct="1">
              <a:buFontTx/>
              <a:buNone/>
            </a:pPr>
            <a:endParaRPr lang="en-US" sz="2400" dirty="0" smtClean="0"/>
          </a:p>
          <a:p>
            <a:pPr eaLnBrk="1" hangingPunct="1">
              <a:buFontTx/>
              <a:buNone/>
            </a:pPr>
            <a:r>
              <a:rPr lang="en-US" sz="2400" dirty="0" smtClean="0"/>
              <a:t>2) Loan is to buy furniture at 0 interest. S/H repays the full amount in January, 2016</a:t>
            </a:r>
          </a:p>
          <a:p>
            <a:pPr eaLnBrk="1" hangingPunct="1">
              <a:buFontTx/>
              <a:buNone/>
            </a:pPr>
            <a:r>
              <a:rPr lang="en-US" sz="2400" dirty="0" smtClean="0"/>
              <a:t>Consequences:</a:t>
            </a:r>
          </a:p>
          <a:p>
            <a:pPr eaLnBrk="1" hangingPunct="1">
              <a:buFontTx/>
              <a:buNone/>
            </a:pPr>
            <a:r>
              <a:rPr lang="en-US" sz="2400" dirty="0" smtClean="0"/>
              <a:t>S/H 	2013		Income inclusions 		$50,000</a:t>
            </a:r>
          </a:p>
          <a:p>
            <a:pPr eaLnBrk="1" hangingPunct="1">
              <a:buFontTx/>
              <a:buNone/>
            </a:pPr>
            <a:r>
              <a:rPr lang="en-US" sz="2400" dirty="0" smtClean="0"/>
              <a:t>S/H	2016		Income deduction		$50,000</a:t>
            </a:r>
          </a:p>
          <a:p>
            <a:pPr eaLnBrk="1" hangingPunct="1">
              <a:buFontTx/>
              <a:buNone/>
            </a:pPr>
            <a:endParaRPr lang="en-US" sz="2400" dirty="0" smtClean="0"/>
          </a:p>
          <a:p>
            <a:pPr eaLnBrk="1" hangingPunct="1">
              <a:buFontTx/>
              <a:buNone/>
            </a:pPr>
            <a:r>
              <a:rPr lang="en-US" sz="2400" dirty="0" smtClean="0"/>
              <a:t>Deduction not allowed if considered a series of loans!</a:t>
            </a:r>
          </a:p>
        </p:txBody>
      </p:sp>
      <p:sp>
        <p:nvSpPr>
          <p:cNvPr id="44036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44037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479B847-EB64-4386-87D7-747F7CADC403}" type="slidenum">
              <a:rPr lang="en-US" b="0">
                <a:solidFill>
                  <a:schemeClr val="bg1"/>
                </a:solidFill>
              </a:rPr>
              <a:pPr eaLnBrk="1" hangingPunct="1"/>
              <a:t>26</a:t>
            </a:fld>
            <a:endParaRPr lang="en-US" b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57250" indent="-857250" eaLnBrk="1" hangingPunct="1">
              <a:buFont typeface="+mj-lt"/>
              <a:buAutoNum type="romanUcPeriod" startAt="6"/>
              <a:defRPr/>
            </a:pPr>
            <a:r>
              <a:rPr lang="en-CA" dirty="0" smtClean="0"/>
              <a:t>Limitation of the Small Business Deduction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628775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CA" b="1" dirty="0" smtClean="0"/>
              <a:t>Associated Corporations</a:t>
            </a:r>
          </a:p>
          <a:p>
            <a:pPr lvl="1" eaLnBrk="1" hangingPunct="1">
              <a:buFont typeface="Times New Roman" panose="02020603050405020304" pitchFamily="18" charset="0"/>
              <a:buChar char="­"/>
            </a:pPr>
            <a:r>
              <a:rPr lang="en-CA" sz="2200" dirty="0" smtClean="0"/>
              <a:t>Two or more corporations must share the SBD of $500,000 income limit.</a:t>
            </a:r>
          </a:p>
          <a:p>
            <a:pPr lvl="1" eaLnBrk="1" hangingPunct="1">
              <a:buFont typeface="Times New Roman" panose="02020603050405020304" pitchFamily="18" charset="0"/>
              <a:buChar char="­"/>
            </a:pPr>
            <a:r>
              <a:rPr lang="en-CA" sz="2200" dirty="0" smtClean="0"/>
              <a:t>Owners can allocate this limit in any proportion desired </a:t>
            </a:r>
          </a:p>
        </p:txBody>
      </p:sp>
      <p:sp>
        <p:nvSpPr>
          <p:cNvPr id="45060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45061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785D4E2-6038-4843-B605-322B0D678016}" type="slidenum">
              <a:rPr lang="en-US" b="0">
                <a:solidFill>
                  <a:schemeClr val="bg1"/>
                </a:solidFill>
              </a:rPr>
              <a:pPr eaLnBrk="1" hangingPunct="1"/>
              <a:t>27</a:t>
            </a:fld>
            <a:endParaRPr lang="en-US" b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sz="4400" dirty="0" smtClean="0"/>
              <a:t>Associated Corporations</a:t>
            </a:r>
            <a:endParaRPr lang="en-US" sz="4400" dirty="0" smtClean="0"/>
          </a:p>
        </p:txBody>
      </p:sp>
      <p:sp>
        <p:nvSpPr>
          <p:cNvPr id="46083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4608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C4F7A60-4663-4CAE-B671-B1058211C7E9}" type="slidenum">
              <a:rPr lang="en-US" b="0">
                <a:solidFill>
                  <a:schemeClr val="bg1"/>
                </a:solidFill>
              </a:rPr>
              <a:pPr eaLnBrk="1" hangingPunct="1"/>
              <a:t>28</a:t>
            </a:fld>
            <a:endParaRPr lang="en-US" b="0" dirty="0">
              <a:solidFill>
                <a:schemeClr val="bg1"/>
              </a:solidFill>
            </a:endParaRPr>
          </a:p>
        </p:txBody>
      </p:sp>
      <p:sp>
        <p:nvSpPr>
          <p:cNvPr id="215042" name="Text Box 2"/>
          <p:cNvSpPr txBox="1">
            <a:spLocks noChangeArrowheads="1"/>
          </p:cNvSpPr>
          <p:nvPr/>
        </p:nvSpPr>
        <p:spPr bwMode="auto">
          <a:xfrm>
            <a:off x="827088" y="1412875"/>
            <a:ext cx="7580312" cy="448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CA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                                                                                                              </a:t>
            </a:r>
          </a:p>
          <a:p>
            <a:pPr>
              <a:defRPr/>
            </a:pPr>
            <a:endParaRPr lang="en-CA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>
              <a:defRPr/>
            </a:pPr>
            <a:endParaRPr lang="en-CA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>
              <a:defRPr/>
            </a:pPr>
            <a:endParaRPr lang="en-CA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>
              <a:defRPr/>
            </a:pPr>
            <a:endParaRPr lang="en-CA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>
              <a:defRPr/>
            </a:pPr>
            <a:endParaRPr lang="en-CA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>
              <a:defRPr/>
            </a:pPr>
            <a:endParaRPr lang="en-CA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>
              <a:defRPr/>
            </a:pPr>
            <a:endParaRPr lang="en-CA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>
              <a:defRPr/>
            </a:pPr>
            <a:endParaRPr lang="en-CA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>
              <a:defRPr/>
            </a:pPr>
            <a:endParaRPr lang="en-CA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>
              <a:defRPr/>
            </a:pPr>
            <a:endParaRPr lang="en-CA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>
              <a:defRPr/>
            </a:pPr>
            <a:endParaRPr lang="en-CA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>
              <a:defRPr/>
            </a:pPr>
            <a:endParaRPr lang="en-CA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>
              <a:defRPr/>
            </a:pPr>
            <a:endParaRPr lang="en-CA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>
              <a:defRPr/>
            </a:pPr>
            <a:endParaRPr lang="en-CA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>
              <a:defRPr/>
            </a:pPr>
            <a:endParaRPr lang="en-CA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15044" name="Text Box 4"/>
          <p:cNvSpPr txBox="1">
            <a:spLocks noChangeArrowheads="1"/>
          </p:cNvSpPr>
          <p:nvPr/>
        </p:nvSpPr>
        <p:spPr bwMode="auto">
          <a:xfrm>
            <a:off x="1692275" y="2205038"/>
            <a:ext cx="1152525" cy="461962"/>
          </a:xfrm>
          <a:prstGeom prst="rect">
            <a:avLst/>
          </a:prstGeom>
          <a:noFill/>
          <a:ln w="254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Corp A</a:t>
            </a:r>
          </a:p>
        </p:txBody>
      </p:sp>
      <p:sp>
        <p:nvSpPr>
          <p:cNvPr id="215045" name="Text Box 5"/>
          <p:cNvSpPr txBox="1">
            <a:spLocks noChangeArrowheads="1"/>
          </p:cNvSpPr>
          <p:nvPr/>
        </p:nvSpPr>
        <p:spPr bwMode="auto">
          <a:xfrm>
            <a:off x="1692275" y="4149725"/>
            <a:ext cx="1150938" cy="461963"/>
          </a:xfrm>
          <a:prstGeom prst="rect">
            <a:avLst/>
          </a:prstGeom>
          <a:noFill/>
          <a:ln w="254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Corp B</a:t>
            </a:r>
          </a:p>
        </p:txBody>
      </p:sp>
      <p:sp>
        <p:nvSpPr>
          <p:cNvPr id="215046" name="Line 6"/>
          <p:cNvSpPr>
            <a:spLocks noChangeShapeType="1"/>
          </p:cNvSpPr>
          <p:nvPr/>
        </p:nvSpPr>
        <p:spPr bwMode="auto">
          <a:xfrm>
            <a:off x="2195513" y="2781300"/>
            <a:ext cx="0" cy="1219200"/>
          </a:xfrm>
          <a:prstGeom prst="line">
            <a:avLst/>
          </a:prstGeom>
          <a:noFill/>
          <a:ln w="25400">
            <a:solidFill>
              <a:schemeClr val="accent2"/>
            </a:solidFill>
            <a:prstDash val="sysDot"/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C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15047" name="Text Box 7"/>
          <p:cNvSpPr txBox="1">
            <a:spLocks noChangeArrowheads="1"/>
          </p:cNvSpPr>
          <p:nvPr/>
        </p:nvSpPr>
        <p:spPr bwMode="auto">
          <a:xfrm>
            <a:off x="2195513" y="3141663"/>
            <a:ext cx="8604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&gt;50%</a:t>
            </a:r>
          </a:p>
          <a:p>
            <a:pPr>
              <a:defRPr/>
            </a:pPr>
            <a:r>
              <a:rPr lang="en-US" sz="2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voting</a:t>
            </a:r>
          </a:p>
        </p:txBody>
      </p:sp>
      <p:sp>
        <p:nvSpPr>
          <p:cNvPr id="215048" name="Text Box 8"/>
          <p:cNvSpPr txBox="1">
            <a:spLocks noChangeArrowheads="1"/>
          </p:cNvSpPr>
          <p:nvPr/>
        </p:nvSpPr>
        <p:spPr bwMode="auto">
          <a:xfrm>
            <a:off x="4716463" y="4149725"/>
            <a:ext cx="1168400" cy="461963"/>
          </a:xfrm>
          <a:prstGeom prst="rect">
            <a:avLst/>
          </a:prstGeom>
          <a:noFill/>
          <a:ln w="254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Corp C</a:t>
            </a:r>
          </a:p>
        </p:txBody>
      </p:sp>
      <p:sp>
        <p:nvSpPr>
          <p:cNvPr id="215049" name="Line 9"/>
          <p:cNvSpPr>
            <a:spLocks noChangeShapeType="1"/>
          </p:cNvSpPr>
          <p:nvPr/>
        </p:nvSpPr>
        <p:spPr bwMode="auto">
          <a:xfrm flipH="1">
            <a:off x="5219700" y="2708275"/>
            <a:ext cx="1008063" cy="1368425"/>
          </a:xfrm>
          <a:prstGeom prst="line">
            <a:avLst/>
          </a:prstGeom>
          <a:noFill/>
          <a:ln w="25400">
            <a:solidFill>
              <a:schemeClr val="accent2"/>
            </a:solidFill>
            <a:prstDash val="sysDot"/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C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15050" name="Text Box 10"/>
          <p:cNvSpPr txBox="1">
            <a:spLocks noChangeArrowheads="1"/>
          </p:cNvSpPr>
          <p:nvPr/>
        </p:nvSpPr>
        <p:spPr bwMode="auto">
          <a:xfrm>
            <a:off x="5002213" y="1905000"/>
            <a:ext cx="29273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Shareholder or </a:t>
            </a:r>
          </a:p>
          <a:p>
            <a:pPr algn="ctr">
              <a:defRPr/>
            </a:pP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group of shareholder</a:t>
            </a:r>
          </a:p>
        </p:txBody>
      </p:sp>
      <p:sp>
        <p:nvSpPr>
          <p:cNvPr id="215051" name="Text Box 11"/>
          <p:cNvSpPr txBox="1">
            <a:spLocks noChangeArrowheads="1"/>
          </p:cNvSpPr>
          <p:nvPr/>
        </p:nvSpPr>
        <p:spPr bwMode="auto">
          <a:xfrm>
            <a:off x="4648200" y="3048000"/>
            <a:ext cx="8604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&gt;50%</a:t>
            </a:r>
          </a:p>
          <a:p>
            <a:pPr>
              <a:defRPr/>
            </a:pPr>
            <a:r>
              <a:rPr lang="en-US" sz="2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voting</a:t>
            </a:r>
          </a:p>
        </p:txBody>
      </p:sp>
      <p:sp>
        <p:nvSpPr>
          <p:cNvPr id="215052" name="Text Box 12"/>
          <p:cNvSpPr txBox="1">
            <a:spLocks noChangeArrowheads="1"/>
          </p:cNvSpPr>
          <p:nvPr/>
        </p:nvSpPr>
        <p:spPr bwMode="auto">
          <a:xfrm>
            <a:off x="6804025" y="4149725"/>
            <a:ext cx="1168400" cy="461963"/>
          </a:xfrm>
          <a:prstGeom prst="rect">
            <a:avLst/>
          </a:prstGeom>
          <a:noFill/>
          <a:ln w="254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Corp D</a:t>
            </a:r>
          </a:p>
        </p:txBody>
      </p:sp>
      <p:sp>
        <p:nvSpPr>
          <p:cNvPr id="215053" name="Line 13"/>
          <p:cNvSpPr>
            <a:spLocks noChangeShapeType="1"/>
          </p:cNvSpPr>
          <p:nvPr/>
        </p:nvSpPr>
        <p:spPr bwMode="auto">
          <a:xfrm>
            <a:off x="6227763" y="2708275"/>
            <a:ext cx="1066800" cy="1371600"/>
          </a:xfrm>
          <a:prstGeom prst="line">
            <a:avLst/>
          </a:prstGeom>
          <a:noFill/>
          <a:ln w="25400">
            <a:solidFill>
              <a:schemeClr val="accent2"/>
            </a:solidFill>
            <a:prstDash val="sysDot"/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C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15054" name="Text Box 14"/>
          <p:cNvSpPr txBox="1">
            <a:spLocks noChangeArrowheads="1"/>
          </p:cNvSpPr>
          <p:nvPr/>
        </p:nvSpPr>
        <p:spPr bwMode="auto">
          <a:xfrm>
            <a:off x="6877050" y="3068638"/>
            <a:ext cx="8604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&gt;50%</a:t>
            </a:r>
          </a:p>
          <a:p>
            <a:pPr>
              <a:defRPr/>
            </a:pPr>
            <a:r>
              <a:rPr lang="en-US" sz="2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voting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sz="4400" dirty="0" smtClean="0"/>
              <a:t>Associated Corporations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CA" sz="2600" b="1" dirty="0" smtClean="0"/>
              <a:t>Two Corporations are associated if:</a:t>
            </a:r>
          </a:p>
          <a:p>
            <a:pPr eaLnBrk="1" hangingPunct="1"/>
            <a:r>
              <a:rPr lang="en-CA" sz="2600" dirty="0" smtClean="0"/>
              <a:t>One of the corporation controlled the other corporation</a:t>
            </a:r>
          </a:p>
          <a:p>
            <a:pPr algn="ctr" eaLnBrk="1" hangingPunct="1">
              <a:buFontTx/>
              <a:buNone/>
            </a:pPr>
            <a:endParaRPr lang="en-CA" sz="2600" dirty="0" smtClean="0"/>
          </a:p>
          <a:p>
            <a:pPr eaLnBrk="1" hangingPunct="1">
              <a:buFontTx/>
              <a:buNone/>
            </a:pPr>
            <a:r>
              <a:rPr lang="en-CA" sz="2600" dirty="0" smtClean="0"/>
              <a:t>			</a:t>
            </a:r>
            <a:endParaRPr lang="en-CA" sz="2000" dirty="0" smtClean="0"/>
          </a:p>
          <a:p>
            <a:pPr eaLnBrk="1" hangingPunct="1"/>
            <a:endParaRPr lang="en-CA" sz="2600" dirty="0" smtClean="0"/>
          </a:p>
          <a:p>
            <a:pPr eaLnBrk="1" hangingPunct="1">
              <a:buFontTx/>
              <a:buNone/>
            </a:pPr>
            <a:endParaRPr lang="en-CA" sz="2600" dirty="0" smtClean="0"/>
          </a:p>
          <a:p>
            <a:pPr eaLnBrk="1" hangingPunct="1">
              <a:buFontTx/>
              <a:buNone/>
            </a:pPr>
            <a:endParaRPr lang="en-CA" sz="2600" dirty="0" smtClean="0"/>
          </a:p>
          <a:p>
            <a:pPr eaLnBrk="1" hangingPunct="1">
              <a:buFontTx/>
              <a:buNone/>
            </a:pPr>
            <a:endParaRPr lang="en-CA" sz="2600" dirty="0" smtClean="0"/>
          </a:p>
          <a:p>
            <a:pPr eaLnBrk="1" hangingPunct="1">
              <a:buFontTx/>
              <a:buNone/>
            </a:pPr>
            <a:endParaRPr lang="en-CA" sz="2600" dirty="0" smtClean="0"/>
          </a:p>
        </p:txBody>
      </p:sp>
      <p:sp>
        <p:nvSpPr>
          <p:cNvPr id="47108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4710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6C3966F-7179-4D02-ACB6-DB0D20D39DD1}" type="slidenum">
              <a:rPr lang="en-US" b="0">
                <a:solidFill>
                  <a:schemeClr val="bg1"/>
                </a:solidFill>
              </a:rPr>
              <a:pPr eaLnBrk="1" hangingPunct="1"/>
              <a:t>29</a:t>
            </a:fld>
            <a:endParaRPr lang="en-US" b="0" dirty="0">
              <a:solidFill>
                <a:schemeClr val="bg1"/>
              </a:solidFill>
            </a:endParaRPr>
          </a:p>
        </p:txBody>
      </p:sp>
      <p:sp>
        <p:nvSpPr>
          <p:cNvPr id="216068" name="Rectangle 4"/>
          <p:cNvSpPr>
            <a:spLocks noChangeArrowheads="1"/>
          </p:cNvSpPr>
          <p:nvPr/>
        </p:nvSpPr>
        <p:spPr bwMode="auto">
          <a:xfrm>
            <a:off x="3563938" y="2924175"/>
            <a:ext cx="1676400" cy="4572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A</a:t>
            </a:r>
          </a:p>
        </p:txBody>
      </p:sp>
      <p:sp>
        <p:nvSpPr>
          <p:cNvPr id="216069" name="Rectangle 5"/>
          <p:cNvSpPr>
            <a:spLocks noChangeArrowheads="1"/>
          </p:cNvSpPr>
          <p:nvPr/>
        </p:nvSpPr>
        <p:spPr bwMode="auto">
          <a:xfrm>
            <a:off x="3563938" y="4076700"/>
            <a:ext cx="1676400" cy="4572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B</a:t>
            </a:r>
          </a:p>
        </p:txBody>
      </p:sp>
      <p:sp>
        <p:nvSpPr>
          <p:cNvPr id="216070" name="Line 6"/>
          <p:cNvSpPr>
            <a:spLocks noChangeShapeType="1"/>
          </p:cNvSpPr>
          <p:nvPr/>
        </p:nvSpPr>
        <p:spPr bwMode="auto">
          <a:xfrm flipV="1">
            <a:off x="4356100" y="3429000"/>
            <a:ext cx="0" cy="596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C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16071" name="Rectangle 7"/>
          <p:cNvSpPr>
            <a:spLocks noChangeArrowheads="1"/>
          </p:cNvSpPr>
          <p:nvPr/>
        </p:nvSpPr>
        <p:spPr bwMode="auto">
          <a:xfrm>
            <a:off x="3563938" y="5157788"/>
            <a:ext cx="1676400" cy="4572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C</a:t>
            </a:r>
          </a:p>
        </p:txBody>
      </p:sp>
      <p:sp>
        <p:nvSpPr>
          <p:cNvPr id="216072" name="Line 8"/>
          <p:cNvSpPr>
            <a:spLocks noChangeShapeType="1"/>
          </p:cNvSpPr>
          <p:nvPr/>
        </p:nvSpPr>
        <p:spPr bwMode="auto">
          <a:xfrm flipV="1">
            <a:off x="4356100" y="4508500"/>
            <a:ext cx="0" cy="596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C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16073" name="Text Box 9"/>
          <p:cNvSpPr txBox="1">
            <a:spLocks noChangeArrowheads="1"/>
          </p:cNvSpPr>
          <p:nvPr/>
        </p:nvSpPr>
        <p:spPr bwMode="auto">
          <a:xfrm>
            <a:off x="4572000" y="3500438"/>
            <a:ext cx="641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60%</a:t>
            </a:r>
          </a:p>
        </p:txBody>
      </p:sp>
      <p:sp>
        <p:nvSpPr>
          <p:cNvPr id="216074" name="Text Box 10"/>
          <p:cNvSpPr txBox="1">
            <a:spLocks noChangeArrowheads="1"/>
          </p:cNvSpPr>
          <p:nvPr/>
        </p:nvSpPr>
        <p:spPr bwMode="auto">
          <a:xfrm>
            <a:off x="4572000" y="4652963"/>
            <a:ext cx="641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60%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498475" indent="-498475" eaLnBrk="1" hangingPunct="1">
              <a:buFontTx/>
              <a:buAutoNum type="romanUcPeriod"/>
              <a:defRPr/>
            </a:pPr>
            <a:r>
              <a:rPr lang="en-CA" dirty="0" smtClean="0"/>
              <a:t>Definition and Basic Principles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A private corporation that is </a:t>
            </a:r>
            <a:r>
              <a:rPr lang="en-US" b="1" i="1" dirty="0" smtClean="0"/>
              <a:t>not</a:t>
            </a:r>
            <a:r>
              <a:rPr lang="en-US" b="1" dirty="0" smtClean="0"/>
              <a:t> controlled by:</a:t>
            </a:r>
          </a:p>
          <a:p>
            <a:pPr lvl="1" eaLnBrk="1" hangingPunct="1"/>
            <a:r>
              <a:rPr lang="en-US" dirty="0" smtClean="0"/>
              <a:t>a public corporation or </a:t>
            </a:r>
          </a:p>
          <a:p>
            <a:pPr lvl="1" eaLnBrk="1" hangingPunct="1"/>
            <a:r>
              <a:rPr lang="en-US" dirty="0" smtClean="0"/>
              <a:t>a non-resident of Canada.</a:t>
            </a:r>
          </a:p>
          <a:p>
            <a:pPr eaLnBrk="1" hangingPunct="1"/>
            <a:r>
              <a:rPr lang="en-US" b="1" dirty="0" smtClean="0"/>
              <a:t>CCPCs are distinguished  in three basic ways:</a:t>
            </a:r>
            <a:r>
              <a:rPr lang="en-US" dirty="0" smtClean="0"/>
              <a:t>  </a:t>
            </a:r>
          </a:p>
          <a:p>
            <a:pPr lvl="1" eaLnBrk="1" hangingPunct="1"/>
            <a:r>
              <a:rPr lang="en-US" dirty="0" smtClean="0"/>
              <a:t>rates of tax, </a:t>
            </a:r>
          </a:p>
          <a:p>
            <a:pPr lvl="1" eaLnBrk="1" hangingPunct="1"/>
            <a:r>
              <a:rPr lang="en-US" dirty="0" smtClean="0"/>
              <a:t>double taxation, and </a:t>
            </a:r>
          </a:p>
          <a:p>
            <a:pPr lvl="1" eaLnBrk="1" hangingPunct="1"/>
            <a:r>
              <a:rPr lang="en-US" dirty="0" smtClean="0"/>
              <a:t>secondary relationships.</a:t>
            </a:r>
          </a:p>
          <a:p>
            <a:pPr eaLnBrk="1" hangingPunct="1"/>
            <a:endParaRPr lang="en-CA" dirty="0" smtClean="0"/>
          </a:p>
        </p:txBody>
      </p:sp>
      <p:sp>
        <p:nvSpPr>
          <p:cNvPr id="13316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13317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B4CB1F1-EB65-4D6B-9DAF-E9494DBA46B1}" type="slidenum">
              <a:rPr lang="en-US" b="0">
                <a:solidFill>
                  <a:schemeClr val="bg1"/>
                </a:solidFill>
              </a:rPr>
              <a:pPr eaLnBrk="1" hangingPunct="1"/>
              <a:t>3</a:t>
            </a:fld>
            <a:endParaRPr lang="en-US" b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558800" indent="-558800" eaLnBrk="1" hangingPunct="1">
              <a:buFontTx/>
              <a:buAutoNum type="romanUcPeriod" startAt="6"/>
              <a:defRPr/>
            </a:pPr>
            <a:r>
              <a:rPr lang="en-CA" dirty="0" smtClean="0"/>
              <a:t>Overall Tax Calculation for a CCPC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CA" sz="2400" b="1" dirty="0" smtClean="0"/>
              <a:t>Aggregate investment income: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­"/>
            </a:pPr>
            <a:r>
              <a:rPr lang="en-CA" sz="2000" dirty="0" smtClean="0"/>
              <a:t>Canadian and foreign net property income:</a:t>
            </a:r>
          </a:p>
          <a:p>
            <a:pPr lvl="2" eaLnBrk="1" hangingPunct="1">
              <a:lnSpc>
                <a:spcPct val="90000"/>
              </a:lnSpc>
              <a:buFont typeface="Times New Roman" panose="02020603050405020304" pitchFamily="18" charset="0"/>
              <a:buChar char="­"/>
            </a:pPr>
            <a:r>
              <a:rPr lang="en-CA" dirty="0" smtClean="0"/>
              <a:t>interest,</a:t>
            </a:r>
          </a:p>
          <a:p>
            <a:pPr lvl="2" eaLnBrk="1" hangingPunct="1">
              <a:lnSpc>
                <a:spcPct val="90000"/>
              </a:lnSpc>
              <a:buFont typeface="Times New Roman" panose="02020603050405020304" pitchFamily="18" charset="0"/>
              <a:buChar char="­"/>
            </a:pPr>
            <a:r>
              <a:rPr lang="en-CA" dirty="0" smtClean="0"/>
              <a:t>rents, </a:t>
            </a:r>
          </a:p>
          <a:p>
            <a:pPr lvl="2" eaLnBrk="1" hangingPunct="1">
              <a:lnSpc>
                <a:spcPct val="90000"/>
              </a:lnSpc>
              <a:buFont typeface="Times New Roman" panose="02020603050405020304" pitchFamily="18" charset="0"/>
              <a:buChar char="­"/>
            </a:pPr>
            <a:r>
              <a:rPr lang="en-CA" dirty="0" smtClean="0"/>
              <a:t>royalties, </a:t>
            </a:r>
          </a:p>
          <a:p>
            <a:pPr lvl="2" eaLnBrk="1" hangingPunct="1">
              <a:lnSpc>
                <a:spcPct val="90000"/>
              </a:lnSpc>
              <a:buFont typeface="Times New Roman" panose="02020603050405020304" pitchFamily="18" charset="0"/>
              <a:buChar char="­"/>
            </a:pPr>
            <a:r>
              <a:rPr lang="en-CA" dirty="0" smtClean="0"/>
              <a:t>less related expenses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­"/>
            </a:pPr>
            <a:r>
              <a:rPr lang="en-CA" sz="2000" dirty="0" smtClean="0"/>
              <a:t>net taxable capital gains (gains minus losses) for the current year less any net capital losses from other years claimed in the current year.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­"/>
            </a:pPr>
            <a:r>
              <a:rPr lang="en-CA" sz="2000" dirty="0" smtClean="0"/>
              <a:t>Dividends from taxable Canadian corporations are excluded from the definition.</a:t>
            </a:r>
          </a:p>
        </p:txBody>
      </p:sp>
      <p:sp>
        <p:nvSpPr>
          <p:cNvPr id="53252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53253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B8B1426-79D2-4BF7-9259-D85F30FFB14A}" type="slidenum">
              <a:rPr lang="en-US" b="0">
                <a:solidFill>
                  <a:schemeClr val="bg1"/>
                </a:solidFill>
              </a:rPr>
              <a:pPr eaLnBrk="1" hangingPunct="1"/>
              <a:t>30</a:t>
            </a:fld>
            <a:endParaRPr lang="en-US" b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64792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Summary Tax Calculation</a:t>
            </a:r>
          </a:p>
        </p:txBody>
      </p:sp>
      <p:graphicFrame>
        <p:nvGraphicFramePr>
          <p:cNvPr id="48191" name="Group 6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4311692"/>
              </p:ext>
            </p:extLst>
          </p:nvPr>
        </p:nvGraphicFramePr>
        <p:xfrm>
          <a:off x="467544" y="1124744"/>
          <a:ext cx="8229600" cy="4700000"/>
        </p:xfrm>
        <a:graphic>
          <a:graphicData uri="http://schemas.openxmlformats.org/drawingml/2006/table">
            <a:tbl>
              <a:tblPr/>
              <a:tblGrid>
                <a:gridCol w="1765300"/>
                <a:gridCol w="3721100"/>
                <a:gridCol w="685800"/>
                <a:gridCol w="2057400"/>
              </a:tblGrid>
              <a:tr h="3600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Part I tax</a:t>
                      </a:r>
                    </a:p>
                  </a:txBody>
                  <a:tcPr marL="96819" marR="968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Federal Tax</a:t>
                      </a:r>
                    </a:p>
                  </a:txBody>
                  <a:tcPr marL="96819" marR="968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6819" marR="968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XXX</a:t>
                      </a:r>
                    </a:p>
                  </a:txBody>
                  <a:tcPr marL="96819" marR="968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31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less</a:t>
                      </a:r>
                    </a:p>
                  </a:txBody>
                  <a:tcPr marL="96819" marR="968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Abatement (10%)</a:t>
                      </a:r>
                    </a:p>
                  </a:txBody>
                  <a:tcPr marL="96819" marR="968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6819" marR="968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(XX)</a:t>
                      </a:r>
                    </a:p>
                  </a:txBody>
                  <a:tcPr marL="96819" marR="968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0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Add</a:t>
                      </a:r>
                    </a:p>
                  </a:txBody>
                  <a:tcPr marL="96819" marR="968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Refundable tax 6 2/3%</a:t>
                      </a:r>
                    </a:p>
                  </a:txBody>
                  <a:tcPr marL="96819" marR="968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6819" marR="968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XX</a:t>
                      </a:r>
                    </a:p>
                  </a:txBody>
                  <a:tcPr marL="96819" marR="968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Less</a:t>
                      </a:r>
                    </a:p>
                  </a:txBody>
                  <a:tcPr marL="96819" marR="968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SBD (if applicable) 17%</a:t>
                      </a:r>
                    </a:p>
                  </a:txBody>
                  <a:tcPr marL="96819" marR="968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6819" marR="968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(XX)</a:t>
                      </a:r>
                    </a:p>
                  </a:txBody>
                  <a:tcPr marL="96819" marR="968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32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Less</a:t>
                      </a:r>
                    </a:p>
                  </a:txBody>
                  <a:tcPr marL="96819" marR="968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M&amp;P (if applicable) 13%</a:t>
                      </a:r>
                    </a:p>
                  </a:txBody>
                  <a:tcPr marL="96819" marR="968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6819" marR="968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(XX)</a:t>
                      </a:r>
                    </a:p>
                  </a:txBody>
                  <a:tcPr marL="96819" marR="968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Less</a:t>
                      </a:r>
                    </a:p>
                  </a:txBody>
                  <a:tcPr marL="96819" marR="968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GRR (if applicable) 13%</a:t>
                      </a:r>
                    </a:p>
                  </a:txBody>
                  <a:tcPr marL="96819" marR="968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6819" marR="968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(XX)</a:t>
                      </a:r>
                    </a:p>
                  </a:txBody>
                  <a:tcPr marL="96819" marR="968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087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Less</a:t>
                      </a:r>
                    </a:p>
                  </a:txBody>
                  <a:tcPr marL="96819" marR="968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FTC (if applicable) IGNORE</a:t>
                      </a:r>
                    </a:p>
                  </a:txBody>
                  <a:tcPr marL="96819" marR="968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6819" marR="968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(XX)</a:t>
                      </a:r>
                    </a:p>
                  </a:txBody>
                  <a:tcPr marL="96819" marR="968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6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Less</a:t>
                      </a:r>
                    </a:p>
                  </a:txBody>
                  <a:tcPr marL="96819" marR="968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Political Tax Credit IGNORE</a:t>
                      </a:r>
                    </a:p>
                  </a:txBody>
                  <a:tcPr marL="96819" marR="968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6819" marR="968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(XX)</a:t>
                      </a:r>
                    </a:p>
                  </a:txBody>
                  <a:tcPr marL="96819" marR="968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44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Add</a:t>
                      </a:r>
                    </a:p>
                  </a:txBody>
                  <a:tcPr marL="96819" marR="968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Provincial Tax IGNORE</a:t>
                      </a:r>
                    </a:p>
                  </a:txBody>
                  <a:tcPr marL="96819" marR="968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6819" marR="968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8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XX</a:t>
                      </a:r>
                    </a:p>
                  </a:txBody>
                  <a:tcPr marL="96819" marR="968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610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Total Part I tax (Federal and Provincial)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+PART IV TAXES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-LESS DIVIDEND REFUND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= TOTAL TAXES PAYABLE</a:t>
                      </a:r>
                    </a:p>
                  </a:txBody>
                  <a:tcPr marL="96819" marR="968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6819" marR="968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XXX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XXX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</a:t>
                      </a:r>
                      <a:r>
                        <a:rPr kumimoji="0" lang="en-US" sz="18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XXX)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XXX</a:t>
                      </a:r>
                    </a:p>
                  </a:txBody>
                  <a:tcPr marL="96819" marR="968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4331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5433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F4B8482-6EA7-4F8E-9294-ED91A4E81B03}" type="slidenum">
              <a:rPr lang="en-US" b="0">
                <a:solidFill>
                  <a:schemeClr val="bg1"/>
                </a:solidFill>
              </a:rPr>
              <a:pPr eaLnBrk="1" hangingPunct="1"/>
              <a:t>31</a:t>
            </a:fld>
            <a:endParaRPr lang="en-US" b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dirty="0" smtClean="0"/>
              <a:t>Refundable Dividend Tax on Hand (RDTOH)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The RDTOH is designed to accumulate the eligible </a:t>
            </a:r>
            <a:r>
              <a:rPr lang="en-CA" dirty="0" smtClean="0">
                <a:solidFill>
                  <a:srgbClr val="FF0000"/>
                </a:solidFill>
              </a:rPr>
              <a:t>tax refund that occurs when dividends are paid to shareholders.</a:t>
            </a:r>
          </a:p>
          <a:p>
            <a:pPr eaLnBrk="1" hangingPunct="1"/>
            <a:r>
              <a:rPr lang="en-CA" dirty="0" smtClean="0"/>
              <a:t>The potential refund consists of all Part IV taxes paid by the corporation plus 26 2/3% of all investment income earned.</a:t>
            </a:r>
          </a:p>
        </p:txBody>
      </p:sp>
      <p:sp>
        <p:nvSpPr>
          <p:cNvPr id="55300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55301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3AF09EF-6A51-48AD-BE3D-C3C7772D7999}" type="slidenum">
              <a:rPr lang="en-US" b="0">
                <a:solidFill>
                  <a:schemeClr val="bg1"/>
                </a:solidFill>
              </a:rPr>
              <a:pPr eaLnBrk="1" hangingPunct="1"/>
              <a:t>32</a:t>
            </a:fld>
            <a:endParaRPr lang="en-US" b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RDTOH</a:t>
            </a:r>
          </a:p>
        </p:txBody>
      </p:sp>
      <p:graphicFrame>
        <p:nvGraphicFramePr>
          <p:cNvPr id="230403" name="Group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4235377"/>
              </p:ext>
            </p:extLst>
          </p:nvPr>
        </p:nvGraphicFramePr>
        <p:xfrm>
          <a:off x="323528" y="980728"/>
          <a:ext cx="8229600" cy="5075898"/>
        </p:xfrm>
        <a:graphic>
          <a:graphicData uri="http://schemas.openxmlformats.org/drawingml/2006/table">
            <a:tbl>
              <a:tblPr/>
              <a:tblGrid>
                <a:gridCol w="1009291"/>
                <a:gridCol w="4813539"/>
                <a:gridCol w="349370"/>
                <a:gridCol w="2057400"/>
              </a:tblGrid>
              <a:tr h="46216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Balance BOY</a:t>
                      </a:r>
                    </a:p>
                  </a:txBody>
                  <a:tcPr marL="93165" marR="93165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3165" marR="93165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XX</a:t>
                      </a:r>
                    </a:p>
                  </a:txBody>
                  <a:tcPr marL="93165" marR="93165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62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ADD:</a:t>
                      </a:r>
                    </a:p>
                  </a:txBody>
                  <a:tcPr marL="93165" marR="93165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3165" marR="93165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3165" marR="93165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3165" marR="93165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606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3165" marR="93165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Part IV Tax Paid </a:t>
                      </a:r>
                    </a:p>
                  </a:txBody>
                  <a:tcPr marL="93165" marR="93165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3165" marR="93165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XX</a:t>
                      </a:r>
                    </a:p>
                  </a:txBody>
                  <a:tcPr marL="93165" marR="93165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606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3165" marR="93165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AutoNum type="arabicPeriod" startAt="2"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 2/3% X Investment income</a:t>
                      </a:r>
                    </a:p>
                  </a:txBody>
                  <a:tcPr marL="93165" marR="93165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3165" marR="93165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XX</a:t>
                      </a:r>
                    </a:p>
                  </a:txBody>
                  <a:tcPr marL="93165" marR="93165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62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LESS</a:t>
                      </a:r>
                    </a:p>
                  </a:txBody>
                  <a:tcPr marL="93165" marR="93165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Dividend refund of last year</a:t>
                      </a:r>
                    </a:p>
                  </a:txBody>
                  <a:tcPr marL="93165" marR="93165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3165" marR="93165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(XX)</a:t>
                      </a:r>
                    </a:p>
                  </a:txBody>
                  <a:tcPr marL="93165" marR="93165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6216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Balance at end of year</a:t>
                      </a:r>
                    </a:p>
                  </a:txBody>
                  <a:tcPr marL="93165" marR="93165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3165" marR="93165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XX</a:t>
                      </a:r>
                    </a:p>
                  </a:txBody>
                  <a:tcPr marL="93165" marR="93165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2253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3165" marR="93165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3165" marR="93165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3165" marR="93165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6216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DIVIDEND REFUND = LESSOR OF:</a:t>
                      </a:r>
                    </a:p>
                  </a:txBody>
                  <a:tcPr marL="93165" marR="93165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3165" marR="93165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3165" marR="93165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6216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1/3 X DIVIDENDS PAID OR</a:t>
                      </a:r>
                    </a:p>
                  </a:txBody>
                  <a:tcPr marL="93165" marR="93165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3165" marR="93165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3165" marR="93165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6216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ENDING BALANCE IN RDTOH </a:t>
                      </a:r>
                    </a:p>
                  </a:txBody>
                  <a:tcPr marL="93165" marR="93165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3165" marR="93165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3165" marR="93165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6216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3165" marR="93165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3165" marR="93165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3165" marR="93165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6373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5637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5B5B2D3-CDA9-42DC-A22C-09750C68A233}" type="slidenum">
              <a:rPr lang="en-US" b="0">
                <a:solidFill>
                  <a:schemeClr val="bg1"/>
                </a:solidFill>
              </a:rPr>
              <a:pPr eaLnBrk="1" hangingPunct="1"/>
              <a:t>33</a:t>
            </a:fld>
            <a:endParaRPr lang="en-US" b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dirty="0" smtClean="0"/>
              <a:t>Rates of Tax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There are different rates of tax for different levels of income.</a:t>
            </a:r>
          </a:p>
          <a:p>
            <a:pPr eaLnBrk="1" hangingPunct="1"/>
            <a:r>
              <a:rPr lang="en-US" dirty="0" smtClean="0"/>
              <a:t>First $500,000 of annual active business income is subject to a reduced rate of tax.</a:t>
            </a:r>
          </a:p>
          <a:p>
            <a:pPr lvl="1" eaLnBrk="1" hangingPunct="1"/>
            <a:r>
              <a:rPr lang="en-US" dirty="0" smtClean="0"/>
              <a:t>Lower than other corporation and</a:t>
            </a:r>
          </a:p>
          <a:p>
            <a:pPr lvl="1" eaLnBrk="1" hangingPunct="1"/>
            <a:r>
              <a:rPr lang="en-US" dirty="0" smtClean="0"/>
              <a:t>Substantially lower than majority of personal tax rates</a:t>
            </a:r>
          </a:p>
          <a:p>
            <a:pPr eaLnBrk="1" hangingPunct="1"/>
            <a:endParaRPr lang="en-CA" dirty="0" smtClean="0"/>
          </a:p>
        </p:txBody>
      </p:sp>
      <p:sp>
        <p:nvSpPr>
          <p:cNvPr id="14340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14341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ED0D342-DDD7-4166-A0B9-115DB26EF7E7}" type="slidenum">
              <a:rPr lang="en-US" b="0">
                <a:solidFill>
                  <a:schemeClr val="bg1"/>
                </a:solidFill>
              </a:rPr>
              <a:pPr eaLnBrk="1" hangingPunct="1"/>
              <a:t>4</a:t>
            </a:fld>
            <a:endParaRPr lang="en-US" b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552450" indent="-552450" eaLnBrk="1" hangingPunct="1">
              <a:buFontTx/>
              <a:buAutoNum type="romanUcPeriod" startAt="2"/>
              <a:defRPr/>
            </a:pPr>
            <a:r>
              <a:rPr lang="en-CA" dirty="0" smtClean="0"/>
              <a:t>Taxation of Income Earned by a CCPC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en-US" b="1" dirty="0" smtClean="0"/>
              <a:t>Net income for tax purposes must be allocated into five areas before taxes can be computed:</a:t>
            </a:r>
          </a:p>
          <a:p>
            <a:pPr marL="1295400" lvl="2" indent="-381000" eaLnBrk="1" hangingPunct="1">
              <a:buFont typeface="Wingdings" pitchFamily="2" charset="2"/>
              <a:buAutoNum type="arabicPeriod"/>
              <a:defRPr/>
            </a:pPr>
            <a:r>
              <a:rPr lang="en-US" sz="2800" dirty="0" smtClean="0"/>
              <a:t>Active business income</a:t>
            </a:r>
          </a:p>
          <a:p>
            <a:pPr marL="1295400" lvl="2" indent="-381000" eaLnBrk="1" hangingPunct="1">
              <a:buFont typeface="Wingdings" pitchFamily="2" charset="2"/>
              <a:buAutoNum type="arabicPeriod"/>
              <a:defRPr/>
            </a:pPr>
            <a:r>
              <a:rPr lang="en-US" sz="2800" dirty="0" smtClean="0"/>
              <a:t>Specified investment business income</a:t>
            </a:r>
          </a:p>
          <a:p>
            <a:pPr marL="1295400" lvl="2" indent="-381000" eaLnBrk="1" hangingPunct="1">
              <a:buFont typeface="Wingdings" pitchFamily="2" charset="2"/>
              <a:buAutoNum type="arabicPeriod"/>
              <a:defRPr/>
            </a:pPr>
            <a:r>
              <a:rPr lang="en-US" sz="2800" dirty="0" smtClean="0"/>
              <a:t>Capital gains</a:t>
            </a:r>
          </a:p>
          <a:p>
            <a:pPr marL="1295400" lvl="2" indent="-381000" eaLnBrk="1" hangingPunct="1">
              <a:buFont typeface="Wingdings" pitchFamily="2" charset="2"/>
              <a:buAutoNum type="arabicPeriod"/>
              <a:defRPr/>
            </a:pPr>
            <a:r>
              <a:rPr lang="en-US" sz="2800" dirty="0" smtClean="0"/>
              <a:t>Personal services business income</a:t>
            </a:r>
          </a:p>
          <a:p>
            <a:pPr marL="1295400" lvl="2" indent="-381000" eaLnBrk="1" hangingPunct="1">
              <a:buFont typeface="Wingdings" pitchFamily="2" charset="2"/>
              <a:buAutoNum type="arabicPeriod"/>
              <a:defRPr/>
            </a:pPr>
            <a:r>
              <a:rPr lang="en-US" sz="2800" dirty="0" smtClean="0"/>
              <a:t>Dividends</a:t>
            </a:r>
          </a:p>
          <a:p>
            <a:pPr marL="533400" indent="-533400" eaLnBrk="1" hangingPunct="1">
              <a:defRPr/>
            </a:pPr>
            <a:endParaRPr lang="en-CA" dirty="0" smtClean="0"/>
          </a:p>
        </p:txBody>
      </p:sp>
      <p:sp>
        <p:nvSpPr>
          <p:cNvPr id="17412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17413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7C1CAE2-A643-4A9C-BC15-09DCC48E810D}" type="slidenum">
              <a:rPr lang="en-US" b="0">
                <a:solidFill>
                  <a:schemeClr val="bg1"/>
                </a:solidFill>
              </a:rPr>
              <a:pPr eaLnBrk="1" hangingPunct="1"/>
              <a:t>5</a:t>
            </a:fld>
            <a:endParaRPr lang="en-US" b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791939"/>
          </a:xfrm>
        </p:spPr>
        <p:txBody>
          <a:bodyPr/>
          <a:lstStyle/>
          <a:p>
            <a:pPr eaLnBrk="1" hangingPunct="1">
              <a:defRPr/>
            </a:pPr>
            <a:r>
              <a:rPr lang="en-CA" sz="3200" dirty="0" smtClean="0"/>
              <a:t>Active Business Income (“ABI”)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eaLnBrk="1" hangingPunct="1"/>
            <a:r>
              <a:rPr lang="en-US" dirty="0" err="1" smtClean="0"/>
              <a:t>Def’n</a:t>
            </a:r>
            <a:r>
              <a:rPr lang="en-US" dirty="0" smtClean="0"/>
              <a:t>- business income from any business carried on by the corporation </a:t>
            </a:r>
            <a:r>
              <a:rPr lang="en-US" b="1" dirty="0" smtClean="0"/>
              <a:t>other than:</a:t>
            </a:r>
          </a:p>
          <a:p>
            <a:pPr lvl="1" eaLnBrk="1" hangingPunct="1"/>
            <a:r>
              <a:rPr lang="en-US" dirty="0" smtClean="0"/>
              <a:t>a specified investment business and (rents, interest, taxable capital gains and other passive income)</a:t>
            </a:r>
          </a:p>
          <a:p>
            <a:pPr lvl="1" eaLnBrk="1" hangingPunct="1"/>
            <a:r>
              <a:rPr lang="en-US" dirty="0" smtClean="0"/>
              <a:t>a personal services business.(an incorporated employee)</a:t>
            </a:r>
          </a:p>
          <a:p>
            <a:pPr eaLnBrk="1" hangingPunct="1"/>
            <a:r>
              <a:rPr lang="en-US" dirty="0"/>
              <a:t>First $500,000 x 17% - in 2014 (federal tax)</a:t>
            </a:r>
          </a:p>
          <a:p>
            <a:pPr lvl="1" eaLnBrk="1" hangingPunct="1"/>
            <a:r>
              <a:rPr lang="en-US" dirty="0"/>
              <a:t>Referred to as the small business deduction (SBD).</a:t>
            </a:r>
          </a:p>
          <a:p>
            <a:pPr eaLnBrk="1" hangingPunct="1"/>
            <a:r>
              <a:rPr lang="en-US" dirty="0"/>
              <a:t>The $500,000 SBD limit is an annual amount; </a:t>
            </a:r>
          </a:p>
          <a:p>
            <a:pPr lvl="1" eaLnBrk="1" hangingPunct="1"/>
            <a:r>
              <a:rPr lang="en-US" dirty="0"/>
              <a:t>if unused, </a:t>
            </a:r>
            <a:r>
              <a:rPr lang="en-US" b="1" dirty="0"/>
              <a:t>cannot be carried over</a:t>
            </a:r>
            <a:r>
              <a:rPr lang="en-US" dirty="0"/>
              <a:t> to other years.</a:t>
            </a:r>
          </a:p>
          <a:p>
            <a:pPr lvl="1" eaLnBrk="1" hangingPunct="1"/>
            <a:endParaRPr lang="en-US" dirty="0" smtClean="0"/>
          </a:p>
          <a:p>
            <a:pPr marL="0" indent="0" eaLnBrk="1" hangingPunct="1">
              <a:buNone/>
            </a:pPr>
            <a:endParaRPr lang="en-CA" sz="3200" dirty="0" smtClean="0"/>
          </a:p>
        </p:txBody>
      </p:sp>
      <p:sp>
        <p:nvSpPr>
          <p:cNvPr id="18436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18437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C3CBC38-C431-4FB8-88C1-EF348A032BDD}" type="slidenum">
              <a:rPr lang="en-US" b="0">
                <a:solidFill>
                  <a:schemeClr val="bg1"/>
                </a:solidFill>
              </a:rPr>
              <a:pPr eaLnBrk="1" hangingPunct="1"/>
              <a:t>6</a:t>
            </a:fld>
            <a:endParaRPr lang="en-US" b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dirty="0" smtClean="0"/>
              <a:t>Specified Investment Business Income</a:t>
            </a:r>
            <a:endParaRPr lang="en-US" dirty="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 eaLnBrk="1" hangingPunct="1">
              <a:buFontTx/>
              <a:buNone/>
              <a:defRPr/>
            </a:pPr>
            <a:r>
              <a:rPr lang="en-US" b="1" dirty="0" smtClean="0"/>
              <a:t>Two arbitrary exceptions:</a:t>
            </a:r>
          </a:p>
          <a:p>
            <a:pPr marL="914400" lvl="1" indent="-457200" eaLnBrk="1" hangingPunct="1">
              <a:buFont typeface="Wingdings" pitchFamily="2" charset="2"/>
              <a:buAutoNum type="arabicPeriod"/>
              <a:defRPr/>
            </a:pPr>
            <a:r>
              <a:rPr lang="en-US" sz="2200" dirty="0" smtClean="0"/>
              <a:t>Rental income that is derived from the </a:t>
            </a:r>
            <a:r>
              <a:rPr lang="en-US" sz="2200" b="1" dirty="0" smtClean="0">
                <a:solidFill>
                  <a:srgbClr val="FF0000"/>
                </a:solidFill>
              </a:rPr>
              <a:t>leasing of movable property</a:t>
            </a:r>
            <a:r>
              <a:rPr lang="en-US" sz="2200" dirty="0" smtClean="0"/>
              <a:t> (vehicles and equipment) is considered to be active business income.</a:t>
            </a:r>
          </a:p>
          <a:p>
            <a:pPr marL="914400" lvl="1" indent="-457200" eaLnBrk="1" hangingPunct="1">
              <a:buFont typeface="Wingdings" pitchFamily="2" charset="2"/>
              <a:buAutoNum type="arabicPeriod"/>
              <a:defRPr/>
            </a:pPr>
            <a:endParaRPr lang="en-US" sz="2200" dirty="0" smtClean="0"/>
          </a:p>
          <a:p>
            <a:pPr marL="914400" lvl="1" indent="-457200" eaLnBrk="1" hangingPunct="1">
              <a:buFont typeface="Wingdings" pitchFamily="2" charset="2"/>
              <a:buAutoNum type="arabicPeriod"/>
              <a:defRPr/>
            </a:pPr>
            <a:r>
              <a:rPr lang="en-US" sz="2200" dirty="0" smtClean="0"/>
              <a:t>ITA 125(7) - Other property income is considered to be active business income </a:t>
            </a:r>
            <a:r>
              <a:rPr lang="en-US" sz="2200" b="1" dirty="0" smtClean="0">
                <a:solidFill>
                  <a:srgbClr val="FF0000"/>
                </a:solidFill>
              </a:rPr>
              <a:t>only if</a:t>
            </a:r>
            <a:r>
              <a:rPr lang="en-US" sz="2200" dirty="0" smtClean="0">
                <a:solidFill>
                  <a:srgbClr val="FF0000"/>
                </a:solidFill>
              </a:rPr>
              <a:t> </a:t>
            </a:r>
            <a:r>
              <a:rPr lang="en-US" sz="2200" dirty="0" smtClean="0"/>
              <a:t>the corporation employs </a:t>
            </a:r>
            <a:r>
              <a:rPr lang="en-US" sz="2200" b="1" dirty="0" smtClean="0">
                <a:solidFill>
                  <a:srgbClr val="FF0000"/>
                </a:solidFill>
              </a:rPr>
              <a:t>more than five</a:t>
            </a:r>
            <a:r>
              <a:rPr lang="en-US" sz="2200" dirty="0" smtClean="0">
                <a:solidFill>
                  <a:srgbClr val="FF0000"/>
                </a:solidFill>
              </a:rPr>
              <a:t> </a:t>
            </a:r>
            <a:r>
              <a:rPr lang="en-US" sz="2200" dirty="0" smtClean="0"/>
              <a:t>full-time employees to generate that income.</a:t>
            </a:r>
            <a:endParaRPr lang="en-CA" sz="2200" dirty="0" smtClean="0"/>
          </a:p>
        </p:txBody>
      </p:sp>
      <p:sp>
        <p:nvSpPr>
          <p:cNvPr id="22532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22533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B89A706-8C22-4FCF-9F83-7A0F6B3955CC}" type="slidenum">
              <a:rPr lang="en-US" b="0">
                <a:solidFill>
                  <a:schemeClr val="bg1"/>
                </a:solidFill>
              </a:rPr>
              <a:pPr eaLnBrk="1" hangingPunct="1"/>
              <a:t>7</a:t>
            </a:fld>
            <a:endParaRPr lang="en-US" b="0" dirty="0">
              <a:solidFill>
                <a:schemeClr val="bg1"/>
              </a:solidFill>
            </a:endParaRPr>
          </a:p>
        </p:txBody>
      </p:sp>
      <p:pic>
        <p:nvPicPr>
          <p:cNvPr id="2253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5013325"/>
            <a:ext cx="1600200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5" name="Picture 5" descr="j0318254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2060575"/>
            <a:ext cx="1277938" cy="145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dirty="0" smtClean="0"/>
              <a:t>Tax Treatment of Specified Investment Business Income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 smtClean="0"/>
              <a:t>Disqualified as ABI:</a:t>
            </a:r>
          </a:p>
          <a:p>
            <a:pPr lvl="1" eaLnBrk="1" hangingPunct="1">
              <a:defRPr/>
            </a:pPr>
            <a:r>
              <a:rPr lang="en-US" dirty="0" smtClean="0"/>
              <a:t>is not entitled to the SBD or </a:t>
            </a:r>
          </a:p>
          <a:p>
            <a:pPr lvl="1" eaLnBrk="1" hangingPunct="1">
              <a:defRPr/>
            </a:pPr>
            <a:r>
              <a:rPr lang="en-US" dirty="0" smtClean="0"/>
              <a:t>the 13% (2010) special reduction.</a:t>
            </a:r>
          </a:p>
          <a:p>
            <a:pPr eaLnBrk="1" hangingPunct="1">
              <a:defRPr/>
            </a:pPr>
            <a:r>
              <a:rPr lang="en-US" dirty="0" smtClean="0"/>
              <a:t>In addition a special </a:t>
            </a:r>
            <a:r>
              <a:rPr lang="en-US" b="1" dirty="0" smtClean="0">
                <a:solidFill>
                  <a:srgbClr val="FF0000"/>
                </a:solidFill>
              </a:rPr>
              <a:t>refundable tax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of 6 2/3% must be paid.</a:t>
            </a:r>
          </a:p>
          <a:p>
            <a:pPr eaLnBrk="1" hangingPunct="1">
              <a:defRPr/>
            </a:pPr>
            <a:r>
              <a:rPr lang="en-US" dirty="0" smtClean="0"/>
              <a:t>This special </a:t>
            </a:r>
            <a:r>
              <a:rPr lang="en-US" b="1" dirty="0" smtClean="0">
                <a:solidFill>
                  <a:srgbClr val="FF0000"/>
                </a:solidFill>
              </a:rPr>
              <a:t>refundable tax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is fully refundable to the corporation upon payment of dividends.</a:t>
            </a:r>
          </a:p>
          <a:p>
            <a:pPr eaLnBrk="1" hangingPunct="1">
              <a:defRPr/>
            </a:pPr>
            <a:endParaRPr lang="en-CA" dirty="0" smtClean="0"/>
          </a:p>
        </p:txBody>
      </p:sp>
      <p:sp>
        <p:nvSpPr>
          <p:cNvPr id="23556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23557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F2C43F4-D02E-4866-BC25-C2DBF9663256}" type="slidenum">
              <a:rPr lang="en-US" b="0">
                <a:solidFill>
                  <a:schemeClr val="bg1"/>
                </a:solidFill>
              </a:rPr>
              <a:pPr eaLnBrk="1" hangingPunct="1"/>
              <a:t>8</a:t>
            </a:fld>
            <a:endParaRPr lang="en-US" b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dirty="0" smtClean="0"/>
              <a:t>Tax Treatment of Specified Investment Business Income</a:t>
            </a:r>
            <a:endParaRPr lang="en-US" dirty="0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All property income subject to high tax rate is entitled to a tax refund of </a:t>
            </a:r>
            <a:r>
              <a:rPr lang="en-US" dirty="0" smtClean="0">
                <a:solidFill>
                  <a:srgbClr val="FF0000"/>
                </a:solidFill>
              </a:rPr>
              <a:t>26 2/3%.</a:t>
            </a:r>
          </a:p>
          <a:p>
            <a:pPr eaLnBrk="1" hangingPunct="1">
              <a:defRPr/>
            </a:pPr>
            <a:r>
              <a:rPr lang="en-US" dirty="0" smtClean="0"/>
              <a:t>Means  when a corporate tax rate = 44 2/3%</a:t>
            </a:r>
          </a:p>
          <a:p>
            <a:pPr eaLnBrk="1" hangingPunct="1">
              <a:defRPr/>
            </a:pPr>
            <a:endParaRPr lang="en-US" dirty="0" smtClean="0"/>
          </a:p>
          <a:p>
            <a:pPr algn="ctr" eaLnBrk="1" hangingPunct="1">
              <a:buFontTx/>
              <a:buNone/>
              <a:defRPr/>
            </a:pPr>
            <a:r>
              <a:rPr lang="en-US" b="1" dirty="0" smtClean="0">
                <a:solidFill>
                  <a:srgbClr val="FF0000"/>
                </a:solidFill>
              </a:rPr>
              <a:t>Effective Tax rate = </a:t>
            </a:r>
          </a:p>
          <a:p>
            <a:pPr algn="ctr" eaLnBrk="1" hangingPunct="1">
              <a:buFontTx/>
              <a:buNone/>
              <a:defRPr/>
            </a:pPr>
            <a:r>
              <a:rPr lang="en-US" b="1" dirty="0" smtClean="0">
                <a:solidFill>
                  <a:srgbClr val="FF0000"/>
                </a:solidFill>
              </a:rPr>
              <a:t>(38%+6 2/3% -26 2/3%) = 18%</a:t>
            </a: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A193747-F567-4B6A-8B63-F8BD614B4347}" type="slidenum">
              <a:rPr lang="en-US" b="0">
                <a:solidFill>
                  <a:schemeClr val="bg1"/>
                </a:solidFill>
              </a:rPr>
              <a:pPr eaLnBrk="1" hangingPunct="1"/>
              <a:t>9</a:t>
            </a:fld>
            <a:endParaRPr lang="en-US" b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508</TotalTime>
  <Words>2296</Words>
  <Application>Microsoft Office PowerPoint</Application>
  <PresentationFormat>On-screen Show (4:3)</PresentationFormat>
  <Paragraphs>410</Paragraphs>
  <Slides>33</Slides>
  <Notes>25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Default Design</vt:lpstr>
      <vt:lpstr>PowerPoint Presentation</vt:lpstr>
      <vt:lpstr>The Canadian-Controlled Private Corporation</vt:lpstr>
      <vt:lpstr>Definition and Basic Principles</vt:lpstr>
      <vt:lpstr>Rates of Tax</vt:lpstr>
      <vt:lpstr>Taxation of Income Earned by a CCPC</vt:lpstr>
      <vt:lpstr>Active Business Income (“ABI”)</vt:lpstr>
      <vt:lpstr>Specified Investment Business Income</vt:lpstr>
      <vt:lpstr>Tax Treatment of Specified Investment Business Income</vt:lpstr>
      <vt:lpstr>Tax Treatment of Specified Investment Business Income</vt:lpstr>
      <vt:lpstr>Combined Tax on Property Income</vt:lpstr>
      <vt:lpstr>Capital Gains</vt:lpstr>
      <vt:lpstr>Personal Services Business (“PSB”) Income</vt:lpstr>
      <vt:lpstr>Dividends</vt:lpstr>
      <vt:lpstr>Dividends Received from  Non-Connected Corporations</vt:lpstr>
      <vt:lpstr>Dividends Received from  Connected Corporations</vt:lpstr>
      <vt:lpstr>Benefits of Incorporation</vt:lpstr>
      <vt:lpstr>Tax Deferral –  The Small Business Deduction</vt:lpstr>
      <vt:lpstr>Employment Benefits</vt:lpstr>
      <vt:lpstr>Other Benefits</vt:lpstr>
      <vt:lpstr>Primary Disadvantages of Incorporating</vt:lpstr>
      <vt:lpstr>Benefits of Incorporating Investments</vt:lpstr>
      <vt:lpstr>Dividend Policy</vt:lpstr>
      <vt:lpstr>Loans to Shareholders</vt:lpstr>
      <vt:lpstr>Loans to Shareholders</vt:lpstr>
      <vt:lpstr>Loans to Shareholders</vt:lpstr>
      <vt:lpstr>Loans to Shareholders</vt:lpstr>
      <vt:lpstr>Limitation of the Small Business Deduction</vt:lpstr>
      <vt:lpstr>Associated Corporations</vt:lpstr>
      <vt:lpstr>Associated Corporations</vt:lpstr>
      <vt:lpstr>Overall Tax Calculation for a CCPC</vt:lpstr>
      <vt:lpstr>Summary Tax Calculation</vt:lpstr>
      <vt:lpstr>Refundable Dividend Tax on Hand (RDTOH)</vt:lpstr>
      <vt:lpstr>RDTOH</vt:lpstr>
    </vt:vector>
  </TitlesOfParts>
  <Company>University of Saskatchewan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Nathalie Johnstone</dc:creator>
  <cp:lastModifiedBy>Zeben</cp:lastModifiedBy>
  <cp:revision>61</cp:revision>
  <cp:lastPrinted>1601-01-01T00:00:00Z</cp:lastPrinted>
  <dcterms:created xsi:type="dcterms:W3CDTF">2007-06-27T15:30:57Z</dcterms:created>
  <dcterms:modified xsi:type="dcterms:W3CDTF">2015-02-23T12:06:17Z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TC011774471033</vt:lpwstr>
  </property>
</Properties>
</file>