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19"/>
  </p:notesMasterIdLst>
  <p:handoutMasterIdLst>
    <p:handoutMasterId r:id="rId20"/>
  </p:handout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77" r:id="rId11"/>
    <p:sldId id="268" r:id="rId12"/>
    <p:sldId id="269" r:id="rId13"/>
    <p:sldId id="278" r:id="rId14"/>
    <p:sldId id="273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5C02"/>
    <a:srgbClr val="C75102"/>
    <a:srgbClr val="CC6600"/>
    <a:srgbClr val="27732E"/>
    <a:srgbClr val="137713"/>
    <a:srgbClr val="269420"/>
    <a:srgbClr val="158516"/>
    <a:srgbClr val="158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7" autoAdjust="0"/>
    <p:restoredTop sz="94649" autoAdjust="0"/>
  </p:normalViewPr>
  <p:slideViewPr>
    <p:cSldViewPr>
      <p:cViewPr>
        <p:scale>
          <a:sx n="71" d="100"/>
          <a:sy n="71" d="100"/>
        </p:scale>
        <p:origin x="-1938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124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5E0F160-0AB5-4244-B597-C91DAA55BB2C}" type="datetimeFigureOut">
              <a:rPr lang="en-CA"/>
              <a:pPr>
                <a:defRPr/>
              </a:pPr>
              <a:t>02/04/2015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38D391E-51F6-4D6F-BC69-EFE84AC55A4E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669395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4DBE91E2-0DD0-4EF8-B176-98E13EB0DCD0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11882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B364E2B-7F3F-4039-9AAA-225584E5C8B8}" type="slidenum">
              <a:rPr lang="en-CA" b="0"/>
              <a:pPr eaLnBrk="1" hangingPunct="1"/>
              <a:t>1</a:t>
            </a:fld>
            <a:endParaRPr lang="en-CA" b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462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6741FBF-CC02-4DC7-A189-21DD2FC2EDB4}" type="slidenum">
              <a:rPr lang="en-CA" b="0"/>
              <a:pPr eaLnBrk="1" hangingPunct="1"/>
              <a:t>6</a:t>
            </a:fld>
            <a:endParaRPr lang="en-CA" b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These facts are to be used in the next few examples… selling shares, selling assets, share reorganization</a:t>
            </a:r>
          </a:p>
        </p:txBody>
      </p:sp>
    </p:spTree>
    <p:extLst>
      <p:ext uri="{BB962C8B-B14F-4D97-AF65-F5344CB8AC3E}">
        <p14:creationId xmlns:p14="http://schemas.microsoft.com/office/powerpoint/2010/main" val="1709687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73B19F6-6364-4EBE-8CA5-AE4A7B663CF6}" type="slidenum">
              <a:rPr lang="en-CA" b="0"/>
              <a:pPr eaLnBrk="1" hangingPunct="1"/>
              <a:t>15</a:t>
            </a:fld>
            <a:endParaRPr lang="en-CA" b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430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900113" y="6381750"/>
            <a:ext cx="6624637" cy="476250"/>
          </a:xfrm>
        </p:spPr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6CE482-AA3F-4422-898A-945335D53C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64365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3CCE35-8940-4A34-ABFD-F6512ED9E9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68083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404813"/>
            <a:ext cx="2058988" cy="5721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29325" cy="5721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A71A5E-A70A-4494-ADAC-F28A156596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018888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11188" y="6381750"/>
            <a:ext cx="6264275" cy="476250"/>
          </a:xfrm>
        </p:spPr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3E5B1E-58F8-46B7-A5BE-09FA97E499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247882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74AC83-CE3B-41C9-9EF4-792FB562A8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231691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14A723-EC85-4178-9DB6-C94AB6588A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81531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227EE1-0549-41A8-B7FD-031B36C11E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358775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9D7F7E-84CA-4200-BEB2-D776C63556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04050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A460C3-6981-4618-9ED9-60992362D0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134293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394774D-CB5C-4334-ADD8-17463B22F1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193918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998B03-22DC-4594-B0C1-DA1DD44CD3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679808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9" name="Rectangle 7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04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5650" y="6381750"/>
            <a:ext cx="662463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bg1"/>
                </a:solidFill>
              </a:defRPr>
            </a:lvl1pPr>
          </a:lstStyle>
          <a:p>
            <a:fld id="{59EF6708-E097-4F50-9268-3E2D4AF2983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1080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0" r:id="rId3"/>
    <p:sldLayoutId id="2147483791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</p:sldLayoutIdLst>
  <p:transition>
    <p:wipe dir="d"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6">
              <a:lumMod val="75000"/>
            </a:schemeClr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E05C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E05C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E05C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E05C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7510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69B15B1-914A-4B1F-AC85-C843CD137ECE}" type="slidenum">
              <a:rPr lang="en-US" b="0">
                <a:solidFill>
                  <a:schemeClr val="bg1"/>
                </a:solidFill>
              </a:rPr>
              <a:pPr eaLnBrk="1" hangingPunct="1"/>
              <a:t>1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5396165" y="5805264"/>
            <a:ext cx="37798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Electronic Presentations in Microsoft® PowerPoint®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5358177" y="3854451"/>
            <a:ext cx="35290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600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Prepared by</a:t>
            </a:r>
            <a:r>
              <a:rPr lang="en-US" sz="2400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 </a:t>
            </a:r>
          </a:p>
          <a:p>
            <a:pPr algn="ctr">
              <a:defRPr/>
            </a:pPr>
            <a:r>
              <a:rPr lang="en-US" sz="2400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Nathalie Johnstone </a:t>
            </a:r>
          </a:p>
          <a:p>
            <a:pPr algn="ctr">
              <a:defRPr/>
            </a:pPr>
            <a:r>
              <a:rPr lang="en-US" sz="2400" i="1" dirty="0">
                <a:solidFill>
                  <a:srgbClr val="FF0000"/>
                </a:solidFill>
                <a:latin typeface="Arial Narrow" pitchFamily="34" charset="0"/>
                <a:cs typeface="Arial" charset="0"/>
              </a:rPr>
              <a:t>University of Saskatchewan</a:t>
            </a: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5279136" y="1268760"/>
            <a:ext cx="3852367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CHAPTER 19:</a:t>
            </a:r>
          </a:p>
          <a:p>
            <a:pPr algn="ctr">
              <a:defRPr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Arial" charset="0"/>
              </a:rPr>
              <a:t>Business Acquisitions and Divestitures—Tax-Deferred Sales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32"/>
            <a:ext cx="5279136" cy="6858000"/>
          </a:xfrm>
          <a:prstGeom prst="rect">
            <a:avLst/>
          </a:prstGeom>
        </p:spPr>
      </p:pic>
      <p:sp>
        <p:nvSpPr>
          <p:cNvPr id="1126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-691007" y="6530988"/>
            <a:ext cx="6624637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200" b="0" dirty="0" smtClean="0">
                <a:solidFill>
                  <a:schemeClr val="accent6">
                    <a:lumMod val="75000"/>
                  </a:schemeClr>
                </a:solidFill>
              </a:rPr>
              <a:t>Copyright © 2015 McGraw-Hill Ryerson, Limited. All rights reserved.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after acquisition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Ask for the cost base as cash, difference up to FMV ask for shares.</a:t>
            </a:r>
          </a:p>
          <a:p>
            <a:r>
              <a:rPr lang="en-US" dirty="0" smtClean="0"/>
              <a:t>Transaction is not taxable since company Y id deemed to have sold assets at 400k</a:t>
            </a:r>
          </a:p>
          <a:p>
            <a:r>
              <a:rPr lang="en-US" dirty="0" smtClean="0"/>
              <a:t>X with Y’s assets:</a:t>
            </a:r>
          </a:p>
          <a:p>
            <a:pPr lvl="1"/>
            <a:r>
              <a:rPr lang="en-US" dirty="0" smtClean="0"/>
              <a:t>ACB 400</a:t>
            </a:r>
          </a:p>
          <a:p>
            <a:pPr lvl="1"/>
            <a:r>
              <a:rPr lang="en-US" dirty="0" smtClean="0"/>
              <a:t>FMV 700</a:t>
            </a:r>
          </a:p>
          <a:p>
            <a:r>
              <a:rPr lang="en-US" dirty="0" smtClean="0"/>
              <a:t>Y’s balance sheet</a:t>
            </a:r>
          </a:p>
          <a:p>
            <a:pPr lvl="1"/>
            <a:r>
              <a:rPr lang="en-US" dirty="0" smtClean="0"/>
              <a:t>Cash 400$</a:t>
            </a:r>
          </a:p>
          <a:p>
            <a:pPr lvl="1"/>
            <a:r>
              <a:rPr lang="en-US" dirty="0" smtClean="0"/>
              <a:t>Shares of X with ACB 300k$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3E5B1E-58F8-46B7-A5BE-09FA97E499E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434196"/>
      </p:ext>
    </p:extLst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mtClean="0"/>
              <a:t>Sale of Shares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sz="3200" dirty="0" smtClean="0"/>
              <a:t>Sale of shares - can obtain a tax deferral by using the same elective provisions as for an asset sale.</a:t>
            </a:r>
          </a:p>
          <a:p>
            <a:pPr marL="0" indent="0" eaLnBrk="1" hangingPunct="1">
              <a:buNone/>
            </a:pPr>
            <a:endParaRPr lang="en-CA" sz="3200" dirty="0" smtClean="0"/>
          </a:p>
          <a:p>
            <a:pPr eaLnBrk="1" hangingPunct="1"/>
            <a:r>
              <a:rPr lang="en-CA" sz="3200" dirty="0" smtClean="0"/>
              <a:t>Similar advantages and disadvantages as a tax-deferred sale of assets.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048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048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EC847FF-63BE-40F9-8E2B-C80F7CD225CD}" type="slidenum">
              <a:rPr lang="en-US" b="0">
                <a:solidFill>
                  <a:schemeClr val="bg1"/>
                </a:solidFill>
              </a:rPr>
              <a:pPr eaLnBrk="1" hangingPunct="1"/>
              <a:t>11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Sale of Shares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27AF84C-B524-42AE-8E7A-8BB0C35EE4F2}" type="slidenum">
              <a:rPr lang="en-US" b="0">
                <a:solidFill>
                  <a:schemeClr val="bg1"/>
                </a:solidFill>
              </a:rPr>
              <a:pPr eaLnBrk="1" hangingPunct="1"/>
              <a:t>12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382978" name="Text Box 2"/>
          <p:cNvSpPr txBox="1">
            <a:spLocks noChangeArrowheads="1"/>
          </p:cNvSpPr>
          <p:nvPr/>
        </p:nvSpPr>
        <p:spPr bwMode="auto">
          <a:xfrm>
            <a:off x="0" y="4105052"/>
            <a:ext cx="8207375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                                                                                                                     </a:t>
            </a: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grpSp>
        <p:nvGrpSpPr>
          <p:cNvPr id="21510" name="Group 19"/>
          <p:cNvGrpSpPr>
            <a:grpSpLocks/>
          </p:cNvGrpSpPr>
          <p:nvPr/>
        </p:nvGrpSpPr>
        <p:grpSpPr bwMode="auto">
          <a:xfrm>
            <a:off x="1187450" y="2349500"/>
            <a:ext cx="6508750" cy="3200400"/>
            <a:chOff x="1219200" y="2971800"/>
            <a:chExt cx="6508750" cy="3200400"/>
          </a:xfrm>
        </p:grpSpPr>
        <p:sp>
          <p:nvSpPr>
            <p:cNvPr id="382980" name="Text Box 4"/>
            <p:cNvSpPr txBox="1">
              <a:spLocks noChangeArrowheads="1"/>
            </p:cNvSpPr>
            <p:nvPr/>
          </p:nvSpPr>
          <p:spPr bwMode="auto">
            <a:xfrm>
              <a:off x="1412875" y="5445125"/>
              <a:ext cx="1563688" cy="727075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0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Seller</a:t>
              </a:r>
            </a:p>
            <a:p>
              <a:pPr algn="ctr">
                <a:defRPr/>
              </a:pPr>
              <a:r>
                <a:rPr lang="en-US" sz="20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Corporation</a:t>
              </a:r>
            </a:p>
          </p:txBody>
        </p:sp>
        <p:sp>
          <p:nvSpPr>
            <p:cNvPr id="382981" name="Text Box 5"/>
            <p:cNvSpPr txBox="1">
              <a:spLocks noChangeArrowheads="1"/>
            </p:cNvSpPr>
            <p:nvPr/>
          </p:nvSpPr>
          <p:spPr bwMode="auto">
            <a:xfrm>
              <a:off x="1484313" y="3789363"/>
              <a:ext cx="1563687" cy="727075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0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Buyer</a:t>
              </a:r>
            </a:p>
            <a:p>
              <a:pPr algn="ctr">
                <a:defRPr/>
              </a:pPr>
              <a:r>
                <a:rPr lang="en-US" sz="20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Corporation</a:t>
              </a:r>
            </a:p>
          </p:txBody>
        </p:sp>
        <p:sp>
          <p:nvSpPr>
            <p:cNvPr id="382982" name="Line 6"/>
            <p:cNvSpPr>
              <a:spLocks noChangeShapeType="1"/>
            </p:cNvSpPr>
            <p:nvPr/>
          </p:nvSpPr>
          <p:spPr bwMode="auto">
            <a:xfrm>
              <a:off x="2195513" y="4581525"/>
              <a:ext cx="0" cy="7620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CA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382983" name="Text Box 7"/>
            <p:cNvSpPr txBox="1">
              <a:spLocks noChangeArrowheads="1"/>
            </p:cNvSpPr>
            <p:nvPr/>
          </p:nvSpPr>
          <p:spPr bwMode="auto">
            <a:xfrm>
              <a:off x="1219200" y="2971800"/>
              <a:ext cx="20891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Shareholder X</a:t>
              </a:r>
            </a:p>
          </p:txBody>
        </p:sp>
        <p:sp>
          <p:nvSpPr>
            <p:cNvPr id="382984" name="Line 8"/>
            <p:cNvSpPr>
              <a:spLocks noChangeShapeType="1"/>
            </p:cNvSpPr>
            <p:nvPr/>
          </p:nvSpPr>
          <p:spPr bwMode="auto">
            <a:xfrm>
              <a:off x="2195513" y="3357563"/>
              <a:ext cx="0" cy="3810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CA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382985" name="Line 9"/>
            <p:cNvSpPr>
              <a:spLocks noChangeShapeType="1"/>
            </p:cNvSpPr>
            <p:nvPr/>
          </p:nvSpPr>
          <p:spPr bwMode="auto">
            <a:xfrm flipV="1">
              <a:off x="3059113" y="3860800"/>
              <a:ext cx="3738562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CA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382986" name="Line 10"/>
            <p:cNvSpPr>
              <a:spLocks noChangeShapeType="1"/>
            </p:cNvSpPr>
            <p:nvPr/>
          </p:nvSpPr>
          <p:spPr bwMode="auto">
            <a:xfrm flipV="1">
              <a:off x="6804025" y="3357563"/>
              <a:ext cx="0" cy="5334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CA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382987" name="Line 11"/>
            <p:cNvSpPr>
              <a:spLocks noChangeShapeType="1"/>
            </p:cNvSpPr>
            <p:nvPr/>
          </p:nvSpPr>
          <p:spPr bwMode="auto">
            <a:xfrm>
              <a:off x="7235825" y="3429000"/>
              <a:ext cx="0" cy="10668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CA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382988" name="Line 12"/>
            <p:cNvSpPr>
              <a:spLocks noChangeShapeType="1"/>
            </p:cNvSpPr>
            <p:nvPr/>
          </p:nvSpPr>
          <p:spPr bwMode="auto">
            <a:xfrm flipH="1">
              <a:off x="3059113" y="4508500"/>
              <a:ext cx="4195762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CA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382989" name="Text Box 13"/>
            <p:cNvSpPr txBox="1">
              <a:spLocks noChangeArrowheads="1"/>
            </p:cNvSpPr>
            <p:nvPr/>
          </p:nvSpPr>
          <p:spPr bwMode="auto">
            <a:xfrm>
              <a:off x="5638800" y="2971800"/>
              <a:ext cx="208915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Shareholder Y</a:t>
              </a:r>
            </a:p>
          </p:txBody>
        </p:sp>
        <p:sp>
          <p:nvSpPr>
            <p:cNvPr id="382990" name="Text Box 14"/>
            <p:cNvSpPr txBox="1">
              <a:spLocks noChangeArrowheads="1"/>
            </p:cNvSpPr>
            <p:nvPr/>
          </p:nvSpPr>
          <p:spPr bwMode="auto">
            <a:xfrm>
              <a:off x="3386138" y="3284538"/>
              <a:ext cx="2068512" cy="581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60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Share  FMV $400,000</a:t>
              </a:r>
            </a:p>
            <a:p>
              <a:pPr algn="ctr">
                <a:defRPr/>
              </a:pPr>
              <a:r>
                <a:rPr lang="en-US" sz="160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Tax costs nil</a:t>
              </a:r>
            </a:p>
          </p:txBody>
        </p:sp>
        <p:sp>
          <p:nvSpPr>
            <p:cNvPr id="382991" name="Text Box 15"/>
            <p:cNvSpPr txBox="1">
              <a:spLocks noChangeArrowheads="1"/>
            </p:cNvSpPr>
            <p:nvPr/>
          </p:nvSpPr>
          <p:spPr bwMode="auto">
            <a:xfrm>
              <a:off x="3779838" y="4581525"/>
              <a:ext cx="211455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Cash or debt $100,000</a:t>
              </a:r>
            </a:p>
          </p:txBody>
        </p:sp>
      </p:grpSp>
      <p:sp>
        <p:nvSpPr>
          <p:cNvPr id="21511" name="Text Box 16"/>
          <p:cNvSpPr txBox="1">
            <a:spLocks noChangeArrowheads="1"/>
          </p:cNvSpPr>
          <p:nvPr/>
        </p:nvSpPr>
        <p:spPr bwMode="auto">
          <a:xfrm>
            <a:off x="755650" y="1484313"/>
            <a:ext cx="50625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Tax Deferred Sale of Shares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the sale of shares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Buyer owns the seller’s assets + goodwill</a:t>
            </a:r>
          </a:p>
          <a:p>
            <a:r>
              <a:rPr lang="en-US" dirty="0" smtClean="0"/>
              <a:t>Y is shareholder of X, which </a:t>
            </a:r>
            <a:r>
              <a:rPr lang="en-US" dirty="0" err="1" smtClean="0"/>
              <a:t>own’s</a:t>
            </a:r>
            <a:r>
              <a:rPr lang="en-US" dirty="0" smtClean="0"/>
              <a:t> Y’s previous shit</a:t>
            </a:r>
          </a:p>
          <a:p>
            <a:r>
              <a:rPr lang="en-US" dirty="0" smtClean="0"/>
              <a:t>Max cash transfer is cost base (if shares, max 100$)</a:t>
            </a:r>
          </a:p>
          <a:p>
            <a:r>
              <a:rPr lang="en-US" dirty="0" smtClean="0"/>
              <a:t>Y owns shares in X worth FMV of 400k$ (presumably)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© 2015 McGraw-Hill Ryerson, Limited.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3E5B1E-58F8-46B7-A5BE-09FA97E499E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48167"/>
      </p:ext>
    </p:extLst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mtClean="0"/>
              <a:t>Amalgamation [ITA 87(1)-(4)]</a:t>
            </a:r>
          </a:p>
        </p:txBody>
      </p:sp>
      <p:sp>
        <p:nvSpPr>
          <p:cNvPr id="25603" name="Rectangle 4"/>
          <p:cNvSpPr>
            <a:spLocks noGrp="1" noChangeArrowheads="1"/>
          </p:cNvSpPr>
          <p:nvPr>
            <p:ph idx="1"/>
          </p:nvPr>
        </p:nvSpPr>
        <p:spPr>
          <a:xfrm>
            <a:off x="4140200" y="1600200"/>
            <a:ext cx="4546600" cy="4525963"/>
          </a:xfrm>
        </p:spPr>
        <p:txBody>
          <a:bodyPr/>
          <a:lstStyle/>
          <a:p>
            <a:pPr marL="53975" indent="-53975" eaLnBrk="1" hangingPunct="1">
              <a:buFontTx/>
              <a:buNone/>
            </a:pPr>
            <a:r>
              <a:rPr lang="en-CA" sz="2400" dirty="0" smtClean="0"/>
              <a:t>Combines a share sale with an asset sale, </a:t>
            </a:r>
          </a:p>
          <a:p>
            <a:pPr lvl="1" eaLnBrk="1" hangingPunct="1"/>
            <a:r>
              <a:rPr lang="en-CA" sz="2000" dirty="0" smtClean="0"/>
              <a:t>Shareholder of former corporations exchange their shares for shares of the new corporation, and </a:t>
            </a:r>
          </a:p>
          <a:p>
            <a:pPr lvl="1" eaLnBrk="1" hangingPunct="1"/>
            <a:r>
              <a:rPr lang="en-CA" sz="2000" dirty="0" smtClean="0"/>
              <a:t>all of the former corporations transfer their assets to the new corporation</a:t>
            </a:r>
            <a:r>
              <a:rPr lang="en-CA" sz="2000" dirty="0" smtClean="0"/>
              <a:t>.</a:t>
            </a:r>
          </a:p>
          <a:p>
            <a:pPr lvl="1" eaLnBrk="1" hangingPunct="1"/>
            <a:r>
              <a:rPr lang="en-CA" sz="2000" dirty="0" smtClean="0"/>
              <a:t>NO TAX CONSEQUENCE for amalgamation. Share value stays the same; cost base unchanged.</a:t>
            </a:r>
            <a:endParaRPr lang="en-CA" sz="2000" dirty="0" smtClean="0"/>
          </a:p>
          <a:p>
            <a:pPr marL="53975" indent="-53975" eaLnBrk="1" hangingPunct="1"/>
            <a:endParaRPr lang="en-CA" sz="2400" dirty="0" smtClean="0"/>
          </a:p>
        </p:txBody>
      </p:sp>
      <p:sp>
        <p:nvSpPr>
          <p:cNvPr id="25604" name="Footer Placeholder 5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5605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7E4CD1B-45F9-4AC3-B34E-4AB5FCFA7BC3}" type="slidenum">
              <a:rPr lang="en-US" b="0">
                <a:solidFill>
                  <a:schemeClr val="bg1"/>
                </a:solidFill>
              </a:rPr>
              <a:pPr eaLnBrk="1" hangingPunct="1"/>
              <a:t>14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387074" name="Rectangle 2"/>
          <p:cNvSpPr>
            <a:spLocks noChangeArrowheads="1"/>
          </p:cNvSpPr>
          <p:nvPr/>
        </p:nvSpPr>
        <p:spPr bwMode="auto">
          <a:xfrm>
            <a:off x="0" y="1916113"/>
            <a:ext cx="4140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3975" indent="-53975">
              <a:spcBef>
                <a:spcPct val="20000"/>
              </a:spcBef>
              <a:buFontTx/>
              <a:buChar char="•"/>
              <a:defRPr/>
            </a:pPr>
            <a:endParaRPr lang="en-US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7077" name="Text Box 5"/>
          <p:cNvSpPr txBox="1">
            <a:spLocks noChangeArrowheads="1"/>
          </p:cNvSpPr>
          <p:nvPr/>
        </p:nvSpPr>
        <p:spPr bwMode="auto">
          <a:xfrm>
            <a:off x="1143000" y="3505200"/>
            <a:ext cx="2032000" cy="8302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Amalgamated</a:t>
            </a:r>
          </a:p>
          <a:p>
            <a:pPr algn="ctr">
              <a:defRPr/>
            </a:pPr>
            <a:r>
              <a:rPr lang="en-US" sz="240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XY Co</a:t>
            </a:r>
          </a:p>
        </p:txBody>
      </p:sp>
      <p:sp>
        <p:nvSpPr>
          <p:cNvPr id="387078" name="Text Box 6"/>
          <p:cNvSpPr txBox="1">
            <a:spLocks noChangeArrowheads="1"/>
          </p:cNvSpPr>
          <p:nvPr/>
        </p:nvSpPr>
        <p:spPr bwMode="auto">
          <a:xfrm>
            <a:off x="381000" y="5181600"/>
            <a:ext cx="11303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X Co</a:t>
            </a:r>
          </a:p>
        </p:txBody>
      </p:sp>
      <p:sp>
        <p:nvSpPr>
          <p:cNvPr id="387079" name="Text Box 7"/>
          <p:cNvSpPr txBox="1">
            <a:spLocks noChangeArrowheads="1"/>
          </p:cNvSpPr>
          <p:nvPr/>
        </p:nvSpPr>
        <p:spPr bwMode="auto">
          <a:xfrm>
            <a:off x="2514600" y="5181600"/>
            <a:ext cx="11303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Y Co</a:t>
            </a:r>
          </a:p>
        </p:txBody>
      </p:sp>
      <p:sp>
        <p:nvSpPr>
          <p:cNvPr id="387080" name="Line 8"/>
          <p:cNvSpPr>
            <a:spLocks noChangeShapeType="1"/>
          </p:cNvSpPr>
          <p:nvPr/>
        </p:nvSpPr>
        <p:spPr bwMode="auto">
          <a:xfrm flipV="1">
            <a:off x="1295400" y="4343400"/>
            <a:ext cx="685800" cy="838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7081" name="Line 9"/>
          <p:cNvSpPr>
            <a:spLocks noChangeShapeType="1"/>
          </p:cNvSpPr>
          <p:nvPr/>
        </p:nvSpPr>
        <p:spPr bwMode="auto">
          <a:xfrm flipH="1" flipV="1">
            <a:off x="2133600" y="4343400"/>
            <a:ext cx="533400" cy="838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7082" name="Text Box 10"/>
          <p:cNvSpPr txBox="1">
            <a:spLocks noChangeArrowheads="1"/>
          </p:cNvSpPr>
          <p:nvPr/>
        </p:nvSpPr>
        <p:spPr bwMode="auto">
          <a:xfrm>
            <a:off x="309563" y="1905000"/>
            <a:ext cx="1622425" cy="7016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X Co </a:t>
            </a:r>
          </a:p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Shareholders</a:t>
            </a:r>
          </a:p>
        </p:txBody>
      </p:sp>
      <p:sp>
        <p:nvSpPr>
          <p:cNvPr id="387083" name="Text Box 11"/>
          <p:cNvSpPr txBox="1">
            <a:spLocks noChangeArrowheads="1"/>
          </p:cNvSpPr>
          <p:nvPr/>
        </p:nvSpPr>
        <p:spPr bwMode="auto">
          <a:xfrm>
            <a:off x="2290763" y="1905000"/>
            <a:ext cx="1622425" cy="7016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X Co </a:t>
            </a:r>
          </a:p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Shareholders</a:t>
            </a:r>
          </a:p>
        </p:txBody>
      </p:sp>
      <p:sp>
        <p:nvSpPr>
          <p:cNvPr id="387084" name="Line 12"/>
          <p:cNvSpPr>
            <a:spLocks noChangeShapeType="1"/>
          </p:cNvSpPr>
          <p:nvPr/>
        </p:nvSpPr>
        <p:spPr bwMode="auto">
          <a:xfrm>
            <a:off x="1676400" y="2590800"/>
            <a:ext cx="0" cy="914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7085" name="Line 13"/>
          <p:cNvSpPr>
            <a:spLocks noChangeShapeType="1"/>
          </p:cNvSpPr>
          <p:nvPr/>
        </p:nvSpPr>
        <p:spPr bwMode="auto">
          <a:xfrm>
            <a:off x="2438400" y="2590800"/>
            <a:ext cx="0" cy="914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Share </a:t>
            </a:r>
            <a:r>
              <a:rPr lang="en-CA" dirty="0" smtClean="0"/>
              <a:t>Reorganization (No sale)</a:t>
            </a:r>
            <a:endParaRPr lang="en-CA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eaLnBrk="1" hangingPunct="1"/>
            <a:r>
              <a:rPr lang="en-CA" sz="2000" b="1" dirty="0" smtClean="0"/>
              <a:t>Seller company value shares and convert to preferred at FMV</a:t>
            </a:r>
          </a:p>
          <a:p>
            <a:pPr eaLnBrk="1" hangingPunct="1"/>
            <a:r>
              <a:rPr lang="en-CA" sz="2000" b="1" dirty="0" smtClean="0"/>
              <a:t>A </a:t>
            </a:r>
            <a:r>
              <a:rPr lang="en-CA" sz="2000" b="1" dirty="0" smtClean="0"/>
              <a:t>tax-deferred through  a reorganization of share capital. [ITA 86(1)-(3</a:t>
            </a:r>
            <a:r>
              <a:rPr lang="en-CA" sz="2000" b="1" dirty="0" smtClean="0"/>
              <a:t>)]</a:t>
            </a:r>
          </a:p>
          <a:p>
            <a:pPr eaLnBrk="1" hangingPunct="1"/>
            <a:r>
              <a:rPr lang="en-CA" sz="2000" b="1" dirty="0" smtClean="0"/>
              <a:t>New shareholder enters as a common shareholder with nominal share; value of new common shares is 0$</a:t>
            </a:r>
            <a:endParaRPr lang="en-CA" sz="2000" b="1" dirty="0" smtClean="0"/>
          </a:p>
        </p:txBody>
      </p:sp>
      <p:sp>
        <p:nvSpPr>
          <p:cNvPr id="26628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66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010B28B-9C97-477B-B843-E283E845E21A}" type="slidenum">
              <a:rPr lang="en-US" b="0">
                <a:solidFill>
                  <a:schemeClr val="bg1"/>
                </a:solidFill>
              </a:rPr>
              <a:pPr eaLnBrk="1" hangingPunct="1"/>
              <a:t>15</a:t>
            </a:fld>
            <a:endParaRPr lang="en-US" b="0">
              <a:solidFill>
                <a:schemeClr val="bg1"/>
              </a:solidFill>
            </a:endParaRPr>
          </a:p>
        </p:txBody>
      </p:sp>
      <p:grpSp>
        <p:nvGrpSpPr>
          <p:cNvPr id="26630" name="Group 15"/>
          <p:cNvGrpSpPr>
            <a:grpSpLocks/>
          </p:cNvGrpSpPr>
          <p:nvPr/>
        </p:nvGrpSpPr>
        <p:grpSpPr bwMode="auto">
          <a:xfrm>
            <a:off x="801246" y="2967691"/>
            <a:ext cx="7188200" cy="2895600"/>
            <a:chOff x="334963" y="3048000"/>
            <a:chExt cx="7188200" cy="2895600"/>
          </a:xfrm>
        </p:grpSpPr>
        <p:sp>
          <p:nvSpPr>
            <p:cNvPr id="388100" name="Rectangle 4"/>
            <p:cNvSpPr>
              <a:spLocks noChangeArrowheads="1"/>
            </p:cNvSpPr>
            <p:nvPr/>
          </p:nvSpPr>
          <p:spPr bwMode="auto">
            <a:xfrm>
              <a:off x="3124200" y="5334000"/>
              <a:ext cx="2514600" cy="609600"/>
            </a:xfrm>
            <a:prstGeom prst="rect">
              <a:avLst/>
            </a:prstGeom>
            <a:noFill/>
            <a:ln w="9525" algn="ctr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Operating Co</a:t>
              </a:r>
            </a:p>
          </p:txBody>
        </p:sp>
        <p:sp>
          <p:nvSpPr>
            <p:cNvPr id="388101" name="Rectangle 5"/>
            <p:cNvSpPr>
              <a:spLocks noChangeArrowheads="1"/>
            </p:cNvSpPr>
            <p:nvPr/>
          </p:nvSpPr>
          <p:spPr bwMode="auto">
            <a:xfrm>
              <a:off x="1371600" y="3048000"/>
              <a:ext cx="1524000" cy="9906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endParaRPr>
            </a:p>
            <a:p>
              <a:pPr algn="ctr">
                <a:defRPr/>
              </a:pPr>
              <a:r>
                <a:rPr lang="en-US" sz="24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Current </a:t>
              </a:r>
            </a:p>
            <a:p>
              <a:pPr algn="ctr">
                <a:defRPr/>
              </a:pPr>
              <a:r>
                <a:rPr lang="en-US" sz="24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Shareholders</a:t>
              </a:r>
            </a:p>
            <a:p>
              <a:pPr algn="ctr">
                <a:defRPr/>
              </a:pPr>
              <a:endParaRPr lang="en-US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388102" name="Line 6"/>
            <p:cNvSpPr>
              <a:spLocks noChangeShapeType="1"/>
            </p:cNvSpPr>
            <p:nvPr/>
          </p:nvSpPr>
          <p:spPr bwMode="auto">
            <a:xfrm>
              <a:off x="2819400" y="3886200"/>
              <a:ext cx="838200" cy="13716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CA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388103" name="Line 7"/>
            <p:cNvSpPr>
              <a:spLocks noChangeShapeType="1"/>
            </p:cNvSpPr>
            <p:nvPr/>
          </p:nvSpPr>
          <p:spPr bwMode="auto">
            <a:xfrm flipH="1">
              <a:off x="1905000" y="5638800"/>
              <a:ext cx="1219200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CA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388104" name="Line 8"/>
            <p:cNvSpPr>
              <a:spLocks noChangeShapeType="1"/>
            </p:cNvSpPr>
            <p:nvPr/>
          </p:nvSpPr>
          <p:spPr bwMode="auto">
            <a:xfrm flipV="1">
              <a:off x="1981200" y="3886200"/>
              <a:ext cx="0" cy="17526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CA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388105" name="Line 9"/>
            <p:cNvSpPr>
              <a:spLocks noChangeShapeType="1"/>
            </p:cNvSpPr>
            <p:nvPr/>
          </p:nvSpPr>
          <p:spPr bwMode="auto">
            <a:xfrm flipV="1">
              <a:off x="5435600" y="3933825"/>
              <a:ext cx="1008063" cy="129063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CA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388106" name="Text Box 10"/>
            <p:cNvSpPr txBox="1">
              <a:spLocks noChangeArrowheads="1"/>
            </p:cNvSpPr>
            <p:nvPr/>
          </p:nvSpPr>
          <p:spPr bwMode="auto">
            <a:xfrm>
              <a:off x="3384550" y="4000500"/>
              <a:ext cx="1624013" cy="825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6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Common Shares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FMV $500,000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ACB  $100,000</a:t>
              </a:r>
            </a:p>
          </p:txBody>
        </p:sp>
        <p:sp>
          <p:nvSpPr>
            <p:cNvPr id="388107" name="Text Box 11"/>
            <p:cNvSpPr txBox="1">
              <a:spLocks noChangeArrowheads="1"/>
            </p:cNvSpPr>
            <p:nvPr/>
          </p:nvSpPr>
          <p:spPr bwMode="auto">
            <a:xfrm>
              <a:off x="334963" y="4419600"/>
              <a:ext cx="1474787" cy="825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6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Pref.  Shares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FMV $500,000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ACB  $100,000</a:t>
              </a:r>
            </a:p>
          </p:txBody>
        </p:sp>
        <p:sp>
          <p:nvSpPr>
            <p:cNvPr id="388108" name="Rectangle 12"/>
            <p:cNvSpPr>
              <a:spLocks noChangeArrowheads="1"/>
            </p:cNvSpPr>
            <p:nvPr/>
          </p:nvSpPr>
          <p:spPr bwMode="auto">
            <a:xfrm>
              <a:off x="5929313" y="3071813"/>
              <a:ext cx="1524000" cy="9906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endParaRPr>
            </a:p>
            <a:p>
              <a:pPr algn="ctr">
                <a:defRPr/>
              </a:pPr>
              <a:r>
                <a:rPr lang="en-US" sz="24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New </a:t>
              </a:r>
            </a:p>
            <a:p>
              <a:pPr algn="ctr">
                <a:defRPr/>
              </a:pPr>
              <a:r>
                <a:rPr lang="en-US" sz="24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Shareholders</a:t>
              </a:r>
            </a:p>
            <a:p>
              <a:pPr algn="ctr">
                <a:defRPr/>
              </a:pPr>
              <a:endParaRPr lang="en-US" sz="2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388109" name="Text Box 13"/>
            <p:cNvSpPr txBox="1">
              <a:spLocks noChangeArrowheads="1"/>
            </p:cNvSpPr>
            <p:nvPr/>
          </p:nvSpPr>
          <p:spPr bwMode="auto">
            <a:xfrm>
              <a:off x="5899150" y="4495800"/>
              <a:ext cx="1624013" cy="825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6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Common Shares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FMV – nominal</a:t>
              </a:r>
            </a:p>
            <a:p>
              <a:pPr algn="ctr">
                <a:defRPr/>
              </a:pPr>
              <a:r>
                <a:rPr lang="en-US" sz="16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ACB - nominal</a:t>
              </a: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Conclusion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b="1" dirty="0" smtClean="0"/>
              <a:t>All tax-deferred acquisitions have similar results for both vendor and purchaser.</a:t>
            </a:r>
          </a:p>
          <a:p>
            <a:pPr lvl="1" eaLnBrk="1" hangingPunct="1"/>
            <a:r>
              <a:rPr lang="en-CA" dirty="0" smtClean="0"/>
              <a:t>Vendor defers tax on the sale by accepting payment, in the form shares; </a:t>
            </a:r>
          </a:p>
          <a:p>
            <a:pPr lvl="2" eaLnBrk="1" hangingPunct="1"/>
            <a:r>
              <a:rPr lang="en-CA" dirty="0" smtClean="0"/>
              <a:t>that vendor incurs greater risk.</a:t>
            </a:r>
          </a:p>
          <a:p>
            <a:pPr lvl="1" eaLnBrk="1" hangingPunct="1"/>
            <a:r>
              <a:rPr lang="en-CA" dirty="0" smtClean="0"/>
              <a:t>Purchaser assumes the disadvantage of a lower cost base; </a:t>
            </a:r>
          </a:p>
          <a:p>
            <a:pPr lvl="2" eaLnBrk="1" hangingPunct="1"/>
            <a:r>
              <a:rPr lang="en-CA" dirty="0" smtClean="0"/>
              <a:t>But reduces cash or debt requirements of acquisition by using shares.</a:t>
            </a:r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765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A9456FA-EE7F-4795-94BC-90DCE9FA2B28}" type="slidenum">
              <a:rPr lang="en-US" b="0">
                <a:solidFill>
                  <a:schemeClr val="bg1"/>
                </a:solidFill>
              </a:rPr>
              <a:pPr eaLnBrk="1" hangingPunct="1"/>
              <a:t>16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mtClean="0"/>
              <a:t>Conclusion</a:t>
            </a:r>
            <a:endParaRPr lang="en-US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 smtClean="0"/>
              <a:t>Considerable flexibility in structuring a business divestiture and acquisition.</a:t>
            </a:r>
          </a:p>
          <a:p>
            <a:pPr eaLnBrk="1" hangingPunct="1"/>
            <a:r>
              <a:rPr lang="en-CA" smtClean="0"/>
              <a:t>The choice of method will depend on the needs of the vendor and purchaser.</a:t>
            </a:r>
          </a:p>
          <a:p>
            <a:pPr eaLnBrk="1" hangingPunct="1"/>
            <a:r>
              <a:rPr lang="en-CA" smtClean="0"/>
              <a:t>The decision-making process must involve examining each of the alternatives in terms of both its immediate and its long-term impact.</a:t>
            </a:r>
          </a:p>
        </p:txBody>
      </p:sp>
      <p:sp>
        <p:nvSpPr>
          <p:cNvPr id="2867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7C76DDF-BD52-41D9-BD37-4D8D668E1B56}" type="slidenum">
              <a:rPr lang="en-US" b="0">
                <a:solidFill>
                  <a:schemeClr val="bg1"/>
                </a:solidFill>
              </a:rPr>
              <a:pPr eaLnBrk="1" hangingPunct="1"/>
              <a:t>17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Business Acquisitions and Divestitures – Tax-Deferred Sales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pPr marL="711200" indent="-711200" eaLnBrk="1" hangingPunct="1">
              <a:buFont typeface="Wingdings" panose="05000000000000000000" pitchFamily="2" charset="2"/>
              <a:buAutoNum type="romanUcPeriod"/>
            </a:pPr>
            <a:r>
              <a:rPr lang="en-CA" sz="3200" b="1" smtClean="0"/>
              <a:t>Tax-Deferred Sales and Acquisitions</a:t>
            </a:r>
          </a:p>
          <a:p>
            <a:pPr marL="711200" indent="-711200" eaLnBrk="1" hangingPunct="1">
              <a:buFont typeface="Wingdings" panose="05000000000000000000" pitchFamily="2" charset="2"/>
              <a:buAutoNum type="romanUcPeriod"/>
            </a:pPr>
            <a:r>
              <a:rPr lang="en-CA" sz="3200" b="1" smtClean="0"/>
              <a:t>Sale of a Closely Held Corporation</a:t>
            </a:r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229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9606091-35B7-4DC3-92AC-2E9F58DE3921}" type="slidenum">
              <a:rPr lang="en-US" b="0">
                <a:solidFill>
                  <a:schemeClr val="bg1"/>
                </a:solidFill>
              </a:rPr>
              <a:pPr eaLnBrk="1" hangingPunct="1"/>
              <a:t>2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552450" indent="-552450" eaLnBrk="1" hangingPunct="1">
              <a:buFontTx/>
              <a:buAutoNum type="romanUcPeriod"/>
              <a:defRPr/>
            </a:pPr>
            <a:r>
              <a:rPr lang="en-CA" dirty="0" smtClean="0"/>
              <a:t>Tax-Deferred Sales and Acquisitions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b="1" dirty="0" smtClean="0"/>
              <a:t>Distinguished from a taxable sale by the nature of the payment received for the property:</a:t>
            </a:r>
          </a:p>
          <a:p>
            <a:pPr lvl="1" eaLnBrk="1" hangingPunct="1"/>
            <a:r>
              <a:rPr lang="en-US" sz="2800" dirty="0" smtClean="0"/>
              <a:t>A </a:t>
            </a:r>
            <a:r>
              <a:rPr lang="en-US" sz="2800" b="1" i="1" dirty="0" smtClean="0">
                <a:solidFill>
                  <a:srgbClr val="FF0000"/>
                </a:solidFill>
              </a:rPr>
              <a:t>taxable</a:t>
            </a:r>
            <a:r>
              <a:rPr lang="en-US" sz="2800" dirty="0" smtClean="0"/>
              <a:t> sale involves the payment of </a:t>
            </a:r>
            <a:r>
              <a:rPr lang="en-US" sz="2800" b="1" dirty="0" smtClean="0">
                <a:solidFill>
                  <a:srgbClr val="FF0000"/>
                </a:solidFill>
              </a:rPr>
              <a:t>cash</a:t>
            </a:r>
            <a:r>
              <a:rPr lang="en-US" sz="2800" dirty="0" smtClean="0"/>
              <a:t>, or a deferred payment of cash secured by notes bearing interest.</a:t>
            </a:r>
          </a:p>
          <a:p>
            <a:pPr lvl="1" eaLnBrk="1" hangingPunct="1"/>
            <a:r>
              <a:rPr lang="en-US" sz="2800" dirty="0" smtClean="0"/>
              <a:t>A </a:t>
            </a:r>
            <a:r>
              <a:rPr lang="en-US" sz="2800" b="1" i="1" dirty="0" smtClean="0">
                <a:solidFill>
                  <a:srgbClr val="FF0000"/>
                </a:solidFill>
              </a:rPr>
              <a:t>tax-deferred</a:t>
            </a:r>
            <a:r>
              <a:rPr lang="en-US" sz="2800" dirty="0" smtClean="0"/>
              <a:t> sale involves payment in the form of </a:t>
            </a:r>
            <a:r>
              <a:rPr lang="en-US" sz="2800" b="1" dirty="0" smtClean="0">
                <a:solidFill>
                  <a:srgbClr val="FF0000"/>
                </a:solidFill>
              </a:rPr>
              <a:t>shares</a:t>
            </a:r>
            <a:r>
              <a:rPr lang="en-US" sz="2800" dirty="0" smtClean="0"/>
              <a:t> issued by the purchasing corporation.</a:t>
            </a:r>
            <a:endParaRPr lang="en-CA" sz="2800" dirty="0" smtClean="0"/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331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E5BAF7B-3A14-4843-AC3E-569AD3AFB00E}" type="slidenum">
              <a:rPr lang="en-US" b="0">
                <a:solidFill>
                  <a:schemeClr val="bg1"/>
                </a:solidFill>
              </a:rPr>
              <a:pPr eaLnBrk="1" hangingPunct="1"/>
              <a:t>3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396875" indent="-396875" eaLnBrk="1" hangingPunct="1">
              <a:buFontTx/>
              <a:buAutoNum type="romanUcPeriod"/>
              <a:defRPr/>
            </a:pPr>
            <a:r>
              <a:rPr lang="en-CA" smtClean="0"/>
              <a:t>Tax-Deferred Sales and Acquisitions</a:t>
            </a:r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457200" indent="-457200" eaLnBrk="1" hangingPunct="1"/>
            <a:r>
              <a:rPr lang="en-CA" sz="2800" b="1" dirty="0" smtClean="0"/>
              <a:t>Reasons to accept a greater risk by receiving shares rather than cash or other secure assets:</a:t>
            </a:r>
          </a:p>
          <a:p>
            <a:pPr marL="1257300" lvl="2" indent="-342900" eaLnBrk="1" hangingPunct="1">
              <a:buFont typeface="Wingdings" panose="05000000000000000000" pitchFamily="2" charset="2"/>
              <a:buAutoNum type="arabicPeriod"/>
            </a:pPr>
            <a:r>
              <a:rPr lang="en-CA" sz="2800" dirty="0" smtClean="0"/>
              <a:t>Want to participate in the </a:t>
            </a:r>
            <a:r>
              <a:rPr lang="en-CA" sz="2800" b="1" dirty="0" smtClean="0"/>
              <a:t>future growth </a:t>
            </a:r>
            <a:r>
              <a:rPr lang="en-CA" sz="2800" dirty="0" smtClean="0"/>
              <a:t>of the business.</a:t>
            </a:r>
          </a:p>
          <a:p>
            <a:pPr marL="1257300" lvl="2" indent="-342900" eaLnBrk="1" hangingPunct="1">
              <a:buFont typeface="Wingdings" panose="05000000000000000000" pitchFamily="2" charset="2"/>
              <a:buAutoNum type="arabicPeriod"/>
            </a:pPr>
            <a:r>
              <a:rPr lang="en-CA" sz="2800" dirty="0" smtClean="0"/>
              <a:t>Want to enhance its </a:t>
            </a:r>
            <a:r>
              <a:rPr lang="en-CA" sz="2800" b="1" dirty="0" smtClean="0"/>
              <a:t>after-tax return </a:t>
            </a:r>
            <a:r>
              <a:rPr lang="en-CA" sz="2800" dirty="0" smtClean="0"/>
              <a:t>on investment.</a:t>
            </a:r>
          </a:p>
          <a:p>
            <a:pPr marL="1257300" lvl="2" indent="-342900" eaLnBrk="1" hangingPunct="1">
              <a:buFont typeface="Wingdings" panose="05000000000000000000" pitchFamily="2" charset="2"/>
              <a:buAutoNum type="arabicPeriod"/>
            </a:pPr>
            <a:r>
              <a:rPr lang="en-CA" sz="2800" dirty="0" smtClean="0"/>
              <a:t>Purchaser may </a:t>
            </a:r>
            <a:r>
              <a:rPr lang="en-CA" sz="2800" b="1" dirty="0" smtClean="0"/>
              <a:t>not have sufficient cash </a:t>
            </a:r>
            <a:r>
              <a:rPr lang="en-CA" sz="2800" dirty="0" smtClean="0"/>
              <a:t>to make the acquisition, or perhaps no other acceptable buyers are present.</a:t>
            </a:r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434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1A6B574-0119-4168-8E66-5C73B85E0F3A}" type="slidenum">
              <a:rPr lang="en-US" b="0">
                <a:solidFill>
                  <a:schemeClr val="bg1"/>
                </a:solidFill>
              </a:rPr>
              <a:pPr eaLnBrk="1" hangingPunct="1"/>
              <a:t>4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50850" indent="-450850" eaLnBrk="1" hangingPunct="1">
              <a:buFontTx/>
              <a:buAutoNum type="romanUcPeriod"/>
              <a:defRPr/>
            </a:pPr>
            <a:r>
              <a:rPr lang="en-CA" smtClean="0"/>
              <a:t>Tax-Deferred Sales and Acquisitions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Alternative</a:t>
            </a:r>
            <a:r>
              <a:rPr lang="en-US" sz="2800" b="1" dirty="0" smtClean="0"/>
              <a:t> courses of action are available:</a:t>
            </a:r>
          </a:p>
          <a:p>
            <a:pPr lvl="1" eaLnBrk="1" hangingPunct="1">
              <a:buFont typeface="Wingdings" panose="05000000000000000000" pitchFamily="2" charset="2"/>
              <a:buAutoNum type="arabicPeriod"/>
            </a:pPr>
            <a:r>
              <a:rPr lang="en-CA" sz="2800" dirty="0" smtClean="0"/>
              <a:t>A sale of assets at an elected transfer price equal to the </a:t>
            </a:r>
            <a:r>
              <a:rPr lang="en-CA" sz="2800" b="1" dirty="0" smtClean="0"/>
              <a:t>assets’ tax values</a:t>
            </a:r>
            <a:r>
              <a:rPr lang="en-CA" sz="2800" dirty="0" smtClean="0"/>
              <a:t>.</a:t>
            </a:r>
            <a:r>
              <a:rPr lang="en-CA" sz="2800" b="1" dirty="0" smtClean="0">
                <a:solidFill>
                  <a:srgbClr val="FF0000"/>
                </a:solidFill>
              </a:rPr>
              <a:t>S85 Rollover </a:t>
            </a:r>
          </a:p>
          <a:p>
            <a:pPr lvl="1" eaLnBrk="1" hangingPunct="1">
              <a:buFont typeface="Wingdings" panose="05000000000000000000" pitchFamily="2" charset="2"/>
              <a:buAutoNum type="arabicPeriod"/>
            </a:pPr>
            <a:r>
              <a:rPr lang="en-CA" sz="2800" dirty="0" smtClean="0"/>
              <a:t>A sale of the shares at an elected transfer price equal to the </a:t>
            </a:r>
            <a:r>
              <a:rPr lang="en-CA" sz="2800" b="1" dirty="0" smtClean="0"/>
              <a:t>tax value of the shares</a:t>
            </a:r>
            <a:r>
              <a:rPr lang="en-CA" sz="2800" dirty="0" smtClean="0"/>
              <a:t>. </a:t>
            </a:r>
            <a:r>
              <a:rPr lang="en-CA" sz="2800" b="1" dirty="0" smtClean="0">
                <a:solidFill>
                  <a:srgbClr val="FF0000"/>
                </a:solidFill>
              </a:rPr>
              <a:t>S85 Rollover </a:t>
            </a:r>
          </a:p>
          <a:p>
            <a:pPr lvl="1" eaLnBrk="1" hangingPunct="1">
              <a:buFont typeface="Wingdings" panose="05000000000000000000" pitchFamily="2" charset="2"/>
              <a:buAutoNum type="arabicPeriod"/>
            </a:pPr>
            <a:r>
              <a:rPr lang="en-CA" sz="2800" dirty="0" smtClean="0"/>
              <a:t>An amalgamation of two or more corps. </a:t>
            </a:r>
            <a:r>
              <a:rPr lang="en-CA" sz="2800" b="1" dirty="0" smtClean="0">
                <a:solidFill>
                  <a:srgbClr val="FF0000"/>
                </a:solidFill>
              </a:rPr>
              <a:t>S 87</a:t>
            </a:r>
          </a:p>
          <a:p>
            <a:pPr lvl="1" eaLnBrk="1" hangingPunct="1">
              <a:buFont typeface="Wingdings" panose="05000000000000000000" pitchFamily="2" charset="2"/>
              <a:buAutoNum type="arabicPeriod"/>
            </a:pPr>
            <a:r>
              <a:rPr lang="en-CA" sz="2800" dirty="0" smtClean="0"/>
              <a:t>A reorganization of share capital. </a:t>
            </a:r>
            <a:r>
              <a:rPr lang="en-CA" sz="2800" b="1" dirty="0" smtClean="0">
                <a:solidFill>
                  <a:srgbClr val="FF0000"/>
                </a:solidFill>
              </a:rPr>
              <a:t>S 86</a:t>
            </a:r>
          </a:p>
          <a:p>
            <a:pPr eaLnBrk="1" hangingPunct="1"/>
            <a:endParaRPr lang="en-CA" dirty="0" smtClean="0"/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FACFCC0-4F5E-4015-8B57-56E58955E87D}" type="slidenum">
              <a:rPr lang="en-US" b="0">
                <a:solidFill>
                  <a:schemeClr val="bg1"/>
                </a:solidFill>
              </a:rPr>
              <a:pPr eaLnBrk="1" hangingPunct="1"/>
              <a:t>5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Corporate Structure - Prior to acquisition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3521548-1790-47BB-A70A-98E1E43A3205}" type="slidenum">
              <a:rPr lang="en-US" b="0">
                <a:solidFill>
                  <a:schemeClr val="bg1"/>
                </a:solidFill>
              </a:rPr>
              <a:pPr eaLnBrk="1" hangingPunct="1"/>
              <a:t>6</a:t>
            </a:fld>
            <a:endParaRPr lang="en-US" b="0">
              <a:solidFill>
                <a:schemeClr val="bg1"/>
              </a:solidFill>
            </a:endParaRPr>
          </a:p>
        </p:txBody>
      </p:sp>
      <p:sp>
        <p:nvSpPr>
          <p:cNvPr id="376834" name="Text Box 2"/>
          <p:cNvSpPr txBox="1">
            <a:spLocks noChangeArrowheads="1"/>
          </p:cNvSpPr>
          <p:nvPr/>
        </p:nvSpPr>
        <p:spPr bwMode="auto">
          <a:xfrm>
            <a:off x="468313" y="1484313"/>
            <a:ext cx="8496300" cy="476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                                                                                                                          </a:t>
            </a: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76836" name="Text Box 4"/>
          <p:cNvSpPr txBox="1">
            <a:spLocks noChangeArrowheads="1"/>
          </p:cNvSpPr>
          <p:nvPr/>
        </p:nvSpPr>
        <p:spPr bwMode="auto">
          <a:xfrm>
            <a:off x="3490913" y="3933825"/>
            <a:ext cx="1827212" cy="830263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CA"/>
            </a:defPPr>
            <a:lvl1pPr algn="ctr">
              <a:defRPr sz="240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defRPr>
            </a:lvl1pPr>
          </a:lstStyle>
          <a:p>
            <a:r>
              <a:rPr lang="en-US" dirty="0"/>
              <a:t>Seller</a:t>
            </a:r>
          </a:p>
          <a:p>
            <a:r>
              <a:rPr lang="en-US" dirty="0"/>
              <a:t>Corporation</a:t>
            </a:r>
          </a:p>
        </p:txBody>
      </p:sp>
      <p:sp>
        <p:nvSpPr>
          <p:cNvPr id="376837" name="Text Box 5"/>
          <p:cNvSpPr txBox="1">
            <a:spLocks noChangeArrowheads="1"/>
          </p:cNvSpPr>
          <p:nvPr/>
        </p:nvSpPr>
        <p:spPr bwMode="auto">
          <a:xfrm>
            <a:off x="539750" y="1916113"/>
            <a:ext cx="20970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Shareholder X</a:t>
            </a:r>
          </a:p>
        </p:txBody>
      </p:sp>
      <p:sp>
        <p:nvSpPr>
          <p:cNvPr id="376838" name="Text Box 6"/>
          <p:cNvSpPr txBox="1">
            <a:spLocks noChangeArrowheads="1"/>
          </p:cNvSpPr>
          <p:nvPr/>
        </p:nvSpPr>
        <p:spPr bwMode="auto">
          <a:xfrm>
            <a:off x="3492500" y="1916113"/>
            <a:ext cx="20843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Shareholder Y</a:t>
            </a:r>
          </a:p>
        </p:txBody>
      </p:sp>
      <p:sp>
        <p:nvSpPr>
          <p:cNvPr id="376839" name="Text Box 7"/>
          <p:cNvSpPr txBox="1">
            <a:spLocks noChangeArrowheads="1"/>
          </p:cNvSpPr>
          <p:nvPr/>
        </p:nvSpPr>
        <p:spPr bwMode="auto">
          <a:xfrm>
            <a:off x="538163" y="3933825"/>
            <a:ext cx="1827212" cy="830263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Buyer </a:t>
            </a:r>
          </a:p>
          <a:p>
            <a:pPr algn="ctr">
              <a:defRPr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Corporation</a:t>
            </a:r>
          </a:p>
        </p:txBody>
      </p:sp>
      <p:sp>
        <p:nvSpPr>
          <p:cNvPr id="376840" name="Line 8"/>
          <p:cNvSpPr>
            <a:spLocks noChangeShapeType="1"/>
          </p:cNvSpPr>
          <p:nvPr/>
        </p:nvSpPr>
        <p:spPr bwMode="auto">
          <a:xfrm>
            <a:off x="1476375" y="2420938"/>
            <a:ext cx="0" cy="1447800"/>
          </a:xfrm>
          <a:prstGeom prst="line">
            <a:avLst/>
          </a:prstGeom>
          <a:noFill/>
          <a:ln w="25400">
            <a:solidFill>
              <a:srgbClr val="27732E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76841" name="Line 9"/>
          <p:cNvSpPr>
            <a:spLocks noChangeShapeType="1"/>
          </p:cNvSpPr>
          <p:nvPr/>
        </p:nvSpPr>
        <p:spPr bwMode="auto">
          <a:xfrm>
            <a:off x="4356100" y="2492375"/>
            <a:ext cx="0" cy="1447800"/>
          </a:xfrm>
          <a:prstGeom prst="line">
            <a:avLst/>
          </a:prstGeom>
          <a:noFill/>
          <a:ln w="25400">
            <a:solidFill>
              <a:srgbClr val="27732E"/>
            </a:solidFill>
            <a:prstDash val="sysDot"/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76842" name="Text Box 10"/>
          <p:cNvSpPr txBox="1">
            <a:spLocks noChangeArrowheads="1"/>
          </p:cNvSpPr>
          <p:nvPr/>
        </p:nvSpPr>
        <p:spPr bwMode="auto">
          <a:xfrm>
            <a:off x="5580063" y="2420938"/>
            <a:ext cx="3412601" cy="14465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Y-ACB 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– Shares  </a:t>
            </a: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$ 100,000</a:t>
            </a:r>
            <a:endParaRPr lang="en-US" sz="22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Arial" charset="0"/>
            </a:endParaRPr>
          </a:p>
          <a:p>
            <a:pPr>
              <a:defRPr/>
            </a:pP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Y-FMV 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of Shares $500,000</a:t>
            </a:r>
          </a:p>
          <a:p>
            <a:pPr>
              <a:defRPr/>
            </a:pP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Y-ACB 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Assets      </a:t>
            </a: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$ 400,000</a:t>
            </a:r>
            <a:endParaRPr lang="en-US" sz="22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Arial" charset="0"/>
            </a:endParaRPr>
          </a:p>
          <a:p>
            <a:pPr>
              <a:defRPr/>
            </a:pP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Y-FMV 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Assets     </a:t>
            </a: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Arial" charset="0"/>
              </a:rPr>
              <a:t>$ 700,000</a:t>
            </a:r>
            <a:endParaRPr lang="en-US" sz="22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mtClean="0"/>
              <a:t>Sale of Assets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eaLnBrk="1" hangingPunct="1"/>
            <a:r>
              <a:rPr lang="en-US" sz="2800" dirty="0" smtClean="0"/>
              <a:t>Use section 85 rollover</a:t>
            </a:r>
          </a:p>
          <a:p>
            <a:pPr eaLnBrk="1" hangingPunct="1"/>
            <a:r>
              <a:rPr lang="en-US" sz="2800" dirty="0" smtClean="0"/>
              <a:t>Tax </a:t>
            </a:r>
            <a:r>
              <a:rPr lang="en-US" sz="2800" dirty="0" smtClean="0"/>
              <a:t>deferred if Sell price = tax costs </a:t>
            </a:r>
            <a:r>
              <a:rPr lang="en-US" sz="2800" dirty="0"/>
              <a:t>S</a:t>
            </a:r>
            <a:r>
              <a:rPr lang="en-US" sz="2800" dirty="0" smtClean="0"/>
              <a:t>85</a:t>
            </a:r>
          </a:p>
          <a:p>
            <a:pPr eaLnBrk="1" hangingPunct="1"/>
            <a:r>
              <a:rPr lang="en-US" sz="2800" dirty="0" smtClean="0"/>
              <a:t>Can be done even though the actual selling price for legal purposes is equal to the assets’ FMV.</a:t>
            </a:r>
          </a:p>
          <a:p>
            <a:pPr eaLnBrk="1" hangingPunct="1"/>
            <a:r>
              <a:rPr lang="en-CA" sz="2800" dirty="0" smtClean="0"/>
              <a:t>The vendor achieves a tax deferral and the potential for increased returns, </a:t>
            </a:r>
          </a:p>
          <a:p>
            <a:pPr lvl="1" eaLnBrk="1" hangingPunct="1"/>
            <a:r>
              <a:rPr lang="en-CA" sz="2800" dirty="0" smtClean="0"/>
              <a:t>but </a:t>
            </a:r>
            <a:r>
              <a:rPr lang="en-CA" sz="2800" dirty="0" smtClean="0">
                <a:solidFill>
                  <a:srgbClr val="FF0000"/>
                </a:solidFill>
              </a:rPr>
              <a:t>also assumes an additional risk by accepting shares </a:t>
            </a:r>
            <a:r>
              <a:rPr lang="en-CA" sz="2800" dirty="0" smtClean="0"/>
              <a:t>of the purchaser corporation as payment.</a:t>
            </a:r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375F93F-C263-424C-BB0D-ED82527F63FE}" type="slidenum">
              <a:rPr lang="en-US" b="0">
                <a:solidFill>
                  <a:schemeClr val="bg1"/>
                </a:solidFill>
              </a:rPr>
              <a:pPr eaLnBrk="1" hangingPunct="1"/>
              <a:t>7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smtClean="0"/>
              <a:t>Sale of Assets</a:t>
            </a:r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eaLnBrk="1" hangingPunct="1"/>
            <a:r>
              <a:rPr lang="en-CA" sz="2800" b="1" dirty="0" smtClean="0"/>
              <a:t>Advantage</a:t>
            </a:r>
            <a:r>
              <a:rPr lang="en-CA" sz="2800" dirty="0" smtClean="0"/>
              <a:t> is that the purchase can be achieved with a </a:t>
            </a:r>
            <a:r>
              <a:rPr lang="en-CA" sz="2800" b="1" dirty="0" smtClean="0"/>
              <a:t>minimum of cash and debt</a:t>
            </a:r>
            <a:r>
              <a:rPr lang="en-CA" sz="2800" dirty="0" smtClean="0"/>
              <a:t>, </a:t>
            </a:r>
          </a:p>
          <a:p>
            <a:pPr lvl="1" eaLnBrk="1" hangingPunct="1"/>
            <a:r>
              <a:rPr lang="en-CA" sz="2800" dirty="0" smtClean="0"/>
              <a:t>because of the requirement that shares be issued as part of the payment terms.</a:t>
            </a:r>
          </a:p>
          <a:p>
            <a:pPr eaLnBrk="1" hangingPunct="1"/>
            <a:r>
              <a:rPr lang="en-CA" sz="2800" b="1" dirty="0" smtClean="0"/>
              <a:t>Disadvantage</a:t>
            </a:r>
            <a:r>
              <a:rPr lang="en-CA" sz="2800" dirty="0" smtClean="0"/>
              <a:t> to the purchaser is:</a:t>
            </a:r>
          </a:p>
          <a:p>
            <a:pPr lvl="1" eaLnBrk="1" hangingPunct="1"/>
            <a:r>
              <a:rPr lang="en-CA" sz="2800" dirty="0" smtClean="0"/>
              <a:t>Cost base of the assets = transfer price elected</a:t>
            </a:r>
          </a:p>
        </p:txBody>
      </p:sp>
      <p:sp>
        <p:nvSpPr>
          <p:cNvPr id="18436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4B41C35-899E-4D74-BE68-F9ADF9A6DCE7}" type="slidenum">
              <a:rPr lang="en-US" b="0">
                <a:solidFill>
                  <a:schemeClr val="bg1"/>
                </a:solidFill>
              </a:rPr>
              <a:pPr eaLnBrk="1" hangingPunct="1"/>
              <a:t>8</a:t>
            </a:fld>
            <a:endParaRPr lang="en-US" b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Corporate Structure – </a:t>
            </a:r>
            <a:br>
              <a:rPr lang="en-US" dirty="0" smtClean="0"/>
            </a:br>
            <a:r>
              <a:rPr lang="en-US" dirty="0" smtClean="0"/>
              <a:t>after acquisition of assets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solidFill>
                  <a:schemeClr val="tx2"/>
                </a:solidFill>
              </a:rPr>
              <a:t>From example situation above – sale of assets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Copyright © 2015 McGraw-Hill Ryerson, Limited. All rights reserved.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6CA12BA-9C5F-4E65-96C3-EA07782C7879}" type="slidenum">
              <a:rPr lang="en-US" b="0">
                <a:solidFill>
                  <a:schemeClr val="bg1"/>
                </a:solidFill>
              </a:rPr>
              <a:pPr eaLnBrk="1" hangingPunct="1"/>
              <a:t>9</a:t>
            </a:fld>
            <a:endParaRPr lang="en-US" b="0">
              <a:solidFill>
                <a:schemeClr val="bg1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052512" y="2348880"/>
            <a:ext cx="7038975" cy="3527425"/>
            <a:chOff x="304800" y="2590800"/>
            <a:chExt cx="7038975" cy="3527425"/>
          </a:xfrm>
        </p:grpSpPr>
        <p:sp>
          <p:nvSpPr>
            <p:cNvPr id="380932" name="Text Box 4"/>
            <p:cNvSpPr txBox="1">
              <a:spLocks noChangeArrowheads="1"/>
            </p:cNvSpPr>
            <p:nvPr/>
          </p:nvSpPr>
          <p:spPr bwMode="auto">
            <a:xfrm>
              <a:off x="304800" y="2590800"/>
              <a:ext cx="2097088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Shareholder X</a:t>
              </a:r>
            </a:p>
          </p:txBody>
        </p:sp>
        <p:sp>
          <p:nvSpPr>
            <p:cNvPr id="380933" name="Text Box 5"/>
            <p:cNvSpPr txBox="1">
              <a:spLocks noChangeArrowheads="1"/>
            </p:cNvSpPr>
            <p:nvPr/>
          </p:nvSpPr>
          <p:spPr bwMode="auto">
            <a:xfrm>
              <a:off x="5257800" y="2590800"/>
              <a:ext cx="2085975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4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Shareholder Y</a:t>
              </a:r>
            </a:p>
          </p:txBody>
        </p:sp>
        <p:sp>
          <p:nvSpPr>
            <p:cNvPr id="380934" name="Text Box 6"/>
            <p:cNvSpPr txBox="1">
              <a:spLocks noChangeArrowheads="1"/>
            </p:cNvSpPr>
            <p:nvPr/>
          </p:nvSpPr>
          <p:spPr bwMode="auto">
            <a:xfrm>
              <a:off x="5362575" y="4581525"/>
              <a:ext cx="1827213" cy="830263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>
              <a:defPPr>
                <a:defRPr lang="en-CA"/>
              </a:defPPr>
              <a:lvl1pPr algn="ctr">
                <a:defRPr sz="240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defRPr>
              </a:lvl1pPr>
            </a:lstStyle>
            <a:p>
              <a:r>
                <a:rPr lang="en-US" dirty="0"/>
                <a:t>Seller</a:t>
              </a:r>
            </a:p>
            <a:p>
              <a:r>
                <a:rPr lang="en-US" dirty="0"/>
                <a:t>Corporation</a:t>
              </a:r>
            </a:p>
          </p:txBody>
        </p:sp>
        <p:sp>
          <p:nvSpPr>
            <p:cNvPr id="380935" name="Text Box 7"/>
            <p:cNvSpPr txBox="1">
              <a:spLocks noChangeArrowheads="1"/>
            </p:cNvSpPr>
            <p:nvPr/>
          </p:nvSpPr>
          <p:spPr bwMode="auto">
            <a:xfrm>
              <a:off x="322263" y="4581525"/>
              <a:ext cx="1827212" cy="830263"/>
            </a:xfrm>
            <a:prstGeom prst="rect">
              <a:avLst/>
            </a:prstGeom>
            <a:noFill/>
            <a:ln w="254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Buyer</a:t>
              </a:r>
            </a:p>
            <a:p>
              <a:pPr algn="ctr">
                <a:defRPr/>
              </a:pPr>
              <a:r>
                <a:rPr lang="en-US" sz="24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Corporation</a:t>
              </a:r>
            </a:p>
          </p:txBody>
        </p:sp>
        <p:sp>
          <p:nvSpPr>
            <p:cNvPr id="380936" name="Line 8"/>
            <p:cNvSpPr>
              <a:spLocks noChangeShapeType="1"/>
            </p:cNvSpPr>
            <p:nvPr/>
          </p:nvSpPr>
          <p:spPr bwMode="auto">
            <a:xfrm>
              <a:off x="1116013" y="2997200"/>
              <a:ext cx="0" cy="14478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380937" name="Line 9"/>
            <p:cNvSpPr>
              <a:spLocks noChangeShapeType="1"/>
            </p:cNvSpPr>
            <p:nvPr/>
          </p:nvSpPr>
          <p:spPr bwMode="auto">
            <a:xfrm>
              <a:off x="6156325" y="3068638"/>
              <a:ext cx="0" cy="144780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380938" name="Line 10"/>
            <p:cNvSpPr>
              <a:spLocks noChangeShapeType="1"/>
            </p:cNvSpPr>
            <p:nvPr/>
          </p:nvSpPr>
          <p:spPr bwMode="auto">
            <a:xfrm flipH="1" flipV="1">
              <a:off x="2217542" y="4792011"/>
              <a:ext cx="2924349" cy="1587"/>
            </a:xfrm>
            <a:prstGeom prst="line">
              <a:avLst/>
            </a:prstGeom>
            <a:noFill/>
            <a:ln w="50800">
              <a:solidFill>
                <a:schemeClr val="accent6">
                  <a:lumMod val="75000"/>
                </a:schemeClr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380939" name="Line 11"/>
            <p:cNvSpPr>
              <a:spLocks noChangeShapeType="1"/>
            </p:cNvSpPr>
            <p:nvPr/>
          </p:nvSpPr>
          <p:spPr bwMode="auto">
            <a:xfrm flipV="1">
              <a:off x="2278063" y="5255096"/>
              <a:ext cx="2995612" cy="15622"/>
            </a:xfrm>
            <a:prstGeom prst="line">
              <a:avLst/>
            </a:prstGeom>
            <a:noFill/>
            <a:ln w="50800">
              <a:solidFill>
                <a:schemeClr val="accent6">
                  <a:lumMod val="75000"/>
                </a:schemeClr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pPr>
                <a:defRPr/>
              </a:pPr>
              <a:endParaRPr lang="en-C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endParaRPr>
            </a:p>
          </p:txBody>
        </p:sp>
        <p:sp>
          <p:nvSpPr>
            <p:cNvPr id="380940" name="Text Box 12"/>
            <p:cNvSpPr txBox="1">
              <a:spLocks noChangeArrowheads="1"/>
            </p:cNvSpPr>
            <p:nvPr/>
          </p:nvSpPr>
          <p:spPr bwMode="auto">
            <a:xfrm>
              <a:off x="2438400" y="3810000"/>
              <a:ext cx="2363788" cy="708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Sell asset - $700,000</a:t>
              </a:r>
            </a:p>
            <a:p>
              <a:pPr>
                <a:defRPr/>
              </a:pPr>
              <a:r>
                <a:rPr lang="en-US" sz="20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Elect at      $400,000</a:t>
              </a:r>
            </a:p>
          </p:txBody>
        </p:sp>
        <p:sp>
          <p:nvSpPr>
            <p:cNvPr id="380941" name="Text Box 13"/>
            <p:cNvSpPr txBox="1">
              <a:spLocks noChangeArrowheads="1"/>
            </p:cNvSpPr>
            <p:nvPr/>
          </p:nvSpPr>
          <p:spPr bwMode="auto">
            <a:xfrm>
              <a:off x="2278063" y="5410200"/>
              <a:ext cx="3144837" cy="708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0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Debt and/or Cash $400,000</a:t>
              </a:r>
            </a:p>
            <a:p>
              <a:pPr algn="ctr">
                <a:defRPr/>
              </a:pPr>
              <a:r>
                <a:rPr lang="en-US" sz="2000" dirty="0">
                  <a:solidFill>
                    <a:schemeClr val="accent6">
                      <a:lumMod val="75000"/>
                    </a:schemeClr>
                  </a:solidFill>
                  <a:latin typeface="Times New Roman" pitchFamily="18" charset="0"/>
                  <a:cs typeface="Arial" charset="0"/>
                </a:rPr>
                <a:t>Shares $300,000</a:t>
              </a:r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</TotalTime>
  <Words>1077</Words>
  <Application>Microsoft Office PowerPoint</Application>
  <PresentationFormat>On-screen Show (4:3)</PresentationFormat>
  <Paragraphs>199</Paragraphs>
  <Slides>17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PowerPoint Presentation</vt:lpstr>
      <vt:lpstr>Business Acquisitions and Divestitures – Tax-Deferred Sales</vt:lpstr>
      <vt:lpstr>Tax-Deferred Sales and Acquisitions</vt:lpstr>
      <vt:lpstr>Tax-Deferred Sales and Acquisitions</vt:lpstr>
      <vt:lpstr>Tax-Deferred Sales and Acquisitions</vt:lpstr>
      <vt:lpstr>Corporate Structure - Prior to acquisition</vt:lpstr>
      <vt:lpstr>Sale of Assets</vt:lpstr>
      <vt:lpstr>Sale of Assets</vt:lpstr>
      <vt:lpstr>Corporate Structure –  after acquisition of assets</vt:lpstr>
      <vt:lpstr>Structure after acquisition</vt:lpstr>
      <vt:lpstr>Sale of Shares</vt:lpstr>
      <vt:lpstr>Sale of Shares</vt:lpstr>
      <vt:lpstr>After the sale of shares</vt:lpstr>
      <vt:lpstr>Amalgamation [ITA 87(1)-(4)]</vt:lpstr>
      <vt:lpstr>Share Reorganization (No sale)</vt:lpstr>
      <vt:lpstr>Conclusion</vt:lpstr>
      <vt:lpstr>Conclusion</vt:lpstr>
    </vt:vector>
  </TitlesOfParts>
  <Company>University of Saskatchewan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Nathalie Johnstone</dc:creator>
  <cp:lastModifiedBy>zeben</cp:lastModifiedBy>
  <cp:revision>64</cp:revision>
  <cp:lastPrinted>1601-01-01T00:00:00Z</cp:lastPrinted>
  <dcterms:created xsi:type="dcterms:W3CDTF">2007-06-27T15:30:57Z</dcterms:created>
  <dcterms:modified xsi:type="dcterms:W3CDTF">2015-04-02T22:33:30Z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TC011774471033</vt:lpwstr>
  </property>
</Properties>
</file>