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0"/>
  </p:notesMasterIdLst>
  <p:handoutMasterIdLst>
    <p:handoutMasterId r:id="rId31"/>
  </p:handout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90" r:id="rId9"/>
    <p:sldId id="291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2" r:id="rId26"/>
    <p:sldId id="282" r:id="rId27"/>
    <p:sldId id="288" r:id="rId28"/>
    <p:sldId id="289" r:id="rId29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2EBB518-EC52-4C4E-B5E8-3BDEB78EE2ED}" type="datetimeFigureOut">
              <a:rPr lang="en-CA"/>
              <a:pPr>
                <a:defRPr/>
              </a:pPr>
              <a:t>26/03/2015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4233C4-1907-4069-B9FF-4673000F7F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1585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EDB8028-E587-4E95-9A75-9E4CD16AFEF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693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F9CF6C-3065-4CC0-AACE-67BD3D19450F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1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298FD5-1E40-46EC-8EF7-3399E02336F6}" type="slidenum">
              <a:rPr lang="en-CA" b="0"/>
              <a:pPr eaLnBrk="1" hangingPunct="1"/>
              <a:t>14</a:t>
            </a:fld>
            <a:endParaRPr lang="en-CA" b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3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00113" y="6381750"/>
            <a:ext cx="6624637" cy="476250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8126D7-3FDB-4298-9320-9112C925F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10549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8335E4-8537-47C0-A2D3-C1E27B8868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0382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9EE60-4907-47AC-9344-2E4B981F9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893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381750"/>
            <a:ext cx="6264275" cy="476250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64F9CE-A08B-446A-A531-118ECC51C2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2877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E494AE-1199-40CC-956A-77290F4818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62306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E8236-6B16-443B-BAA7-7FEACA52F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90724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6278A7-9B05-4DF3-AFA2-4796E8AE1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8617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87FB3B-6924-42A3-AE96-33535B7E0E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5771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D6FD30-6B7E-400B-B4EB-0930F5C44F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0677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B2379-44F0-4FF1-8665-957367D098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5330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46F20-ECEC-4B62-ADDE-32A451AEAD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8891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81750"/>
            <a:ext cx="66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16D583AB-8934-4ADA-9088-0FEE9ED093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0" r:id="rId3"/>
    <p:sldLayoutId id="2147483791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F12082-43B5-416F-B37D-AFD1828B0EC1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435649" y="5733256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435649" y="3789040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435649" y="764704"/>
            <a:ext cx="370835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18: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Business Acquisitions and Divestitures—Assets versus Shares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98"/>
            <a:ext cx="5279136" cy="6858000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612576" y="6397625"/>
            <a:ext cx="66246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  <a:endParaRPr lang="en-US" sz="1200" b="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Sale of Assets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 eaLnBrk="1" hangingPunct="1"/>
            <a:r>
              <a:rPr lang="en-US" dirty="0" smtClean="0"/>
              <a:t>Amount and timing of tax for the corporation can be determined with certainty</a:t>
            </a:r>
          </a:p>
          <a:p>
            <a:pPr eaLnBrk="1" hangingPunct="1"/>
            <a:r>
              <a:rPr lang="en-US" dirty="0" smtClean="0"/>
              <a:t>The second level of tax on distribution to the shareholder </a:t>
            </a:r>
            <a:r>
              <a:rPr lang="en-US" b="1" dirty="0" smtClean="0"/>
              <a:t>can be deferred</a:t>
            </a:r>
            <a:r>
              <a:rPr lang="en-US" dirty="0" smtClean="0"/>
              <a:t>. Company effectively became a holding company to defer taxes that can be sued for future investments</a:t>
            </a:r>
            <a:endParaRPr lang="en-US" dirty="0" smtClean="0"/>
          </a:p>
          <a:p>
            <a:pPr marL="457200" lvl="1" indent="0" eaLnBrk="1" hangingPunct="1">
              <a:buNone/>
            </a:pPr>
            <a:r>
              <a:rPr lang="en-US" dirty="0" smtClean="0"/>
              <a:t>If business continues after asset sale until wound-up</a:t>
            </a:r>
          </a:p>
          <a:p>
            <a:pPr eaLnBrk="1" hangingPunct="1"/>
            <a:r>
              <a:rPr lang="en-US" dirty="0" smtClean="0"/>
              <a:t>Then the </a:t>
            </a:r>
            <a:r>
              <a:rPr lang="en-US" dirty="0"/>
              <a:t>a</a:t>
            </a:r>
            <a:r>
              <a:rPr lang="en-US" dirty="0" smtClean="0"/>
              <a:t>fter-tax proceeds on sale of assets can by kept in the corporation for future investment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AC8E0E-81A3-495F-9686-9BBAD7AA66EB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8438" name="Picture 4" descr="j042988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8758">
            <a:off x="468313" y="620713"/>
            <a:ext cx="1854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35989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Sale of Shares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720"/>
            <a:ext cx="8229600" cy="547303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Easier</a:t>
            </a:r>
          </a:p>
          <a:p>
            <a:pPr eaLnBrk="1" hangingPunct="1"/>
            <a:r>
              <a:rPr lang="en-US" sz="3200" dirty="0" smtClean="0"/>
              <a:t>Involves </a:t>
            </a:r>
            <a:r>
              <a:rPr lang="en-US" sz="3200" dirty="0" smtClean="0"/>
              <a:t>the sale of one asset – Shares - and usually results in </a:t>
            </a:r>
            <a:r>
              <a:rPr lang="en-US" sz="3200" b="1" dirty="0" smtClean="0"/>
              <a:t>one level of tax</a:t>
            </a:r>
            <a:r>
              <a:rPr lang="en-US" sz="3200" dirty="0" smtClean="0"/>
              <a:t>.</a:t>
            </a:r>
          </a:p>
          <a:p>
            <a:pPr lvl="1" eaLnBrk="1" hangingPunct="1"/>
            <a:r>
              <a:rPr lang="en-US" sz="2800" dirty="0" smtClean="0"/>
              <a:t>Sale of shares results in the complete sale of the corporation</a:t>
            </a:r>
          </a:p>
          <a:p>
            <a:pPr lvl="2" eaLnBrk="1" hangingPunct="1"/>
            <a:r>
              <a:rPr lang="en-US" sz="2400" dirty="0" smtClean="0"/>
              <a:t>no tax consequences result to the corporation itself.</a:t>
            </a:r>
            <a:endParaRPr lang="en-CA" sz="2400" dirty="0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CC8BC4-1139-4B0A-AEFC-3117343A5FB8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43204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Sale of Shares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548680"/>
            <a:ext cx="8229600" cy="567351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Only tax consequence is a capital gain</a:t>
            </a:r>
          </a:p>
          <a:p>
            <a:pPr eaLnBrk="1" hangingPunct="1"/>
            <a:r>
              <a:rPr lang="en-US" sz="2400" dirty="0" smtClean="0"/>
              <a:t>Dream situation – SMB is very active (90% assets active). To prepare, look at company and ID if active or passive asset (know purchase and FMV); attempt to divest passive assets prior to be eligible for 800k. Purify = add all FMV of active assets/total FMV; if 90%+, eligible. If not, to purify, sell off passive assets and pay down debt (liability doesn’t impact active assets)</a:t>
            </a:r>
          </a:p>
          <a:p>
            <a:pPr eaLnBrk="1" hangingPunct="1"/>
            <a:r>
              <a:rPr lang="en-US" sz="2400" dirty="0" smtClean="0"/>
              <a:t>Sale </a:t>
            </a:r>
            <a:r>
              <a:rPr lang="en-US" sz="2400" dirty="0" smtClean="0"/>
              <a:t>of shares is a capital transaction – only 50% of the gain is taxable.</a:t>
            </a:r>
          </a:p>
          <a:p>
            <a:pPr eaLnBrk="1" hangingPunct="1"/>
            <a:r>
              <a:rPr lang="en-US" sz="2400" dirty="0" smtClean="0"/>
              <a:t>Individual shareholders may be eligible for the $800,000 capital gain deduction</a:t>
            </a:r>
          </a:p>
          <a:p>
            <a:pPr lvl="1" eaLnBrk="1" hangingPunct="1"/>
            <a:r>
              <a:rPr lang="en-US" sz="2000" dirty="0" smtClean="0"/>
              <a:t>If corporation qualifies as a QSBC. YOU GOTTA PURIFY BEFORE SALE</a:t>
            </a:r>
            <a:r>
              <a:rPr lang="en-US" sz="2000" dirty="0" smtClean="0"/>
              <a:t>.</a:t>
            </a:r>
          </a:p>
          <a:p>
            <a:pPr eaLnBrk="1" hangingPunct="1"/>
            <a:r>
              <a:rPr lang="en-US" sz="2200" dirty="0" smtClean="0"/>
              <a:t>If vendor, preferable to do this – sell shares and claim 800k$</a:t>
            </a:r>
            <a:endParaRPr lang="en-US" sz="22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III. Implications </a:t>
            </a:r>
            <a:r>
              <a:rPr lang="en-CA" dirty="0"/>
              <a:t>for the </a:t>
            </a:r>
            <a:r>
              <a:rPr lang="en-CA" dirty="0" smtClean="0"/>
              <a:t>Purchaser (better to buy assets than shares)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9487" y="1547813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CA" sz="2400" dirty="0" smtClean="0"/>
              <a:t>If buy shares, say 1.5M, locked value until disposal and capital gain (0 CCA on historical cost). Also, if assets are already depreciated in shares, less CCA since assets already depreciated.</a:t>
            </a:r>
          </a:p>
          <a:p>
            <a:pPr marL="0" indent="0" eaLnBrk="1" hangingPunct="1">
              <a:buNone/>
            </a:pPr>
            <a:r>
              <a:rPr lang="en-CA" sz="2400" dirty="0" smtClean="0"/>
              <a:t>If buy asset 1.5M, and depreciate.</a:t>
            </a:r>
          </a:p>
          <a:p>
            <a:pPr marL="0" indent="0" eaLnBrk="1" hangingPunct="1">
              <a:buNone/>
            </a:pPr>
            <a:r>
              <a:rPr lang="en-CA" sz="2400" dirty="0" smtClean="0"/>
              <a:t>Purchase </a:t>
            </a:r>
            <a:r>
              <a:rPr lang="en-CA" sz="2400" dirty="0"/>
              <a:t>of </a:t>
            </a:r>
            <a:r>
              <a:rPr lang="en-CA" sz="2400" dirty="0" smtClean="0"/>
              <a:t>Assets</a:t>
            </a:r>
          </a:p>
          <a:p>
            <a:pPr marL="0" indent="0" eaLnBrk="1" hangingPunct="1">
              <a:buNone/>
            </a:pPr>
            <a:r>
              <a:rPr lang="en-CA" sz="2400" dirty="0" smtClean="0"/>
              <a:t>Important feature - purchaser can deduct all or a portion of the purchase price by claiming CCA.</a:t>
            </a:r>
          </a:p>
          <a:p>
            <a:pPr lvl="1" eaLnBrk="1" hangingPunct="1"/>
            <a:r>
              <a:rPr lang="en-CA" sz="2000" dirty="0" smtClean="0"/>
              <a:t>the cost base of each asset for tax purposes is equal to the price paid.</a:t>
            </a:r>
          </a:p>
          <a:p>
            <a:pPr lvl="1" eaLnBrk="1" hangingPunct="1"/>
            <a:r>
              <a:rPr lang="en-CA" sz="2000" dirty="0" smtClean="0"/>
              <a:t>Provides higher deduction than if purchase shares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37E0F1-8D83-4DDD-99ED-E2287BB7F3B0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Purchase of Assets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anose="02020603050405020304" pitchFamily="18" charset="0"/>
              </a:rPr>
              <a:t>Purchaser and seller may find it easy to agree on a total purchase price but</a:t>
            </a:r>
            <a:endParaRPr lang="en-CA" smtClean="0"/>
          </a:p>
          <a:p>
            <a:pPr eaLnBrk="1" hangingPunct="1"/>
            <a:r>
              <a:rPr lang="en-CA" smtClean="0"/>
              <a:t>Purchaser will want to allocate high values to depreciable property.</a:t>
            </a:r>
          </a:p>
          <a:p>
            <a:pPr eaLnBrk="1" hangingPunct="1"/>
            <a:r>
              <a:rPr lang="en-CA" smtClean="0"/>
              <a:t>Vendor will want the opposite in order to minimize tax on the sale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CA" sz="2400" smtClean="0">
              <a:cs typeface="Times New Roman" panose="02020603050405020304" pitchFamily="18" charset="0"/>
            </a:endParaRP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BD4E1D6-2DAF-4B04-84BE-C07D2502ED8E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Purchase of Shares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3200" dirty="0" smtClean="0"/>
              <a:t>Only the shares have changed ownership</a:t>
            </a:r>
          </a:p>
          <a:p>
            <a:pPr marL="952500" lvl="1" indent="-495300" eaLnBrk="1" hangingPunct="1"/>
            <a:r>
              <a:rPr lang="en-US" sz="2800" dirty="0" smtClean="0"/>
              <a:t>the corporation continues without interruption.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CA" sz="2400" dirty="0" smtClean="0"/>
              <a:t>Assets remain at their tax values… even though FMV is higher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CA" sz="2400" dirty="0" smtClean="0"/>
              <a:t>CCA continues from same tax base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699B1C-3E4F-4134-A251-03979FDA7E39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4582" name="Picture 4" descr="bs00692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72266">
            <a:off x="539750" y="404813"/>
            <a:ext cx="16002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28788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Purchase of Shares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836712"/>
            <a:ext cx="8229600" cy="4525963"/>
          </a:xfrm>
        </p:spPr>
        <p:txBody>
          <a:bodyPr/>
          <a:lstStyle/>
          <a:p>
            <a:pPr eaLnBrk="1" hangingPunct="1"/>
            <a:r>
              <a:rPr lang="en-CA" dirty="0" smtClean="0"/>
              <a:t>After-tax cash profits following a share purchase will usually be lower </a:t>
            </a:r>
          </a:p>
          <a:p>
            <a:pPr lvl="1" eaLnBrk="1" hangingPunct="1"/>
            <a:r>
              <a:rPr lang="en-CA" dirty="0" smtClean="0"/>
              <a:t>Purchaser simply takes over the tax position of the vendor corporation.</a:t>
            </a:r>
          </a:p>
          <a:p>
            <a:pPr lvl="1" eaLnBrk="1" hangingPunct="1"/>
            <a:r>
              <a:rPr lang="en-CA" dirty="0" smtClean="0"/>
              <a:t>Purchaser may be liable for tax if or when assets are sold in the corporation</a:t>
            </a:r>
          </a:p>
          <a:p>
            <a:pPr eaLnBrk="1" hangingPunct="1"/>
            <a:r>
              <a:rPr lang="en-CA" dirty="0" smtClean="0"/>
              <a:t>Purchaser will attempt to pay a lower price for the shares than would pay for the </a:t>
            </a:r>
            <a:r>
              <a:rPr lang="en-CA" dirty="0" smtClean="0"/>
              <a:t>assets</a:t>
            </a:r>
          </a:p>
          <a:p>
            <a:pPr eaLnBrk="1" hangingPunct="1"/>
            <a:r>
              <a:rPr lang="en-CA" dirty="0" smtClean="0"/>
              <a:t>Use in </a:t>
            </a:r>
            <a:r>
              <a:rPr lang="en-CA" dirty="0" err="1" smtClean="0"/>
              <a:t>negociations</a:t>
            </a:r>
            <a:endParaRPr lang="en-CA" dirty="0" smtClean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E39271-5126-4FB4-8D34-F653846E539C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2300" indent="-622300" eaLnBrk="1" hangingPunct="1">
              <a:buFontTx/>
              <a:buAutoNum type="romanUcPeriod" startAt="4"/>
              <a:defRPr/>
            </a:pPr>
            <a:r>
              <a:rPr lang="en-CA" smtClean="0"/>
              <a:t>The Relationship between Asset Price and Share Price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Tax impact of an asset sale is different from that of a share sale, </a:t>
            </a:r>
          </a:p>
          <a:p>
            <a:pPr lvl="1" eaLnBrk="1" hangingPunct="1"/>
            <a:r>
              <a:rPr lang="en-CA" smtClean="0"/>
              <a:t>both in the amount of tax payable and the timing of the tax payment.</a:t>
            </a:r>
          </a:p>
          <a:p>
            <a:pPr eaLnBrk="1" hangingPunct="1"/>
            <a:r>
              <a:rPr lang="en-CA" smtClean="0"/>
              <a:t>Must recognize that the form of the transaction affect the  price attached to the sale of a business.</a:t>
            </a:r>
          </a:p>
          <a:p>
            <a:pPr eaLnBrk="1" hangingPunct="1"/>
            <a:r>
              <a:rPr lang="en-CA" smtClean="0"/>
              <a:t>The degree to which the price varies cannot be measured with certainty.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909B3A-6DE5-4579-94CF-34B4508773C5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7675" indent="-447675" eaLnBrk="1" hangingPunct="1">
              <a:buFontTx/>
              <a:buAutoNum type="romanUcPeriod" startAt="4"/>
              <a:defRPr/>
            </a:pPr>
            <a:r>
              <a:rPr lang="en-CA" smtClean="0"/>
              <a:t>The Relationship between Asset Price and Share Price</a:t>
            </a:r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3000" dirty="0" smtClean="0"/>
              <a:t>Any negotiated price has some risk with respect to the tax impact.</a:t>
            </a:r>
          </a:p>
          <a:p>
            <a:pPr eaLnBrk="1" hangingPunct="1">
              <a:defRPr/>
            </a:pPr>
            <a:r>
              <a:rPr lang="en-CA" sz="3000" dirty="0" smtClean="0"/>
              <a:t>Risk can be diminished if both parties understand the tax consequences that would result from an </a:t>
            </a:r>
            <a:r>
              <a:rPr lang="en-CA" sz="3000" dirty="0" smtClean="0">
                <a:solidFill>
                  <a:srgbClr val="FF0000"/>
                </a:solidFill>
              </a:rPr>
              <a:t>assumed worst-case scenario</a:t>
            </a:r>
            <a:r>
              <a:rPr lang="en-CA" sz="3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CA" sz="3000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798B81-126D-4BF3-A75A-DE8F405B056A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14400" indent="-914400" eaLnBrk="1" hangingPunct="1">
              <a:buFontTx/>
              <a:buAutoNum type="romanUcPeriod" startAt="4"/>
              <a:defRPr/>
            </a:pPr>
            <a:r>
              <a:rPr lang="en-CA" smtClean="0"/>
              <a:t>The Relationship between Asset Price and Share Price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3000" b="1" smtClean="0"/>
              <a:t>Vendor ---  worst-case scenario is most likely an asset sale</a:t>
            </a:r>
            <a:r>
              <a:rPr lang="en-CA" sz="2400" smtClean="0"/>
              <a:t> </a:t>
            </a:r>
          </a:p>
          <a:p>
            <a:pPr lvl="1" eaLnBrk="1" hangingPunct="1"/>
            <a:r>
              <a:rPr lang="en-CA" sz="2600" smtClean="0"/>
              <a:t>vendor corporation pays tax on the sale of its assets and </a:t>
            </a:r>
          </a:p>
          <a:p>
            <a:pPr lvl="1" eaLnBrk="1" hangingPunct="1"/>
            <a:r>
              <a:rPr lang="en-CA" sz="2600" smtClean="0"/>
              <a:t>distributes all of its earnings.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1864D8-0909-4AE3-9750-A6821116E577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8678" name="Picture 4" descr="j018377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789363"/>
            <a:ext cx="215582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Business Acquisitions and Divestitures – Assets versus Shares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Assets versus Shares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Implications for the Vendor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Implications for the Purchaser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The Relationship between Asset Price and Share Price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The Decision to Purchase</a:t>
            </a:r>
          </a:p>
          <a:p>
            <a:pPr marL="711200" indent="-711200" eaLnBrk="1" hangingPunct="1">
              <a:lnSpc>
                <a:spcPct val="90000"/>
              </a:lnSpc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Summary and Conclusion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42861B-DBF0-4A53-94C1-96E3E595EC9C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14400" indent="-914400" eaLnBrk="1" hangingPunct="1">
              <a:buFontTx/>
              <a:buAutoNum type="romanUcPeriod" startAt="4"/>
              <a:defRPr/>
            </a:pPr>
            <a:r>
              <a:rPr lang="en-CA" smtClean="0"/>
              <a:t>The Relationship between Asset Price and Share Price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Purchaser --- worst-case scenario  would involve a purchase of the shares and</a:t>
            </a:r>
          </a:p>
          <a:p>
            <a:pPr lvl="1" eaLnBrk="1" hangingPunct="1"/>
            <a:r>
              <a:rPr lang="en-CA" sz="2200" dirty="0" smtClean="0"/>
              <a:t>immediately afterwards, a sale of all of the assets of the newly acquired corporation</a:t>
            </a:r>
            <a:r>
              <a:rPr lang="en-CA" sz="2200" dirty="0" smtClean="0"/>
              <a:t>.</a:t>
            </a:r>
          </a:p>
          <a:p>
            <a:pPr lvl="1" eaLnBrk="1" hangingPunct="1"/>
            <a:r>
              <a:rPr lang="en-CA" sz="2200" dirty="0" smtClean="0"/>
              <a:t>Not benefit from premium goodwill immediately </a:t>
            </a:r>
            <a:endParaRPr lang="en-CA" sz="2200" dirty="0" smtClean="0"/>
          </a:p>
          <a:p>
            <a:pPr eaLnBrk="1" hangingPunct="1"/>
            <a:r>
              <a:rPr lang="en-CA" dirty="0" smtClean="0"/>
              <a:t>Both scenarios would result in full tax liability for the respective parties.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3BFED1-6B98-4A11-BCC5-F8262563530F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Establishing the Worst-Case Scenario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z="3000" smtClean="0"/>
              <a:t>Worst-Case scenario is critical to vendors 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establishes a minimum share price in relation to an asset price.</a:t>
            </a:r>
          </a:p>
          <a:p>
            <a:pPr eaLnBrk="1" hangingPunct="1">
              <a:lnSpc>
                <a:spcPct val="90000"/>
              </a:lnSpc>
            </a:pPr>
            <a:r>
              <a:rPr lang="en-CA" sz="3000" smtClean="0"/>
              <a:t>Presumably a vendor would not accept a share price that is below this minimum.</a:t>
            </a:r>
          </a:p>
          <a:p>
            <a:pPr eaLnBrk="1" hangingPunct="1">
              <a:lnSpc>
                <a:spcPct val="90000"/>
              </a:lnSpc>
            </a:pPr>
            <a:r>
              <a:rPr lang="en-CA" sz="3000" smtClean="0"/>
              <a:t>Provides the purchaser a starting point from which to begin negotiations.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E2EBE4-706A-44BD-A68E-57B5BAA545FC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eaLnBrk="1" hangingPunct="1">
              <a:buFontTx/>
              <a:buAutoNum type="romanUcPeriod" startAt="5"/>
              <a:defRPr/>
            </a:pPr>
            <a:r>
              <a:rPr lang="en-CA" smtClean="0"/>
              <a:t>The Decision to Purchase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CA" sz="3200" b="1" dirty="0" smtClean="0"/>
              <a:t>Three major tax issues must be examined:</a:t>
            </a:r>
          </a:p>
          <a:p>
            <a:pPr marL="952500" lvl="1" indent="-495300" eaLnBrk="1" hangingPunct="1">
              <a:buFontTx/>
              <a:buAutoNum type="arabicPeriod"/>
            </a:pPr>
            <a:r>
              <a:rPr lang="en-CA" sz="2800" dirty="0" smtClean="0"/>
              <a:t>Future rates of Tax</a:t>
            </a:r>
          </a:p>
          <a:p>
            <a:pPr marL="952500" lvl="1" indent="-495300" eaLnBrk="1" hangingPunct="1">
              <a:buFontTx/>
              <a:buAutoNum type="arabicPeriod"/>
            </a:pPr>
            <a:r>
              <a:rPr lang="en-CA" sz="2800" dirty="0" smtClean="0"/>
              <a:t>Asset Price vs. Share Price - Impact of Cash Flow </a:t>
            </a:r>
          </a:p>
          <a:p>
            <a:pPr marL="952500" lvl="1" indent="-495300" eaLnBrk="1" hangingPunct="1">
              <a:buFontTx/>
              <a:buAutoNum type="arabicPeriod"/>
            </a:pPr>
            <a:r>
              <a:rPr lang="en-CA" sz="2800" dirty="0" smtClean="0"/>
              <a:t>Potential Tax Liability after Share Acquisition</a:t>
            </a:r>
            <a:endParaRPr lang="en-CA" sz="2800" dirty="0"/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05676B-855F-4944-9CCF-F22479F78482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1750" name="Picture 4" descr="j025093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557338"/>
            <a:ext cx="1071562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Future Rates of Tax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May differ considerably from the rate that was applicable before the acquisition:</a:t>
            </a:r>
          </a:p>
          <a:p>
            <a:pPr lvl="1" eaLnBrk="1" hangingPunct="1"/>
            <a:r>
              <a:rPr lang="en-CA" smtClean="0"/>
              <a:t>Eligibility for SBD is associated may change.</a:t>
            </a:r>
          </a:p>
          <a:p>
            <a:pPr eaLnBrk="1" hangingPunct="1"/>
            <a:r>
              <a:rPr lang="en-CA" smtClean="0"/>
              <a:t>Value of a business to the vendor may well be different from its value to the purchaser.</a:t>
            </a:r>
          </a:p>
          <a:p>
            <a:pPr eaLnBrk="1" hangingPunct="1"/>
            <a:r>
              <a:rPr lang="en-CA" smtClean="0"/>
              <a:t>It is important for the purchaser to anticipate the post-acquisition tax rates as part of its acquisition strategy.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979542-8D81-4DAC-9D0A-71001F99FC15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27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600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Asset Price or Share Price – Impact on Cash Flow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Acquisition must provide an acceptable rate of return.</a:t>
            </a:r>
          </a:p>
          <a:p>
            <a:pPr eaLnBrk="1" hangingPunct="1"/>
            <a:r>
              <a:rPr lang="en-CA" smtClean="0"/>
              <a:t>Compare the anticipated future after-tax cash flows on a net present value basis with the required purchase price.</a:t>
            </a:r>
          </a:p>
          <a:p>
            <a:pPr eaLnBrk="1" hangingPunct="1"/>
            <a:r>
              <a:rPr lang="en-CA" smtClean="0"/>
              <a:t>Analysis should be completed for both alternatives to determine which provides the highest result.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D7BA82-41C7-4098-89B7-160B2B65B3FE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3798" name="Picture 4" descr="j025065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868863"/>
            <a:ext cx="1990725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company can’t be purified (no debt to pay off, for example a single bond that sale of passive assets can’t cover), left with selling individual assets.</a:t>
            </a:r>
          </a:p>
          <a:p>
            <a:r>
              <a:rPr lang="en-US" dirty="0" smtClean="0"/>
              <a:t>Let company become an investment company</a:t>
            </a:r>
          </a:p>
          <a:p>
            <a:r>
              <a:rPr lang="en-US" dirty="0" smtClean="0"/>
              <a:t>keep $ in company, possible to pay yourself 25k$/year if it is the only income you have.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4F9CE-A08B-446A-A531-118ECC51C21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48385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Potential Tax Liability After Share Acquisition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1800" dirty="0" smtClean="0"/>
              <a:t>Might be able to buy cheaper if buying the shares </a:t>
            </a:r>
          </a:p>
          <a:p>
            <a:pPr eaLnBrk="1" hangingPunct="1"/>
            <a:r>
              <a:rPr lang="en-CA" sz="1800" dirty="0" smtClean="0"/>
              <a:t>A </a:t>
            </a:r>
            <a:r>
              <a:rPr lang="en-CA" sz="1800" dirty="0" smtClean="0"/>
              <a:t>share acquisition results in the buyer assuming the tax position of the vendor corporation</a:t>
            </a:r>
            <a:r>
              <a:rPr lang="en-CA" sz="1800" dirty="0" smtClean="0"/>
              <a:t>.</a:t>
            </a:r>
          </a:p>
          <a:p>
            <a:pPr eaLnBrk="1" hangingPunct="1"/>
            <a:r>
              <a:rPr lang="en-CA" sz="1800" dirty="0" smtClean="0"/>
              <a:t>Risk of hidden liabilities (have lawyer draft agreement saying that you are not responsible for unpaid sales and payroll taxes – those are worst since </a:t>
            </a:r>
            <a:r>
              <a:rPr lang="en-CA" sz="1800" dirty="0" err="1" smtClean="0"/>
              <a:t>govt</a:t>
            </a:r>
            <a:r>
              <a:rPr lang="en-CA" sz="1800" dirty="0" smtClean="0"/>
              <a:t> can seize assets)</a:t>
            </a:r>
            <a:endParaRPr lang="en-CA" sz="1800" dirty="0" smtClean="0"/>
          </a:p>
          <a:p>
            <a:pPr eaLnBrk="1" hangingPunct="1"/>
            <a:r>
              <a:rPr lang="en-CA" sz="1800" dirty="0" smtClean="0"/>
              <a:t>Additional tax may arise if  dispose of all or some of its assets</a:t>
            </a:r>
          </a:p>
          <a:p>
            <a:pPr eaLnBrk="1" hangingPunct="1"/>
            <a:r>
              <a:rPr lang="en-CA" sz="1800" dirty="0" smtClean="0"/>
              <a:t>Must try to anticipate future events relating to the assets that are held within the acquired corporation, and </a:t>
            </a:r>
          </a:p>
          <a:p>
            <a:pPr lvl="1" eaLnBrk="1" hangingPunct="1"/>
            <a:r>
              <a:rPr lang="en-CA" sz="1600" dirty="0" smtClean="0"/>
              <a:t>decide if the risk requires a further discounting.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9E03D0-800F-4C21-9F69-86A455C4A96B}" type="slidenum">
              <a:rPr lang="en-US" b="0">
                <a:solidFill>
                  <a:schemeClr val="bg1"/>
                </a:solidFill>
              </a:rPr>
              <a:pPr eaLnBrk="1" hangingPunct="1"/>
              <a:t>26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eaLnBrk="1" hangingPunct="1">
              <a:buFontTx/>
              <a:buAutoNum type="romanUcPeriod" startAt="6"/>
              <a:defRPr/>
            </a:pPr>
            <a:r>
              <a:rPr lang="en-US" smtClean="0"/>
              <a:t>Summary and Conclusion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Sale of Assets</a:t>
            </a:r>
          </a:p>
          <a:p>
            <a:pPr eaLnBrk="1" hangingPunct="1">
              <a:buFontTx/>
              <a:buNone/>
            </a:pPr>
            <a:r>
              <a:rPr lang="en-US" smtClean="0"/>
              <a:t>Vendor</a:t>
            </a:r>
          </a:p>
          <a:p>
            <a:pPr lvl="1" eaLnBrk="1" hangingPunct="1"/>
            <a:r>
              <a:rPr lang="en-US" smtClean="0"/>
              <a:t>Creates taxable income</a:t>
            </a:r>
          </a:p>
          <a:p>
            <a:pPr lvl="1" eaLnBrk="1" hangingPunct="1"/>
            <a:r>
              <a:rPr lang="en-US" smtClean="0"/>
              <a:t>Second level of tax on distribution</a:t>
            </a:r>
          </a:p>
          <a:p>
            <a:pPr eaLnBrk="1" hangingPunct="1">
              <a:buFontTx/>
              <a:buNone/>
            </a:pPr>
            <a:r>
              <a:rPr lang="en-US" smtClean="0"/>
              <a:t>Purchaser</a:t>
            </a:r>
          </a:p>
          <a:p>
            <a:pPr lvl="1" eaLnBrk="1" hangingPunct="1"/>
            <a:r>
              <a:rPr lang="en-US" smtClean="0"/>
              <a:t>Obtains a higher cost base for each asset</a:t>
            </a:r>
          </a:p>
          <a:p>
            <a:pPr lvl="1" eaLnBrk="1" hangingPunct="1"/>
            <a:r>
              <a:rPr lang="en-US" smtClean="0"/>
              <a:t>Higher cost base increases after-tax profits due to higher CCA.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78F2CB-83C4-453D-85B0-5A8E3DDD3023}" type="slidenum">
              <a:rPr lang="en-US" b="0">
                <a:solidFill>
                  <a:schemeClr val="bg1"/>
                </a:solidFill>
              </a:rPr>
              <a:pPr eaLnBrk="1" hangingPunct="1"/>
              <a:t>27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215875"/>
          </a:xfrm>
        </p:spPr>
        <p:txBody>
          <a:bodyPr/>
          <a:lstStyle/>
          <a:p>
            <a:pPr marL="1016000" indent="-1016000" eaLnBrk="1" hangingPunct="1">
              <a:buFontTx/>
              <a:buAutoNum type="romanUcPeriod" startAt="6"/>
              <a:defRPr/>
            </a:pPr>
            <a:r>
              <a:rPr lang="en-US" dirty="0" smtClean="0"/>
              <a:t>Summary and Conclusion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720"/>
            <a:ext cx="8229600" cy="478539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Sale of Shares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Vendor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Sells a single asset – simpler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Results in capital gain – taxed at 50%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May be eligible for $800,000 capital gains exemption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Purchaser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Assumes tax status of vendor corporation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 increase in cost base – no change in future tax savings from CCA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en-CA" sz="4800" b="1" dirty="0" smtClean="0">
                <a:solidFill>
                  <a:srgbClr val="FF0000"/>
                </a:solidFill>
              </a:rPr>
              <a:t>***********BASS</a:t>
            </a:r>
            <a:r>
              <a:rPr lang="en-CA" sz="4800" b="1" dirty="0" smtClean="0">
                <a:solidFill>
                  <a:srgbClr val="FF0000"/>
                </a:solidFill>
              </a:rPr>
              <a:t>***********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en-CA" sz="4800" b="1" dirty="0" smtClean="0">
                <a:solidFill>
                  <a:srgbClr val="FF0000"/>
                </a:solidFill>
              </a:rPr>
              <a:t>Buy assets sell shares</a:t>
            </a:r>
            <a:endParaRPr lang="en-CA" sz="4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BA4701-30D7-48B9-9D78-8D8F0CB52CBE}" type="slidenum">
              <a:rPr lang="en-US" b="0">
                <a:solidFill>
                  <a:schemeClr val="bg1"/>
                </a:solidFill>
              </a:rPr>
              <a:pPr eaLnBrk="1" hangingPunct="1"/>
              <a:t>28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1750" indent="-31750" eaLnBrk="1" hangingPunct="1">
              <a:defRPr/>
            </a:pPr>
            <a:r>
              <a:rPr lang="en-CA" smtClean="0"/>
              <a:t>Business Acquisitions and Divestitures – Assets versus Shares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763" indent="-4763" eaLnBrk="1" hangingPunct="1">
              <a:buFontTx/>
              <a:buNone/>
            </a:pPr>
            <a:r>
              <a:rPr lang="en-US" b="1" smtClean="0"/>
              <a:t>Price paid for a business is influenced by tax considerations</a:t>
            </a:r>
            <a:r>
              <a:rPr lang="en-US" b="1" smtClean="0">
                <a:cs typeface="Times New Roman" panose="02020603050405020304" pitchFamily="18" charset="0"/>
              </a:rPr>
              <a:t>.</a:t>
            </a:r>
          </a:p>
          <a:p>
            <a:pPr marL="793750" lvl="1" eaLnBrk="1" hangingPunct="1"/>
            <a:r>
              <a:rPr lang="en-US" smtClean="0">
                <a:cs typeface="Times New Roman" panose="02020603050405020304" pitchFamily="18" charset="0"/>
              </a:rPr>
              <a:t>Real proceeds =  Selling Price – tax Cost</a:t>
            </a:r>
          </a:p>
          <a:p>
            <a:pPr marL="793750" lvl="1" eaLnBrk="1" hangingPunct="1"/>
            <a:r>
              <a:rPr lang="en-US" smtClean="0">
                <a:cs typeface="Times New Roman" panose="02020603050405020304" pitchFamily="18" charset="0"/>
              </a:rPr>
              <a:t>Vendor may accept a lesser purchase price if  vendor can reduce of defer the after-tax costs.</a:t>
            </a:r>
          </a:p>
          <a:p>
            <a:pPr lvl="2" eaLnBrk="1" hangingPunct="1"/>
            <a:r>
              <a:rPr lang="en-US" smtClean="0">
                <a:cs typeface="Times New Roman" panose="02020603050405020304" pitchFamily="18" charset="0"/>
              </a:rPr>
              <a:t>If after-tax value is the same or greater than expected</a:t>
            </a:r>
          </a:p>
          <a:p>
            <a:pPr marL="793750" lvl="1" eaLnBrk="1" hangingPunct="1"/>
            <a:r>
              <a:rPr lang="en-CA" smtClean="0"/>
              <a:t>A purchaser that can reduce the tax payable on the income stream acquired may be prepared to pay a higher price.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108DAB-E6B0-434C-B183-6A88CAC2E0AD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2450" indent="-552450" eaLnBrk="1" hangingPunct="1">
              <a:buFontTx/>
              <a:buAutoNum type="romanUcPeriod"/>
              <a:defRPr/>
            </a:pPr>
            <a:r>
              <a:rPr lang="en-CA" smtClean="0"/>
              <a:t>Assets versus Shares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Acquisitions and divestitures can take  two forms:</a:t>
            </a:r>
          </a:p>
          <a:p>
            <a:pPr lvl="1" eaLnBrk="1" hangingPunct="1"/>
            <a:r>
              <a:rPr lang="en-US" sz="2800" smtClean="0"/>
              <a:t>The sale of specific business assets, or</a:t>
            </a:r>
          </a:p>
          <a:p>
            <a:pPr lvl="1" eaLnBrk="1" hangingPunct="1"/>
            <a:r>
              <a:rPr lang="en-US" sz="2800" smtClean="0"/>
              <a:t>The sale of share of a corporation that owns those specific assets.</a:t>
            </a:r>
          </a:p>
          <a:p>
            <a:pPr eaLnBrk="1" hangingPunct="1"/>
            <a:r>
              <a:rPr lang="en-CA" smtClean="0"/>
              <a:t>Tax implications of these alternatives has a significant effect on the purchaser and the vendor.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4B83F84-5066-45A8-8288-75E642DC2676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5366" name="Picture 4" descr="bs00512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35224">
            <a:off x="323850" y="549275"/>
            <a:ext cx="15176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" descr="j03113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084763"/>
            <a:ext cx="136525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Business Acquisitions and Divestitures – Assets versus Shares</a:t>
            </a:r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684DA4-BF1F-4405-86FF-8A8E2A4DB2A1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785813" y="1643063"/>
            <a:ext cx="7359650" cy="4486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                                                                                                                </a:t>
            </a: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1403350" y="4508500"/>
            <a:ext cx="2263775" cy="9715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For Sale Corporation</a:t>
            </a:r>
          </a:p>
        </p:txBody>
      </p:sp>
      <p:sp>
        <p:nvSpPr>
          <p:cNvPr id="342021" name="Text Box 5"/>
          <p:cNvSpPr txBox="1">
            <a:spLocks noChangeArrowheads="1"/>
          </p:cNvSpPr>
          <p:nvPr/>
        </p:nvSpPr>
        <p:spPr bwMode="auto">
          <a:xfrm>
            <a:off x="5292725" y="4508500"/>
            <a:ext cx="2263775" cy="9715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CA"/>
            </a:defPPr>
            <a:lvl1pPr algn="ctr">
              <a:spcBef>
                <a:spcPct val="50000"/>
              </a:spcBef>
              <a:defRPr sz="28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r>
              <a:rPr lang="en-US" dirty="0"/>
              <a:t>Buyer Corporation</a:t>
            </a:r>
          </a:p>
        </p:txBody>
      </p:sp>
      <p:sp>
        <p:nvSpPr>
          <p:cNvPr id="342022" name="Line 6"/>
          <p:cNvSpPr>
            <a:spLocks noChangeShapeType="1"/>
          </p:cNvSpPr>
          <p:nvPr/>
        </p:nvSpPr>
        <p:spPr bwMode="auto">
          <a:xfrm>
            <a:off x="2411413" y="2708275"/>
            <a:ext cx="0" cy="1676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23" name="Line 7"/>
          <p:cNvSpPr>
            <a:spLocks noChangeShapeType="1"/>
          </p:cNvSpPr>
          <p:nvPr/>
        </p:nvSpPr>
        <p:spPr bwMode="auto">
          <a:xfrm>
            <a:off x="6372225" y="2708275"/>
            <a:ext cx="0" cy="1676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24" name="Text Box 8"/>
          <p:cNvSpPr txBox="1">
            <a:spLocks noChangeArrowheads="1"/>
          </p:cNvSpPr>
          <p:nvPr/>
        </p:nvSpPr>
        <p:spPr bwMode="auto">
          <a:xfrm>
            <a:off x="1447800" y="2286000"/>
            <a:ext cx="2097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Shareholder X</a:t>
            </a:r>
          </a:p>
        </p:txBody>
      </p:sp>
      <p:sp>
        <p:nvSpPr>
          <p:cNvPr id="342025" name="Text Box 9"/>
          <p:cNvSpPr txBox="1">
            <a:spLocks noChangeArrowheads="1"/>
          </p:cNvSpPr>
          <p:nvPr/>
        </p:nvSpPr>
        <p:spPr bwMode="auto">
          <a:xfrm>
            <a:off x="5410200" y="2286000"/>
            <a:ext cx="208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CA"/>
            </a:defPPr>
            <a:lvl1pPr>
              <a:defRPr sz="24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r>
              <a:rPr lang="en-US" dirty="0"/>
              <a:t>Shareholder Y</a:t>
            </a:r>
          </a:p>
        </p:txBody>
      </p:sp>
      <p:sp>
        <p:nvSpPr>
          <p:cNvPr id="342026" name="Line 10"/>
          <p:cNvSpPr>
            <a:spLocks noChangeShapeType="1"/>
          </p:cNvSpPr>
          <p:nvPr/>
        </p:nvSpPr>
        <p:spPr bwMode="auto">
          <a:xfrm>
            <a:off x="2411413" y="3500438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27" name="Line 11"/>
          <p:cNvSpPr>
            <a:spLocks noChangeShapeType="1"/>
          </p:cNvSpPr>
          <p:nvPr/>
        </p:nvSpPr>
        <p:spPr bwMode="auto">
          <a:xfrm>
            <a:off x="3492500" y="3500438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28" name="Line 12"/>
          <p:cNvSpPr>
            <a:spLocks noChangeShapeType="1"/>
          </p:cNvSpPr>
          <p:nvPr/>
        </p:nvSpPr>
        <p:spPr bwMode="auto">
          <a:xfrm>
            <a:off x="4211638" y="3500438"/>
            <a:ext cx="0" cy="1143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29" name="Line 13"/>
          <p:cNvSpPr>
            <a:spLocks noChangeShapeType="1"/>
          </p:cNvSpPr>
          <p:nvPr/>
        </p:nvSpPr>
        <p:spPr bwMode="auto">
          <a:xfrm>
            <a:off x="4211638" y="4652963"/>
            <a:ext cx="1066800" cy="0"/>
          </a:xfrm>
          <a:prstGeom prst="line">
            <a:avLst/>
          </a:prstGeom>
          <a:noFill/>
          <a:ln w="25400">
            <a:solidFill>
              <a:srgbClr val="E05C0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30" name="Line 14"/>
          <p:cNvSpPr>
            <a:spLocks noChangeShapeType="1"/>
          </p:cNvSpPr>
          <p:nvPr/>
        </p:nvSpPr>
        <p:spPr bwMode="auto">
          <a:xfrm>
            <a:off x="3708400" y="5013325"/>
            <a:ext cx="1600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2555875" y="3573463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Sell shares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3767305" y="5168901"/>
            <a:ext cx="149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Sell assets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552450" eaLnBrk="1" hangingPunct="1">
              <a:buFontTx/>
              <a:buAutoNum type="romanUcPeriod" startAt="2"/>
              <a:defRPr/>
            </a:pPr>
            <a:r>
              <a:rPr lang="en-CA" smtClean="0"/>
              <a:t>Implications for the Vendor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3200" smtClean="0"/>
              <a:t>Sale of Assets</a:t>
            </a:r>
          </a:p>
          <a:p>
            <a:pPr marL="533400" indent="-533400" eaLnBrk="1" hangingPunct="1"/>
            <a:r>
              <a:rPr lang="en-US" smtClean="0"/>
              <a:t>The sale of specific assets by a corporation usually results in two levels of tax.</a:t>
            </a:r>
          </a:p>
          <a:p>
            <a:pPr marL="533400" indent="-533400" eaLnBrk="1" hangingPunct="1"/>
            <a:r>
              <a:rPr lang="en-US" smtClean="0"/>
              <a:t>The following must be established: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US" smtClean="0"/>
              <a:t>The amount of tax payable by the corporation, and the timing of the payment of tax.</a:t>
            </a:r>
          </a:p>
          <a:p>
            <a:pPr marL="1295400" lvl="2" indent="-381000" eaLnBrk="1" hangingPunct="1">
              <a:buFont typeface="Wingdings" panose="05000000000000000000" pitchFamily="2" charset="2"/>
              <a:buAutoNum type="arabicPeriod"/>
            </a:pPr>
            <a:r>
              <a:rPr lang="en-CA" smtClean="0"/>
              <a:t>The amount of tax payable by the shareholder, and when that tax may occur. 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AD078F-A466-4132-9424-9BB786D4E254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6390" name="Picture 4" descr="j028697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1676400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5" descr="j008930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96975"/>
            <a:ext cx="139382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Sale of Assets</a:t>
            </a:r>
            <a:br>
              <a:rPr lang="en-US" smtClean="0"/>
            </a:b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When a corporation sells assets:</a:t>
            </a:r>
          </a:p>
          <a:p>
            <a:pPr lvl="1" eaLnBrk="1" hangingPunct="1"/>
            <a:r>
              <a:rPr lang="en-US" dirty="0" smtClean="0"/>
              <a:t>Sale of Capital property results in a capital gain </a:t>
            </a:r>
            <a:endParaRPr lang="en-US" dirty="0" smtClean="0"/>
          </a:p>
          <a:p>
            <a:pPr lvl="1" eaLnBrk="1" hangingPunct="1"/>
            <a:r>
              <a:rPr lang="en-US" dirty="0" smtClean="0"/>
              <a:t>Sale </a:t>
            </a:r>
            <a:r>
              <a:rPr lang="en-US" dirty="0" smtClean="0"/>
              <a:t>of Depreciable may result in business income (loss) (recapture or terminal loss)</a:t>
            </a:r>
          </a:p>
          <a:p>
            <a:pPr eaLnBrk="1" hangingPunct="1"/>
            <a:r>
              <a:rPr lang="en-US" b="1" dirty="0" smtClean="0"/>
              <a:t>Amount of tax payable depends on the type of Corporation:</a:t>
            </a:r>
          </a:p>
          <a:p>
            <a:pPr lvl="1" eaLnBrk="1" hangingPunct="1"/>
            <a:r>
              <a:rPr lang="en-US" dirty="0" smtClean="0"/>
              <a:t>A public corporation pays high tax on all income</a:t>
            </a:r>
          </a:p>
          <a:p>
            <a:pPr lvl="1" eaLnBrk="1" hangingPunct="1"/>
            <a:r>
              <a:rPr lang="en-US" dirty="0" smtClean="0"/>
              <a:t>CCPC may be eligible for the small business deduction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86C3EB-0A25-4A8B-8229-EB0D313C43C1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17414" name="Picture 4" descr="j028697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728787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winding down a company, all cash in accounts needs to be paid as a dividend.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4F9CE-A08B-446A-A531-118ECC51C2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45437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Company, cost base, come up with at cash in the company</a:t>
            </a:r>
          </a:p>
          <a:p>
            <a:r>
              <a:rPr lang="en-US" dirty="0" err="1" smtClean="0"/>
              <a:t>Calcualte</a:t>
            </a:r>
            <a:r>
              <a:rPr lang="en-US" dirty="0" smtClean="0"/>
              <a:t> AT cash at the end of the day in shareholder</a:t>
            </a:r>
          </a:p>
          <a:p>
            <a:r>
              <a:rPr lang="en-US" dirty="0" smtClean="0"/>
              <a:t>Given numbers, calculate tax consequence for vender and buyer</a:t>
            </a:r>
          </a:p>
          <a:p>
            <a:endParaRPr lang="en-US" dirty="0"/>
          </a:p>
          <a:p>
            <a:r>
              <a:rPr lang="en-US" dirty="0" smtClean="0"/>
              <a:t>Called a wind up (88.2-closing the business)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4F9CE-A08B-446A-A531-118ECC51C2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25769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1901</Words>
  <Application>Microsoft Office PowerPoint</Application>
  <PresentationFormat>On-screen Show (4:3)</PresentationFormat>
  <Paragraphs>225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Default Design</vt:lpstr>
      <vt:lpstr>PowerPoint Presentation</vt:lpstr>
      <vt:lpstr>Business Acquisitions and Divestitures – Assets versus Shares</vt:lpstr>
      <vt:lpstr>Business Acquisitions and Divestitures – Assets versus Shares</vt:lpstr>
      <vt:lpstr>Assets versus Shares</vt:lpstr>
      <vt:lpstr>Business Acquisitions and Divestitures – Assets versus Shares</vt:lpstr>
      <vt:lpstr>Implications for the Vendor</vt:lpstr>
      <vt:lpstr>Sale of Assets </vt:lpstr>
      <vt:lpstr>PowerPoint Presentation</vt:lpstr>
      <vt:lpstr>Exam questions</vt:lpstr>
      <vt:lpstr>Sale of Assets</vt:lpstr>
      <vt:lpstr>Sale of Shares</vt:lpstr>
      <vt:lpstr>Sale of Shares</vt:lpstr>
      <vt:lpstr>III. Implications for the Purchaser (better to buy assets than shares)</vt:lpstr>
      <vt:lpstr>Purchase of Assets</vt:lpstr>
      <vt:lpstr>Purchase of Shares</vt:lpstr>
      <vt:lpstr>Purchase of Shares</vt:lpstr>
      <vt:lpstr>The Relationship between Asset Price and Share Price</vt:lpstr>
      <vt:lpstr>The Relationship between Asset Price and Share Price</vt:lpstr>
      <vt:lpstr>The Relationship between Asset Price and Share Price</vt:lpstr>
      <vt:lpstr>The Relationship between Asset Price and Share Price</vt:lpstr>
      <vt:lpstr>Establishing the Worst-Case Scenario</vt:lpstr>
      <vt:lpstr>The Decision to Purchase</vt:lpstr>
      <vt:lpstr>Future Rates of Tax</vt:lpstr>
      <vt:lpstr>Asset Price or Share Price – Impact on Cash Flow</vt:lpstr>
      <vt:lpstr>PowerPoint Presentation</vt:lpstr>
      <vt:lpstr>Potential Tax Liability After Share Acquisition</vt:lpstr>
      <vt:lpstr>Summary and Conclusion</vt:lpstr>
      <vt:lpstr>Summary and Conclusion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64</cp:revision>
  <cp:lastPrinted>1601-01-01T00:00:00Z</cp:lastPrinted>
  <dcterms:created xsi:type="dcterms:W3CDTF">2007-06-27T15:30:57Z</dcterms:created>
  <dcterms:modified xsi:type="dcterms:W3CDTF">2015-03-26T23:29:32Z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