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notesMasterIdLst>
    <p:notesMasterId r:id="rId22"/>
  </p:notesMasterIdLst>
  <p:handoutMasterIdLst>
    <p:handoutMasterId r:id="rId23"/>
  </p:handoutMasterIdLst>
  <p:sldIdLst>
    <p:sldId id="259" r:id="rId2"/>
    <p:sldId id="260" r:id="rId3"/>
    <p:sldId id="261" r:id="rId4"/>
    <p:sldId id="262" r:id="rId5"/>
    <p:sldId id="263" r:id="rId6"/>
    <p:sldId id="285" r:id="rId7"/>
    <p:sldId id="264" r:id="rId8"/>
    <p:sldId id="265" r:id="rId9"/>
    <p:sldId id="266" r:id="rId10"/>
    <p:sldId id="268" r:id="rId11"/>
    <p:sldId id="270" r:id="rId12"/>
    <p:sldId id="271" r:id="rId13"/>
    <p:sldId id="272" r:id="rId14"/>
    <p:sldId id="275" r:id="rId15"/>
    <p:sldId id="276" r:id="rId16"/>
    <p:sldId id="277" r:id="rId17"/>
    <p:sldId id="279" r:id="rId18"/>
    <p:sldId id="281" r:id="rId19"/>
    <p:sldId id="283" r:id="rId20"/>
    <p:sldId id="284" r:id="rId21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5C02"/>
    <a:srgbClr val="C75102"/>
    <a:srgbClr val="CC6600"/>
    <a:srgbClr val="27732E"/>
    <a:srgbClr val="137713"/>
    <a:srgbClr val="269420"/>
    <a:srgbClr val="158516"/>
    <a:srgbClr val="158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94649" autoAdjust="0"/>
  </p:normalViewPr>
  <p:slideViewPr>
    <p:cSldViewPr>
      <p:cViewPr varScale="1">
        <p:scale>
          <a:sx n="87" d="100"/>
          <a:sy n="87" d="100"/>
        </p:scale>
        <p:origin x="150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124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9394AA1-583F-4924-A3DE-24F9E68DA34E}" type="datetimeFigureOut">
              <a:rPr lang="en-CA"/>
              <a:pPr>
                <a:defRPr/>
              </a:pPr>
              <a:t>19/03/2015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B478A4A-E3FC-4BBE-9499-0BBD5DC7CD72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02287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92899D47-F371-43AA-9BD6-8F5E4D5C6D12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3443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21D6CAD-5791-4DEB-A094-0037DAE0335A}" type="slidenum">
              <a:rPr lang="en-CA" b="0"/>
              <a:pPr eaLnBrk="1" hangingPunct="1"/>
              <a:t>1</a:t>
            </a:fld>
            <a:endParaRPr lang="en-CA" b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86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989E2E9-8F02-4464-BC21-C14DEFF1E434}" type="slidenum">
              <a:rPr lang="en-CA" b="0"/>
              <a:pPr eaLnBrk="1" hangingPunct="1"/>
              <a:t>2</a:t>
            </a:fld>
            <a:endParaRPr lang="en-CA" b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575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6A99B6-3E1F-4D70-80E6-3B7F521311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075109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92DC5F-CA79-4F7A-A097-F7B5E80C59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978435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404813"/>
            <a:ext cx="2058988" cy="5721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404813"/>
            <a:ext cx="6029325" cy="5721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1827C6-E133-41AC-BAF6-E08A3D083B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705632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6BF876-7989-436E-A3E8-D17D54B036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95198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BBC3F-DDA5-4C11-816A-8D7002CB3E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8035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F47586-A475-498D-9F2D-0F2DA9A7E7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471105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D15177-E6B2-4E5D-98C2-422A298352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209962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8237A9-9B42-4A3D-94B2-2619854D9E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09833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F86E49-2189-4BE5-9DA3-F93AA4FBB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166367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38FC2F-D48E-4A19-9D50-CA20EA80B4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2684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461C3F-54A6-49F8-84B9-A669A7E946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252332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9" name="Rectangle 7"/>
          <p:cNvSpPr>
            <a:spLocks noChangeArrowheads="1"/>
          </p:cNvSpPr>
          <p:nvPr/>
        </p:nvSpPr>
        <p:spPr bwMode="auto">
          <a:xfrm>
            <a:off x="0" y="6308727"/>
            <a:ext cx="9144000" cy="54927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 sz="135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04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1560" y="6381750"/>
            <a:ext cx="648072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50" b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 b="0" smtClean="0">
                <a:solidFill>
                  <a:schemeClr val="bg1"/>
                </a:solidFill>
                <a:effectLst/>
              </a:defRPr>
            </a:lvl1pPr>
          </a:lstStyle>
          <a:p>
            <a:fld id="{1B9CF240-F29D-4513-A1DA-38FB6BC11F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1080" name="Rectangle 8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 sz="135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91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ransition>
    <p:wipe dir="d"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baseline="0">
          <a:solidFill>
            <a:schemeClr val="accent6">
              <a:lumMod val="75000"/>
            </a:schemeClr>
          </a:solidFill>
          <a:effectLst/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7964BC8-7009-425D-B887-B6772902C28E}" type="slidenum">
              <a:rPr lang="en-US" b="0">
                <a:solidFill>
                  <a:schemeClr val="bg1"/>
                </a:solidFill>
              </a:rPr>
              <a:pPr eaLnBrk="1" hangingPunct="1"/>
              <a:t>1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5279136" y="5805264"/>
            <a:ext cx="3779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Electronic Presentations in Microsoft® PowerPoint®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5502543" y="2875756"/>
            <a:ext cx="35290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600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Prepared by</a:t>
            </a:r>
            <a:r>
              <a:rPr lang="en-US" sz="2400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 </a:t>
            </a:r>
          </a:p>
          <a:p>
            <a:pPr algn="ctr">
              <a:defRPr/>
            </a:pPr>
            <a:r>
              <a:rPr lang="en-US" sz="2400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Nathalie Johnstone </a:t>
            </a:r>
          </a:p>
          <a:p>
            <a:pPr algn="ctr">
              <a:defRPr/>
            </a:pPr>
            <a:r>
              <a:rPr lang="en-US" sz="2400" i="1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University of Saskatchewan</a:t>
            </a: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4716463" y="1268413"/>
            <a:ext cx="45720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CHAPTER 17:</a:t>
            </a:r>
          </a:p>
          <a:p>
            <a:pPr algn="ctr">
              <a:defRPr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Trusts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615"/>
            <a:ext cx="5279136" cy="6858000"/>
          </a:xfrm>
          <a:prstGeom prst="rect">
            <a:avLst/>
          </a:prstGeom>
        </p:spPr>
      </p:pic>
      <p:sp>
        <p:nvSpPr>
          <p:cNvPr id="1126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-600792" y="6397625"/>
            <a:ext cx="648072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Copyright © 2015 McGraw-Hill Ryerson, Limited. All rights reserved.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Determination of </a:t>
            </a:r>
            <a:br>
              <a:rPr lang="en-US" smtClean="0"/>
            </a:br>
            <a:r>
              <a:rPr lang="en-US" smtClean="0"/>
              <a:t>Taxable Income and Tax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Trust may allocate after tax income and accumulate funds on behalf of minor children:</a:t>
            </a:r>
          </a:p>
          <a:p>
            <a:pPr lvl="1" eaLnBrk="1" hangingPunct="1"/>
            <a:r>
              <a:rPr lang="en-US" dirty="0" smtClean="0"/>
              <a:t>Created for minor children and income is accumulated on their behalf until 21 years of age.</a:t>
            </a:r>
          </a:p>
        </p:txBody>
      </p:sp>
      <p:sp>
        <p:nvSpPr>
          <p:cNvPr id="2048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048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BEBB482-CB2D-48AA-B854-7D986740ADD8}" type="slidenum">
              <a:rPr lang="en-US" b="0">
                <a:solidFill>
                  <a:schemeClr val="bg1"/>
                </a:solidFill>
              </a:rPr>
              <a:pPr eaLnBrk="1" hangingPunct="1"/>
              <a:t>10</a:t>
            </a:fld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20486" name="Picture 4" descr="j0232982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038" y="3860800"/>
            <a:ext cx="2054225" cy="218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7" name="Picture 5" descr="j0232913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500438"/>
            <a:ext cx="1797050" cy="247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Determination of </a:t>
            </a:r>
            <a:br>
              <a:rPr lang="en-US" smtClean="0"/>
            </a:br>
            <a:r>
              <a:rPr lang="en-US" smtClean="0"/>
              <a:t>Taxable Income and Tax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b="1" dirty="0" smtClean="0"/>
              <a:t>Taxation of </a:t>
            </a:r>
            <a:r>
              <a:rPr lang="en-US" b="1" i="1" dirty="0" smtClean="0">
                <a:solidFill>
                  <a:srgbClr val="FF0000"/>
                </a:solidFill>
              </a:rPr>
              <a:t>Testamentary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smtClean="0"/>
              <a:t>and </a:t>
            </a:r>
            <a:r>
              <a:rPr lang="en-US" b="1" i="1" dirty="0" smtClean="0">
                <a:solidFill>
                  <a:srgbClr val="FF0000"/>
                </a:solidFill>
              </a:rPr>
              <a:t>Inter </a:t>
            </a:r>
            <a:r>
              <a:rPr lang="en-US" b="1" i="1" dirty="0" err="1" smtClean="0">
                <a:solidFill>
                  <a:srgbClr val="FF0000"/>
                </a:solidFill>
              </a:rPr>
              <a:t>Vivos</a:t>
            </a:r>
            <a:r>
              <a:rPr lang="en-US" b="1" i="1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  <a:defRPr/>
            </a:pPr>
            <a:r>
              <a:rPr lang="en-US" b="1" i="1" dirty="0" smtClean="0">
                <a:solidFill>
                  <a:srgbClr val="FF0000"/>
                </a:solidFill>
              </a:rPr>
              <a:t>Inter </a:t>
            </a:r>
            <a:r>
              <a:rPr lang="en-US" b="1" i="1" dirty="0" err="1" smtClean="0">
                <a:solidFill>
                  <a:srgbClr val="FF0000"/>
                </a:solidFill>
              </a:rPr>
              <a:t>Vivos</a:t>
            </a:r>
            <a:r>
              <a:rPr lang="en-US" b="1" i="1" dirty="0" smtClean="0">
                <a:solidFill>
                  <a:srgbClr val="FF0000"/>
                </a:solidFill>
              </a:rPr>
              <a:t>:</a:t>
            </a:r>
          </a:p>
          <a:p>
            <a:pPr lvl="1" eaLnBrk="1" hangingPunct="1">
              <a:defRPr/>
            </a:pPr>
            <a:r>
              <a:rPr lang="en-US" dirty="0" smtClean="0"/>
              <a:t>Highest personal tax rate (29% federal) </a:t>
            </a:r>
            <a:r>
              <a:rPr lang="en-US" dirty="0" smtClean="0"/>
              <a:t>to avoid </a:t>
            </a:r>
            <a:r>
              <a:rPr lang="en-US" dirty="0" err="1" smtClean="0"/>
              <a:t>ppl</a:t>
            </a:r>
            <a:r>
              <a:rPr lang="en-US" dirty="0" smtClean="0"/>
              <a:t> setting up trust to shift income to save tax</a:t>
            </a:r>
            <a:endParaRPr lang="en-US" i="1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b="1" i="1" dirty="0" smtClean="0">
                <a:solidFill>
                  <a:srgbClr val="FF0000"/>
                </a:solidFill>
              </a:rPr>
              <a:t>Testamentary:</a:t>
            </a:r>
          </a:p>
          <a:p>
            <a:pPr lvl="1" eaLnBrk="1" hangingPunct="1">
              <a:defRPr/>
            </a:pPr>
            <a:r>
              <a:rPr lang="en-US" dirty="0" smtClean="0"/>
              <a:t>Gradual rates available to individuals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Both trusts have access to the DTC, FTC, political, investment and donation tax credits</a:t>
            </a:r>
          </a:p>
        </p:txBody>
      </p:sp>
      <p:sp>
        <p:nvSpPr>
          <p:cNvPr id="2253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253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B41A634-155D-4ECC-A214-D0D3B41E7C59}" type="slidenum">
              <a:rPr lang="en-US" b="0">
                <a:solidFill>
                  <a:schemeClr val="bg1"/>
                </a:solidFill>
              </a:rPr>
              <a:pPr eaLnBrk="1" hangingPunct="1"/>
              <a:t>11</a:t>
            </a:fld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22534" name="Picture 4" descr="j0287311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3152775"/>
            <a:ext cx="1655762" cy="139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Income Allocation and Beneficiaries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Trust may designate the source and characteristic of income: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Capital gains – eligible for capital gains deduction.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Taxable Dividends – allocated as Eligible or Non-eligible for purposes of the DTC.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May allocate to Beneficiaries in different proportion.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Overall allocation must be equitable</a:t>
            </a:r>
            <a:r>
              <a:rPr lang="en-US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When income distributed, do like partnership income and split in categories since different tax </a:t>
            </a:r>
            <a:r>
              <a:rPr lang="en-US" dirty="0" err="1" smtClean="0"/>
              <a:t>tratment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21 Year Rule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Trust have limited life:</a:t>
            </a:r>
          </a:p>
          <a:p>
            <a:pPr lvl="1" eaLnBrk="1" hangingPunct="1"/>
            <a:r>
              <a:rPr lang="en-US" dirty="0" smtClean="0"/>
              <a:t>Deemed to sell assets on its 21</a:t>
            </a:r>
            <a:r>
              <a:rPr lang="en-US" baseline="30000" dirty="0" smtClean="0"/>
              <a:t>st</a:t>
            </a:r>
            <a:r>
              <a:rPr lang="en-US" dirty="0" smtClean="0"/>
              <a:t> anniversary</a:t>
            </a:r>
          </a:p>
          <a:p>
            <a:pPr lvl="1" eaLnBrk="1" hangingPunct="1"/>
            <a:r>
              <a:rPr lang="en-US" b="1" dirty="0" smtClean="0"/>
              <a:t>Means assets deemed sold at FMV, includes:</a:t>
            </a:r>
          </a:p>
          <a:p>
            <a:pPr lvl="2" eaLnBrk="1" hangingPunct="1"/>
            <a:r>
              <a:rPr lang="en-US" dirty="0" smtClean="0"/>
              <a:t>Capital property</a:t>
            </a:r>
          </a:p>
          <a:p>
            <a:pPr lvl="2" eaLnBrk="1" hangingPunct="1"/>
            <a:r>
              <a:rPr lang="en-US" dirty="0" smtClean="0"/>
              <a:t>Depreciable property</a:t>
            </a:r>
          </a:p>
          <a:p>
            <a:pPr lvl="2" eaLnBrk="1" hangingPunct="1"/>
            <a:r>
              <a:rPr lang="en-US" dirty="0" smtClean="0"/>
              <a:t>Land that is inventory</a:t>
            </a:r>
          </a:p>
          <a:p>
            <a:pPr lvl="2" eaLnBrk="1" hangingPunct="1"/>
            <a:r>
              <a:rPr lang="en-US" dirty="0" smtClean="0"/>
              <a:t>Resource Property</a:t>
            </a:r>
          </a:p>
          <a:p>
            <a:pPr eaLnBrk="1" hangingPunct="1"/>
            <a:r>
              <a:rPr lang="en-US" dirty="0" smtClean="0"/>
              <a:t>Exception is a spousal </a:t>
            </a:r>
            <a:r>
              <a:rPr lang="en-US" dirty="0" smtClean="0"/>
              <a:t>trust</a:t>
            </a:r>
          </a:p>
          <a:p>
            <a:pPr eaLnBrk="1" hangingPunct="1"/>
            <a:r>
              <a:rPr lang="en-US" dirty="0" smtClean="0"/>
              <a:t>Can’t roll assets out of a trust</a:t>
            </a:r>
            <a:endParaRPr lang="en-US" dirty="0" smtClean="0"/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0FBF0B0-F658-4210-8F95-57F5C9FBF732}" type="slidenum">
              <a:rPr lang="en-US" b="0">
                <a:solidFill>
                  <a:schemeClr val="bg1"/>
                </a:solidFill>
              </a:rPr>
              <a:pPr eaLnBrk="1" hangingPunct="1"/>
              <a:t>13</a:t>
            </a:fld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24582" name="Picture 4" descr="j0324672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3344863"/>
            <a:ext cx="2736850" cy="159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Transaction with Settlors and Beneficiaries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b="1" dirty="0" smtClean="0"/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Income Beneficiary – has right to the income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Property is deemed to be disposed of at </a:t>
            </a:r>
            <a:r>
              <a:rPr lang="en-US" dirty="0" smtClean="0"/>
              <a:t>FMV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For </a:t>
            </a:r>
            <a:r>
              <a:rPr lang="en-US" dirty="0" err="1" smtClean="0"/>
              <a:t>ppl</a:t>
            </a:r>
            <a:r>
              <a:rPr lang="en-US" dirty="0" smtClean="0"/>
              <a:t> you don’t trust</a:t>
            </a:r>
            <a:r>
              <a:rPr lang="en-US" dirty="0" smtClean="0"/>
              <a:t> </a:t>
            </a:r>
            <a:endParaRPr lang="en-US" dirty="0"/>
          </a:p>
          <a:p>
            <a:pPr marL="342900" lvl="1" indent="0"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Capital Beneficiary – has right to the capital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Property is deemed to be disposed at Cost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Same treatment if Beneficiary has both income and capital interest.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Beneficiaries assume the tax position</a:t>
            </a:r>
            <a:r>
              <a:rPr lang="en-US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For </a:t>
            </a:r>
            <a:r>
              <a:rPr lang="en-US" dirty="0" err="1" smtClean="0"/>
              <a:t>ppl</a:t>
            </a:r>
            <a:r>
              <a:rPr lang="en-US" dirty="0" smtClean="0"/>
              <a:t> you trust to perpetuate assets</a:t>
            </a:r>
            <a:endParaRPr lang="en-US" dirty="0" smtClean="0"/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765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0E5106C-8C9C-41DC-95F2-2296241808EC}" type="slidenum">
              <a:rPr lang="en-US" b="0">
                <a:solidFill>
                  <a:schemeClr val="bg1"/>
                </a:solidFill>
              </a:rPr>
              <a:pPr eaLnBrk="1" hangingPunct="1"/>
              <a:t>14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Spousal Trusts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937697"/>
            <a:ext cx="8229600" cy="4525963"/>
          </a:xfrm>
        </p:spPr>
        <p:txBody>
          <a:bodyPr/>
          <a:lstStyle/>
          <a:p>
            <a:pPr eaLnBrk="1" hangingPunct="1"/>
            <a:r>
              <a:rPr lang="en-US" b="1" dirty="0" smtClean="0"/>
              <a:t>Spousal trust </a:t>
            </a:r>
          </a:p>
          <a:p>
            <a:pPr lvl="1" eaLnBrk="1" hangingPunct="1"/>
            <a:r>
              <a:rPr lang="en-US" dirty="0" smtClean="0"/>
              <a:t>Spouse is entitled to receive all the income and</a:t>
            </a:r>
          </a:p>
          <a:p>
            <a:pPr lvl="1" eaLnBrk="1" hangingPunct="1"/>
            <a:r>
              <a:rPr lang="en-US" dirty="0" smtClean="0"/>
              <a:t>No other person can use or receive the capital of the trust until spouse’s death</a:t>
            </a:r>
          </a:p>
          <a:p>
            <a:pPr eaLnBrk="1" hangingPunct="1"/>
            <a:r>
              <a:rPr lang="en-US" dirty="0" smtClean="0"/>
              <a:t>Common use – to ensure spouse is taken care of until death but preserve assets for the children.</a:t>
            </a:r>
          </a:p>
          <a:p>
            <a:pPr lvl="1" eaLnBrk="1" hangingPunct="1">
              <a:buFontTx/>
              <a:buNone/>
            </a:pPr>
            <a:endParaRPr lang="en-US" dirty="0" smtClean="0"/>
          </a:p>
        </p:txBody>
      </p:sp>
      <p:sp>
        <p:nvSpPr>
          <p:cNvPr id="2867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8E1E6E0-182C-45EC-8993-F977A665CB7C}" type="slidenum">
              <a:rPr lang="en-US" b="0">
                <a:solidFill>
                  <a:schemeClr val="bg1"/>
                </a:solidFill>
              </a:rPr>
              <a:pPr eaLnBrk="1" hangingPunct="1"/>
              <a:t>15</a:t>
            </a:fld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28679" name="Picture 5" descr="j0078843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4365625"/>
            <a:ext cx="2371725" cy="185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Spousal Trusts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/>
              <a:t>Three unique features:</a:t>
            </a:r>
          </a:p>
          <a:p>
            <a:pPr lvl="1" eaLnBrk="1" hangingPunct="1"/>
            <a:r>
              <a:rPr lang="en-US" sz="2800" dirty="0" smtClean="0"/>
              <a:t>Property transferred into trust at cost.</a:t>
            </a:r>
          </a:p>
          <a:p>
            <a:pPr lvl="1" eaLnBrk="1" hangingPunct="1"/>
            <a:r>
              <a:rPr lang="en-US" sz="2800" dirty="0" smtClean="0"/>
              <a:t>21 year rule is waived for the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21 year anniversary.</a:t>
            </a:r>
          </a:p>
          <a:p>
            <a:pPr lvl="1" eaLnBrk="1" hangingPunct="1"/>
            <a:r>
              <a:rPr lang="en-US" sz="2800" dirty="0" smtClean="0"/>
              <a:t>Upon death of spouse – assets are deemed to be disposed of at FMV 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437B4AE-4226-4815-834C-CBB42264B534}" type="slidenum">
              <a:rPr lang="en-US" b="0">
                <a:solidFill>
                  <a:schemeClr val="bg1"/>
                </a:solidFill>
              </a:rPr>
              <a:pPr eaLnBrk="1" hangingPunct="1"/>
              <a:t>16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86394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Other Trusts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229600" cy="4785397"/>
          </a:xfrm>
        </p:spPr>
        <p:txBody>
          <a:bodyPr/>
          <a:lstStyle/>
          <a:p>
            <a:pPr marL="25400" indent="-25400" eaLnBrk="1" hangingPunct="1">
              <a:buFontTx/>
              <a:buNone/>
            </a:pPr>
            <a:r>
              <a:rPr lang="en-US" b="1" dirty="0" smtClean="0">
                <a:sym typeface="Wingdings" panose="05000000000000000000" pitchFamily="2" charset="2"/>
              </a:rPr>
              <a:t></a:t>
            </a:r>
            <a:r>
              <a:rPr lang="en-US" b="1" dirty="0" smtClean="0"/>
              <a:t>Tax Deferred Income Trust Plans:</a:t>
            </a:r>
          </a:p>
          <a:p>
            <a:r>
              <a:rPr lang="en-US" sz="2000" dirty="0" smtClean="0"/>
              <a:t>RPP,</a:t>
            </a:r>
            <a:r>
              <a:rPr lang="en-US" sz="2000" dirty="0"/>
              <a:t> </a:t>
            </a:r>
            <a:r>
              <a:rPr lang="en-US" sz="2000" dirty="0" smtClean="0"/>
              <a:t>RRSP, DPSP, RRIF, RESP </a:t>
            </a:r>
          </a:p>
          <a:p>
            <a:r>
              <a:rPr lang="en-US" sz="2000" dirty="0" smtClean="0"/>
              <a:t>Income earned is Not taxable and hold income for future distribution to beneficiaries </a:t>
            </a:r>
          </a:p>
          <a:p>
            <a:r>
              <a:rPr lang="en-US" sz="2000" dirty="0" smtClean="0"/>
              <a:t>Only taxable when amounts are withdrawn or distributed to beneficiary</a:t>
            </a:r>
          </a:p>
          <a:p>
            <a:pPr marL="25400" indent="-25400" eaLnBrk="1" hangingPunct="1">
              <a:buFontTx/>
              <a:buNone/>
            </a:pPr>
            <a:endParaRPr lang="en-US" sz="2000" dirty="0"/>
          </a:p>
          <a:p>
            <a:pPr marL="25400" indent="-25400" eaLnBrk="1" hangingPunct="1">
              <a:buFontTx/>
              <a:buNone/>
            </a:pPr>
            <a:r>
              <a:rPr lang="en-US" sz="2400" b="1" dirty="0" smtClean="0">
                <a:sym typeface="Wingdings" panose="05000000000000000000" pitchFamily="2" charset="2"/>
              </a:rPr>
              <a:t>Investment Trusts</a:t>
            </a:r>
          </a:p>
          <a:p>
            <a:r>
              <a:rPr lang="en-US" sz="2000" dirty="0" smtClean="0">
                <a:sym typeface="Wingdings" panose="05000000000000000000" pitchFamily="2" charset="2"/>
              </a:rPr>
              <a:t>Mutual funds, REIT, Income trust, Royalty trust</a:t>
            </a:r>
          </a:p>
          <a:p>
            <a:r>
              <a:rPr lang="en-US" sz="2000" dirty="0" smtClean="0">
                <a:sym typeface="Wingdings" panose="05000000000000000000" pitchFamily="2" charset="2"/>
              </a:rPr>
              <a:t>All annual income must be allocated to unit holders/beneficiaries are is TAXABLE		</a:t>
            </a:r>
            <a:endParaRPr lang="en-US" sz="2000" dirty="0" smtClean="0"/>
          </a:p>
        </p:txBody>
      </p:sp>
      <p:sp>
        <p:nvSpPr>
          <p:cNvPr id="3174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CF400DF-62AC-4065-82F9-C54027A3FE3E}" type="slidenum">
              <a:rPr lang="en-US" b="0">
                <a:solidFill>
                  <a:schemeClr val="bg1"/>
                </a:solidFill>
              </a:rPr>
              <a:pPr eaLnBrk="1" hangingPunct="1"/>
              <a:t>17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49263" indent="-449263" eaLnBrk="1" hangingPunct="1">
              <a:defRPr/>
            </a:pPr>
            <a:r>
              <a:rPr lang="en-US" smtClean="0"/>
              <a:t> The Use of Personal Trusts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b="1" smtClean="0"/>
              <a:t>Estate Freeze</a:t>
            </a: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6895BBE-5D9A-47EC-9529-7C5551817A64}" type="slidenum">
              <a:rPr lang="en-US" b="0">
                <a:solidFill>
                  <a:schemeClr val="bg1"/>
                </a:solidFill>
              </a:rPr>
              <a:pPr eaLnBrk="1" hangingPunct="1"/>
              <a:t>18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329732" name="Rectangle 4"/>
          <p:cNvSpPr>
            <a:spLocks noChangeArrowheads="1"/>
          </p:cNvSpPr>
          <p:nvPr/>
        </p:nvSpPr>
        <p:spPr bwMode="auto">
          <a:xfrm>
            <a:off x="6804025" y="2060575"/>
            <a:ext cx="1905000" cy="5334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Kids</a:t>
            </a:r>
          </a:p>
        </p:txBody>
      </p:sp>
      <p:sp>
        <p:nvSpPr>
          <p:cNvPr id="329733" name="Rectangle 5"/>
          <p:cNvSpPr>
            <a:spLocks noChangeArrowheads="1"/>
          </p:cNvSpPr>
          <p:nvPr/>
        </p:nvSpPr>
        <p:spPr bwMode="auto">
          <a:xfrm>
            <a:off x="3563938" y="4724400"/>
            <a:ext cx="25146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Family Co</a:t>
            </a:r>
          </a:p>
        </p:txBody>
      </p:sp>
      <p:sp>
        <p:nvSpPr>
          <p:cNvPr id="329734" name="Rectangle 6"/>
          <p:cNvSpPr>
            <a:spLocks noChangeArrowheads="1"/>
          </p:cNvSpPr>
          <p:nvPr/>
        </p:nvSpPr>
        <p:spPr bwMode="auto">
          <a:xfrm>
            <a:off x="1763713" y="2636838"/>
            <a:ext cx="1524000" cy="9906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000" dirty="0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  <a:p>
            <a:pPr algn="ctr"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Mom </a:t>
            </a:r>
          </a:p>
          <a:p>
            <a:pPr algn="ctr"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and </a:t>
            </a:r>
          </a:p>
          <a:p>
            <a:pPr algn="ctr"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Dad</a:t>
            </a:r>
          </a:p>
          <a:p>
            <a:pPr algn="ctr">
              <a:defRPr/>
            </a:pP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329735" name="Line 7"/>
          <p:cNvSpPr>
            <a:spLocks noChangeShapeType="1"/>
          </p:cNvSpPr>
          <p:nvPr/>
        </p:nvSpPr>
        <p:spPr bwMode="auto">
          <a:xfrm>
            <a:off x="3276600" y="3429000"/>
            <a:ext cx="914400" cy="1295400"/>
          </a:xfrm>
          <a:prstGeom prst="line">
            <a:avLst/>
          </a:prstGeom>
          <a:noFill/>
          <a:ln w="9525">
            <a:solidFill>
              <a:srgbClr val="E05C0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29736" name="Line 8"/>
          <p:cNvSpPr>
            <a:spLocks noChangeShapeType="1"/>
          </p:cNvSpPr>
          <p:nvPr/>
        </p:nvSpPr>
        <p:spPr bwMode="auto">
          <a:xfrm flipH="1">
            <a:off x="5724525" y="2708275"/>
            <a:ext cx="1676400" cy="1981200"/>
          </a:xfrm>
          <a:prstGeom prst="line">
            <a:avLst/>
          </a:prstGeom>
          <a:noFill/>
          <a:ln w="9525">
            <a:solidFill>
              <a:srgbClr val="E05C0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3803" name="Rectangle 9"/>
          <p:cNvSpPr>
            <a:spLocks noChangeArrowheads="1"/>
          </p:cNvSpPr>
          <p:nvPr/>
        </p:nvSpPr>
        <p:spPr bwMode="auto">
          <a:xfrm>
            <a:off x="827088" y="3789363"/>
            <a:ext cx="2590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Transfer common shares</a:t>
            </a:r>
          </a:p>
          <a:p>
            <a:pPr algn="ctr" eaLnBrk="1" hangingPunct="1"/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For preferred shares</a:t>
            </a:r>
          </a:p>
        </p:txBody>
      </p:sp>
      <p:sp>
        <p:nvSpPr>
          <p:cNvPr id="33804" name="Rectangle 10"/>
          <p:cNvSpPr>
            <a:spLocks noChangeArrowheads="1"/>
          </p:cNvSpPr>
          <p:nvPr/>
        </p:nvSpPr>
        <p:spPr bwMode="auto">
          <a:xfrm>
            <a:off x="4787900" y="2708275"/>
            <a:ext cx="1828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Subscribe for </a:t>
            </a:r>
          </a:p>
          <a:p>
            <a:pPr algn="ctr" eaLnBrk="1" hangingPunct="1"/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Common shares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914400" indent="-914400" eaLnBrk="1" hangingPunct="1">
              <a:defRPr/>
            </a:pPr>
            <a:r>
              <a:rPr lang="en-US" smtClean="0"/>
              <a:t>The Use of Personal Trusts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US" b="1" smtClean="0"/>
              <a:t>Administrative Benefits:</a:t>
            </a:r>
          </a:p>
          <a:p>
            <a:pPr marL="533400" indent="-533400" eaLnBrk="1" hangingPunct="1">
              <a:buFont typeface="Wingdings" panose="05000000000000000000" pitchFamily="2" charset="2"/>
              <a:buAutoNum type="arabicPeriod"/>
            </a:pPr>
            <a:r>
              <a:rPr lang="en-US" smtClean="0"/>
              <a:t>Provide a vehicle to manage property for those who cannot.</a:t>
            </a:r>
          </a:p>
          <a:p>
            <a:pPr marL="533400" indent="-533400" eaLnBrk="1" hangingPunct="1">
              <a:buFont typeface="Wingdings" panose="05000000000000000000" pitchFamily="2" charset="2"/>
              <a:buAutoNum type="arabicPeriod"/>
            </a:pPr>
            <a:r>
              <a:rPr lang="en-US" smtClean="0"/>
              <a:t>Provide direction on how to use the property</a:t>
            </a:r>
          </a:p>
          <a:p>
            <a:pPr marL="533400" indent="-533400" eaLnBrk="1" hangingPunct="1">
              <a:buFont typeface="Wingdings" panose="05000000000000000000" pitchFamily="2" charset="2"/>
              <a:buAutoNum type="arabicPeriod"/>
            </a:pPr>
            <a:r>
              <a:rPr lang="en-US" smtClean="0"/>
              <a:t>Preserve the asset</a:t>
            </a:r>
          </a:p>
          <a:p>
            <a:pPr marL="533400" indent="-533400" eaLnBrk="1" hangingPunct="1">
              <a:buFont typeface="Wingdings" panose="05000000000000000000" pitchFamily="2" charset="2"/>
              <a:buAutoNum type="arabicPeriod"/>
            </a:pPr>
            <a:r>
              <a:rPr lang="en-US" smtClean="0"/>
              <a:t>Hold property for future grandchildren</a:t>
            </a: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584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89E397C-C0A3-40FF-B9F5-CF32214F1A58}" type="slidenum">
              <a:rPr lang="en-US" b="0">
                <a:solidFill>
                  <a:schemeClr val="bg1"/>
                </a:solidFill>
              </a:rPr>
              <a:pPr eaLnBrk="1" hangingPunct="1"/>
              <a:t>19</a:t>
            </a:fld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35846" name="Picture 4" descr="j0364116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3860800"/>
            <a:ext cx="1008063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7" name="Picture 5" descr="j0285626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4711700"/>
            <a:ext cx="1943100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z="4400" smtClean="0"/>
              <a:t>Trusts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11200" indent="-711200" eaLnBrk="1" hangingPunct="1">
              <a:buFont typeface="Wingdings" panose="05000000000000000000" pitchFamily="2" charset="2"/>
              <a:buAutoNum type="romanUcPeriod"/>
            </a:pPr>
            <a:r>
              <a:rPr lang="en-CA" sz="3200" smtClean="0"/>
              <a:t>The Trust Entity</a:t>
            </a:r>
          </a:p>
          <a:p>
            <a:pPr marL="711200" indent="-711200" eaLnBrk="1" hangingPunct="1">
              <a:buFont typeface="Wingdings" panose="05000000000000000000" pitchFamily="2" charset="2"/>
              <a:buAutoNum type="romanUcPeriod"/>
            </a:pPr>
            <a:r>
              <a:rPr lang="en-CA" sz="3200" smtClean="0"/>
              <a:t>Tax Treatment of Trusts</a:t>
            </a:r>
          </a:p>
          <a:p>
            <a:pPr marL="711200" indent="-711200" eaLnBrk="1" hangingPunct="1">
              <a:buFont typeface="Wingdings" panose="05000000000000000000" pitchFamily="2" charset="2"/>
              <a:buAutoNum type="romanUcPeriod"/>
            </a:pPr>
            <a:r>
              <a:rPr lang="en-CA" sz="3200" smtClean="0"/>
              <a:t>The Use of Personal Trusts</a:t>
            </a:r>
          </a:p>
          <a:p>
            <a:pPr marL="711200" indent="-711200" eaLnBrk="1" hangingPunct="1">
              <a:buFont typeface="Wingdings" panose="05000000000000000000" pitchFamily="2" charset="2"/>
              <a:buAutoNum type="romanUcPeriod"/>
            </a:pPr>
            <a:r>
              <a:rPr lang="en-CA" sz="3200" smtClean="0"/>
              <a:t>The Use of Commercial Trusts</a:t>
            </a:r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229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188AB48-2DEB-4867-AA85-3B8ACA379534}" type="slidenum">
              <a:rPr lang="en-US" b="0">
                <a:solidFill>
                  <a:schemeClr val="bg1"/>
                </a:solidFill>
              </a:rPr>
              <a:pPr eaLnBrk="1" hangingPunct="1"/>
              <a:t>2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06400" indent="-406400" eaLnBrk="1" hangingPunct="1">
              <a:defRPr/>
            </a:pPr>
            <a:r>
              <a:rPr lang="en-US" smtClean="0"/>
              <a:t>The Use of Commercial Trusts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Purpose - allow smaller investors to:</a:t>
            </a:r>
          </a:p>
          <a:p>
            <a:pPr lvl="1" eaLnBrk="1" hangingPunct="1"/>
            <a:r>
              <a:rPr lang="en-US" dirty="0" smtClean="0"/>
              <a:t>Participate in variety of investments</a:t>
            </a:r>
          </a:p>
          <a:p>
            <a:pPr lvl="1" eaLnBrk="1" hangingPunct="1"/>
            <a:r>
              <a:rPr lang="en-US" dirty="0" smtClean="0"/>
              <a:t>Spread risk</a:t>
            </a:r>
          </a:p>
          <a:p>
            <a:pPr lvl="1" eaLnBrk="1" hangingPunct="1"/>
            <a:r>
              <a:rPr lang="en-US" dirty="0" smtClean="0"/>
              <a:t>Gain access to professional investment management</a:t>
            </a: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686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C10CE2E-8BB3-43A4-9CAA-E6D9BA52B9B1}" type="slidenum">
              <a:rPr lang="en-US" b="0">
                <a:solidFill>
                  <a:schemeClr val="bg1"/>
                </a:solidFill>
              </a:rPr>
              <a:pPr eaLnBrk="1" hangingPunct="1"/>
              <a:t>20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 Trust Entity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b="1" dirty="0" smtClean="0"/>
              <a:t>Definition of a Trust:</a:t>
            </a:r>
          </a:p>
          <a:p>
            <a:pPr eaLnBrk="1" hangingPunct="1">
              <a:defRPr/>
            </a:pPr>
            <a:r>
              <a:rPr lang="en-US" sz="2400" dirty="0" smtClean="0"/>
              <a:t>Trust not defined in </a:t>
            </a:r>
            <a:r>
              <a:rPr lang="en-US" sz="2400" i="1" dirty="0" smtClean="0"/>
              <a:t>The ACT.</a:t>
            </a:r>
          </a:p>
          <a:p>
            <a:pPr lvl="1" eaLnBrk="1" hangingPunct="1">
              <a:defRPr/>
            </a:pPr>
            <a:r>
              <a:rPr lang="en-US" sz="1900" dirty="0" smtClean="0"/>
              <a:t>Merely outlines the tax treatment of the income</a:t>
            </a:r>
          </a:p>
          <a:p>
            <a:pPr eaLnBrk="1" hangingPunct="1">
              <a:defRPr/>
            </a:pPr>
            <a:r>
              <a:rPr lang="en-US" sz="2400" b="1" dirty="0" smtClean="0"/>
              <a:t>A trust is “a legal arrangement whereby a person </a:t>
            </a:r>
            <a:r>
              <a:rPr lang="en-US" sz="2400" b="1" i="1" dirty="0" smtClean="0">
                <a:solidFill>
                  <a:srgbClr val="FF0000"/>
                </a:solidFill>
              </a:rPr>
              <a:t>transfers property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/>
              <a:t>to another person </a:t>
            </a:r>
            <a:r>
              <a:rPr lang="en-US" sz="2400" b="1" i="1" dirty="0" smtClean="0">
                <a:solidFill>
                  <a:srgbClr val="FF0000"/>
                </a:solidFill>
              </a:rPr>
              <a:t>to hold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/>
              <a:t>for the </a:t>
            </a:r>
            <a:r>
              <a:rPr lang="en-US" sz="2400" b="1" i="1" dirty="0" smtClean="0">
                <a:solidFill>
                  <a:srgbClr val="FF0000"/>
                </a:solidFill>
              </a:rPr>
              <a:t>benefit</a:t>
            </a:r>
            <a:r>
              <a:rPr lang="en-US" sz="2400" b="1" dirty="0" smtClean="0">
                <a:solidFill>
                  <a:srgbClr val="262673"/>
                </a:solidFill>
              </a:rPr>
              <a:t> </a:t>
            </a:r>
            <a:r>
              <a:rPr lang="en-US" sz="2400" b="1" dirty="0" smtClean="0"/>
              <a:t>of one or more persons”</a:t>
            </a: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331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52A5CE2-CBCD-4846-8585-EDF05E4CF750}" type="slidenum">
              <a:rPr lang="en-US" b="0">
                <a:solidFill>
                  <a:schemeClr val="bg1"/>
                </a:solidFill>
              </a:rPr>
              <a:pPr eaLnBrk="1" hangingPunct="1"/>
              <a:t>3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309252" name="Oval 4"/>
          <p:cNvSpPr>
            <a:spLocks noChangeArrowheads="1"/>
          </p:cNvSpPr>
          <p:nvPr/>
        </p:nvSpPr>
        <p:spPr bwMode="auto">
          <a:xfrm>
            <a:off x="4114800" y="4953000"/>
            <a:ext cx="2286000" cy="7620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Trust</a:t>
            </a:r>
          </a:p>
        </p:txBody>
      </p:sp>
      <p:sp>
        <p:nvSpPr>
          <p:cNvPr id="309253" name="Text Box 5"/>
          <p:cNvSpPr txBox="1">
            <a:spLocks noChangeArrowheads="1"/>
          </p:cNvSpPr>
          <p:nvPr/>
        </p:nvSpPr>
        <p:spPr bwMode="auto">
          <a:xfrm>
            <a:off x="1676400" y="5562600"/>
            <a:ext cx="1046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Settler</a:t>
            </a:r>
          </a:p>
        </p:txBody>
      </p:sp>
      <p:sp>
        <p:nvSpPr>
          <p:cNvPr id="309254" name="Text Box 6"/>
          <p:cNvSpPr txBox="1">
            <a:spLocks noChangeArrowheads="1"/>
          </p:cNvSpPr>
          <p:nvPr/>
        </p:nvSpPr>
        <p:spPr bwMode="auto">
          <a:xfrm>
            <a:off x="2819400" y="4267200"/>
            <a:ext cx="1096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Trustee</a:t>
            </a:r>
          </a:p>
        </p:txBody>
      </p:sp>
      <p:sp>
        <p:nvSpPr>
          <p:cNvPr id="309255" name="Text Box 7"/>
          <p:cNvSpPr txBox="1">
            <a:spLocks noChangeArrowheads="1"/>
          </p:cNvSpPr>
          <p:nvPr/>
        </p:nvSpPr>
        <p:spPr bwMode="auto">
          <a:xfrm>
            <a:off x="6400800" y="4267200"/>
            <a:ext cx="1603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Beneficiary</a:t>
            </a:r>
          </a:p>
        </p:txBody>
      </p:sp>
      <p:sp>
        <p:nvSpPr>
          <p:cNvPr id="309256" name="Line 8"/>
          <p:cNvSpPr>
            <a:spLocks noChangeShapeType="1"/>
          </p:cNvSpPr>
          <p:nvPr/>
        </p:nvSpPr>
        <p:spPr bwMode="auto">
          <a:xfrm flipV="1">
            <a:off x="2743200" y="5410200"/>
            <a:ext cx="1371600" cy="381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09257" name="Line 9"/>
          <p:cNvSpPr>
            <a:spLocks noChangeShapeType="1"/>
          </p:cNvSpPr>
          <p:nvPr/>
        </p:nvSpPr>
        <p:spPr bwMode="auto">
          <a:xfrm>
            <a:off x="3810000" y="4648200"/>
            <a:ext cx="457200" cy="457200"/>
          </a:xfrm>
          <a:prstGeom prst="line">
            <a:avLst/>
          </a:prstGeom>
          <a:noFill/>
          <a:ln w="38100">
            <a:solidFill>
              <a:schemeClr val="tx2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09258" name="Line 10"/>
          <p:cNvSpPr>
            <a:spLocks noChangeShapeType="1"/>
          </p:cNvSpPr>
          <p:nvPr/>
        </p:nvSpPr>
        <p:spPr bwMode="auto">
          <a:xfrm flipV="1">
            <a:off x="6248400" y="4648200"/>
            <a:ext cx="533400" cy="457200"/>
          </a:xfrm>
          <a:prstGeom prst="line">
            <a:avLst/>
          </a:prstGeom>
          <a:noFill/>
          <a:ln w="38100">
            <a:solidFill>
              <a:schemeClr val="tx2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09259" name="Text Box 11"/>
          <p:cNvSpPr txBox="1">
            <a:spLocks noChangeArrowheads="1"/>
          </p:cNvSpPr>
          <p:nvPr/>
        </p:nvSpPr>
        <p:spPr bwMode="auto">
          <a:xfrm>
            <a:off x="3200400" y="5638800"/>
            <a:ext cx="846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Assets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Definition of a Trust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/>
              <a:t>Trust does not have status of a legal person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Format closer to a partnership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Existence is created by trust documents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Outline the obligations of the trust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Different – income can be taxed in the trust or allocated to beneficiaries for taxation.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Allocation is discretionary.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Beneficiaries – can be capital or income beneficiaries</a:t>
            </a:r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434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79E0FC8-8946-4625-9170-5E6E51A59BD2}" type="slidenum">
              <a:rPr lang="en-US" b="0">
                <a:solidFill>
                  <a:schemeClr val="bg1"/>
                </a:solidFill>
              </a:rPr>
              <a:pPr eaLnBrk="1" hangingPunct="1"/>
              <a:t>4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Types of Trusts</a:t>
            </a:r>
          </a:p>
        </p:txBody>
      </p:sp>
      <p:sp>
        <p:nvSpPr>
          <p:cNvPr id="15363" name="Content Placeholder 28"/>
          <p:cNvSpPr>
            <a:spLocks noGrp="1"/>
          </p:cNvSpPr>
          <p:nvPr>
            <p:ph idx="1"/>
          </p:nvPr>
        </p:nvSpPr>
        <p:spPr>
          <a:xfrm>
            <a:off x="8233340" y="219075"/>
            <a:ext cx="3064967" cy="4525963"/>
          </a:xfrm>
        </p:spPr>
        <p:txBody>
          <a:bodyPr/>
          <a:lstStyle/>
          <a:p>
            <a:r>
              <a:rPr lang="en-CA" sz="3600" dirty="0">
                <a:solidFill>
                  <a:schemeClr val="tx2"/>
                </a:solidFill>
              </a:rPr>
              <a:t>ITA  108(1):</a:t>
            </a:r>
            <a:r>
              <a:rPr lang="en-CA" dirty="0">
                <a:solidFill>
                  <a:schemeClr val="tx2"/>
                </a:solidFill>
              </a:rPr>
              <a:t>                                                                                                               </a:t>
            </a:r>
          </a:p>
          <a:p>
            <a:endParaRPr lang="en-US" dirty="0" smtClean="0"/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E4488BF-5CF2-4E67-A75A-6BE3B96A4AFD}" type="slidenum">
              <a:rPr lang="en-US" b="0">
                <a:solidFill>
                  <a:schemeClr val="bg1"/>
                </a:solidFill>
              </a:rPr>
              <a:pPr eaLnBrk="1" hangingPunct="1"/>
              <a:t>5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311300" name="Text Box 4"/>
          <p:cNvSpPr txBox="1">
            <a:spLocks noChangeArrowheads="1"/>
          </p:cNvSpPr>
          <p:nvPr/>
        </p:nvSpPr>
        <p:spPr bwMode="auto">
          <a:xfrm>
            <a:off x="1331640" y="1848608"/>
            <a:ext cx="1883208" cy="52322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Inter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Vivos</a:t>
            </a:r>
            <a:endParaRPr lang="en-US" sz="28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11301" name="Text Box 5"/>
          <p:cNvSpPr txBox="1">
            <a:spLocks noChangeArrowheads="1"/>
          </p:cNvSpPr>
          <p:nvPr/>
        </p:nvSpPr>
        <p:spPr bwMode="auto">
          <a:xfrm>
            <a:off x="4285194" y="1827540"/>
            <a:ext cx="4345164" cy="52322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Testamentary (upon death)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11302" name="Line 6"/>
          <p:cNvSpPr>
            <a:spLocks noChangeShapeType="1"/>
          </p:cNvSpPr>
          <p:nvPr/>
        </p:nvSpPr>
        <p:spPr bwMode="auto">
          <a:xfrm>
            <a:off x="2771775" y="2492375"/>
            <a:ext cx="0" cy="76200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 type="triangle" w="med" len="med"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11303" name="Line 7"/>
          <p:cNvSpPr>
            <a:spLocks noChangeShapeType="1"/>
          </p:cNvSpPr>
          <p:nvPr/>
        </p:nvSpPr>
        <p:spPr bwMode="auto">
          <a:xfrm>
            <a:off x="5940425" y="2492375"/>
            <a:ext cx="0" cy="762000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 type="triangle" w="med" len="med"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11304" name="Text Box 8"/>
          <p:cNvSpPr txBox="1">
            <a:spLocks noChangeArrowheads="1"/>
          </p:cNvSpPr>
          <p:nvPr/>
        </p:nvSpPr>
        <p:spPr bwMode="auto">
          <a:xfrm>
            <a:off x="1981200" y="3276600"/>
            <a:ext cx="16621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In Lifetime</a:t>
            </a:r>
          </a:p>
        </p:txBody>
      </p:sp>
      <p:sp>
        <p:nvSpPr>
          <p:cNvPr id="311305" name="Text Box 9"/>
          <p:cNvSpPr txBox="1">
            <a:spLocks noChangeArrowheads="1"/>
          </p:cNvSpPr>
          <p:nvPr/>
        </p:nvSpPr>
        <p:spPr bwMode="auto">
          <a:xfrm>
            <a:off x="5334000" y="3276600"/>
            <a:ext cx="14589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On Death</a:t>
            </a:r>
          </a:p>
        </p:txBody>
      </p:sp>
      <p:sp>
        <p:nvSpPr>
          <p:cNvPr id="311306" name="Line 10"/>
          <p:cNvSpPr>
            <a:spLocks noChangeShapeType="1"/>
          </p:cNvSpPr>
          <p:nvPr/>
        </p:nvSpPr>
        <p:spPr bwMode="auto">
          <a:xfrm>
            <a:off x="3635375" y="2492375"/>
            <a:ext cx="1143000" cy="1752600"/>
          </a:xfrm>
          <a:prstGeom prst="line">
            <a:avLst/>
          </a:prstGeom>
          <a:noFill/>
          <a:ln w="38100">
            <a:solidFill>
              <a:srgbClr val="FFFFFF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11307" name="Line 11"/>
          <p:cNvSpPr>
            <a:spLocks noChangeShapeType="1"/>
          </p:cNvSpPr>
          <p:nvPr/>
        </p:nvSpPr>
        <p:spPr bwMode="auto">
          <a:xfrm>
            <a:off x="1835150" y="2492375"/>
            <a:ext cx="0" cy="1676400"/>
          </a:xfrm>
          <a:prstGeom prst="line">
            <a:avLst/>
          </a:prstGeom>
          <a:noFill/>
          <a:ln w="38100">
            <a:solidFill>
              <a:srgbClr val="FFFFFF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11308" name="Line 12"/>
          <p:cNvSpPr>
            <a:spLocks noChangeShapeType="1"/>
          </p:cNvSpPr>
          <p:nvPr/>
        </p:nvSpPr>
        <p:spPr bwMode="auto">
          <a:xfrm>
            <a:off x="4859338" y="2492375"/>
            <a:ext cx="0" cy="1676400"/>
          </a:xfrm>
          <a:prstGeom prst="line">
            <a:avLst/>
          </a:prstGeom>
          <a:noFill/>
          <a:ln w="38100">
            <a:solidFill>
              <a:srgbClr val="FFFFFF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11309" name="Text Box 13"/>
          <p:cNvSpPr txBox="1">
            <a:spLocks noChangeArrowheads="1"/>
          </p:cNvSpPr>
          <p:nvPr/>
        </p:nvSpPr>
        <p:spPr bwMode="auto">
          <a:xfrm>
            <a:off x="755650" y="4221163"/>
            <a:ext cx="2071688" cy="523875"/>
          </a:xfrm>
          <a:prstGeom prst="rect">
            <a:avLst/>
          </a:prstGeom>
          <a:noFill/>
          <a:ln w="381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Commercial</a:t>
            </a:r>
          </a:p>
        </p:txBody>
      </p:sp>
      <p:sp>
        <p:nvSpPr>
          <p:cNvPr id="311310" name="Text Box 14"/>
          <p:cNvSpPr txBox="1">
            <a:spLocks noChangeArrowheads="1"/>
          </p:cNvSpPr>
          <p:nvPr/>
        </p:nvSpPr>
        <p:spPr bwMode="auto">
          <a:xfrm>
            <a:off x="4787900" y="4221163"/>
            <a:ext cx="1519238" cy="523875"/>
          </a:xfrm>
          <a:prstGeom prst="rect">
            <a:avLst/>
          </a:prstGeom>
          <a:noFill/>
          <a:ln w="381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Personal</a:t>
            </a:r>
          </a:p>
        </p:txBody>
      </p:sp>
      <p:sp>
        <p:nvSpPr>
          <p:cNvPr id="311311" name="Line 15"/>
          <p:cNvSpPr>
            <a:spLocks noChangeShapeType="1"/>
          </p:cNvSpPr>
          <p:nvPr/>
        </p:nvSpPr>
        <p:spPr bwMode="auto">
          <a:xfrm>
            <a:off x="6011863" y="4797425"/>
            <a:ext cx="0" cy="762000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11312" name="Line 16"/>
          <p:cNvSpPr>
            <a:spLocks noChangeShapeType="1"/>
          </p:cNvSpPr>
          <p:nvPr/>
        </p:nvSpPr>
        <p:spPr bwMode="auto">
          <a:xfrm>
            <a:off x="1763713" y="4797425"/>
            <a:ext cx="0" cy="762000"/>
          </a:xfrm>
          <a:prstGeom prst="line">
            <a:avLst/>
          </a:prstGeom>
          <a:noFill/>
          <a:ln w="38100">
            <a:solidFill>
              <a:srgbClr val="FFFFFF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11313" name="Text Box 17"/>
          <p:cNvSpPr txBox="1">
            <a:spLocks noChangeArrowheads="1"/>
          </p:cNvSpPr>
          <p:nvPr/>
        </p:nvSpPr>
        <p:spPr bwMode="auto">
          <a:xfrm>
            <a:off x="1042988" y="5516563"/>
            <a:ext cx="15636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Purchased</a:t>
            </a:r>
          </a:p>
        </p:txBody>
      </p:sp>
      <p:sp>
        <p:nvSpPr>
          <p:cNvPr id="311314" name="Text Box 18"/>
          <p:cNvSpPr txBox="1">
            <a:spLocks noChangeArrowheads="1"/>
          </p:cNvSpPr>
          <p:nvPr/>
        </p:nvSpPr>
        <p:spPr bwMode="auto">
          <a:xfrm>
            <a:off x="5076825" y="5516563"/>
            <a:ext cx="2120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Not Purchased</a:t>
            </a:r>
          </a:p>
        </p:txBody>
      </p:sp>
      <p:sp>
        <p:nvSpPr>
          <p:cNvPr id="22" name="Line 6"/>
          <p:cNvSpPr>
            <a:spLocks noChangeShapeType="1"/>
          </p:cNvSpPr>
          <p:nvPr/>
        </p:nvSpPr>
        <p:spPr bwMode="auto">
          <a:xfrm>
            <a:off x="2771775" y="2492375"/>
            <a:ext cx="0" cy="762000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 type="triangle" w="med" len="med"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3635375" y="2492375"/>
            <a:ext cx="1143000" cy="1752600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>
            <a:off x="1835150" y="2492375"/>
            <a:ext cx="0" cy="1676400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>
            <a:off x="4859338" y="2492375"/>
            <a:ext cx="0" cy="1676400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6" name="Text Box 13"/>
          <p:cNvSpPr txBox="1">
            <a:spLocks noChangeArrowheads="1"/>
          </p:cNvSpPr>
          <p:nvPr/>
        </p:nvSpPr>
        <p:spPr bwMode="auto">
          <a:xfrm>
            <a:off x="755650" y="4221163"/>
            <a:ext cx="2071688" cy="523875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Commercial</a:t>
            </a: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4787900" y="4221163"/>
            <a:ext cx="1520825" cy="523875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Personal</a:t>
            </a:r>
          </a:p>
        </p:txBody>
      </p:sp>
      <p:sp>
        <p:nvSpPr>
          <p:cNvPr id="28" name="Line 16"/>
          <p:cNvSpPr>
            <a:spLocks noChangeShapeType="1"/>
          </p:cNvSpPr>
          <p:nvPr/>
        </p:nvSpPr>
        <p:spPr bwMode="auto">
          <a:xfrm>
            <a:off x="1763713" y="4797425"/>
            <a:ext cx="0" cy="762000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vivo Trust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(settler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is still alive)</a:t>
            </a:r>
          </a:p>
          <a:p>
            <a:pPr lvl="1">
              <a:defRPr/>
            </a:pPr>
            <a:r>
              <a:rPr lang="en-US" sz="2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 used to protect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assets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maybe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creditors. Assets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in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Trust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are no longer yours. 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Arial" charset="0"/>
            </a:endParaRPr>
          </a:p>
          <a:p>
            <a:pPr lvl="1">
              <a:defRPr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Pay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taxes today on asset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FMV Except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is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benificary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 is wife</a:t>
            </a:r>
          </a:p>
          <a:p>
            <a:endParaRPr lang="en-US" dirty="0" smtClean="0"/>
          </a:p>
          <a:p>
            <a:r>
              <a:rPr lang="en-US" dirty="0" smtClean="0"/>
              <a:t>Testamentary trust: once </a:t>
            </a:r>
            <a:r>
              <a:rPr lang="en-US" dirty="0" err="1" smtClean="0"/>
              <a:t>youre</a:t>
            </a:r>
            <a:r>
              <a:rPr lang="en-US" dirty="0" smtClean="0"/>
              <a:t> dead.</a:t>
            </a:r>
          </a:p>
          <a:p>
            <a:pPr lvl="1"/>
            <a:r>
              <a:rPr lang="en-US" dirty="0" smtClean="0"/>
              <a:t>Tax consequence transferred to your </a:t>
            </a:r>
            <a:r>
              <a:rPr lang="en-US" dirty="0" err="1" smtClean="0"/>
              <a:t>benificiary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6BF876-7989-436E-A3E8-D17D54B0366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44374"/>
      </p:ext>
    </p:extLst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Types of Trusts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b="1" dirty="0" smtClean="0"/>
              <a:t>Personal:</a:t>
            </a:r>
          </a:p>
          <a:p>
            <a:pPr lvl="1" eaLnBrk="1" hangingPunct="1"/>
            <a:r>
              <a:rPr lang="en-US" dirty="0" smtClean="0"/>
              <a:t>Used for estate and tax </a:t>
            </a:r>
            <a:r>
              <a:rPr lang="en-US" dirty="0" smtClean="0"/>
              <a:t>planning</a:t>
            </a:r>
          </a:p>
          <a:p>
            <a:pPr lvl="1" eaLnBrk="1" hangingPunct="1"/>
            <a:r>
              <a:rPr lang="en-US" dirty="0" smtClean="0"/>
              <a:t>Taxed at highest </a:t>
            </a:r>
            <a:r>
              <a:rPr lang="en-US" smtClean="0"/>
              <a:t>tax rate</a:t>
            </a:r>
            <a:endParaRPr lang="en-US" dirty="0" smtClean="0"/>
          </a:p>
          <a:p>
            <a:pPr eaLnBrk="1" hangingPunct="1">
              <a:buFontTx/>
              <a:buNone/>
            </a:pPr>
            <a:r>
              <a:rPr lang="en-US" b="1" dirty="0" smtClean="0"/>
              <a:t>Commercial:</a:t>
            </a:r>
          </a:p>
          <a:p>
            <a:pPr lvl="1" eaLnBrk="1" hangingPunct="1"/>
            <a:r>
              <a:rPr lang="en-US" dirty="0" smtClean="0"/>
              <a:t>Traded on the stock exchange</a:t>
            </a:r>
          </a:p>
          <a:p>
            <a:pPr lvl="1" eaLnBrk="1" hangingPunct="1"/>
            <a:r>
              <a:rPr lang="en-US" dirty="0" smtClean="0"/>
              <a:t>Examples include mutual </a:t>
            </a:r>
            <a:r>
              <a:rPr lang="en-US" dirty="0" smtClean="0"/>
              <a:t>funds (mutual fund is a trust), </a:t>
            </a:r>
            <a:r>
              <a:rPr lang="en-US" dirty="0" smtClean="0"/>
              <a:t>REITs and royalty </a:t>
            </a:r>
            <a:r>
              <a:rPr lang="en-US" dirty="0" smtClean="0"/>
              <a:t>trusts</a:t>
            </a:r>
          </a:p>
          <a:p>
            <a:pPr lvl="1" eaLnBrk="1" hangingPunct="1"/>
            <a:r>
              <a:rPr lang="en-US" dirty="0" smtClean="0"/>
              <a:t>Not taxed at 29%</a:t>
            </a:r>
            <a:endParaRPr lang="en-US" dirty="0" smtClean="0"/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8C76860-3971-432B-A1B3-CA4811952435}" type="slidenum">
              <a:rPr lang="en-US" b="0">
                <a:solidFill>
                  <a:schemeClr val="bg1"/>
                </a:solidFill>
              </a:rPr>
              <a:pPr eaLnBrk="1" hangingPunct="1"/>
              <a:t>7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371600" indent="-457200" eaLnBrk="1" hangingPunct="1">
              <a:defRPr/>
            </a:pPr>
            <a:r>
              <a:rPr lang="en-US" smtClean="0"/>
              <a:t>Tax Treatment of Trusts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Considered an </a:t>
            </a:r>
            <a:r>
              <a:rPr lang="en-US" b="1" dirty="0" smtClean="0">
                <a:solidFill>
                  <a:srgbClr val="FF0000"/>
                </a:solidFill>
              </a:rPr>
              <a:t>Individual (Taxed like a person)</a:t>
            </a:r>
            <a:endParaRPr lang="en-US" b="1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dirty="0" smtClean="0"/>
              <a:t>Represents a separate entity</a:t>
            </a:r>
          </a:p>
          <a:p>
            <a:pPr eaLnBrk="1" hangingPunct="1"/>
            <a:r>
              <a:rPr lang="en-US" dirty="0" smtClean="0"/>
              <a:t>Taxable in Canada if resident in Canada any time in the year</a:t>
            </a:r>
          </a:p>
          <a:p>
            <a:pPr lvl="1" eaLnBrk="1" hangingPunct="1"/>
            <a:r>
              <a:rPr lang="en-US" b="1" dirty="0" smtClean="0">
                <a:solidFill>
                  <a:srgbClr val="FF0000"/>
                </a:solidFill>
              </a:rPr>
              <a:t>Residency established by residency status of trustee(s</a:t>
            </a:r>
            <a:r>
              <a:rPr lang="en-US" dirty="0" smtClean="0"/>
              <a:t>).</a:t>
            </a:r>
          </a:p>
          <a:p>
            <a:pPr lvl="2" eaLnBrk="1" hangingPunct="1"/>
            <a:r>
              <a:rPr lang="en-US" dirty="0" smtClean="0"/>
              <a:t>Multiple trustees – who exercises control and to what extent.</a:t>
            </a:r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DD59F43-AE99-40EF-B69E-B8E504610666}" type="slidenum">
              <a:rPr lang="en-US" b="0">
                <a:solidFill>
                  <a:schemeClr val="bg1"/>
                </a:solidFill>
              </a:rPr>
              <a:pPr eaLnBrk="1" hangingPunct="1"/>
              <a:t>8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Determination of </a:t>
            </a:r>
            <a:br>
              <a:rPr lang="en-US" smtClean="0"/>
            </a:br>
            <a:r>
              <a:rPr lang="en-US" smtClean="0"/>
              <a:t>Taxable Income and Tax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Use the net income formula (Chapter 3) LESS amounts distributed to beneficiaries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Trust files a separate tax return (T3) </a:t>
            </a:r>
            <a:r>
              <a:rPr lang="en-US" dirty="0" smtClean="0"/>
              <a:t> (T1 is person, T2 is corporation, T3 trust)</a:t>
            </a: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</p:txBody>
      </p:sp>
      <p:sp>
        <p:nvSpPr>
          <p:cNvPr id="1843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265445D-954D-4B4B-8D82-9920B9479DD6}" type="slidenum">
              <a:rPr lang="en-US" b="0">
                <a:solidFill>
                  <a:schemeClr val="bg1"/>
                </a:solidFill>
              </a:rPr>
              <a:pPr eaLnBrk="1" hangingPunct="1"/>
              <a:t>9</a:t>
            </a:fld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18438" name="Picture 4" descr="j0250754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657600"/>
            <a:ext cx="2524125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7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7e" id="{A9C861FF-8E56-464A-9FBF-C3F15B493246}" vid="{457C4607-44CE-4CAF-B211-A0F2A663161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Theme17e</Template>
  <TotalTime>500</TotalTime>
  <Words>1105</Words>
  <Application>Microsoft Office PowerPoint</Application>
  <PresentationFormat>On-screen Show (4:3)</PresentationFormat>
  <Paragraphs>188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Arial Narrow</vt:lpstr>
      <vt:lpstr>Times New Roman</vt:lpstr>
      <vt:lpstr>Wingdings</vt:lpstr>
      <vt:lpstr>Theme17e</vt:lpstr>
      <vt:lpstr>PowerPoint Presentation</vt:lpstr>
      <vt:lpstr>Trusts</vt:lpstr>
      <vt:lpstr>The Trust Entity</vt:lpstr>
      <vt:lpstr>Definition of a Trust</vt:lpstr>
      <vt:lpstr>Types of Trusts</vt:lpstr>
      <vt:lpstr>PowerPoint Presentation</vt:lpstr>
      <vt:lpstr>Types of Trusts</vt:lpstr>
      <vt:lpstr>Tax Treatment of Trusts</vt:lpstr>
      <vt:lpstr>Determination of  Taxable Income and Tax</vt:lpstr>
      <vt:lpstr>Determination of  Taxable Income and Tax</vt:lpstr>
      <vt:lpstr>Determination of  Taxable Income and Tax</vt:lpstr>
      <vt:lpstr>Income Allocation and Beneficiaries</vt:lpstr>
      <vt:lpstr>21 Year Rule</vt:lpstr>
      <vt:lpstr>Transaction with Settlors and Beneficiaries</vt:lpstr>
      <vt:lpstr>Spousal Trusts</vt:lpstr>
      <vt:lpstr>Spousal Trusts</vt:lpstr>
      <vt:lpstr>Other Trusts</vt:lpstr>
      <vt:lpstr> The Use of Personal Trusts</vt:lpstr>
      <vt:lpstr>The Use of Personal Trusts</vt:lpstr>
      <vt:lpstr>The Use of Commercial Trusts</vt:lpstr>
    </vt:vector>
  </TitlesOfParts>
  <Company>University of Saskatchewan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Nathalie Johnstone</dc:creator>
  <cp:lastModifiedBy>Simon Foucher</cp:lastModifiedBy>
  <cp:revision>58</cp:revision>
  <cp:lastPrinted>1601-01-01T00:00:00Z</cp:lastPrinted>
  <dcterms:created xsi:type="dcterms:W3CDTF">2007-06-27T15:30:57Z</dcterms:created>
  <dcterms:modified xsi:type="dcterms:W3CDTF">2015-03-20T00:07:42Z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TC011774471033</vt:lpwstr>
  </property>
</Properties>
</file>