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0" r:id="rId3"/>
    <p:sldId id="261" r:id="rId4"/>
    <p:sldId id="262" r:id="rId5"/>
    <p:sldId id="263" r:id="rId6"/>
    <p:sldId id="285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5" r:id="rId15"/>
    <p:sldId id="276" r:id="rId16"/>
    <p:sldId id="277" r:id="rId17"/>
    <p:sldId id="279" r:id="rId18"/>
    <p:sldId id="281" r:id="rId19"/>
    <p:sldId id="283" r:id="rId20"/>
    <p:sldId id="284" r:id="rId2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C02"/>
    <a:srgbClr val="C75102"/>
    <a:srgbClr val="CC6600"/>
    <a:srgbClr val="27732E"/>
    <a:srgbClr val="137713"/>
    <a:srgbClr val="269420"/>
    <a:srgbClr val="158516"/>
    <a:srgbClr val="158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2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394AA1-583F-4924-A3DE-24F9E68DA34E}" type="datetimeFigureOut">
              <a:rPr lang="en-CA"/>
              <a:pPr>
                <a:defRPr/>
              </a:pPr>
              <a:t>19/03/2015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78A4A-E3FC-4BBE-9499-0BBD5DC7CD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0228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2899D47-F371-43AA-9BD6-8F5E4D5C6D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4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1D6CAD-5791-4DEB-A094-0037DAE0335A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89E2E9-8F02-4464-BC21-C14DEFF1E434}" type="slidenum">
              <a:rPr lang="en-CA" b="0"/>
              <a:pPr eaLnBrk="1" hangingPunct="1"/>
              <a:t>2</a:t>
            </a:fld>
            <a:endParaRPr lang="en-CA" b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7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A99B6-3E1F-4D70-80E6-3B7F52131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7510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2DC5F-CA79-4F7A-A097-F7B5E80C5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78435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827C6-E133-41AC-BAF6-E08A3D083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0563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BF876-7989-436E-A3E8-D17D54B03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9519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BBC3F-DDA5-4C11-816A-8D7002CB3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803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47586-A475-498D-9F2D-0F2DA9A7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7110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15177-E6B2-4E5D-98C2-422A2983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0996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237A9-9B42-4A3D-94B2-2619854D9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0983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86E49-2189-4BE5-9DA3-F93AA4FBB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636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8FC2F-D48E-4A19-9D50-CA20EA80B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268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61C3F-54A6-49F8-84B9-A669A7E94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5233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0" y="6308727"/>
            <a:ext cx="9144000" cy="549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60" y="6381750"/>
            <a:ext cx="6480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>
                <a:solidFill>
                  <a:schemeClr val="bg1"/>
                </a:solidFill>
                <a:effectLst/>
              </a:defRPr>
            </a:lvl1pPr>
          </a:lstStyle>
          <a:p>
            <a:fld id="{1B9CF240-F29D-4513-A1DA-38FB6BC11F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accent6">
              <a:lumMod val="75000"/>
            </a:schemeClr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964BC8-7009-425D-B887-B6772902C28E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279136" y="5805264"/>
            <a:ext cx="377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502543" y="2875756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16463" y="1268413"/>
            <a:ext cx="457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17: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Trusts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615"/>
            <a:ext cx="5279136" cy="6858000"/>
          </a:xfrm>
          <a:prstGeom prst="rect">
            <a:avLst/>
          </a:prstGeom>
        </p:spPr>
      </p:pic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600792" y="6397625"/>
            <a:ext cx="648072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Determination of </a:t>
            </a:r>
            <a:br>
              <a:rPr lang="en-US" smtClean="0"/>
            </a:br>
            <a:r>
              <a:rPr lang="en-US" smtClean="0"/>
              <a:t>Taxable Income and Tax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Trust may allocate after tax income and accumulate funds on behalf of minor children:</a:t>
            </a:r>
          </a:p>
          <a:p>
            <a:pPr lvl="1" eaLnBrk="1" hangingPunct="1"/>
            <a:r>
              <a:rPr lang="en-US" dirty="0" smtClean="0"/>
              <a:t>Created for minor children and income is accumulated on their behalf until 21 years of age.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EBB482-CB2D-48AA-B854-7D986740ADD8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0486" name="Picture 4" descr="j023298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3860800"/>
            <a:ext cx="2054225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5" descr="j023291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0438"/>
            <a:ext cx="1797050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Determination of </a:t>
            </a:r>
            <a:br>
              <a:rPr lang="en-US" smtClean="0"/>
            </a:br>
            <a:r>
              <a:rPr lang="en-US" smtClean="0"/>
              <a:t>Taxable Income and Tax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/>
              <a:t>Taxation of </a:t>
            </a:r>
            <a:r>
              <a:rPr lang="en-US" b="1" i="1" dirty="0" smtClean="0">
                <a:solidFill>
                  <a:srgbClr val="FF0000"/>
                </a:solidFill>
              </a:rPr>
              <a:t>Testamentary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Inter </a:t>
            </a:r>
            <a:r>
              <a:rPr lang="en-US" b="1" i="1" dirty="0" err="1" smtClean="0">
                <a:solidFill>
                  <a:srgbClr val="FF0000"/>
                </a:solidFill>
              </a:rPr>
              <a:t>Vivos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Inter </a:t>
            </a:r>
            <a:r>
              <a:rPr lang="en-US" b="1" i="1" dirty="0" err="1" smtClean="0">
                <a:solidFill>
                  <a:srgbClr val="FF0000"/>
                </a:solidFill>
              </a:rPr>
              <a:t>Vivos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Highest personal tax rate (29% federal) </a:t>
            </a:r>
            <a:r>
              <a:rPr lang="en-US" dirty="0" smtClean="0"/>
              <a:t>to avoid </a:t>
            </a:r>
            <a:r>
              <a:rPr lang="en-US" dirty="0" err="1" smtClean="0"/>
              <a:t>ppl</a:t>
            </a:r>
            <a:r>
              <a:rPr lang="en-US" dirty="0" smtClean="0"/>
              <a:t> setting up trust to shift income to save tax</a:t>
            </a:r>
            <a:endParaRPr lang="en-US" i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Testamentary:</a:t>
            </a:r>
          </a:p>
          <a:p>
            <a:pPr lvl="1" eaLnBrk="1" hangingPunct="1">
              <a:defRPr/>
            </a:pPr>
            <a:r>
              <a:rPr lang="en-US" dirty="0" smtClean="0"/>
              <a:t>Gradual rates available to individuals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Both trusts have access to the DTC, FTC, political, investment and donation tax credits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41A634-155D-4ECC-A214-D0D3B41E7C59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2534" name="Picture 4" descr="j02873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152775"/>
            <a:ext cx="1655762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Income Allocation and Beneficiaries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Trust may designate the source and characteristic of income: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Capital gains – eligible for capital gains deduction.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Taxable Dividends – allocated as Eligible or Non-eligible for purposes of the DTC.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May allocate to Beneficiaries in different proportion.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Overall allocation must be equitable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When income distributed, do like partnership income and split in categories since different tax </a:t>
            </a:r>
            <a:r>
              <a:rPr lang="en-US" dirty="0" err="1" smtClean="0"/>
              <a:t>tratment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21 Year Rule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Trust have limited life:</a:t>
            </a:r>
          </a:p>
          <a:p>
            <a:pPr lvl="1" eaLnBrk="1" hangingPunct="1"/>
            <a:r>
              <a:rPr lang="en-US" dirty="0" smtClean="0"/>
              <a:t>Deemed to sell assets on its 21</a:t>
            </a:r>
            <a:r>
              <a:rPr lang="en-US" baseline="30000" dirty="0" smtClean="0"/>
              <a:t>st</a:t>
            </a:r>
            <a:r>
              <a:rPr lang="en-US" dirty="0" smtClean="0"/>
              <a:t> anniversary</a:t>
            </a:r>
          </a:p>
          <a:p>
            <a:pPr lvl="1" eaLnBrk="1" hangingPunct="1"/>
            <a:r>
              <a:rPr lang="en-US" b="1" dirty="0" smtClean="0"/>
              <a:t>Means assets deemed sold at FMV, includes:</a:t>
            </a:r>
          </a:p>
          <a:p>
            <a:pPr lvl="2" eaLnBrk="1" hangingPunct="1"/>
            <a:r>
              <a:rPr lang="en-US" dirty="0" smtClean="0"/>
              <a:t>Capital property</a:t>
            </a:r>
          </a:p>
          <a:p>
            <a:pPr lvl="2" eaLnBrk="1" hangingPunct="1"/>
            <a:r>
              <a:rPr lang="en-US" dirty="0" smtClean="0"/>
              <a:t>Depreciable property</a:t>
            </a:r>
          </a:p>
          <a:p>
            <a:pPr lvl="2" eaLnBrk="1" hangingPunct="1"/>
            <a:r>
              <a:rPr lang="en-US" dirty="0" smtClean="0"/>
              <a:t>Land that is inventory</a:t>
            </a:r>
          </a:p>
          <a:p>
            <a:pPr lvl="2" eaLnBrk="1" hangingPunct="1"/>
            <a:r>
              <a:rPr lang="en-US" dirty="0" smtClean="0"/>
              <a:t>Resource Property</a:t>
            </a:r>
          </a:p>
          <a:p>
            <a:pPr eaLnBrk="1" hangingPunct="1"/>
            <a:r>
              <a:rPr lang="en-US" dirty="0" smtClean="0"/>
              <a:t>Exception is a spousal </a:t>
            </a:r>
            <a:r>
              <a:rPr lang="en-US" dirty="0" smtClean="0"/>
              <a:t>trust</a:t>
            </a:r>
          </a:p>
          <a:p>
            <a:pPr eaLnBrk="1" hangingPunct="1"/>
            <a:r>
              <a:rPr lang="en-US" dirty="0" smtClean="0"/>
              <a:t>Can’t roll assets out of a trust</a:t>
            </a:r>
            <a:endParaRPr lang="en-US" dirty="0" smtClean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FBF0B0-F658-4210-8F95-57F5C9FBF732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4582" name="Picture 4" descr="j032467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44863"/>
            <a:ext cx="273685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Transaction with Settlors and Beneficiaries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Income Beneficiary – has right to the income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Property is deemed to be disposed of at </a:t>
            </a:r>
            <a:r>
              <a:rPr lang="en-US" dirty="0" smtClean="0"/>
              <a:t>FMV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</a:t>
            </a:r>
            <a:r>
              <a:rPr lang="en-US" dirty="0" err="1" smtClean="0"/>
              <a:t>ppl</a:t>
            </a:r>
            <a:r>
              <a:rPr lang="en-US" dirty="0" smtClean="0"/>
              <a:t> you don’t trust</a:t>
            </a:r>
            <a:r>
              <a:rPr lang="en-US" dirty="0" smtClean="0"/>
              <a:t> </a:t>
            </a:r>
            <a:endParaRPr lang="en-US" dirty="0"/>
          </a:p>
          <a:p>
            <a:pPr marL="3429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Capital Beneficiary – has right to the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Property is deemed to be disposed at Cost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Same treatment if Beneficiary has both income and capital interest.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Beneficiaries assume the tax position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</a:t>
            </a:r>
            <a:r>
              <a:rPr lang="en-US" dirty="0" err="1" smtClean="0"/>
              <a:t>ppl</a:t>
            </a:r>
            <a:r>
              <a:rPr lang="en-US" dirty="0" smtClean="0"/>
              <a:t> you trust to perpetuate assets</a:t>
            </a:r>
            <a:endParaRPr lang="en-US" dirty="0" smtClean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E5106C-8C9C-41DC-95F2-2296241808EC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Spousal Trusts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37697"/>
            <a:ext cx="82296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Spousal trust </a:t>
            </a:r>
          </a:p>
          <a:p>
            <a:pPr lvl="1" eaLnBrk="1" hangingPunct="1"/>
            <a:r>
              <a:rPr lang="en-US" dirty="0" smtClean="0"/>
              <a:t>Spouse is entitled to receive all the income and</a:t>
            </a:r>
          </a:p>
          <a:p>
            <a:pPr lvl="1" eaLnBrk="1" hangingPunct="1"/>
            <a:r>
              <a:rPr lang="en-US" dirty="0" smtClean="0"/>
              <a:t>No other person can use or receive the capital of the trust until spouse’s death</a:t>
            </a:r>
          </a:p>
          <a:p>
            <a:pPr eaLnBrk="1" hangingPunct="1"/>
            <a:r>
              <a:rPr lang="en-US" dirty="0" smtClean="0"/>
              <a:t>Common use – to ensure spouse is taken care of until death but preserve assets for the children.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E1E6E0-182C-45EC-8993-F977A665CB7C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8679" name="Picture 5" descr="j007884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365625"/>
            <a:ext cx="23717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Spousal Trusts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Three unique features:</a:t>
            </a:r>
          </a:p>
          <a:p>
            <a:pPr lvl="1" eaLnBrk="1" hangingPunct="1"/>
            <a:r>
              <a:rPr lang="en-US" sz="2800" dirty="0" smtClean="0"/>
              <a:t>Property transferred into trust at cost.</a:t>
            </a:r>
          </a:p>
          <a:p>
            <a:pPr lvl="1" eaLnBrk="1" hangingPunct="1"/>
            <a:r>
              <a:rPr lang="en-US" sz="2800" dirty="0" smtClean="0"/>
              <a:t>21 year rule is waived for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21 year anniversary.</a:t>
            </a:r>
          </a:p>
          <a:p>
            <a:pPr lvl="1" eaLnBrk="1" hangingPunct="1"/>
            <a:r>
              <a:rPr lang="en-US" sz="2800" dirty="0" smtClean="0"/>
              <a:t>Upon death of spouse – assets are deemed to be disposed of at FMV 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37B4AE-4226-4815-834C-CBB42264B534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639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Trusts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7"/>
          </a:xfrm>
        </p:spPr>
        <p:txBody>
          <a:bodyPr/>
          <a:lstStyle/>
          <a:p>
            <a:pPr marL="25400" indent="-25400" eaLnBrk="1" hangingPunct="1">
              <a:buFontTx/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Tax Deferred Income Trust Plans:</a:t>
            </a:r>
          </a:p>
          <a:p>
            <a:r>
              <a:rPr lang="en-US" sz="2000" dirty="0" smtClean="0"/>
              <a:t>RPP,</a:t>
            </a:r>
            <a:r>
              <a:rPr lang="en-US" sz="2000" dirty="0"/>
              <a:t> </a:t>
            </a:r>
            <a:r>
              <a:rPr lang="en-US" sz="2000" dirty="0" smtClean="0"/>
              <a:t>RRSP, DPSP, RRIF, RESP </a:t>
            </a:r>
          </a:p>
          <a:p>
            <a:r>
              <a:rPr lang="en-US" sz="2000" dirty="0" smtClean="0"/>
              <a:t>Income earned is Not taxable and hold income for future distribution to beneficiaries </a:t>
            </a:r>
          </a:p>
          <a:p>
            <a:r>
              <a:rPr lang="en-US" sz="2000" dirty="0" smtClean="0"/>
              <a:t>Only taxable when amounts are withdrawn or distributed to beneficiary</a:t>
            </a:r>
          </a:p>
          <a:p>
            <a:pPr marL="25400" indent="-25400" eaLnBrk="1" hangingPunct="1">
              <a:buFontTx/>
              <a:buNone/>
            </a:pPr>
            <a:endParaRPr lang="en-US" sz="2000" dirty="0"/>
          </a:p>
          <a:p>
            <a:pPr marL="25400" indent="-25400" eaLnBrk="1" hangingPunct="1">
              <a:buFontTx/>
              <a:buNone/>
            </a:pPr>
            <a:r>
              <a:rPr lang="en-US" sz="2400" b="1" dirty="0" smtClean="0">
                <a:sym typeface="Wingdings" panose="05000000000000000000" pitchFamily="2" charset="2"/>
              </a:rPr>
              <a:t>Investment Trusts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Mutual funds, REIT, Income trust, Royalty trust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All annual income must be allocated to unit holders/beneficiaries are is TAXABLE		</a:t>
            </a:r>
            <a:endParaRPr lang="en-US" sz="2000" dirty="0" smtClean="0"/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F400DF-62AC-4065-82F9-C54027A3FE3E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9263" indent="-449263" eaLnBrk="1" hangingPunct="1">
              <a:defRPr/>
            </a:pPr>
            <a:r>
              <a:rPr lang="en-US" smtClean="0"/>
              <a:t> The Use of Personal Trusts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Estate Freeze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895BBE-5D9A-47EC-9529-7C5551817A64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6804025" y="2060575"/>
            <a:ext cx="1905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Kids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3563938" y="4724400"/>
            <a:ext cx="25146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Family Co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1763713" y="2636838"/>
            <a:ext cx="15240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Mom 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Dad</a:t>
            </a:r>
          </a:p>
          <a:p>
            <a:pPr algn="ctr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>
            <a:off x="3276600" y="3429000"/>
            <a:ext cx="914400" cy="1295400"/>
          </a:xfrm>
          <a:prstGeom prst="line">
            <a:avLst/>
          </a:prstGeom>
          <a:noFill/>
          <a:ln w="9525">
            <a:solidFill>
              <a:srgbClr val="E05C0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9736" name="Line 8"/>
          <p:cNvSpPr>
            <a:spLocks noChangeShapeType="1"/>
          </p:cNvSpPr>
          <p:nvPr/>
        </p:nvSpPr>
        <p:spPr bwMode="auto">
          <a:xfrm flipH="1">
            <a:off x="5724525" y="2708275"/>
            <a:ext cx="1676400" cy="1981200"/>
          </a:xfrm>
          <a:prstGeom prst="line">
            <a:avLst/>
          </a:prstGeom>
          <a:noFill/>
          <a:ln w="9525">
            <a:solidFill>
              <a:srgbClr val="E05C0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827088" y="3789363"/>
            <a:ext cx="259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Transfer common shares</a:t>
            </a:r>
          </a:p>
          <a:p>
            <a:pPr algn="ctr"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For preferred shares</a:t>
            </a:r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4787900" y="2708275"/>
            <a:ext cx="1828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Subscribe for </a:t>
            </a:r>
          </a:p>
          <a:p>
            <a:pPr algn="ctr"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Common shares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14400" indent="-914400" eaLnBrk="1" hangingPunct="1">
              <a:defRPr/>
            </a:pPr>
            <a:r>
              <a:rPr lang="en-US" smtClean="0"/>
              <a:t>The Use of Personal Trusts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b="1" smtClean="0"/>
              <a:t>Administrative Benefits: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Provide a vehicle to manage property for those who cannot.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Provide direction on how to use the property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Preserve the asset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Hold property for future grandchildren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9E397C-C0A3-40FF-B9F5-CF32214F1A58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5846" name="Picture 4" descr="j036411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860800"/>
            <a:ext cx="1008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5" descr="j028562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11700"/>
            <a:ext cx="19431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400" smtClean="0"/>
              <a:t>Trusts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200" smtClean="0"/>
              <a:t>The Trust Entity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200" smtClean="0"/>
              <a:t>Tax Treatment of Trusts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200" smtClean="0"/>
              <a:t>The Use of Personal Trusts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200" smtClean="0"/>
              <a:t>The Use of Commercial Trusts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88AB48-2DEB-4867-AA85-3B8ACA379534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06400" indent="-406400" eaLnBrk="1" hangingPunct="1">
              <a:defRPr/>
            </a:pPr>
            <a:r>
              <a:rPr lang="en-US" smtClean="0"/>
              <a:t>The Use of Commercial Trusts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Purpose - allow smaller investors to:</a:t>
            </a:r>
          </a:p>
          <a:p>
            <a:pPr lvl="1" eaLnBrk="1" hangingPunct="1"/>
            <a:r>
              <a:rPr lang="en-US" dirty="0" smtClean="0"/>
              <a:t>Participate in variety of investments</a:t>
            </a:r>
          </a:p>
          <a:p>
            <a:pPr lvl="1" eaLnBrk="1" hangingPunct="1"/>
            <a:r>
              <a:rPr lang="en-US" dirty="0" smtClean="0"/>
              <a:t>Spread risk</a:t>
            </a:r>
          </a:p>
          <a:p>
            <a:pPr lvl="1" eaLnBrk="1" hangingPunct="1"/>
            <a:r>
              <a:rPr lang="en-US" dirty="0" smtClean="0"/>
              <a:t>Gain access to professional investment management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10CE2E-8BB3-43A4-9CAA-E6D9BA52B9B1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Trust Entity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/>
              <a:t>Definition of a Trust:</a:t>
            </a:r>
          </a:p>
          <a:p>
            <a:pPr eaLnBrk="1" hangingPunct="1">
              <a:defRPr/>
            </a:pPr>
            <a:r>
              <a:rPr lang="en-US" sz="2400" dirty="0" smtClean="0"/>
              <a:t>Trust not defined in </a:t>
            </a:r>
            <a:r>
              <a:rPr lang="en-US" sz="2400" i="1" dirty="0" smtClean="0"/>
              <a:t>The ACT.</a:t>
            </a:r>
          </a:p>
          <a:p>
            <a:pPr lvl="1" eaLnBrk="1" hangingPunct="1">
              <a:defRPr/>
            </a:pPr>
            <a:r>
              <a:rPr lang="en-US" sz="1900" dirty="0" smtClean="0"/>
              <a:t>Merely outlines the tax treatment of the income</a:t>
            </a:r>
          </a:p>
          <a:p>
            <a:pPr eaLnBrk="1" hangingPunct="1">
              <a:defRPr/>
            </a:pPr>
            <a:r>
              <a:rPr lang="en-US" sz="2400" b="1" dirty="0" smtClean="0"/>
              <a:t>A trust is “a legal arrangement whereby a person </a:t>
            </a:r>
            <a:r>
              <a:rPr lang="en-US" sz="2400" b="1" i="1" dirty="0" smtClean="0">
                <a:solidFill>
                  <a:srgbClr val="FF0000"/>
                </a:solidFill>
              </a:rPr>
              <a:t>transfers property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to another person </a:t>
            </a:r>
            <a:r>
              <a:rPr lang="en-US" sz="2400" b="1" i="1" dirty="0" smtClean="0">
                <a:solidFill>
                  <a:srgbClr val="FF0000"/>
                </a:solidFill>
              </a:rPr>
              <a:t>to hold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for the </a:t>
            </a:r>
            <a:r>
              <a:rPr lang="en-US" sz="2400" b="1" i="1" dirty="0" smtClean="0">
                <a:solidFill>
                  <a:srgbClr val="FF0000"/>
                </a:solidFill>
              </a:rPr>
              <a:t>benefit</a:t>
            </a:r>
            <a:r>
              <a:rPr lang="en-US" sz="2400" b="1" dirty="0" smtClean="0">
                <a:solidFill>
                  <a:srgbClr val="262673"/>
                </a:solidFill>
              </a:rPr>
              <a:t> </a:t>
            </a:r>
            <a:r>
              <a:rPr lang="en-US" sz="2400" b="1" dirty="0" smtClean="0"/>
              <a:t>of one or more persons”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2A5CE2-CBCD-4846-8585-EDF05E4CF750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09252" name="Oval 4"/>
          <p:cNvSpPr>
            <a:spLocks noChangeArrowheads="1"/>
          </p:cNvSpPr>
          <p:nvPr/>
        </p:nvSpPr>
        <p:spPr bwMode="auto">
          <a:xfrm>
            <a:off x="4114800" y="4953000"/>
            <a:ext cx="2286000" cy="762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Trust</a:t>
            </a:r>
          </a:p>
        </p:txBody>
      </p:sp>
      <p:sp>
        <p:nvSpPr>
          <p:cNvPr id="309253" name="Text Box 5"/>
          <p:cNvSpPr txBox="1">
            <a:spLocks noChangeArrowheads="1"/>
          </p:cNvSpPr>
          <p:nvPr/>
        </p:nvSpPr>
        <p:spPr bwMode="auto">
          <a:xfrm>
            <a:off x="1676400" y="556260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Settler</a:t>
            </a:r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2819400" y="42672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Trustee</a:t>
            </a:r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6400800" y="4267200"/>
            <a:ext cx="160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Beneficiary</a:t>
            </a:r>
          </a:p>
        </p:txBody>
      </p:sp>
      <p:sp>
        <p:nvSpPr>
          <p:cNvPr id="309256" name="Line 8"/>
          <p:cNvSpPr>
            <a:spLocks noChangeShapeType="1"/>
          </p:cNvSpPr>
          <p:nvPr/>
        </p:nvSpPr>
        <p:spPr bwMode="auto">
          <a:xfrm flipV="1">
            <a:off x="2743200" y="5410200"/>
            <a:ext cx="1371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9257" name="Line 9"/>
          <p:cNvSpPr>
            <a:spLocks noChangeShapeType="1"/>
          </p:cNvSpPr>
          <p:nvPr/>
        </p:nvSpPr>
        <p:spPr bwMode="auto">
          <a:xfrm>
            <a:off x="3810000" y="4648200"/>
            <a:ext cx="457200" cy="4572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 flipV="1">
            <a:off x="6248400" y="4648200"/>
            <a:ext cx="533400" cy="4572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9259" name="Text Box 11"/>
          <p:cNvSpPr txBox="1">
            <a:spLocks noChangeArrowheads="1"/>
          </p:cNvSpPr>
          <p:nvPr/>
        </p:nvSpPr>
        <p:spPr bwMode="auto">
          <a:xfrm>
            <a:off x="3200400" y="5638800"/>
            <a:ext cx="84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Assets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Definition of a Trust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Trust does not have status of a legal person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Format closer to a partnership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Existence is created by trust documents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Outline the obligations of the trust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Different – income can be taxed in the trust or allocated to beneficiaries for taxation.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Allocation is discretionary.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Beneficiaries – can be capital or income beneficiaries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9E0FC8-8946-4625-9170-5E6E51A59BD2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Types of Trusts</a:t>
            </a:r>
          </a:p>
        </p:txBody>
      </p:sp>
      <p:sp>
        <p:nvSpPr>
          <p:cNvPr id="15363" name="Content Placeholder 28"/>
          <p:cNvSpPr>
            <a:spLocks noGrp="1"/>
          </p:cNvSpPr>
          <p:nvPr>
            <p:ph idx="1"/>
          </p:nvPr>
        </p:nvSpPr>
        <p:spPr>
          <a:xfrm>
            <a:off x="8233340" y="219075"/>
            <a:ext cx="3064967" cy="4525963"/>
          </a:xfrm>
        </p:spPr>
        <p:txBody>
          <a:bodyPr/>
          <a:lstStyle/>
          <a:p>
            <a:r>
              <a:rPr lang="en-CA" sz="3600" dirty="0">
                <a:solidFill>
                  <a:schemeClr val="tx2"/>
                </a:solidFill>
              </a:rPr>
              <a:t>ITA  108(1):</a:t>
            </a:r>
            <a:r>
              <a:rPr lang="en-CA" dirty="0">
                <a:solidFill>
                  <a:schemeClr val="tx2"/>
                </a:solidFill>
              </a:rPr>
              <a:t>                                                                                                               </a:t>
            </a:r>
          </a:p>
          <a:p>
            <a:endParaRPr lang="en-US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4488BF-5CF2-4E67-A75A-6BE3B96A4AFD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1331640" y="1848608"/>
            <a:ext cx="1883208" cy="52322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Inter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Vivos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4285194" y="1827540"/>
            <a:ext cx="4345164" cy="52322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Testamentary (upon death)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11302" name="Line 6"/>
          <p:cNvSpPr>
            <a:spLocks noChangeShapeType="1"/>
          </p:cNvSpPr>
          <p:nvPr/>
        </p:nvSpPr>
        <p:spPr bwMode="auto">
          <a:xfrm>
            <a:off x="2771775" y="2492375"/>
            <a:ext cx="0" cy="762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1303" name="Line 7"/>
          <p:cNvSpPr>
            <a:spLocks noChangeShapeType="1"/>
          </p:cNvSpPr>
          <p:nvPr/>
        </p:nvSpPr>
        <p:spPr bwMode="auto">
          <a:xfrm>
            <a:off x="5940425" y="2492375"/>
            <a:ext cx="0" cy="7620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1981200" y="3276600"/>
            <a:ext cx="1662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 Lifetime</a:t>
            </a: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334000" y="3276600"/>
            <a:ext cx="1458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On Death</a:t>
            </a:r>
          </a:p>
        </p:txBody>
      </p:sp>
      <p:sp>
        <p:nvSpPr>
          <p:cNvPr id="311306" name="Line 10"/>
          <p:cNvSpPr>
            <a:spLocks noChangeShapeType="1"/>
          </p:cNvSpPr>
          <p:nvPr/>
        </p:nvSpPr>
        <p:spPr bwMode="auto">
          <a:xfrm>
            <a:off x="3635375" y="2492375"/>
            <a:ext cx="1143000" cy="175260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1307" name="Line 11"/>
          <p:cNvSpPr>
            <a:spLocks noChangeShapeType="1"/>
          </p:cNvSpPr>
          <p:nvPr/>
        </p:nvSpPr>
        <p:spPr bwMode="auto">
          <a:xfrm>
            <a:off x="1835150" y="2492375"/>
            <a:ext cx="0" cy="167640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1308" name="Line 12"/>
          <p:cNvSpPr>
            <a:spLocks noChangeShapeType="1"/>
          </p:cNvSpPr>
          <p:nvPr/>
        </p:nvSpPr>
        <p:spPr bwMode="auto">
          <a:xfrm>
            <a:off x="4859338" y="2492375"/>
            <a:ext cx="0" cy="167640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1309" name="Text Box 13"/>
          <p:cNvSpPr txBox="1">
            <a:spLocks noChangeArrowheads="1"/>
          </p:cNvSpPr>
          <p:nvPr/>
        </p:nvSpPr>
        <p:spPr bwMode="auto">
          <a:xfrm>
            <a:off x="755650" y="4221163"/>
            <a:ext cx="2071688" cy="52387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Commercial</a:t>
            </a:r>
          </a:p>
        </p:txBody>
      </p:sp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4787900" y="4221163"/>
            <a:ext cx="1519238" cy="52387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Personal</a:t>
            </a:r>
          </a:p>
        </p:txBody>
      </p:sp>
      <p:sp>
        <p:nvSpPr>
          <p:cNvPr id="311311" name="Line 15"/>
          <p:cNvSpPr>
            <a:spLocks noChangeShapeType="1"/>
          </p:cNvSpPr>
          <p:nvPr/>
        </p:nvSpPr>
        <p:spPr bwMode="auto">
          <a:xfrm>
            <a:off x="6011863" y="4797425"/>
            <a:ext cx="0" cy="7620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1312" name="Line 16"/>
          <p:cNvSpPr>
            <a:spLocks noChangeShapeType="1"/>
          </p:cNvSpPr>
          <p:nvPr/>
        </p:nvSpPr>
        <p:spPr bwMode="auto">
          <a:xfrm>
            <a:off x="1763713" y="4797425"/>
            <a:ext cx="0" cy="76200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1042988" y="5516563"/>
            <a:ext cx="1563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Purchased</a:t>
            </a:r>
          </a:p>
        </p:txBody>
      </p:sp>
      <p:sp>
        <p:nvSpPr>
          <p:cNvPr id="311314" name="Text Box 18"/>
          <p:cNvSpPr txBox="1">
            <a:spLocks noChangeArrowheads="1"/>
          </p:cNvSpPr>
          <p:nvPr/>
        </p:nvSpPr>
        <p:spPr bwMode="auto">
          <a:xfrm>
            <a:off x="5076825" y="5516563"/>
            <a:ext cx="212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Not Purchased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771775" y="2492375"/>
            <a:ext cx="0" cy="7620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3635375" y="2492375"/>
            <a:ext cx="1143000" cy="17526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1835150" y="2492375"/>
            <a:ext cx="0" cy="16764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4859338" y="2492375"/>
            <a:ext cx="0" cy="16764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755650" y="4221163"/>
            <a:ext cx="2071688" cy="523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Commercial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787900" y="4221163"/>
            <a:ext cx="1520825" cy="5238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Personal</a:t>
            </a:r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1763713" y="4797425"/>
            <a:ext cx="0" cy="7620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vivo Trust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(settler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is still alive)</a:t>
            </a:r>
          </a:p>
          <a:p>
            <a:pPr lvl="1">
              <a:defRPr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used to protect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assets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maybe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creditors. Assets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Trust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are no longer yours.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Pay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taxes today on asset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FMV Except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is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benificary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is wife</a:t>
            </a:r>
          </a:p>
          <a:p>
            <a:endParaRPr lang="en-US" dirty="0" smtClean="0"/>
          </a:p>
          <a:p>
            <a:r>
              <a:rPr lang="en-US" dirty="0" smtClean="0"/>
              <a:t>Testamentary trust: once </a:t>
            </a:r>
            <a:r>
              <a:rPr lang="en-US" dirty="0" err="1" smtClean="0"/>
              <a:t>youre</a:t>
            </a:r>
            <a:r>
              <a:rPr lang="en-US" dirty="0" smtClean="0"/>
              <a:t> dead.</a:t>
            </a:r>
          </a:p>
          <a:p>
            <a:pPr lvl="1"/>
            <a:r>
              <a:rPr lang="en-US" dirty="0" smtClean="0"/>
              <a:t>Tax consequence transferred to your </a:t>
            </a:r>
            <a:r>
              <a:rPr lang="en-US" dirty="0" err="1" smtClean="0"/>
              <a:t>benificiary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6BF876-7989-436E-A3E8-D17D54B036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4437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Trusts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Personal:</a:t>
            </a:r>
          </a:p>
          <a:p>
            <a:pPr lvl="1" eaLnBrk="1" hangingPunct="1"/>
            <a:r>
              <a:rPr lang="en-US" dirty="0" smtClean="0"/>
              <a:t>Used for estate and tax </a:t>
            </a:r>
            <a:r>
              <a:rPr lang="en-US" dirty="0" smtClean="0"/>
              <a:t>planning</a:t>
            </a:r>
          </a:p>
          <a:p>
            <a:pPr lvl="1" eaLnBrk="1" hangingPunct="1"/>
            <a:r>
              <a:rPr lang="en-US" dirty="0" smtClean="0"/>
              <a:t>Taxed at highest </a:t>
            </a:r>
            <a:r>
              <a:rPr lang="en-US" smtClean="0"/>
              <a:t>tax rate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Commercial:</a:t>
            </a:r>
          </a:p>
          <a:p>
            <a:pPr lvl="1" eaLnBrk="1" hangingPunct="1"/>
            <a:r>
              <a:rPr lang="en-US" dirty="0" smtClean="0"/>
              <a:t>Traded on the stock exchange</a:t>
            </a:r>
          </a:p>
          <a:p>
            <a:pPr lvl="1" eaLnBrk="1" hangingPunct="1"/>
            <a:r>
              <a:rPr lang="en-US" dirty="0" smtClean="0"/>
              <a:t>Examples include mutual </a:t>
            </a:r>
            <a:r>
              <a:rPr lang="en-US" dirty="0" smtClean="0"/>
              <a:t>funds (mutual fund is a trust), </a:t>
            </a:r>
            <a:r>
              <a:rPr lang="en-US" dirty="0" smtClean="0"/>
              <a:t>REITs and royalty </a:t>
            </a:r>
            <a:r>
              <a:rPr lang="en-US" dirty="0" smtClean="0"/>
              <a:t>trusts</a:t>
            </a:r>
          </a:p>
          <a:p>
            <a:pPr lvl="1" eaLnBrk="1" hangingPunct="1"/>
            <a:r>
              <a:rPr lang="en-US" dirty="0" smtClean="0"/>
              <a:t>Not taxed at 29%</a:t>
            </a:r>
            <a:endParaRPr lang="en-US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C76860-3971-432B-A1B3-CA4811952435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371600" indent="-457200" eaLnBrk="1" hangingPunct="1">
              <a:defRPr/>
            </a:pPr>
            <a:r>
              <a:rPr lang="en-US" smtClean="0"/>
              <a:t>Tax Treatment of Trusts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Considered an </a:t>
            </a:r>
            <a:r>
              <a:rPr lang="en-US" b="1" dirty="0" smtClean="0">
                <a:solidFill>
                  <a:srgbClr val="FF0000"/>
                </a:solidFill>
              </a:rPr>
              <a:t>Individual (Taxed like a person)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Represents a separate entity</a:t>
            </a:r>
          </a:p>
          <a:p>
            <a:pPr eaLnBrk="1" hangingPunct="1"/>
            <a:r>
              <a:rPr lang="en-US" dirty="0" smtClean="0"/>
              <a:t>Taxable in Canada if resident in Canada any time in the year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Residency established by residency status of trustee(s</a:t>
            </a:r>
            <a:r>
              <a:rPr lang="en-US" dirty="0" smtClean="0"/>
              <a:t>).</a:t>
            </a:r>
          </a:p>
          <a:p>
            <a:pPr lvl="2" eaLnBrk="1" hangingPunct="1"/>
            <a:r>
              <a:rPr lang="en-US" dirty="0" smtClean="0"/>
              <a:t>Multiple trustees – who exercises control and to what extent.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D59F43-AE99-40EF-B69E-B8E504610666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Determination of </a:t>
            </a:r>
            <a:br>
              <a:rPr lang="en-US" smtClean="0"/>
            </a:br>
            <a:r>
              <a:rPr lang="en-US" smtClean="0"/>
              <a:t>Taxable Income and Tax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 the net income formula (Chapter 3) LESS amounts distributed to beneficiaries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Trust files a separate tax return (T3) </a:t>
            </a:r>
            <a:r>
              <a:rPr lang="en-US" dirty="0" smtClean="0"/>
              <a:t> (T1 is person, T2 is corporation, T3 trust)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65445D-954D-4B4B-8D82-9920B9479DD6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8438" name="Picture 4" descr="j025075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57600"/>
            <a:ext cx="252412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7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7e" id="{A9C861FF-8E56-464A-9FBF-C3F15B493246}" vid="{457C4607-44CE-4CAF-B211-A0F2A66316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Theme17e</Template>
  <TotalTime>500</TotalTime>
  <Words>1105</Words>
  <Application>Microsoft Office PowerPoint</Application>
  <PresentationFormat>On-screen Show (4:3)</PresentationFormat>
  <Paragraphs>188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Times New Roman</vt:lpstr>
      <vt:lpstr>Wingdings</vt:lpstr>
      <vt:lpstr>Theme17e</vt:lpstr>
      <vt:lpstr>PowerPoint Presentation</vt:lpstr>
      <vt:lpstr>Trusts</vt:lpstr>
      <vt:lpstr>The Trust Entity</vt:lpstr>
      <vt:lpstr>Definition of a Trust</vt:lpstr>
      <vt:lpstr>Types of Trusts</vt:lpstr>
      <vt:lpstr>PowerPoint Presentation</vt:lpstr>
      <vt:lpstr>Types of Trusts</vt:lpstr>
      <vt:lpstr>Tax Treatment of Trusts</vt:lpstr>
      <vt:lpstr>Determination of  Taxable Income and Tax</vt:lpstr>
      <vt:lpstr>Determination of  Taxable Income and Tax</vt:lpstr>
      <vt:lpstr>Determination of  Taxable Income and Tax</vt:lpstr>
      <vt:lpstr>Income Allocation and Beneficiaries</vt:lpstr>
      <vt:lpstr>21 Year Rule</vt:lpstr>
      <vt:lpstr>Transaction with Settlors and Beneficiaries</vt:lpstr>
      <vt:lpstr>Spousal Trusts</vt:lpstr>
      <vt:lpstr>Spousal Trusts</vt:lpstr>
      <vt:lpstr>Other Trusts</vt:lpstr>
      <vt:lpstr> The Use of Personal Trusts</vt:lpstr>
      <vt:lpstr>The Use of Personal Trusts</vt:lpstr>
      <vt:lpstr>The Use of Commercial Trusts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Simon Foucher</cp:lastModifiedBy>
  <cp:revision>58</cp:revision>
  <cp:lastPrinted>1601-01-01T00:00:00Z</cp:lastPrinted>
  <dcterms:created xsi:type="dcterms:W3CDTF">2007-06-27T15:30:57Z</dcterms:created>
  <dcterms:modified xsi:type="dcterms:W3CDTF">2015-03-20T00:07:42Z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