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59" r:id="rId2"/>
    <p:sldId id="260" r:id="rId3"/>
    <p:sldId id="261" r:id="rId4"/>
    <p:sldId id="264" r:id="rId5"/>
    <p:sldId id="263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87" r:id="rId18"/>
    <p:sldId id="280" r:id="rId19"/>
    <p:sldId id="281" r:id="rId20"/>
    <p:sldId id="282" r:id="rId21"/>
    <p:sldId id="283" r:id="rId22"/>
    <p:sldId id="288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3669" autoAdjust="0"/>
  </p:normalViewPr>
  <p:slideViewPr>
    <p:cSldViewPr>
      <p:cViewPr varScale="1">
        <p:scale>
          <a:sx n="86" d="100"/>
          <a:sy n="86" d="100"/>
        </p:scale>
        <p:origin x="153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551B2D7-DCF5-433E-8F88-E017420B928D}" type="datetimeFigureOut">
              <a:rPr lang="en-CA"/>
              <a:pPr>
                <a:defRPr/>
              </a:pPr>
              <a:t>19/03/2015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9D2D84-1D28-44CE-9B12-9DF0C4C178C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224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CEFB28E-A885-45EC-B1F1-71F1237EA2D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748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00A3EB-3C43-4EF9-A134-06746EA948D5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05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775" indent="-2317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913" indent="-2317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1113" indent="-231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8313" indent="-231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5513" indent="-231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2713" indent="-231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298F6E-ADEE-4C07-A3DC-C942C5271CF2}" type="slidenum">
              <a:rPr lang="en-US" altLang="en-US" sz="1200" smtClean="0">
                <a:latin typeface="Arial" panose="020B0604020202020204" pitchFamily="34" charset="0"/>
              </a:rPr>
              <a:pPr/>
              <a:t>17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750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A7A280-8B4F-4D1C-883C-BA732E4475E8}" type="slidenum">
              <a:rPr lang="en-CA" b="0"/>
              <a:pPr eaLnBrk="1" hangingPunct="1"/>
              <a:t>24</a:t>
            </a:fld>
            <a:endParaRPr lang="en-CA" b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34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00113" y="6381750"/>
            <a:ext cx="6624637" cy="476250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28059B-38FA-41E8-89F7-9F620D113F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36960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325602-4D93-4545-BF5D-298304471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95359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5384F0-5BEA-4F27-811D-BDC7619677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01065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381750"/>
            <a:ext cx="6264275" cy="476250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C15B53-6359-4269-A564-B677549DE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1279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8F39C-ED4E-4551-BEBF-8CD5043CB1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3671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B9B6E-69CE-4CD5-AA82-5B25C1527F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29121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7CE2AD-4B52-485D-B8EC-7D4F8FC26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72870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B2BCDE-801B-472F-BDEE-E3AEA90A8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4662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9C93CB-C798-4764-9635-DF5E1AEBE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098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D8553D-EA81-4A68-AF97-101CEFF65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0095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1543FD-F57C-4323-93E8-D0CEA9DD5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5187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81750"/>
            <a:ext cx="66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61127FB5-BAA5-4E28-9C86-BE2396D347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0" r:id="rId3"/>
    <p:sldLayoutId id="2147483791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219144-4F78-4DB6-BF90-B1A48E844B1A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508625" y="5805264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436096" y="3235784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16463" y="1268413"/>
            <a:ext cx="4572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15: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Partnerships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37" y="0"/>
            <a:ext cx="5279136" cy="6858000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691188" y="6525544"/>
            <a:ext cx="66246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458B14-C763-456C-BA5D-7596E1E89D35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Income Allocation – an example</a:t>
            </a:r>
          </a:p>
        </p:txBody>
      </p:sp>
      <p:graphicFrame>
        <p:nvGraphicFramePr>
          <p:cNvPr id="271363" name="Group 3"/>
          <p:cNvGraphicFramePr>
            <a:graphicFrameLocks noGrp="1"/>
          </p:cNvGraphicFramePr>
          <p:nvPr>
            <p:ph idx="4294967295"/>
          </p:nvPr>
        </p:nvGraphicFramePr>
        <p:xfrm>
          <a:off x="468313" y="908050"/>
          <a:ext cx="8229600" cy="5259388"/>
        </p:xfrm>
        <a:graphic>
          <a:graphicData uri="http://schemas.openxmlformats.org/drawingml/2006/table">
            <a:tbl>
              <a:tblPr/>
              <a:tblGrid>
                <a:gridCol w="2878051"/>
                <a:gridCol w="1798782"/>
                <a:gridCol w="1798782"/>
                <a:gridCol w="1753985"/>
              </a:tblGrid>
              <a:tr h="946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Type of Activity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Partnership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partner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40% partner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24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Business Income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$500,000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$300,000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$200,000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9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Manufacturing loss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(100,000)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(60,000)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(40,000)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8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Interest Income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869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Dividend Income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24,000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8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Rental Income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869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Net Capital Gains</a:t>
                      </a: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12,000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8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2097" marR="92097"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$570,000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$342,000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$228,000</a:t>
                      </a:r>
                    </a:p>
                  </a:txBody>
                  <a:tcPr marL="92097" marR="92097"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80AA39-53EC-497D-A636-24A1EA1B614E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Partnership Interest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dirty="0" smtClean="0"/>
              <a:t>A partner is considered to own a partnership interest whenever that partner has rights and obligations created by being party to a partnership agreement.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 smtClean="0"/>
              <a:t>The partnership interest is a </a:t>
            </a:r>
            <a:r>
              <a:rPr lang="en-CA" b="1" dirty="0" smtClean="0">
                <a:solidFill>
                  <a:srgbClr val="FF0000"/>
                </a:solidFill>
              </a:rPr>
              <a:t>tradable asset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dirty="0" smtClean="0"/>
              <a:t>can be bought and sold.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 smtClean="0"/>
              <a:t>Usually treated as capital property for tax purposes;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b="1" dirty="0" smtClean="0">
                <a:solidFill>
                  <a:srgbClr val="FF0000"/>
                </a:solidFill>
              </a:rPr>
              <a:t>disposition results in a capital gain or loss</a:t>
            </a:r>
            <a:r>
              <a:rPr lang="en-CA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F78E25-BF4F-4861-9ED6-279F9526686F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Partnership Interest</a:t>
            </a:r>
            <a:endParaRPr lang="en-US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533400" indent="-533400" eaLnBrk="1" hangingPunct="1"/>
            <a:r>
              <a:rPr lang="en-CA" smtClean="0"/>
              <a:t>Usually created when the participants contribute capital in the form of cash or assets in return for a partnership interest.</a:t>
            </a:r>
          </a:p>
          <a:p>
            <a:pPr marL="533400" indent="-533400" eaLnBrk="1" hangingPunct="1"/>
            <a:r>
              <a:rPr lang="en-CA" smtClean="0"/>
              <a:t>Can become a partner by: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lphaLcParenR"/>
            </a:pPr>
            <a:r>
              <a:rPr lang="en-CA" smtClean="0"/>
              <a:t>Purchasing a departing partner’s interest, 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lphaLcParenR"/>
            </a:pPr>
            <a:r>
              <a:rPr lang="en-CA" smtClean="0"/>
              <a:t>Acquiring a portion of the interest of each remaining partner; or,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lphaLcParenR"/>
            </a:pPr>
            <a:r>
              <a:rPr lang="en-CA" smtClean="0"/>
              <a:t>Contributing cash or assets to the partnership in return for a new partnership interest.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8A41E0-DFBC-400E-B3F3-E4C75040C0FE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Partnership Interest</a:t>
            </a:r>
            <a:endParaRPr lang="en-US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533400" indent="-533400" eaLnBrk="1" hangingPunct="1"/>
            <a:r>
              <a:rPr lang="en-CA" b="1" smtClean="0"/>
              <a:t>Existing partners can depart or diminish their percentage of participation by: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lphaLcParenR"/>
            </a:pPr>
            <a:r>
              <a:rPr lang="en-CA" sz="2400" smtClean="0"/>
              <a:t>Selling all or a portion of their partnership interest to a new partner or existing partner(s); or,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lphaLcParenR"/>
            </a:pPr>
            <a:r>
              <a:rPr lang="en-CA" sz="2400" smtClean="0"/>
              <a:t>Withdrawing their capital directly from the partnership treasury.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B65CFD-7EEB-409A-8804-8F937DB32C54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Acquiring a Partnership Interest</a:t>
            </a:r>
            <a:endParaRPr lang="en-US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1268413"/>
            <a:ext cx="8229600" cy="4525962"/>
          </a:xfrm>
        </p:spPr>
        <p:txBody>
          <a:bodyPr/>
          <a:lstStyle/>
          <a:p>
            <a:pPr eaLnBrk="1" hangingPunct="1"/>
            <a:r>
              <a:rPr lang="en-US" sz="2400" smtClean="0"/>
              <a:t>Partners A and B want to admit a third partner, C</a:t>
            </a:r>
          </a:p>
          <a:p>
            <a:pPr lvl="1" eaLnBrk="1" hangingPunct="1"/>
            <a:r>
              <a:rPr lang="en-US" sz="2000" smtClean="0"/>
              <a:t>Can purchase a portion of A and B partnership interest, or</a:t>
            </a:r>
          </a:p>
          <a:p>
            <a:pPr lvl="1" eaLnBrk="1" hangingPunct="1"/>
            <a:r>
              <a:rPr lang="en-US" sz="2000" smtClean="0"/>
              <a:t>Can purchase net partnership interest…thereby increasing the partnership net worth</a:t>
            </a:r>
          </a:p>
          <a:p>
            <a:pPr eaLnBrk="1" hangingPunct="1">
              <a:buFontTx/>
              <a:buNone/>
            </a:pPr>
            <a:r>
              <a:rPr lang="en-US" sz="2400" smtClean="0"/>
              <a:t>Before: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3946525" y="4689475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3505200" y="5181600"/>
            <a:ext cx="1905000" cy="941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Partnership</a:t>
            </a:r>
          </a:p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Net worth</a:t>
            </a:r>
          </a:p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$100,000</a:t>
            </a:r>
          </a:p>
        </p:txBody>
      </p:sp>
      <p:sp>
        <p:nvSpPr>
          <p:cNvPr id="275462" name="Line 6"/>
          <p:cNvSpPr>
            <a:spLocks noChangeShapeType="1"/>
          </p:cNvSpPr>
          <p:nvPr/>
        </p:nvSpPr>
        <p:spPr bwMode="auto">
          <a:xfrm flipV="1">
            <a:off x="4953000" y="4267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63" name="Text Box 7"/>
          <p:cNvSpPr txBox="1">
            <a:spLocks noChangeArrowheads="1"/>
          </p:cNvSpPr>
          <p:nvPr/>
        </p:nvSpPr>
        <p:spPr bwMode="auto">
          <a:xfrm>
            <a:off x="3657600" y="3276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</a:p>
        </p:txBody>
      </p:sp>
      <p:sp>
        <p:nvSpPr>
          <p:cNvPr id="275464" name="Line 8"/>
          <p:cNvSpPr>
            <a:spLocks noChangeShapeType="1"/>
          </p:cNvSpPr>
          <p:nvPr/>
        </p:nvSpPr>
        <p:spPr bwMode="auto">
          <a:xfrm flipV="1">
            <a:off x="4419600" y="4724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 flipH="1">
            <a:off x="3886200" y="47244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66" name="Line 10"/>
          <p:cNvSpPr>
            <a:spLocks noChangeShapeType="1"/>
          </p:cNvSpPr>
          <p:nvPr/>
        </p:nvSpPr>
        <p:spPr bwMode="auto">
          <a:xfrm flipH="1">
            <a:off x="4419600" y="47244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67" name="Line 11"/>
          <p:cNvSpPr>
            <a:spLocks noChangeShapeType="1"/>
          </p:cNvSpPr>
          <p:nvPr/>
        </p:nvSpPr>
        <p:spPr bwMode="auto">
          <a:xfrm flipV="1">
            <a:off x="3886200" y="4267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68" name="Text Box 12"/>
          <p:cNvSpPr txBox="1">
            <a:spLocks noChangeArrowheads="1"/>
          </p:cNvSpPr>
          <p:nvPr/>
        </p:nvSpPr>
        <p:spPr bwMode="auto">
          <a:xfrm>
            <a:off x="3429000" y="40386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$50,000</a:t>
            </a:r>
          </a:p>
        </p:txBody>
      </p:sp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4495800" y="40386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$50,000</a:t>
            </a:r>
          </a:p>
        </p:txBody>
      </p:sp>
      <p:sp>
        <p:nvSpPr>
          <p:cNvPr id="275470" name="Line 14"/>
          <p:cNvSpPr>
            <a:spLocks noChangeShapeType="1"/>
          </p:cNvSpPr>
          <p:nvPr/>
        </p:nvSpPr>
        <p:spPr bwMode="auto">
          <a:xfrm flipV="1">
            <a:off x="3886200" y="3733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71" name="Line 15"/>
          <p:cNvSpPr>
            <a:spLocks noChangeShapeType="1"/>
          </p:cNvSpPr>
          <p:nvPr/>
        </p:nvSpPr>
        <p:spPr bwMode="auto">
          <a:xfrm flipV="1">
            <a:off x="4953000" y="3733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5472" name="Text Box 16"/>
          <p:cNvSpPr txBox="1">
            <a:spLocks noChangeArrowheads="1"/>
          </p:cNvSpPr>
          <p:nvPr/>
        </p:nvSpPr>
        <p:spPr bwMode="auto">
          <a:xfrm>
            <a:off x="4724400" y="3276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3E409C-4BD9-4202-A5C7-5B0CED93D5B5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6463" y="1412875"/>
            <a:ext cx="403383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Acquiring new interest</a:t>
            </a: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Acquiring a Partnership Interest</a:t>
            </a:r>
            <a:endParaRPr lang="en-US" dirty="0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412875"/>
            <a:ext cx="41751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Acquiring from Partners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1187450" y="3789363"/>
            <a:ext cx="1905000" cy="941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Partnership</a:t>
            </a:r>
          </a:p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Net worth</a:t>
            </a:r>
          </a:p>
          <a:p>
            <a:pPr algn="ctr">
              <a:defRPr/>
            </a:pPr>
            <a:r>
              <a:rPr lang="en-US">
                <a:latin typeface="Times New Roman" pitchFamily="18" charset="0"/>
                <a:cs typeface="Arial" charset="0"/>
              </a:rPr>
              <a:t>$100,000</a:t>
            </a:r>
          </a:p>
        </p:txBody>
      </p:sp>
      <p:sp>
        <p:nvSpPr>
          <p:cNvPr id="276486" name="Line 6"/>
          <p:cNvSpPr>
            <a:spLocks noChangeShapeType="1"/>
          </p:cNvSpPr>
          <p:nvPr/>
        </p:nvSpPr>
        <p:spPr bwMode="auto">
          <a:xfrm flipV="1">
            <a:off x="900113" y="2420938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487" name="Line 7"/>
          <p:cNvSpPr>
            <a:spLocks noChangeShapeType="1"/>
          </p:cNvSpPr>
          <p:nvPr/>
        </p:nvSpPr>
        <p:spPr bwMode="auto">
          <a:xfrm flipV="1">
            <a:off x="2051050" y="2420938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488" name="Line 8"/>
          <p:cNvSpPr>
            <a:spLocks noChangeShapeType="1"/>
          </p:cNvSpPr>
          <p:nvPr/>
        </p:nvSpPr>
        <p:spPr bwMode="auto">
          <a:xfrm flipV="1">
            <a:off x="900113" y="2852738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489" name="Line 9"/>
          <p:cNvSpPr>
            <a:spLocks noChangeShapeType="1"/>
          </p:cNvSpPr>
          <p:nvPr/>
        </p:nvSpPr>
        <p:spPr bwMode="auto">
          <a:xfrm flipV="1">
            <a:off x="2051050" y="292417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490" name="Line 10"/>
          <p:cNvSpPr>
            <a:spLocks noChangeShapeType="1"/>
          </p:cNvSpPr>
          <p:nvPr/>
        </p:nvSpPr>
        <p:spPr bwMode="auto">
          <a:xfrm flipV="1">
            <a:off x="3276600" y="2420938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491" name="Line 11"/>
          <p:cNvSpPr>
            <a:spLocks noChangeShapeType="1"/>
          </p:cNvSpPr>
          <p:nvPr/>
        </p:nvSpPr>
        <p:spPr bwMode="auto">
          <a:xfrm flipV="1">
            <a:off x="3276600" y="2924175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9710" name="Group 12"/>
          <p:cNvGrpSpPr>
            <a:grpSpLocks/>
          </p:cNvGrpSpPr>
          <p:nvPr/>
        </p:nvGrpSpPr>
        <p:grpSpPr bwMode="auto">
          <a:xfrm>
            <a:off x="468313" y="2060575"/>
            <a:ext cx="3289300" cy="1752600"/>
            <a:chOff x="288" y="2112"/>
            <a:chExt cx="2072" cy="1104"/>
          </a:xfrm>
        </p:grpSpPr>
        <p:sp>
          <p:nvSpPr>
            <p:cNvPr id="276493" name="Text Box 13"/>
            <p:cNvSpPr txBox="1">
              <a:spLocks noChangeArrowheads="1"/>
            </p:cNvSpPr>
            <p:nvPr/>
          </p:nvSpPr>
          <p:spPr bwMode="auto">
            <a:xfrm>
              <a:off x="1920" y="21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276494" name="Text Box 14"/>
            <p:cNvSpPr txBox="1">
              <a:spLocks noChangeArrowheads="1"/>
            </p:cNvSpPr>
            <p:nvPr/>
          </p:nvSpPr>
          <p:spPr bwMode="auto">
            <a:xfrm>
              <a:off x="432" y="21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276495" name="Text Box 15"/>
            <p:cNvSpPr txBox="1">
              <a:spLocks noChangeArrowheads="1"/>
            </p:cNvSpPr>
            <p:nvPr/>
          </p:nvSpPr>
          <p:spPr bwMode="auto">
            <a:xfrm>
              <a:off x="1200" y="211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29731" name="Text Box 16"/>
            <p:cNvSpPr txBox="1">
              <a:spLocks noChangeArrowheads="1"/>
            </p:cNvSpPr>
            <p:nvPr/>
          </p:nvSpPr>
          <p:spPr bwMode="auto">
            <a:xfrm>
              <a:off x="288" y="2544"/>
              <a:ext cx="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</a:rPr>
                <a:t>$33,333</a:t>
              </a:r>
            </a:p>
          </p:txBody>
        </p:sp>
        <p:sp>
          <p:nvSpPr>
            <p:cNvPr id="29732" name="Text Box 17"/>
            <p:cNvSpPr txBox="1">
              <a:spLocks noChangeArrowheads="1"/>
            </p:cNvSpPr>
            <p:nvPr/>
          </p:nvSpPr>
          <p:spPr bwMode="auto">
            <a:xfrm>
              <a:off x="1008" y="2544"/>
              <a:ext cx="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</a:rPr>
                <a:t>$33,333</a:t>
              </a:r>
            </a:p>
          </p:txBody>
        </p:sp>
        <p:sp>
          <p:nvSpPr>
            <p:cNvPr id="29733" name="Text Box 18"/>
            <p:cNvSpPr txBox="1">
              <a:spLocks noChangeArrowheads="1"/>
            </p:cNvSpPr>
            <p:nvPr/>
          </p:nvSpPr>
          <p:spPr bwMode="auto">
            <a:xfrm>
              <a:off x="1776" y="2544"/>
              <a:ext cx="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</a:rPr>
                <a:t>$33,333</a:t>
              </a:r>
            </a:p>
          </p:txBody>
        </p:sp>
        <p:sp>
          <p:nvSpPr>
            <p:cNvPr id="276499" name="Line 19"/>
            <p:cNvSpPr>
              <a:spLocks noChangeShapeType="1"/>
            </p:cNvSpPr>
            <p:nvPr/>
          </p:nvSpPr>
          <p:spPr bwMode="auto">
            <a:xfrm>
              <a:off x="576" y="2928"/>
              <a:ext cx="14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76500" name="Line 20"/>
            <p:cNvSpPr>
              <a:spLocks noChangeShapeType="1"/>
            </p:cNvSpPr>
            <p:nvPr/>
          </p:nvSpPr>
          <p:spPr bwMode="auto">
            <a:xfrm flipV="1">
              <a:off x="1296" y="2928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  <p:sp>
        <p:nvSpPr>
          <p:cNvPr id="276501" name="Line 21"/>
          <p:cNvSpPr>
            <a:spLocks noChangeShapeType="1"/>
          </p:cNvSpPr>
          <p:nvPr/>
        </p:nvSpPr>
        <p:spPr bwMode="auto">
          <a:xfrm flipV="1">
            <a:off x="6300788" y="2492375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6502" name="Line 22"/>
          <p:cNvSpPr>
            <a:spLocks noChangeShapeType="1"/>
          </p:cNvSpPr>
          <p:nvPr/>
        </p:nvSpPr>
        <p:spPr bwMode="auto">
          <a:xfrm flipV="1">
            <a:off x="7524750" y="2492375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9713" name="Text Box 23"/>
          <p:cNvSpPr txBox="1">
            <a:spLocks noChangeArrowheads="1"/>
          </p:cNvSpPr>
          <p:nvPr/>
        </p:nvSpPr>
        <p:spPr bwMode="auto">
          <a:xfrm>
            <a:off x="5867400" y="2852738"/>
            <a:ext cx="927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</a:rPr>
              <a:t>$50,000</a:t>
            </a:r>
          </a:p>
        </p:txBody>
      </p:sp>
      <p:grpSp>
        <p:nvGrpSpPr>
          <p:cNvPr id="29714" name="Group 24"/>
          <p:cNvGrpSpPr>
            <a:grpSpLocks/>
          </p:cNvGrpSpPr>
          <p:nvPr/>
        </p:nvGrpSpPr>
        <p:grpSpPr bwMode="auto">
          <a:xfrm>
            <a:off x="4716463" y="2060575"/>
            <a:ext cx="3289300" cy="2771775"/>
            <a:chOff x="2976" y="2112"/>
            <a:chExt cx="2072" cy="1745"/>
          </a:xfrm>
        </p:grpSpPr>
        <p:sp>
          <p:nvSpPr>
            <p:cNvPr id="276505" name="Text Box 25"/>
            <p:cNvSpPr txBox="1">
              <a:spLocks noChangeArrowheads="1"/>
            </p:cNvSpPr>
            <p:nvPr/>
          </p:nvSpPr>
          <p:spPr bwMode="auto">
            <a:xfrm>
              <a:off x="3408" y="3264"/>
              <a:ext cx="1200" cy="59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imes New Roman" pitchFamily="18" charset="0"/>
                  <a:cs typeface="Arial" charset="0"/>
                </a:rPr>
                <a:t>Partnership</a:t>
              </a:r>
            </a:p>
            <a:p>
              <a:pPr algn="ctr">
                <a:defRPr/>
              </a:pPr>
              <a:r>
                <a:rPr lang="en-US">
                  <a:latin typeface="Times New Roman" pitchFamily="18" charset="0"/>
                  <a:cs typeface="Arial" charset="0"/>
                </a:rPr>
                <a:t>Net worth</a:t>
              </a:r>
            </a:p>
            <a:p>
              <a:pPr algn="ctr">
                <a:defRPr/>
              </a:pPr>
              <a:r>
                <a:rPr lang="en-US">
                  <a:latin typeface="Times New Roman" pitchFamily="18" charset="0"/>
                  <a:cs typeface="Arial" charset="0"/>
                </a:rPr>
                <a:t>$150,000</a:t>
              </a:r>
            </a:p>
          </p:txBody>
        </p:sp>
        <p:grpSp>
          <p:nvGrpSpPr>
            <p:cNvPr id="29716" name="Group 26"/>
            <p:cNvGrpSpPr>
              <a:grpSpLocks/>
            </p:cNvGrpSpPr>
            <p:nvPr/>
          </p:nvGrpSpPr>
          <p:grpSpPr bwMode="auto">
            <a:xfrm>
              <a:off x="2976" y="2112"/>
              <a:ext cx="2072" cy="1104"/>
              <a:chOff x="2976" y="2112"/>
              <a:chExt cx="2072" cy="1104"/>
            </a:xfrm>
          </p:grpSpPr>
          <p:sp>
            <p:nvSpPr>
              <p:cNvPr id="276507" name="Text Box 27"/>
              <p:cNvSpPr txBox="1">
                <a:spLocks noChangeArrowheads="1"/>
              </p:cNvSpPr>
              <p:nvPr/>
            </p:nvSpPr>
            <p:spPr bwMode="auto">
              <a:xfrm>
                <a:off x="3120" y="2112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276508" name="Text Box 28"/>
              <p:cNvSpPr txBox="1">
                <a:spLocks noChangeArrowheads="1"/>
              </p:cNvSpPr>
              <p:nvPr/>
            </p:nvSpPr>
            <p:spPr bwMode="auto">
              <a:xfrm>
                <a:off x="3888" y="211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276509" name="Line 29"/>
              <p:cNvSpPr>
                <a:spLocks noChangeShapeType="1"/>
              </p:cNvSpPr>
              <p:nvPr/>
            </p:nvSpPr>
            <p:spPr bwMode="auto">
              <a:xfrm flipV="1">
                <a:off x="3264" y="235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10" name="Line 30"/>
              <p:cNvSpPr>
                <a:spLocks noChangeShapeType="1"/>
              </p:cNvSpPr>
              <p:nvPr/>
            </p:nvSpPr>
            <p:spPr bwMode="auto">
              <a:xfrm flipV="1">
                <a:off x="3984" y="2640"/>
                <a:ext cx="0" cy="2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11" name="Line 31"/>
              <p:cNvSpPr>
                <a:spLocks noChangeShapeType="1"/>
              </p:cNvSpPr>
              <p:nvPr/>
            </p:nvSpPr>
            <p:spPr bwMode="auto">
              <a:xfrm flipV="1">
                <a:off x="4752" y="2592"/>
                <a:ext cx="0" cy="2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22" name="Text Box 32"/>
              <p:cNvSpPr txBox="1">
                <a:spLocks noChangeArrowheads="1"/>
              </p:cNvSpPr>
              <p:nvPr/>
            </p:nvSpPr>
            <p:spPr bwMode="auto">
              <a:xfrm>
                <a:off x="2976" y="2544"/>
                <a:ext cx="5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>
                    <a:latin typeface="Times New Roman" panose="02020603050405020304" pitchFamily="18" charset="0"/>
                  </a:rPr>
                  <a:t>$50,000</a:t>
                </a:r>
              </a:p>
            </p:txBody>
          </p:sp>
          <p:sp>
            <p:nvSpPr>
              <p:cNvPr id="29723" name="Text Box 33"/>
              <p:cNvSpPr txBox="1">
                <a:spLocks noChangeArrowheads="1"/>
              </p:cNvSpPr>
              <p:nvPr/>
            </p:nvSpPr>
            <p:spPr bwMode="auto">
              <a:xfrm>
                <a:off x="4464" y="2544"/>
                <a:ext cx="5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>
                    <a:latin typeface="Times New Roman" panose="02020603050405020304" pitchFamily="18" charset="0"/>
                  </a:rPr>
                  <a:t>$50,000</a:t>
                </a:r>
              </a:p>
            </p:txBody>
          </p:sp>
          <p:sp>
            <p:nvSpPr>
              <p:cNvPr id="276514" name="Line 34"/>
              <p:cNvSpPr>
                <a:spLocks noChangeShapeType="1"/>
              </p:cNvSpPr>
              <p:nvPr/>
            </p:nvSpPr>
            <p:spPr bwMode="auto">
              <a:xfrm>
                <a:off x="3264" y="2932"/>
                <a:ext cx="14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15" name="Line 35"/>
              <p:cNvSpPr>
                <a:spLocks noChangeShapeType="1"/>
              </p:cNvSpPr>
              <p:nvPr/>
            </p:nvSpPr>
            <p:spPr bwMode="auto">
              <a:xfrm flipV="1">
                <a:off x="3984" y="293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16" name="Text Box 36"/>
              <p:cNvSpPr txBox="1">
                <a:spLocks noChangeArrowheads="1"/>
              </p:cNvSpPr>
              <p:nvPr/>
            </p:nvSpPr>
            <p:spPr bwMode="auto">
              <a:xfrm>
                <a:off x="4608" y="2112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276517" name="Line 37"/>
              <p:cNvSpPr>
                <a:spLocks noChangeShapeType="1"/>
              </p:cNvSpPr>
              <p:nvPr/>
            </p:nvSpPr>
            <p:spPr bwMode="auto">
              <a:xfrm flipV="1">
                <a:off x="3264" y="2640"/>
                <a:ext cx="0" cy="2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Adjusted Cost Base (ACB) </a:t>
            </a:r>
            <a:br>
              <a:rPr lang="en-US" dirty="0" smtClean="0"/>
            </a:br>
            <a:r>
              <a:rPr lang="en-US" dirty="0" smtClean="0"/>
              <a:t>of Partnership Interest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Original investment			$100,000</a:t>
            </a:r>
          </a:p>
          <a:p>
            <a:pPr eaLnBrk="1" hangingPunct="1">
              <a:buFontTx/>
              <a:buNone/>
            </a:pPr>
            <a:r>
              <a:rPr lang="en-US" dirty="0" smtClean="0"/>
              <a:t>Allocation of Partnership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Income					    </a:t>
            </a:r>
            <a:r>
              <a:rPr lang="en-US" u="sng" dirty="0" smtClean="0"/>
              <a:t>20,000</a:t>
            </a:r>
          </a:p>
          <a:p>
            <a:pPr eaLnBrk="1" hangingPunct="1">
              <a:buFontTx/>
              <a:buNone/>
            </a:pPr>
            <a:r>
              <a:rPr lang="en-US" dirty="0" smtClean="0"/>
              <a:t>ACB after Allocation			</a:t>
            </a:r>
            <a:r>
              <a:rPr lang="en-US" u="sng" dirty="0" smtClean="0"/>
              <a:t>$120,000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If sold there would be a capital gain of: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Selling price let’s say was $150,000</a:t>
            </a:r>
          </a:p>
          <a:p>
            <a:pPr eaLnBrk="1" hangingPunct="1">
              <a:buFontTx/>
              <a:buNone/>
            </a:pPr>
            <a:r>
              <a:rPr lang="en-US" dirty="0" smtClean="0"/>
              <a:t>Capital gain = $150,000-$120,000 = $30,000</a:t>
            </a:r>
          </a:p>
          <a:p>
            <a:pPr eaLnBrk="1" hangingPunct="1">
              <a:buFontTx/>
              <a:buNone/>
            </a:pPr>
            <a:r>
              <a:rPr lang="en-US" dirty="0" smtClean="0"/>
              <a:t>½ is taxable to that individual partner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859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Partnership Interest - ACB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620688"/>
            <a:ext cx="8229600" cy="4785395"/>
          </a:xfrm>
        </p:spPr>
        <p:txBody>
          <a:bodyPr/>
          <a:lstStyle/>
          <a:p>
            <a:pPr marL="6350" indent="-635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Every partner has </a:t>
            </a:r>
            <a:r>
              <a:rPr lang="en-CA" altLang="en-US" sz="2800" dirty="0" smtClean="0"/>
              <a:t>his own ACB</a:t>
            </a:r>
            <a:endParaRPr lang="en-CA" altLang="en-US" sz="2800" dirty="0" smtClean="0"/>
          </a:p>
          <a:p>
            <a:pPr marL="6350" indent="-635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Additions </a:t>
            </a:r>
            <a:r>
              <a:rPr lang="en-CA" altLang="en-US" sz="2800" dirty="0" smtClean="0"/>
              <a:t>to</a:t>
            </a:r>
            <a:r>
              <a:rPr lang="en-CA" altLang="en-US" sz="2800" b="1" dirty="0" smtClean="0"/>
              <a:t> </a:t>
            </a:r>
            <a:r>
              <a:rPr lang="en-CA" altLang="en-US" sz="2800" dirty="0" smtClean="0"/>
              <a:t>the ACB (most common)</a:t>
            </a:r>
          </a:p>
          <a:p>
            <a:pPr lvl="1" eaLnBrk="1" hangingPunct="1"/>
            <a:r>
              <a:rPr lang="en-CA" altLang="en-US" dirty="0"/>
              <a:t>Partner's contribution of capital</a:t>
            </a:r>
          </a:p>
          <a:p>
            <a:pPr lvl="1" eaLnBrk="1" hangingPunct="1"/>
            <a:r>
              <a:rPr lang="en-CA" altLang="en-US" sz="2400" dirty="0" smtClean="0"/>
              <a:t>Partner’s share of income from the partnership </a:t>
            </a:r>
            <a:r>
              <a:rPr lang="en-CA" altLang="en-US" dirty="0" smtClean="0"/>
              <a:t>(</a:t>
            </a:r>
            <a:r>
              <a:rPr lang="en-CA" altLang="en-US" dirty="0"/>
              <a:t>every year add NI to ACB). Increase ACB by NI to ensure not to pay capital gain on it and be double </a:t>
            </a:r>
            <a:r>
              <a:rPr lang="en-CA" altLang="en-US" dirty="0" smtClean="0"/>
              <a:t>taxed</a:t>
            </a:r>
          </a:p>
          <a:p>
            <a:pPr lvl="1" eaLnBrk="1" hangingPunct="1"/>
            <a:r>
              <a:rPr lang="en-CA" altLang="en-US" dirty="0" smtClean="0"/>
              <a:t>Partner’s </a:t>
            </a:r>
            <a:r>
              <a:rPr lang="en-CA" altLang="en-US" sz="2400" dirty="0" smtClean="0"/>
              <a:t>share of Capital Dividends received by the </a:t>
            </a:r>
            <a:r>
              <a:rPr lang="en-CA" altLang="en-US" sz="2400" dirty="0" smtClean="0"/>
              <a:t>partnership.</a:t>
            </a:r>
            <a:endParaRPr lang="en-CA" altLang="en-US" sz="2400" dirty="0" smtClean="0"/>
          </a:p>
          <a:p>
            <a:pPr lvl="1" eaLnBrk="1" hangingPunct="1"/>
            <a:r>
              <a:rPr lang="en-CA" altLang="en-US" sz="2400" dirty="0" smtClean="0"/>
              <a:t>Partner’s share of the net proceeds of life insurance </a:t>
            </a:r>
          </a:p>
          <a:p>
            <a:pPr marL="6350" indent="-635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Deductions from ACB ( most common)</a:t>
            </a:r>
          </a:p>
          <a:p>
            <a:pPr lvl="1" eaLnBrk="1" hangingPunct="1"/>
            <a:r>
              <a:rPr lang="en-CA" altLang="en-US" sz="2400" dirty="0" smtClean="0"/>
              <a:t>Partner’s share of loss</a:t>
            </a:r>
          </a:p>
          <a:p>
            <a:pPr lvl="1" eaLnBrk="1" hangingPunct="1"/>
            <a:r>
              <a:rPr lang="en-CA" altLang="en-US" sz="2400" dirty="0" smtClean="0"/>
              <a:t>Partner’s share of charitable gifts or political </a:t>
            </a:r>
            <a:r>
              <a:rPr lang="en-CA" altLang="en-US" sz="2400" dirty="0" smtClean="0"/>
              <a:t>contributions (decrease ACB since </a:t>
            </a:r>
            <a:r>
              <a:rPr lang="en-CA" altLang="en-US" sz="2400" dirty="0" err="1" smtClean="0"/>
              <a:t>benifited</a:t>
            </a:r>
            <a:r>
              <a:rPr lang="en-CA" altLang="en-US" sz="2400" dirty="0" smtClean="0"/>
              <a:t> from tax savings from original donation)</a:t>
            </a:r>
            <a:endParaRPr lang="en-CA" altLang="en-US" sz="2400" dirty="0" smtClean="0"/>
          </a:p>
          <a:p>
            <a:pPr lvl="1" eaLnBrk="1" hangingPunct="1"/>
            <a:r>
              <a:rPr lang="en-CA" altLang="en-US" sz="2400" dirty="0" smtClean="0"/>
              <a:t>Partner’s drawings </a:t>
            </a:r>
            <a:r>
              <a:rPr lang="en-CA" altLang="en-US" sz="2400" dirty="0" smtClean="0"/>
              <a:t>  (will slap you in the face with capital gain in the future)</a:t>
            </a:r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972239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4AAE03-206E-4337-9E00-8B167EC9FD8D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Transactions with Partners and </a:t>
            </a:r>
            <a:r>
              <a:rPr lang="en-CA" dirty="0" smtClean="0"/>
              <a:t>Reorganizations</a:t>
            </a:r>
            <a:br>
              <a:rPr lang="en-CA" dirty="0" smtClean="0"/>
            </a:br>
            <a:r>
              <a:rPr lang="en-CA" sz="2000" dirty="0" smtClean="0"/>
              <a:t>Can use section 85 to rollover assets to partnership (section 97)</a:t>
            </a:r>
            <a:endParaRPr lang="en-US" sz="2000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2819400" y="4495800"/>
            <a:ext cx="3200400" cy="847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Partnership</a:t>
            </a:r>
          </a:p>
          <a:p>
            <a:pPr algn="ctr"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Asset FMV $25,000</a:t>
            </a:r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 flipH="1">
            <a:off x="1447800" y="51816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58" name="Line 6"/>
          <p:cNvSpPr>
            <a:spLocks noChangeShapeType="1"/>
          </p:cNvSpPr>
          <p:nvPr/>
        </p:nvSpPr>
        <p:spPr bwMode="auto">
          <a:xfrm flipV="1">
            <a:off x="1447800" y="22860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3810000" y="2057400"/>
            <a:ext cx="119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Partner</a:t>
            </a:r>
          </a:p>
        </p:txBody>
      </p:sp>
      <p:sp>
        <p:nvSpPr>
          <p:cNvPr id="279560" name="Line 8"/>
          <p:cNvSpPr>
            <a:spLocks noChangeShapeType="1"/>
          </p:cNvSpPr>
          <p:nvPr/>
        </p:nvSpPr>
        <p:spPr bwMode="auto">
          <a:xfrm>
            <a:off x="1600200" y="22860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>
            <a:off x="1711325" y="3097213"/>
            <a:ext cx="7635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Sold</a:t>
            </a:r>
          </a:p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At</a:t>
            </a:r>
          </a:p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FMV</a:t>
            </a:r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4953000" y="2286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7010400" y="22860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64" name="Line 12"/>
          <p:cNvSpPr>
            <a:spLocks noChangeShapeType="1"/>
          </p:cNvSpPr>
          <p:nvPr/>
        </p:nvSpPr>
        <p:spPr bwMode="auto">
          <a:xfrm flipH="1">
            <a:off x="6019800" y="51054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79565" name="Text Box 13"/>
          <p:cNvSpPr txBox="1">
            <a:spLocks noChangeArrowheads="1"/>
          </p:cNvSpPr>
          <p:nvPr/>
        </p:nvSpPr>
        <p:spPr bwMode="auto">
          <a:xfrm>
            <a:off x="4860032" y="2514600"/>
            <a:ext cx="1953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Sold</a:t>
            </a:r>
          </a:p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At FMV</a:t>
            </a:r>
          </a:p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Or </a:t>
            </a:r>
          </a:p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Elect at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Cost using tax free rollover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9929EA-515D-4C30-AD40-80896A08C687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Transactions with Partners and Reorganizations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1557338"/>
            <a:ext cx="8229600" cy="4525962"/>
          </a:xfrm>
        </p:spPr>
        <p:txBody>
          <a:bodyPr/>
          <a:lstStyle/>
          <a:p>
            <a:pPr eaLnBrk="1" hangingPunct="1"/>
            <a:r>
              <a:rPr lang="en-CA" dirty="0" smtClean="0"/>
              <a:t>A partnership is considered to be a separate entity for purposes of holding assets.</a:t>
            </a:r>
          </a:p>
          <a:p>
            <a:pPr eaLnBrk="1" hangingPunct="1"/>
            <a:r>
              <a:rPr lang="en-CA" dirty="0" smtClean="0"/>
              <a:t>Transactions between partners and the partnership are </a:t>
            </a:r>
            <a:r>
              <a:rPr lang="en-CA" b="1" dirty="0" smtClean="0">
                <a:solidFill>
                  <a:srgbClr val="FF0000"/>
                </a:solidFill>
              </a:rPr>
              <a:t>automatically taken place at FMV</a:t>
            </a:r>
            <a:r>
              <a:rPr lang="en-CA" dirty="0" smtClean="0"/>
              <a:t>.</a:t>
            </a:r>
          </a:p>
          <a:p>
            <a:pPr eaLnBrk="1" hangingPunct="1"/>
            <a:r>
              <a:rPr lang="en-CA" dirty="0" smtClean="0"/>
              <a:t>HOWEVER A partner can elect to transfer property into a partnership at Cost (</a:t>
            </a:r>
            <a:r>
              <a:rPr lang="en-CA" b="1" dirty="0" smtClean="0">
                <a:solidFill>
                  <a:srgbClr val="FF0000"/>
                </a:solidFill>
              </a:rPr>
              <a:t>I.E TAX FREE ROLLOVER) </a:t>
            </a:r>
            <a:r>
              <a:rPr lang="en-CA" dirty="0" smtClean="0"/>
              <a:t>[ITA 97(1)]. </a:t>
            </a:r>
          </a:p>
          <a:p>
            <a:pPr eaLnBrk="1" hangingPunct="1"/>
            <a:r>
              <a:rPr lang="en-CA" dirty="0" smtClean="0"/>
              <a:t>BUT when a Partnership transfers its assets to a partner, it can only be sold at FMV.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5650" y="6309320"/>
            <a:ext cx="662463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B9C67C-7D0B-4A97-91A6-0E9706EFFCB1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sz="4800" dirty="0" smtClean="0"/>
              <a:t>Partnerships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4213" y="1484313"/>
            <a:ext cx="8229600" cy="4525962"/>
          </a:xfrm>
        </p:spPr>
        <p:txBody>
          <a:bodyPr/>
          <a:lstStyle/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b="1" smtClean="0"/>
              <a:t>The Standard Partnership – </a:t>
            </a:r>
          </a:p>
          <a:p>
            <a:pPr marL="711200" indent="-711200" eaLnBrk="1" hangingPunct="1">
              <a:buFont typeface="Wingdings" panose="05000000000000000000" pitchFamily="2" charset="2"/>
              <a:buNone/>
            </a:pPr>
            <a:r>
              <a:rPr lang="en-CA" sz="3200" b="1" smtClean="0"/>
              <a:t>	Definition and Format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 startAt="2"/>
            </a:pPr>
            <a:r>
              <a:rPr lang="en-CA" sz="3200" b="1" smtClean="0"/>
              <a:t>Taxation of Partnership Operations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 startAt="2"/>
            </a:pPr>
            <a:r>
              <a:rPr lang="en-CA" sz="3200" b="1" smtClean="0"/>
              <a:t>Partnership Structure – </a:t>
            </a:r>
          </a:p>
          <a:p>
            <a:pPr marL="711200" indent="-711200" eaLnBrk="1" hangingPunct="1">
              <a:buFont typeface="Wingdings" panose="05000000000000000000" pitchFamily="2" charset="2"/>
              <a:buNone/>
            </a:pPr>
            <a:r>
              <a:rPr lang="en-CA" sz="3200" b="1" smtClean="0"/>
              <a:t>	Impact on Decision Making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5BF42C-030A-415A-ADC7-9BAFE72A1D94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Transactions with Partners and Reorganizations</a:t>
            </a:r>
            <a:endParaRPr lang="en-US" dirty="0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CA" dirty="0" smtClean="0"/>
              <a:t>For exam – new business venture: better to incorporate, partnership. If capital intensive and generate losses, better to have partnership since loss not locked </a:t>
            </a:r>
            <a:r>
              <a:rPr lang="en-CA" dirty="0" smtClean="0"/>
              <a:t>up in </a:t>
            </a:r>
            <a:r>
              <a:rPr lang="en-CA" dirty="0" err="1" smtClean="0"/>
              <a:t>corp</a:t>
            </a:r>
            <a:r>
              <a:rPr lang="en-CA" dirty="0" smtClean="0"/>
              <a:t> (open, generate loss on you then when profitable incorporate and rollover assets)</a:t>
            </a:r>
            <a:endParaRPr lang="en-CA" dirty="0" smtClean="0"/>
          </a:p>
          <a:p>
            <a:pPr eaLnBrk="1" hangingPunct="1"/>
            <a:r>
              <a:rPr lang="en-CA" dirty="0" smtClean="0"/>
              <a:t>The </a:t>
            </a:r>
            <a:r>
              <a:rPr lang="en-CA" dirty="0" smtClean="0"/>
              <a:t>choice of a partnership form of organization is not binding on the participants.</a:t>
            </a:r>
          </a:p>
          <a:p>
            <a:pPr eaLnBrk="1" hangingPunct="1"/>
            <a:r>
              <a:rPr lang="en-CA" dirty="0" smtClean="0"/>
              <a:t>A partnership can be converted into a corporation in which the former partners are shareholders.</a:t>
            </a:r>
          </a:p>
          <a:p>
            <a:pPr eaLnBrk="1" hangingPunct="1"/>
            <a:r>
              <a:rPr lang="en-CA" dirty="0" smtClean="0"/>
              <a:t>A partnership can elect to convert itself into a corporation without immediate tax consequences [ITA 85(2)].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E8C06C-3094-4C0A-B104-F846F6CBF598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Small Business Deduction and Private Corporate Partners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844675"/>
            <a:ext cx="8229600" cy="4525963"/>
          </a:xfrm>
        </p:spPr>
        <p:txBody>
          <a:bodyPr/>
          <a:lstStyle/>
          <a:p>
            <a:pPr eaLnBrk="1" hangingPunct="1"/>
            <a:r>
              <a:rPr lang="en-CA" dirty="0" smtClean="0"/>
              <a:t>Active Income earned by a partnership can be entitled to use the SBD by a CCPC partner.</a:t>
            </a:r>
          </a:p>
          <a:p>
            <a:pPr eaLnBrk="1" hangingPunct="1"/>
            <a:r>
              <a:rPr lang="en-CA" dirty="0" smtClean="0"/>
              <a:t>The active business income earned by the partnership that is eligible for the SBD is limited to $500,000 </a:t>
            </a:r>
            <a:r>
              <a:rPr lang="en-CA" dirty="0" smtClean="0"/>
              <a:t>annually  (whole income of partnership maxes at 500k, disadvantage of partnership)</a:t>
            </a:r>
            <a:endParaRPr lang="en-CA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C93CB-C798-4764-9635-DF5E1AEBE69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7544" y="476672"/>
            <a:ext cx="79432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decision criteria for </a:t>
            </a:r>
            <a:r>
              <a:rPr lang="en-US" dirty="0" err="1" smtClean="0"/>
              <a:t>corp</a:t>
            </a:r>
            <a:r>
              <a:rPr lang="en-US" dirty="0" smtClean="0"/>
              <a:t> or partnership</a:t>
            </a:r>
          </a:p>
          <a:p>
            <a:endParaRPr lang="en-US" dirty="0"/>
          </a:p>
          <a:p>
            <a:r>
              <a:rPr lang="en-US" dirty="0" smtClean="0"/>
              <a:t>800k cap gain lifetime deduction for individual </a:t>
            </a:r>
          </a:p>
          <a:p>
            <a:r>
              <a:rPr lang="en-US" dirty="0" smtClean="0"/>
              <a:t>(person owning share of corporation involved in active business)</a:t>
            </a:r>
          </a:p>
          <a:p>
            <a:endParaRPr lang="en-US" dirty="0"/>
          </a:p>
          <a:p>
            <a:r>
              <a:rPr lang="en-US" dirty="0" smtClean="0"/>
              <a:t>Partner who sells partnership interest is not eligible for 800k$ cap 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33950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BD8A1B-E50B-4D92-9FCC-93BA658B54CB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SBD and </a:t>
            </a:r>
            <a:br>
              <a:rPr lang="en-US" dirty="0" smtClean="0"/>
            </a:br>
            <a:r>
              <a:rPr lang="en-US" dirty="0" smtClean="0"/>
              <a:t>Private Corporate Partners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Partnership earns $600,000 in ABI.  Structure of partnership is: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Each owns 50% How is the partnership income taxed?</a:t>
            </a:r>
          </a:p>
        </p:txBody>
      </p:sp>
      <p:sp>
        <p:nvSpPr>
          <p:cNvPr id="283652" name="Oval 4"/>
          <p:cNvSpPr>
            <a:spLocks noChangeArrowheads="1"/>
          </p:cNvSpPr>
          <p:nvPr/>
        </p:nvSpPr>
        <p:spPr bwMode="auto">
          <a:xfrm>
            <a:off x="3132138" y="3933825"/>
            <a:ext cx="2736850" cy="10096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ABC Partnership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1547813" y="2276475"/>
            <a:ext cx="2087562" cy="935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Corporate Partner</a:t>
            </a:r>
          </a:p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5003800" y="2276475"/>
            <a:ext cx="2087563" cy="935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Corporate Partner</a:t>
            </a:r>
          </a:p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83655" name="Line 7"/>
          <p:cNvSpPr>
            <a:spLocks noChangeShapeType="1"/>
          </p:cNvSpPr>
          <p:nvPr/>
        </p:nvSpPr>
        <p:spPr bwMode="auto">
          <a:xfrm>
            <a:off x="2843213" y="3213100"/>
            <a:ext cx="792162" cy="7921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3656" name="Line 8"/>
          <p:cNvSpPr>
            <a:spLocks noChangeShapeType="1"/>
          </p:cNvSpPr>
          <p:nvPr/>
        </p:nvSpPr>
        <p:spPr bwMode="auto">
          <a:xfrm flipH="1">
            <a:off x="5364163" y="3284538"/>
            <a:ext cx="720725" cy="723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99A7C9-F492-497B-BEF4-14DFCAA98371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SBD and </a:t>
            </a:r>
            <a:br>
              <a:rPr lang="en-US" dirty="0" smtClean="0"/>
            </a:br>
            <a:r>
              <a:rPr lang="en-US" dirty="0" smtClean="0"/>
              <a:t>Private Corporate </a:t>
            </a:r>
            <a:r>
              <a:rPr lang="en-US" dirty="0" smtClean="0"/>
              <a:t>Partners </a:t>
            </a:r>
            <a:r>
              <a:rPr lang="en-US" sz="1400" dirty="0" smtClean="0"/>
              <a:t>(y being member of partnership, max 500k for whole </a:t>
            </a:r>
            <a:r>
              <a:rPr lang="en-US" sz="1400" dirty="0" err="1" smtClean="0"/>
              <a:t>partnershoiP</a:t>
            </a:r>
            <a:endParaRPr lang="en-US" dirty="0" smtClean="0"/>
          </a:p>
        </p:txBody>
      </p:sp>
      <p:graphicFrame>
        <p:nvGraphicFramePr>
          <p:cNvPr id="284675" name="Group 3"/>
          <p:cNvGraphicFramePr>
            <a:graphicFrameLocks noGrp="1"/>
          </p:cNvGraphicFramePr>
          <p:nvPr>
            <p:ph idx="4294967295"/>
          </p:nvPr>
        </p:nvGraphicFramePr>
        <p:xfrm>
          <a:off x="539750" y="1412875"/>
          <a:ext cx="8229601" cy="4783138"/>
        </p:xfrm>
        <a:graphic>
          <a:graphicData uri="http://schemas.openxmlformats.org/drawingml/2006/table">
            <a:tbl>
              <a:tblPr/>
              <a:tblGrid>
                <a:gridCol w="2056989"/>
                <a:gridCol w="2058635"/>
                <a:gridCol w="2056988"/>
                <a:gridCol w="2056989"/>
              </a:tblGrid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4862" marR="948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Allocation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4862" marR="948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Partnership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CP # 1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CP #2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87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Eligible for SBD if partners Qualify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4862" marR="948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$500,000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$250,000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$250,000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Not eligible for SBD</a:t>
                      </a:r>
                    </a:p>
                  </a:txBody>
                  <a:tcPr marL="94862" marR="948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L="94862" marR="948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$600,000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$ 300,000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$300,000</a:t>
                      </a:r>
                    </a:p>
                  </a:txBody>
                  <a:tcPr marL="94862" marR="948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pPr marL="457200" indent="-457200" eaLnBrk="1" hangingPunct="1">
              <a:buFontTx/>
              <a:buAutoNum type="romanUcPeriod" startAt="3"/>
              <a:defRPr/>
            </a:pPr>
            <a:r>
              <a:rPr lang="en-CA" dirty="0" smtClean="0"/>
              <a:t>Partnership Structure – Impact on Decision Making</a:t>
            </a:r>
            <a:endParaRPr lang="en-US" dirty="0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CA" sz="2600" b="1" dirty="0" smtClean="0"/>
              <a:t>Must consider these </a:t>
            </a:r>
            <a:r>
              <a:rPr lang="en-CA" sz="2600" b="1" dirty="0" smtClean="0">
                <a:solidFill>
                  <a:srgbClr val="FF0000"/>
                </a:solidFill>
              </a:rPr>
              <a:t>four fundamental </a:t>
            </a:r>
            <a:r>
              <a:rPr lang="en-CA" sz="2600" b="1" dirty="0" smtClean="0"/>
              <a:t>tax issues: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CA" dirty="0" smtClean="0"/>
              <a:t>What will be the tax cost on the annual operating profits generated from the new venture?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CA" dirty="0" smtClean="0"/>
              <a:t>If operating losses are expected during the start-up phase, how and when can such losses be utilized against other sources of income of the venture itself or of the participating parties</a:t>
            </a:r>
            <a:r>
              <a:rPr lang="en-CA" dirty="0" smtClean="0"/>
              <a:t>? (Don’t want capital losses since only 50% deduction and applicable against cap gains)</a:t>
            </a:r>
            <a:endParaRPr lang="en-CA" dirty="0" smtClean="0"/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CA" dirty="0" smtClean="0"/>
              <a:t>What will the tax implications be if the venture fails and is either terminated or sold off at a loss?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CA" dirty="0" smtClean="0"/>
              <a:t>How will the capital invested and the accumulated profits be returned to the investor</a:t>
            </a:r>
            <a:r>
              <a:rPr lang="en-CA" dirty="0" smtClean="0"/>
              <a:t>? (how can you get your money back – want capital gain because 50%)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CA" dirty="0" smtClean="0"/>
              <a:t>If natural to make losses first few years, want </a:t>
            </a:r>
            <a:r>
              <a:rPr lang="en-CA" dirty="0" err="1" smtClean="0"/>
              <a:t>tpartnership</a:t>
            </a:r>
            <a:r>
              <a:rPr lang="en-CA" dirty="0" smtClean="0"/>
              <a:t> to get business losses </a:t>
            </a:r>
            <a:r>
              <a:rPr lang="en-CA" smtClean="0"/>
              <a:t>first few years</a:t>
            </a:r>
            <a:endParaRPr lang="en-CA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40BC27-CF24-483B-96D0-AAD7A643075D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Partnerships</a:t>
            </a:r>
            <a:endParaRPr lang="en-US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Different alternative structures for a business activity includes:</a:t>
            </a:r>
          </a:p>
          <a:p>
            <a:pPr lvl="1" eaLnBrk="1" hangingPunct="1"/>
            <a:r>
              <a:rPr lang="en-US" dirty="0" smtClean="0"/>
              <a:t>Partnerships</a:t>
            </a:r>
          </a:p>
          <a:p>
            <a:pPr lvl="2" eaLnBrk="1" hangingPunct="1"/>
            <a:r>
              <a:rPr lang="en-US" dirty="0" smtClean="0"/>
              <a:t>Useful for individuals who practice together in a profession and small business enterprise</a:t>
            </a:r>
          </a:p>
          <a:p>
            <a:pPr lvl="2" eaLnBrk="1" hangingPunct="1"/>
            <a:r>
              <a:rPr lang="en-US" dirty="0" smtClean="0"/>
              <a:t>Also used to form part of a business structure of large public and private corporations.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99A266-A537-47A6-A978-93A0A472E061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Partnerships</a:t>
            </a: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557338"/>
            <a:ext cx="8229600" cy="4525962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 partnership is a self-contained entity holding assets, liabilities, and partner’s equity.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763713" y="3141663"/>
            <a:ext cx="1122362" cy="369887"/>
          </a:xfrm>
          <a:prstGeom prst="rect">
            <a:avLst/>
          </a:prstGeom>
          <a:noFill/>
          <a:ln w="9525">
            <a:solidFill>
              <a:srgbClr val="27732E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Partner 1</a:t>
            </a:r>
          </a:p>
        </p:txBody>
      </p:sp>
      <p:grpSp>
        <p:nvGrpSpPr>
          <p:cNvPr id="16391" name="Group 5"/>
          <p:cNvGrpSpPr>
            <a:grpSpLocks/>
          </p:cNvGrpSpPr>
          <p:nvPr/>
        </p:nvGrpSpPr>
        <p:grpSpPr bwMode="auto">
          <a:xfrm>
            <a:off x="2268538" y="3141663"/>
            <a:ext cx="4794250" cy="1201737"/>
            <a:chOff x="1392" y="1979"/>
            <a:chExt cx="3020" cy="757"/>
          </a:xfrm>
        </p:grpSpPr>
        <p:sp>
          <p:nvSpPr>
            <p:cNvPr id="263174" name="Text Box 6"/>
            <p:cNvSpPr txBox="1">
              <a:spLocks noChangeArrowheads="1"/>
            </p:cNvSpPr>
            <p:nvPr/>
          </p:nvSpPr>
          <p:spPr bwMode="auto">
            <a:xfrm>
              <a:off x="1982" y="1979"/>
              <a:ext cx="707" cy="233"/>
            </a:xfrm>
            <a:prstGeom prst="rect">
              <a:avLst/>
            </a:prstGeom>
            <a:noFill/>
            <a:ln w="9525">
              <a:solidFill>
                <a:srgbClr val="27732E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Partner 2</a:t>
              </a:r>
            </a:p>
          </p:txBody>
        </p:sp>
        <p:sp>
          <p:nvSpPr>
            <p:cNvPr id="263175" name="Text Box 7"/>
            <p:cNvSpPr txBox="1">
              <a:spLocks noChangeArrowheads="1"/>
            </p:cNvSpPr>
            <p:nvPr/>
          </p:nvSpPr>
          <p:spPr bwMode="auto">
            <a:xfrm>
              <a:off x="2880" y="1979"/>
              <a:ext cx="707" cy="233"/>
            </a:xfrm>
            <a:prstGeom prst="rect">
              <a:avLst/>
            </a:prstGeom>
            <a:noFill/>
            <a:ln w="9525">
              <a:solidFill>
                <a:srgbClr val="27732E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Partner 3</a:t>
              </a:r>
            </a:p>
          </p:txBody>
        </p:sp>
        <p:sp>
          <p:nvSpPr>
            <p:cNvPr id="263176" name="Text Box 8"/>
            <p:cNvSpPr txBox="1">
              <a:spLocks noChangeArrowheads="1"/>
            </p:cNvSpPr>
            <p:nvPr/>
          </p:nvSpPr>
          <p:spPr bwMode="auto">
            <a:xfrm>
              <a:off x="3705" y="1979"/>
              <a:ext cx="707" cy="233"/>
            </a:xfrm>
            <a:prstGeom prst="rect">
              <a:avLst/>
            </a:prstGeom>
            <a:noFill/>
            <a:ln w="9525">
              <a:solidFill>
                <a:srgbClr val="27732E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Partner 4</a:t>
              </a:r>
            </a:p>
          </p:txBody>
        </p:sp>
        <p:sp>
          <p:nvSpPr>
            <p:cNvPr id="263177" name="Line 9"/>
            <p:cNvSpPr>
              <a:spLocks noChangeShapeType="1"/>
            </p:cNvSpPr>
            <p:nvPr/>
          </p:nvSpPr>
          <p:spPr bwMode="auto">
            <a:xfrm>
              <a:off x="1392" y="2208"/>
              <a:ext cx="816" cy="528"/>
            </a:xfrm>
            <a:prstGeom prst="line">
              <a:avLst/>
            </a:prstGeom>
            <a:noFill/>
            <a:ln w="25400">
              <a:solidFill>
                <a:srgbClr val="27732E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3178" name="Line 10"/>
            <p:cNvSpPr>
              <a:spLocks noChangeShapeType="1"/>
            </p:cNvSpPr>
            <p:nvPr/>
          </p:nvSpPr>
          <p:spPr bwMode="auto">
            <a:xfrm>
              <a:off x="2400" y="2256"/>
              <a:ext cx="0" cy="480"/>
            </a:xfrm>
            <a:prstGeom prst="line">
              <a:avLst/>
            </a:prstGeom>
            <a:noFill/>
            <a:ln w="25400">
              <a:solidFill>
                <a:srgbClr val="27732E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3179" name="Line 11"/>
            <p:cNvSpPr>
              <a:spLocks noChangeShapeType="1"/>
            </p:cNvSpPr>
            <p:nvPr/>
          </p:nvSpPr>
          <p:spPr bwMode="auto">
            <a:xfrm>
              <a:off x="3120" y="2256"/>
              <a:ext cx="0" cy="480"/>
            </a:xfrm>
            <a:prstGeom prst="line">
              <a:avLst/>
            </a:prstGeom>
            <a:noFill/>
            <a:ln w="25400">
              <a:solidFill>
                <a:srgbClr val="27732E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3180" name="Line 12"/>
            <p:cNvSpPr>
              <a:spLocks noChangeShapeType="1"/>
            </p:cNvSpPr>
            <p:nvPr/>
          </p:nvSpPr>
          <p:spPr bwMode="auto">
            <a:xfrm flipH="1">
              <a:off x="3297" y="2251"/>
              <a:ext cx="768" cy="480"/>
            </a:xfrm>
            <a:prstGeom prst="line">
              <a:avLst/>
            </a:prstGeom>
            <a:noFill/>
            <a:ln w="25400">
              <a:solidFill>
                <a:srgbClr val="27732E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63181" name="Text Box 13"/>
          <p:cNvSpPr txBox="1">
            <a:spLocks noChangeArrowheads="1"/>
          </p:cNvSpPr>
          <p:nvPr/>
        </p:nvSpPr>
        <p:spPr bwMode="auto">
          <a:xfrm>
            <a:off x="3124200" y="4343400"/>
            <a:ext cx="2590800" cy="66675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Partnership</a:t>
            </a:r>
          </a:p>
        </p:txBody>
      </p:sp>
      <p:pic>
        <p:nvPicPr>
          <p:cNvPr id="16393" name="Picture 14" descr="j007881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933825"/>
            <a:ext cx="205105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02C433-008B-4D14-A172-2545AA13CCB0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>
                <a:solidFill>
                  <a:srgbClr val="FF0000"/>
                </a:solidFill>
              </a:rPr>
              <a:t>Very Important to have a Partnership Agreement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1600200"/>
            <a:ext cx="7546032" cy="4525963"/>
          </a:xfrm>
        </p:spPr>
        <p:txBody>
          <a:bodyPr/>
          <a:lstStyle/>
          <a:p>
            <a:pPr marL="533400" indent="-533400" eaLnBrk="1" hangingPunct="1"/>
            <a:r>
              <a:rPr lang="en-US" dirty="0" smtClean="0"/>
              <a:t>A partnership is created by the execution of a </a:t>
            </a:r>
            <a:r>
              <a:rPr lang="en-US" i="1" dirty="0" smtClean="0"/>
              <a:t>partnership agreement</a:t>
            </a:r>
            <a:r>
              <a:rPr lang="en-US" dirty="0" smtClean="0"/>
              <a:t>.</a:t>
            </a:r>
          </a:p>
          <a:p>
            <a:pPr marL="533400" indent="-533400" eaLnBrk="1" hangingPunct="1"/>
            <a:r>
              <a:rPr lang="en-US" b="1" dirty="0" smtClean="0"/>
              <a:t>The partnership agreement outlines: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200" dirty="0" smtClean="0"/>
              <a:t>Each partner’s required </a:t>
            </a:r>
            <a:r>
              <a:rPr lang="en-CA" sz="2200" dirty="0" smtClean="0">
                <a:solidFill>
                  <a:srgbClr val="FF0000"/>
                </a:solidFill>
              </a:rPr>
              <a:t>contributions</a:t>
            </a:r>
            <a:r>
              <a:rPr lang="en-CA" sz="2200" dirty="0" smtClean="0"/>
              <a:t> to the entity.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200" dirty="0" smtClean="0"/>
              <a:t>The format and rules for decision making and the </a:t>
            </a:r>
            <a:r>
              <a:rPr lang="en-CA" sz="2200" dirty="0" smtClean="0">
                <a:solidFill>
                  <a:srgbClr val="FF0000"/>
                </a:solidFill>
              </a:rPr>
              <a:t>managemen</a:t>
            </a:r>
            <a:r>
              <a:rPr lang="en-CA" sz="2200" dirty="0" smtClean="0"/>
              <a:t>t of the partnership’s business affairs.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200" dirty="0" smtClean="0"/>
              <a:t>How profits or losses are to be </a:t>
            </a:r>
            <a:r>
              <a:rPr lang="en-CA" sz="2200" dirty="0" smtClean="0">
                <a:solidFill>
                  <a:srgbClr val="FF0000"/>
                </a:solidFill>
              </a:rPr>
              <a:t>shared</a:t>
            </a:r>
            <a:r>
              <a:rPr lang="en-CA" sz="2200" dirty="0" smtClean="0"/>
              <a:t> by the participating partners.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1B7AF1-77B6-4F90-AA83-2DA0A3E06F58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Sharing of Operating Results</a:t>
            </a:r>
            <a:br>
              <a:rPr lang="en-CA" dirty="0" smtClean="0"/>
            </a:b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 eaLnBrk="1" hangingPunct="1"/>
            <a:r>
              <a:rPr lang="en-CA" sz="3200" smtClean="0"/>
              <a:t>Profits or losses are usually shared:</a:t>
            </a:r>
          </a:p>
          <a:p>
            <a:pPr lvl="1" eaLnBrk="1" hangingPunct="1">
              <a:buFontTx/>
              <a:buChar char="•"/>
            </a:pPr>
            <a:r>
              <a:rPr lang="en-CA" sz="2800" smtClean="0"/>
              <a:t>as a function of capital contributions, or </a:t>
            </a:r>
          </a:p>
          <a:p>
            <a:pPr lvl="1" eaLnBrk="1" hangingPunct="1">
              <a:buFontTx/>
              <a:buChar char="•"/>
            </a:pPr>
            <a:r>
              <a:rPr lang="en-CA" sz="2800" smtClean="0"/>
              <a:t>the degree of effort or participation in the business process, or </a:t>
            </a:r>
          </a:p>
          <a:p>
            <a:pPr lvl="1" eaLnBrk="1" hangingPunct="1">
              <a:buFontTx/>
              <a:buChar char="•"/>
            </a:pPr>
            <a:r>
              <a:rPr lang="en-CA" sz="2800" smtClean="0"/>
              <a:t>Both of the above.</a:t>
            </a:r>
          </a:p>
          <a:p>
            <a:pPr eaLnBrk="1" hangingPunct="1"/>
            <a:r>
              <a:rPr lang="en-CA" sz="3200" smtClean="0"/>
              <a:t>The sharing of profits and losses is a function of the partnership agreement.</a:t>
            </a: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88913"/>
            <a:ext cx="133032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570FE6-808C-4316-BCAE-6076AD59EF7A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Partner Liability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dirty="0" smtClean="0"/>
              <a:t>Standard partnership is a separate functioning entity for management purposes.</a:t>
            </a:r>
          </a:p>
          <a:p>
            <a:pPr eaLnBrk="1" hangingPunct="1">
              <a:defRPr/>
            </a:pPr>
            <a:r>
              <a:rPr lang="en-CA" sz="2400" dirty="0" smtClean="0"/>
              <a:t>It is </a:t>
            </a:r>
            <a:r>
              <a:rPr lang="en-CA" sz="2400" b="1" dirty="0" smtClean="0">
                <a:solidFill>
                  <a:srgbClr val="FF0000"/>
                </a:solidFill>
              </a:rPr>
              <a:t>not a protected legal entity</a:t>
            </a:r>
            <a:r>
              <a:rPr lang="en-CA" sz="2400" dirty="0" smtClean="0">
                <a:solidFill>
                  <a:srgbClr val="FF0000"/>
                </a:solidFill>
              </a:rPr>
              <a:t> </a:t>
            </a:r>
            <a:r>
              <a:rPr lang="en-CA" sz="2400" dirty="0" smtClean="0"/>
              <a:t>that is separate from the affairs of the partners.</a:t>
            </a:r>
          </a:p>
          <a:p>
            <a:pPr lvl="1" eaLnBrk="1" hangingPunct="1">
              <a:defRPr/>
            </a:pPr>
            <a:r>
              <a:rPr lang="en-CA" sz="2000" dirty="0" smtClean="0"/>
              <a:t>All obligations and debts incurred are the responsibility of each partner</a:t>
            </a:r>
          </a:p>
          <a:p>
            <a:pPr lvl="1" eaLnBrk="1" hangingPunct="1">
              <a:defRPr/>
            </a:pPr>
            <a:r>
              <a:rPr lang="en-CA" sz="2000" dirty="0" smtClean="0"/>
              <a:t>All negligent activities performed by them, are the </a:t>
            </a:r>
            <a:r>
              <a:rPr lang="en-CA" sz="2000" b="1" dirty="0" smtClean="0">
                <a:solidFill>
                  <a:srgbClr val="FF0000"/>
                </a:solidFill>
              </a:rPr>
              <a:t>full responsibility</a:t>
            </a:r>
            <a:r>
              <a:rPr lang="en-CA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2000" dirty="0" smtClean="0"/>
              <a:t>of each partner.</a:t>
            </a:r>
          </a:p>
          <a:p>
            <a:pPr eaLnBrk="1" hangingPunct="1">
              <a:defRPr/>
            </a:pPr>
            <a:r>
              <a:rPr lang="en-CA" sz="2400" dirty="0" smtClean="0"/>
              <a:t>Each partner is </a:t>
            </a:r>
            <a:r>
              <a:rPr lang="en-CA" sz="2400" b="1" dirty="0" smtClean="0">
                <a:solidFill>
                  <a:srgbClr val="FF0000"/>
                </a:solidFill>
              </a:rPr>
              <a:t>jointly and severally liable </a:t>
            </a:r>
            <a:r>
              <a:rPr lang="en-CA" sz="2400" dirty="0" smtClean="0"/>
              <a:t>for all partnership activities.</a:t>
            </a:r>
          </a:p>
          <a:p>
            <a:pPr lvl="1" eaLnBrk="1" hangingPunct="1">
              <a:defRPr/>
            </a:pPr>
            <a:r>
              <a:rPr lang="en-US" sz="2200" dirty="0" smtClean="0"/>
              <a:t>Can be limited under certain circumstances. (LLCs)</a:t>
            </a:r>
            <a:endParaRPr lang="en-CA" sz="22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B06E6E-C769-4DDC-98F5-F83A601752F4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marL="558800" indent="-558800" eaLnBrk="1" hangingPunct="1">
              <a:buFontTx/>
              <a:buAutoNum type="romanUcPeriod" startAt="2"/>
              <a:defRPr/>
            </a:pPr>
            <a:r>
              <a:rPr lang="en-CA" dirty="0" smtClean="0"/>
              <a:t>Taxation of Partnership Operations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557338"/>
            <a:ext cx="8229600" cy="4525962"/>
          </a:xfrm>
        </p:spPr>
        <p:txBody>
          <a:bodyPr/>
          <a:lstStyle/>
          <a:p>
            <a:pPr eaLnBrk="1" hangingPunct="1"/>
            <a:r>
              <a:rPr lang="en-CA" dirty="0" smtClean="0"/>
              <a:t>Not a taxable entity </a:t>
            </a:r>
          </a:p>
          <a:p>
            <a:pPr eaLnBrk="1" hangingPunct="1"/>
            <a:r>
              <a:rPr lang="en-CA" dirty="0" smtClean="0"/>
              <a:t>Income earned or losses incurred by the partnership are allocated to the partners: </a:t>
            </a:r>
          </a:p>
          <a:p>
            <a:pPr lvl="1" eaLnBrk="1" hangingPunct="1"/>
            <a:r>
              <a:rPr lang="en-CA" dirty="0" smtClean="0"/>
              <a:t>in accordance with the agreed sharing ratio, </a:t>
            </a:r>
          </a:p>
          <a:p>
            <a:pPr lvl="1" eaLnBrk="1" hangingPunct="1"/>
            <a:r>
              <a:rPr lang="en-CA" dirty="0" smtClean="0"/>
              <a:t>for inclusion in each partner’s income for tax purposes.</a:t>
            </a:r>
          </a:p>
          <a:p>
            <a:pPr eaLnBrk="1" hangingPunct="1"/>
            <a:r>
              <a:rPr lang="en-CA" b="1" dirty="0" smtClean="0">
                <a:solidFill>
                  <a:srgbClr val="FF0000"/>
                </a:solidFill>
              </a:rPr>
              <a:t>Income is allocated for tax purposes regardless of whether actually distributed to the partners.</a:t>
            </a:r>
            <a:endParaRPr lang="en-CA" sz="32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12651"/>
            <a:ext cx="115274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894D11-46BB-48D6-85B2-38E1E8A9F01B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914400" indent="-914400" eaLnBrk="1" hangingPunct="1">
              <a:buFontTx/>
              <a:buAutoNum type="romanUcPeriod" startAt="2"/>
              <a:defRPr/>
            </a:pPr>
            <a:r>
              <a:rPr lang="en-CA" dirty="0" smtClean="0"/>
              <a:t>Taxation of Partnership Operations</a:t>
            </a:r>
            <a:endParaRPr lang="en-US" dirty="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4213" y="14843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ITA 96(1) (a) to (c)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Income </a:t>
            </a:r>
            <a:r>
              <a:rPr lang="en-US" dirty="0" smtClean="0"/>
              <a:t>earned or losses incurred is determined  as if the partnership were a separate taxable entity.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 earn business income, property income, and capital gains;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all of these are determined according to the normal rules.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Income allocated </a:t>
            </a:r>
            <a:r>
              <a:rPr lang="en-US" b="1" dirty="0" smtClean="0">
                <a:solidFill>
                  <a:srgbClr val="FF0000"/>
                </a:solidFill>
              </a:rPr>
              <a:t>retains its source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characteristics</a:t>
            </a:r>
            <a:r>
              <a:rPr lang="en-US" dirty="0" smtClean="0">
                <a:solidFill>
                  <a:srgbClr val="007635"/>
                </a:solidFill>
              </a:rPr>
              <a:t> </a:t>
            </a:r>
            <a:r>
              <a:rPr lang="en-US" dirty="0" smtClean="0"/>
              <a:t>when included in the partner’s income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Split the income since different tax treatment per income type</a:t>
            </a:r>
            <a:endParaRPr lang="en-CA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1659</Words>
  <Application>Microsoft Office PowerPoint</Application>
  <PresentationFormat>On-screen Show (4:3)</PresentationFormat>
  <Paragraphs>286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Default Design</vt:lpstr>
      <vt:lpstr>PowerPoint Presentation</vt:lpstr>
      <vt:lpstr>Partnerships</vt:lpstr>
      <vt:lpstr>Partnerships</vt:lpstr>
      <vt:lpstr>Partnerships</vt:lpstr>
      <vt:lpstr>Very Important to have a Partnership Agreement</vt:lpstr>
      <vt:lpstr>Sharing of Operating Results </vt:lpstr>
      <vt:lpstr>Partner Liability</vt:lpstr>
      <vt:lpstr>Taxation of Partnership Operations</vt:lpstr>
      <vt:lpstr>Taxation of Partnership Operations</vt:lpstr>
      <vt:lpstr>Income Allocation – an example</vt:lpstr>
      <vt:lpstr>The Partnership Interest</vt:lpstr>
      <vt:lpstr>The Partnership Interest</vt:lpstr>
      <vt:lpstr>The Partnership Interest</vt:lpstr>
      <vt:lpstr>Acquiring a Partnership Interest</vt:lpstr>
      <vt:lpstr>Acquiring a Partnership Interest</vt:lpstr>
      <vt:lpstr>Adjusted Cost Base (ACB)  of Partnership Interest</vt:lpstr>
      <vt:lpstr>Partnership Interest - ACB</vt:lpstr>
      <vt:lpstr>Transactions with Partners and Reorganizations Can use section 85 to rollover assets to partnership (section 97)</vt:lpstr>
      <vt:lpstr>Transactions with Partners and Reorganizations</vt:lpstr>
      <vt:lpstr>Transactions with Partners and Reorganizations</vt:lpstr>
      <vt:lpstr>Small Business Deduction and Private Corporate Partners</vt:lpstr>
      <vt:lpstr>PowerPoint Presentation</vt:lpstr>
      <vt:lpstr>SBD and  Private Corporate Partners</vt:lpstr>
      <vt:lpstr>SBD and  Private Corporate Partners (y being member of partnership, max 500k for whole partnershoiP</vt:lpstr>
      <vt:lpstr>Partnership Structure – Impact on Decision Making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57</cp:revision>
  <cp:lastPrinted>1601-01-01T00:00:00Z</cp:lastPrinted>
  <dcterms:created xsi:type="dcterms:W3CDTF">2007-06-27T15:30:57Z</dcterms:created>
  <dcterms:modified xsi:type="dcterms:W3CDTF">2015-03-19T23:34:43Z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