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  <p:sldMasterId id="2147483709" r:id="rId3"/>
  </p:sldMasterIdLst>
  <p:notesMasterIdLst>
    <p:notesMasterId r:id="rId19"/>
  </p:notesMasterIdLst>
  <p:sldIdLst>
    <p:sldId id="347" r:id="rId4"/>
    <p:sldId id="321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318" r:id="rId17"/>
    <p:sldId id="31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D7B26C5-4107-4FEC-AEDC-1716B250A1E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8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B5AA58-5665-455D-B911-A99506481F0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835169CE-5997-4209-8D4F-19097E9FE232}">
      <dgm:prSet phldrT="[Text]"/>
      <dgm:spPr/>
      <dgm:t>
        <a:bodyPr/>
        <a:lstStyle/>
        <a:p>
          <a:r>
            <a:rPr lang="en-CA" dirty="0" smtClean="0"/>
            <a:t>Mavis</a:t>
          </a:r>
          <a:endParaRPr lang="en-CA" dirty="0"/>
        </a:p>
      </dgm:t>
    </dgm:pt>
    <dgm:pt modelId="{6986B888-194B-4801-A1BB-CFB22FB88F3C}" type="parTrans" cxnId="{0A401573-B401-4B65-B854-4011A53862BF}">
      <dgm:prSet/>
      <dgm:spPr/>
      <dgm:t>
        <a:bodyPr/>
        <a:lstStyle/>
        <a:p>
          <a:endParaRPr lang="en-CA"/>
        </a:p>
      </dgm:t>
    </dgm:pt>
    <dgm:pt modelId="{000837D6-5B38-477E-81FE-D6E44EE11812}" type="sibTrans" cxnId="{0A401573-B401-4B65-B854-4011A53862BF}">
      <dgm:prSet/>
      <dgm:spPr/>
      <dgm:t>
        <a:bodyPr/>
        <a:lstStyle/>
        <a:p>
          <a:endParaRPr lang="en-CA"/>
        </a:p>
      </dgm:t>
    </dgm:pt>
    <dgm:pt modelId="{13276E0B-9A29-4F47-B383-FE5B986700A9}">
      <dgm:prSet phldrT="[Text]"/>
      <dgm:spPr/>
      <dgm:t>
        <a:bodyPr/>
        <a:lstStyle/>
        <a:p>
          <a:r>
            <a:rPr lang="en-CA" dirty="0" smtClean="0"/>
            <a:t>Mavis Corp</a:t>
          </a:r>
          <a:endParaRPr lang="en-CA" dirty="0"/>
        </a:p>
      </dgm:t>
    </dgm:pt>
    <dgm:pt modelId="{59D35EBA-DABD-484E-9E80-2AF676C07B21}" type="parTrans" cxnId="{7F3D447A-A236-47EF-A5AA-D792A4221E7A}">
      <dgm:prSet/>
      <dgm:spPr/>
      <dgm:t>
        <a:bodyPr/>
        <a:lstStyle/>
        <a:p>
          <a:endParaRPr lang="en-CA"/>
        </a:p>
      </dgm:t>
    </dgm:pt>
    <dgm:pt modelId="{60ACD4AE-DBA6-415A-AD8F-7B8B2C55C467}" type="sibTrans" cxnId="{7F3D447A-A236-47EF-A5AA-D792A4221E7A}">
      <dgm:prSet/>
      <dgm:spPr/>
      <dgm:t>
        <a:bodyPr/>
        <a:lstStyle/>
        <a:p>
          <a:endParaRPr lang="en-CA"/>
        </a:p>
      </dgm:t>
    </dgm:pt>
    <dgm:pt modelId="{CEAFA857-E830-4ECB-8D67-A87ED89195F1}">
      <dgm:prSet phldrT="[Text]"/>
      <dgm:spPr/>
      <dgm:t>
        <a:bodyPr/>
        <a:lstStyle/>
        <a:p>
          <a:r>
            <a:rPr lang="en-CA" dirty="0" smtClean="0"/>
            <a:t>Triple A Ltd</a:t>
          </a:r>
          <a:endParaRPr lang="en-CA" dirty="0"/>
        </a:p>
      </dgm:t>
    </dgm:pt>
    <dgm:pt modelId="{A8B38D81-D4DB-43BE-A725-B7C18273E868}" type="parTrans" cxnId="{093EF625-E28D-416A-A01E-6CF061FE4522}">
      <dgm:prSet/>
      <dgm:spPr/>
      <dgm:t>
        <a:bodyPr/>
        <a:lstStyle/>
        <a:p>
          <a:endParaRPr lang="en-CA"/>
        </a:p>
      </dgm:t>
    </dgm:pt>
    <dgm:pt modelId="{A9BC06E0-DD2C-40C2-91DE-9F69FF3F39FB}" type="sibTrans" cxnId="{093EF625-E28D-416A-A01E-6CF061FE4522}">
      <dgm:prSet/>
      <dgm:spPr/>
      <dgm:t>
        <a:bodyPr/>
        <a:lstStyle/>
        <a:p>
          <a:endParaRPr lang="en-CA"/>
        </a:p>
      </dgm:t>
    </dgm:pt>
    <dgm:pt modelId="{CABE7D9F-646B-4A00-9B14-8FB67CF74824}">
      <dgm:prSet phldrT="[Text]"/>
      <dgm:spPr/>
      <dgm:t>
        <a:bodyPr/>
        <a:lstStyle/>
        <a:p>
          <a:r>
            <a:rPr lang="en-CA" dirty="0" smtClean="0"/>
            <a:t>Double A Ltd</a:t>
          </a:r>
          <a:endParaRPr lang="en-CA" dirty="0"/>
        </a:p>
      </dgm:t>
    </dgm:pt>
    <dgm:pt modelId="{806593BD-FEBF-4A33-8A29-BC865C525A7F}" type="parTrans" cxnId="{16D67568-5219-43AA-9024-0951527104CA}">
      <dgm:prSet/>
      <dgm:spPr/>
      <dgm:t>
        <a:bodyPr/>
        <a:lstStyle/>
        <a:p>
          <a:endParaRPr lang="en-CA"/>
        </a:p>
      </dgm:t>
    </dgm:pt>
    <dgm:pt modelId="{B630E6F8-75A9-4744-A29D-7481D5FF6FF1}" type="sibTrans" cxnId="{16D67568-5219-43AA-9024-0951527104CA}">
      <dgm:prSet/>
      <dgm:spPr/>
      <dgm:t>
        <a:bodyPr/>
        <a:lstStyle/>
        <a:p>
          <a:endParaRPr lang="en-CA"/>
        </a:p>
      </dgm:t>
    </dgm:pt>
    <dgm:pt modelId="{C3A28936-E91D-4EF1-807A-DC0A7540590C}">
      <dgm:prSet phldrT="[Text]"/>
      <dgm:spPr/>
      <dgm:t>
        <a:bodyPr/>
        <a:lstStyle/>
        <a:p>
          <a:r>
            <a:rPr lang="en-CA" dirty="0" smtClean="0"/>
            <a:t>Bean Ltd</a:t>
          </a:r>
          <a:endParaRPr lang="en-CA" dirty="0"/>
        </a:p>
      </dgm:t>
    </dgm:pt>
    <dgm:pt modelId="{96CA1DB6-AE9A-4670-A16E-70ED06F05442}" type="parTrans" cxnId="{CFD2A4F6-B902-4A1A-BF66-787A81348F86}">
      <dgm:prSet/>
      <dgm:spPr/>
    </dgm:pt>
    <dgm:pt modelId="{349EDADC-57A3-4F67-9E94-89B68600043A}" type="sibTrans" cxnId="{CFD2A4F6-B902-4A1A-BF66-787A81348F86}">
      <dgm:prSet/>
      <dgm:spPr/>
    </dgm:pt>
    <dgm:pt modelId="{0387B4BE-D8F7-457D-BA8B-A6ED72C5C0C3}" type="pres">
      <dgm:prSet presAssocID="{E2B5AA58-5665-455D-B911-A99506481F0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CA"/>
        </a:p>
      </dgm:t>
    </dgm:pt>
    <dgm:pt modelId="{0166A3C8-A121-45C2-9C5E-7B80D23613E7}" type="pres">
      <dgm:prSet presAssocID="{835169CE-5997-4209-8D4F-19097E9FE232}" presName="hierRoot1" presStyleCnt="0"/>
      <dgm:spPr/>
    </dgm:pt>
    <dgm:pt modelId="{C3BC7814-B9C4-41BE-B6FA-FF0030F2AE20}" type="pres">
      <dgm:prSet presAssocID="{835169CE-5997-4209-8D4F-19097E9FE232}" presName="composite" presStyleCnt="0"/>
      <dgm:spPr/>
    </dgm:pt>
    <dgm:pt modelId="{A9BD1597-A211-4A28-BACA-14E0E0E99EDF}" type="pres">
      <dgm:prSet presAssocID="{835169CE-5997-4209-8D4F-19097E9FE232}" presName="background" presStyleLbl="node0" presStyleIdx="0" presStyleCnt="1"/>
      <dgm:spPr/>
    </dgm:pt>
    <dgm:pt modelId="{DD08D7CE-778A-450A-8A5C-6166D1FC998C}" type="pres">
      <dgm:prSet presAssocID="{835169CE-5997-4209-8D4F-19097E9FE232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E5CF745F-E02C-4B3C-8616-5AEC28E98E30}" type="pres">
      <dgm:prSet presAssocID="{835169CE-5997-4209-8D4F-19097E9FE232}" presName="hierChild2" presStyleCnt="0"/>
      <dgm:spPr/>
    </dgm:pt>
    <dgm:pt modelId="{4F55BC6F-E78D-419D-A127-91C68F66DDE3}" type="pres">
      <dgm:prSet presAssocID="{59D35EBA-DABD-484E-9E80-2AF676C07B21}" presName="Name10" presStyleLbl="parChTrans1D2" presStyleIdx="0" presStyleCnt="1"/>
      <dgm:spPr/>
      <dgm:t>
        <a:bodyPr/>
        <a:lstStyle/>
        <a:p>
          <a:endParaRPr lang="en-CA"/>
        </a:p>
      </dgm:t>
    </dgm:pt>
    <dgm:pt modelId="{88EF2605-DD96-47F2-8954-9813E6A49C8A}" type="pres">
      <dgm:prSet presAssocID="{13276E0B-9A29-4F47-B383-FE5B986700A9}" presName="hierRoot2" presStyleCnt="0"/>
      <dgm:spPr/>
    </dgm:pt>
    <dgm:pt modelId="{F7D41F1B-B223-435A-9B33-5BB4CF2E1CD9}" type="pres">
      <dgm:prSet presAssocID="{13276E0B-9A29-4F47-B383-FE5B986700A9}" presName="composite2" presStyleCnt="0"/>
      <dgm:spPr/>
    </dgm:pt>
    <dgm:pt modelId="{7ADE3EF1-34EB-4D95-8FB3-2753FF67B9CA}" type="pres">
      <dgm:prSet presAssocID="{13276E0B-9A29-4F47-B383-FE5B986700A9}" presName="background2" presStyleLbl="node2" presStyleIdx="0" presStyleCnt="1"/>
      <dgm:spPr/>
    </dgm:pt>
    <dgm:pt modelId="{49254C63-7E8E-4388-987C-6CCCE7108E1F}" type="pres">
      <dgm:prSet presAssocID="{13276E0B-9A29-4F47-B383-FE5B986700A9}" presName="text2" presStyleLbl="fgAcc2" presStyleIdx="0" presStyleCnt="1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C090F5BA-EEA5-462D-858E-93522E507804}" type="pres">
      <dgm:prSet presAssocID="{13276E0B-9A29-4F47-B383-FE5B986700A9}" presName="hierChild3" presStyleCnt="0"/>
      <dgm:spPr/>
    </dgm:pt>
    <dgm:pt modelId="{28211877-4E8A-4BFA-B289-9665A7BE548A}" type="pres">
      <dgm:prSet presAssocID="{A8B38D81-D4DB-43BE-A725-B7C18273E868}" presName="Name17" presStyleLbl="parChTrans1D3" presStyleIdx="0" presStyleCnt="2"/>
      <dgm:spPr/>
      <dgm:t>
        <a:bodyPr/>
        <a:lstStyle/>
        <a:p>
          <a:endParaRPr lang="en-CA"/>
        </a:p>
      </dgm:t>
    </dgm:pt>
    <dgm:pt modelId="{B0E978FA-2D9B-48EC-921C-97BE3F5883E9}" type="pres">
      <dgm:prSet presAssocID="{CEAFA857-E830-4ECB-8D67-A87ED89195F1}" presName="hierRoot3" presStyleCnt="0"/>
      <dgm:spPr/>
    </dgm:pt>
    <dgm:pt modelId="{465D6582-6C48-4205-B9F9-6594F1E13A25}" type="pres">
      <dgm:prSet presAssocID="{CEAFA857-E830-4ECB-8D67-A87ED89195F1}" presName="composite3" presStyleCnt="0"/>
      <dgm:spPr/>
    </dgm:pt>
    <dgm:pt modelId="{FB218537-B35A-429A-8EAB-39B5F1DF899A}" type="pres">
      <dgm:prSet presAssocID="{CEAFA857-E830-4ECB-8D67-A87ED89195F1}" presName="background3" presStyleLbl="node3" presStyleIdx="0" presStyleCnt="2"/>
      <dgm:spPr/>
    </dgm:pt>
    <dgm:pt modelId="{0BCB6A46-9E33-4771-883E-224734099414}" type="pres">
      <dgm:prSet presAssocID="{CEAFA857-E830-4ECB-8D67-A87ED89195F1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A0579499-7DD3-4CF8-9A34-F9696EDBF87D}" type="pres">
      <dgm:prSet presAssocID="{CEAFA857-E830-4ECB-8D67-A87ED89195F1}" presName="hierChild4" presStyleCnt="0"/>
      <dgm:spPr/>
    </dgm:pt>
    <dgm:pt modelId="{AE5CA92E-9A4E-443E-BD70-6D3DB2206C2B}" type="pres">
      <dgm:prSet presAssocID="{806593BD-FEBF-4A33-8A29-BC865C525A7F}" presName="Name17" presStyleLbl="parChTrans1D3" presStyleIdx="1" presStyleCnt="2"/>
      <dgm:spPr/>
      <dgm:t>
        <a:bodyPr/>
        <a:lstStyle/>
        <a:p>
          <a:endParaRPr lang="en-CA"/>
        </a:p>
      </dgm:t>
    </dgm:pt>
    <dgm:pt modelId="{D3EEBF2C-907B-4315-8AE4-68BA08321A7A}" type="pres">
      <dgm:prSet presAssocID="{CABE7D9F-646B-4A00-9B14-8FB67CF74824}" presName="hierRoot3" presStyleCnt="0"/>
      <dgm:spPr/>
    </dgm:pt>
    <dgm:pt modelId="{C2177610-9AF7-4B27-AEC1-E0EC342B6E83}" type="pres">
      <dgm:prSet presAssocID="{CABE7D9F-646B-4A00-9B14-8FB67CF74824}" presName="composite3" presStyleCnt="0"/>
      <dgm:spPr/>
    </dgm:pt>
    <dgm:pt modelId="{4989FB42-1FC2-4AD1-8A36-B4516115DCD2}" type="pres">
      <dgm:prSet presAssocID="{CABE7D9F-646B-4A00-9B14-8FB67CF74824}" presName="background3" presStyleLbl="node3" presStyleIdx="1" presStyleCnt="2"/>
      <dgm:spPr/>
    </dgm:pt>
    <dgm:pt modelId="{B7104FCD-377F-490B-9A40-D3229A7710F9}" type="pres">
      <dgm:prSet presAssocID="{CABE7D9F-646B-4A00-9B14-8FB67CF74824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BED2F8C4-DD83-49E3-AE73-1182BA442AF2}" type="pres">
      <dgm:prSet presAssocID="{CABE7D9F-646B-4A00-9B14-8FB67CF74824}" presName="hierChild4" presStyleCnt="0"/>
      <dgm:spPr/>
    </dgm:pt>
    <dgm:pt modelId="{4B6C1B72-4904-4510-9960-3F572965027C}" type="pres">
      <dgm:prSet presAssocID="{96CA1DB6-AE9A-4670-A16E-70ED06F05442}" presName="Name23" presStyleLbl="parChTrans1D4" presStyleIdx="0" presStyleCnt="1"/>
      <dgm:spPr/>
    </dgm:pt>
    <dgm:pt modelId="{3905EA7B-B8E0-4086-8F47-E135BB59F897}" type="pres">
      <dgm:prSet presAssocID="{C3A28936-E91D-4EF1-807A-DC0A7540590C}" presName="hierRoot4" presStyleCnt="0"/>
      <dgm:spPr/>
    </dgm:pt>
    <dgm:pt modelId="{E396EB33-968D-44CB-9473-8A4B259DAFB4}" type="pres">
      <dgm:prSet presAssocID="{C3A28936-E91D-4EF1-807A-DC0A7540590C}" presName="composite4" presStyleCnt="0"/>
      <dgm:spPr/>
    </dgm:pt>
    <dgm:pt modelId="{3F8C0F2D-D7FB-444D-9D8D-9A0662AA1CEF}" type="pres">
      <dgm:prSet presAssocID="{C3A28936-E91D-4EF1-807A-DC0A7540590C}" presName="background4" presStyleLbl="node4" presStyleIdx="0" presStyleCnt="1"/>
      <dgm:spPr/>
    </dgm:pt>
    <dgm:pt modelId="{12F06580-CCDB-49DE-8089-02715589FB54}" type="pres">
      <dgm:prSet presAssocID="{C3A28936-E91D-4EF1-807A-DC0A7540590C}" presName="text4" presStyleLbl="fgAcc4" presStyleIdx="0" presStyleCnt="1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EE10F851-7E5B-4A5D-B147-BD9F0F9EE573}" type="pres">
      <dgm:prSet presAssocID="{C3A28936-E91D-4EF1-807A-DC0A7540590C}" presName="hierChild5" presStyleCnt="0"/>
      <dgm:spPr/>
    </dgm:pt>
  </dgm:ptLst>
  <dgm:cxnLst>
    <dgm:cxn modelId="{4B2B5CE6-1D96-4ADF-AB79-3D21593B5615}" type="presOf" srcId="{806593BD-FEBF-4A33-8A29-BC865C525A7F}" destId="{AE5CA92E-9A4E-443E-BD70-6D3DB2206C2B}" srcOrd="0" destOrd="0" presId="urn:microsoft.com/office/officeart/2005/8/layout/hierarchy1"/>
    <dgm:cxn modelId="{2AE8214D-1291-4520-B70B-5DF6FECE2B59}" type="presOf" srcId="{835169CE-5997-4209-8D4F-19097E9FE232}" destId="{DD08D7CE-778A-450A-8A5C-6166D1FC998C}" srcOrd="0" destOrd="0" presId="urn:microsoft.com/office/officeart/2005/8/layout/hierarchy1"/>
    <dgm:cxn modelId="{7A4C3BFF-64BA-4755-A980-9F5A3BFF6A4B}" type="presOf" srcId="{CABE7D9F-646B-4A00-9B14-8FB67CF74824}" destId="{B7104FCD-377F-490B-9A40-D3229A7710F9}" srcOrd="0" destOrd="0" presId="urn:microsoft.com/office/officeart/2005/8/layout/hierarchy1"/>
    <dgm:cxn modelId="{0A401573-B401-4B65-B854-4011A53862BF}" srcId="{E2B5AA58-5665-455D-B911-A99506481F07}" destId="{835169CE-5997-4209-8D4F-19097E9FE232}" srcOrd="0" destOrd="0" parTransId="{6986B888-194B-4801-A1BB-CFB22FB88F3C}" sibTransId="{000837D6-5B38-477E-81FE-D6E44EE11812}"/>
    <dgm:cxn modelId="{7F3D447A-A236-47EF-A5AA-D792A4221E7A}" srcId="{835169CE-5997-4209-8D4F-19097E9FE232}" destId="{13276E0B-9A29-4F47-B383-FE5B986700A9}" srcOrd="0" destOrd="0" parTransId="{59D35EBA-DABD-484E-9E80-2AF676C07B21}" sibTransId="{60ACD4AE-DBA6-415A-AD8F-7B8B2C55C467}"/>
    <dgm:cxn modelId="{9C005870-3186-41A6-8501-0E527F06D377}" type="presOf" srcId="{96CA1DB6-AE9A-4670-A16E-70ED06F05442}" destId="{4B6C1B72-4904-4510-9960-3F572965027C}" srcOrd="0" destOrd="0" presId="urn:microsoft.com/office/officeart/2005/8/layout/hierarchy1"/>
    <dgm:cxn modelId="{16D67568-5219-43AA-9024-0951527104CA}" srcId="{13276E0B-9A29-4F47-B383-FE5B986700A9}" destId="{CABE7D9F-646B-4A00-9B14-8FB67CF74824}" srcOrd="1" destOrd="0" parTransId="{806593BD-FEBF-4A33-8A29-BC865C525A7F}" sibTransId="{B630E6F8-75A9-4744-A29D-7481D5FF6FF1}"/>
    <dgm:cxn modelId="{8AE236A8-00DD-4A52-BBCC-FF4A8ACCC492}" type="presOf" srcId="{C3A28936-E91D-4EF1-807A-DC0A7540590C}" destId="{12F06580-CCDB-49DE-8089-02715589FB54}" srcOrd="0" destOrd="0" presId="urn:microsoft.com/office/officeart/2005/8/layout/hierarchy1"/>
    <dgm:cxn modelId="{A20FE8D1-A849-41E8-B077-79056B491310}" type="presOf" srcId="{59D35EBA-DABD-484E-9E80-2AF676C07B21}" destId="{4F55BC6F-E78D-419D-A127-91C68F66DDE3}" srcOrd="0" destOrd="0" presId="urn:microsoft.com/office/officeart/2005/8/layout/hierarchy1"/>
    <dgm:cxn modelId="{093EF625-E28D-416A-A01E-6CF061FE4522}" srcId="{13276E0B-9A29-4F47-B383-FE5B986700A9}" destId="{CEAFA857-E830-4ECB-8D67-A87ED89195F1}" srcOrd="0" destOrd="0" parTransId="{A8B38D81-D4DB-43BE-A725-B7C18273E868}" sibTransId="{A9BC06E0-DD2C-40C2-91DE-9F69FF3F39FB}"/>
    <dgm:cxn modelId="{44F816E3-129F-401D-984C-24349459D35C}" type="presOf" srcId="{CEAFA857-E830-4ECB-8D67-A87ED89195F1}" destId="{0BCB6A46-9E33-4771-883E-224734099414}" srcOrd="0" destOrd="0" presId="urn:microsoft.com/office/officeart/2005/8/layout/hierarchy1"/>
    <dgm:cxn modelId="{1B7C7D2B-AB62-4E65-84F8-B79590020090}" type="presOf" srcId="{A8B38D81-D4DB-43BE-A725-B7C18273E868}" destId="{28211877-4E8A-4BFA-B289-9665A7BE548A}" srcOrd="0" destOrd="0" presId="urn:microsoft.com/office/officeart/2005/8/layout/hierarchy1"/>
    <dgm:cxn modelId="{AEE1D92C-0A8F-4E0F-A4F8-DA7FE6BEEDB7}" type="presOf" srcId="{E2B5AA58-5665-455D-B911-A99506481F07}" destId="{0387B4BE-D8F7-457D-BA8B-A6ED72C5C0C3}" srcOrd="0" destOrd="0" presId="urn:microsoft.com/office/officeart/2005/8/layout/hierarchy1"/>
    <dgm:cxn modelId="{CFD2A4F6-B902-4A1A-BF66-787A81348F86}" srcId="{CABE7D9F-646B-4A00-9B14-8FB67CF74824}" destId="{C3A28936-E91D-4EF1-807A-DC0A7540590C}" srcOrd="0" destOrd="0" parTransId="{96CA1DB6-AE9A-4670-A16E-70ED06F05442}" sibTransId="{349EDADC-57A3-4F67-9E94-89B68600043A}"/>
    <dgm:cxn modelId="{470EDD18-F8D3-4953-8036-29B3E7B54886}" type="presOf" srcId="{13276E0B-9A29-4F47-B383-FE5B986700A9}" destId="{49254C63-7E8E-4388-987C-6CCCE7108E1F}" srcOrd="0" destOrd="0" presId="urn:microsoft.com/office/officeart/2005/8/layout/hierarchy1"/>
    <dgm:cxn modelId="{4257985D-4B9F-485D-85F9-8E030E7E16F0}" type="presParOf" srcId="{0387B4BE-D8F7-457D-BA8B-A6ED72C5C0C3}" destId="{0166A3C8-A121-45C2-9C5E-7B80D23613E7}" srcOrd="0" destOrd="0" presId="urn:microsoft.com/office/officeart/2005/8/layout/hierarchy1"/>
    <dgm:cxn modelId="{DAA05321-E404-4F5D-84E7-33AA9E11D8B2}" type="presParOf" srcId="{0166A3C8-A121-45C2-9C5E-7B80D23613E7}" destId="{C3BC7814-B9C4-41BE-B6FA-FF0030F2AE20}" srcOrd="0" destOrd="0" presId="urn:microsoft.com/office/officeart/2005/8/layout/hierarchy1"/>
    <dgm:cxn modelId="{35555B5B-3E17-4645-B184-42EC7353A6E0}" type="presParOf" srcId="{C3BC7814-B9C4-41BE-B6FA-FF0030F2AE20}" destId="{A9BD1597-A211-4A28-BACA-14E0E0E99EDF}" srcOrd="0" destOrd="0" presId="urn:microsoft.com/office/officeart/2005/8/layout/hierarchy1"/>
    <dgm:cxn modelId="{5030B10D-9D30-4C0B-ABBD-B1F406B61B0C}" type="presParOf" srcId="{C3BC7814-B9C4-41BE-B6FA-FF0030F2AE20}" destId="{DD08D7CE-778A-450A-8A5C-6166D1FC998C}" srcOrd="1" destOrd="0" presId="urn:microsoft.com/office/officeart/2005/8/layout/hierarchy1"/>
    <dgm:cxn modelId="{F8BBBE86-103E-4B3C-AF02-83B8D5C21ECA}" type="presParOf" srcId="{0166A3C8-A121-45C2-9C5E-7B80D23613E7}" destId="{E5CF745F-E02C-4B3C-8616-5AEC28E98E30}" srcOrd="1" destOrd="0" presId="urn:microsoft.com/office/officeart/2005/8/layout/hierarchy1"/>
    <dgm:cxn modelId="{6886329F-9CB0-4112-A3F6-073BD83A2489}" type="presParOf" srcId="{E5CF745F-E02C-4B3C-8616-5AEC28E98E30}" destId="{4F55BC6F-E78D-419D-A127-91C68F66DDE3}" srcOrd="0" destOrd="0" presId="urn:microsoft.com/office/officeart/2005/8/layout/hierarchy1"/>
    <dgm:cxn modelId="{63565D4B-10DC-41DC-BCF8-89B05386E5D0}" type="presParOf" srcId="{E5CF745F-E02C-4B3C-8616-5AEC28E98E30}" destId="{88EF2605-DD96-47F2-8954-9813E6A49C8A}" srcOrd="1" destOrd="0" presId="urn:microsoft.com/office/officeart/2005/8/layout/hierarchy1"/>
    <dgm:cxn modelId="{05E7112C-D5F3-4668-955A-4DB3C43C438C}" type="presParOf" srcId="{88EF2605-DD96-47F2-8954-9813E6A49C8A}" destId="{F7D41F1B-B223-435A-9B33-5BB4CF2E1CD9}" srcOrd="0" destOrd="0" presId="urn:microsoft.com/office/officeart/2005/8/layout/hierarchy1"/>
    <dgm:cxn modelId="{219E3A2A-8C0D-485A-80A9-A374930509F5}" type="presParOf" srcId="{F7D41F1B-B223-435A-9B33-5BB4CF2E1CD9}" destId="{7ADE3EF1-34EB-4D95-8FB3-2753FF67B9CA}" srcOrd="0" destOrd="0" presId="urn:microsoft.com/office/officeart/2005/8/layout/hierarchy1"/>
    <dgm:cxn modelId="{6B91DAF1-8905-4568-BC7C-158C5A43D997}" type="presParOf" srcId="{F7D41F1B-B223-435A-9B33-5BB4CF2E1CD9}" destId="{49254C63-7E8E-4388-987C-6CCCE7108E1F}" srcOrd="1" destOrd="0" presId="urn:microsoft.com/office/officeart/2005/8/layout/hierarchy1"/>
    <dgm:cxn modelId="{F9202044-AB2D-47F6-9D70-B269EE1A7A81}" type="presParOf" srcId="{88EF2605-DD96-47F2-8954-9813E6A49C8A}" destId="{C090F5BA-EEA5-462D-858E-93522E507804}" srcOrd="1" destOrd="0" presId="urn:microsoft.com/office/officeart/2005/8/layout/hierarchy1"/>
    <dgm:cxn modelId="{B3543FC0-AEBD-482C-AA62-EBC1B5CB09D7}" type="presParOf" srcId="{C090F5BA-EEA5-462D-858E-93522E507804}" destId="{28211877-4E8A-4BFA-B289-9665A7BE548A}" srcOrd="0" destOrd="0" presId="urn:microsoft.com/office/officeart/2005/8/layout/hierarchy1"/>
    <dgm:cxn modelId="{16E87E84-1148-41FC-9C40-9581F4A8236B}" type="presParOf" srcId="{C090F5BA-EEA5-462D-858E-93522E507804}" destId="{B0E978FA-2D9B-48EC-921C-97BE3F5883E9}" srcOrd="1" destOrd="0" presId="urn:microsoft.com/office/officeart/2005/8/layout/hierarchy1"/>
    <dgm:cxn modelId="{EC2C7DE0-3A20-47B8-96FE-D3A851D0FBD1}" type="presParOf" srcId="{B0E978FA-2D9B-48EC-921C-97BE3F5883E9}" destId="{465D6582-6C48-4205-B9F9-6594F1E13A25}" srcOrd="0" destOrd="0" presId="urn:microsoft.com/office/officeart/2005/8/layout/hierarchy1"/>
    <dgm:cxn modelId="{BA734EC2-CE73-4928-9C08-259307A33FEF}" type="presParOf" srcId="{465D6582-6C48-4205-B9F9-6594F1E13A25}" destId="{FB218537-B35A-429A-8EAB-39B5F1DF899A}" srcOrd="0" destOrd="0" presId="urn:microsoft.com/office/officeart/2005/8/layout/hierarchy1"/>
    <dgm:cxn modelId="{ECFC1F39-E5F2-4C8A-9B34-655A1D8D75D2}" type="presParOf" srcId="{465D6582-6C48-4205-B9F9-6594F1E13A25}" destId="{0BCB6A46-9E33-4771-883E-224734099414}" srcOrd="1" destOrd="0" presId="urn:microsoft.com/office/officeart/2005/8/layout/hierarchy1"/>
    <dgm:cxn modelId="{AC299B0A-C109-4B9B-899D-D6894AE4C862}" type="presParOf" srcId="{B0E978FA-2D9B-48EC-921C-97BE3F5883E9}" destId="{A0579499-7DD3-4CF8-9A34-F9696EDBF87D}" srcOrd="1" destOrd="0" presId="urn:microsoft.com/office/officeart/2005/8/layout/hierarchy1"/>
    <dgm:cxn modelId="{6382BE11-0B28-4DC1-9AD1-AE191A9C68AC}" type="presParOf" srcId="{C090F5BA-EEA5-462D-858E-93522E507804}" destId="{AE5CA92E-9A4E-443E-BD70-6D3DB2206C2B}" srcOrd="2" destOrd="0" presId="urn:microsoft.com/office/officeart/2005/8/layout/hierarchy1"/>
    <dgm:cxn modelId="{3D7EBE29-F8AB-44BA-8CE3-1B6DBB5C20B1}" type="presParOf" srcId="{C090F5BA-EEA5-462D-858E-93522E507804}" destId="{D3EEBF2C-907B-4315-8AE4-68BA08321A7A}" srcOrd="3" destOrd="0" presId="urn:microsoft.com/office/officeart/2005/8/layout/hierarchy1"/>
    <dgm:cxn modelId="{43FD5DE6-76AB-49D0-A191-84E372D1F268}" type="presParOf" srcId="{D3EEBF2C-907B-4315-8AE4-68BA08321A7A}" destId="{C2177610-9AF7-4B27-AEC1-E0EC342B6E83}" srcOrd="0" destOrd="0" presId="urn:microsoft.com/office/officeart/2005/8/layout/hierarchy1"/>
    <dgm:cxn modelId="{0DACE7AF-5863-44A8-B0A1-E31040FF83E4}" type="presParOf" srcId="{C2177610-9AF7-4B27-AEC1-E0EC342B6E83}" destId="{4989FB42-1FC2-4AD1-8A36-B4516115DCD2}" srcOrd="0" destOrd="0" presId="urn:microsoft.com/office/officeart/2005/8/layout/hierarchy1"/>
    <dgm:cxn modelId="{E6BA9E74-1B5D-4E3C-96B9-FDCB3ED909C0}" type="presParOf" srcId="{C2177610-9AF7-4B27-AEC1-E0EC342B6E83}" destId="{B7104FCD-377F-490B-9A40-D3229A7710F9}" srcOrd="1" destOrd="0" presId="urn:microsoft.com/office/officeart/2005/8/layout/hierarchy1"/>
    <dgm:cxn modelId="{668C6092-0DBD-424F-B3D2-A58193D132EF}" type="presParOf" srcId="{D3EEBF2C-907B-4315-8AE4-68BA08321A7A}" destId="{BED2F8C4-DD83-49E3-AE73-1182BA442AF2}" srcOrd="1" destOrd="0" presId="urn:microsoft.com/office/officeart/2005/8/layout/hierarchy1"/>
    <dgm:cxn modelId="{A36FAA92-66F2-49FC-8BD3-F4F013B4A91F}" type="presParOf" srcId="{BED2F8C4-DD83-49E3-AE73-1182BA442AF2}" destId="{4B6C1B72-4904-4510-9960-3F572965027C}" srcOrd="0" destOrd="0" presId="urn:microsoft.com/office/officeart/2005/8/layout/hierarchy1"/>
    <dgm:cxn modelId="{892510CF-7372-4D77-9919-A05087062223}" type="presParOf" srcId="{BED2F8C4-DD83-49E3-AE73-1182BA442AF2}" destId="{3905EA7B-B8E0-4086-8F47-E135BB59F897}" srcOrd="1" destOrd="0" presId="urn:microsoft.com/office/officeart/2005/8/layout/hierarchy1"/>
    <dgm:cxn modelId="{AA3296B3-1EFC-476C-944C-8849976F49D6}" type="presParOf" srcId="{3905EA7B-B8E0-4086-8F47-E135BB59F897}" destId="{E396EB33-968D-44CB-9473-8A4B259DAFB4}" srcOrd="0" destOrd="0" presId="urn:microsoft.com/office/officeart/2005/8/layout/hierarchy1"/>
    <dgm:cxn modelId="{1760D435-83FE-4629-AB6B-FE3A2C41ECE2}" type="presParOf" srcId="{E396EB33-968D-44CB-9473-8A4B259DAFB4}" destId="{3F8C0F2D-D7FB-444D-9D8D-9A0662AA1CEF}" srcOrd="0" destOrd="0" presId="urn:microsoft.com/office/officeart/2005/8/layout/hierarchy1"/>
    <dgm:cxn modelId="{6C632892-9FB4-4FD0-8039-B48BAA07812A}" type="presParOf" srcId="{E396EB33-968D-44CB-9473-8A4B259DAFB4}" destId="{12F06580-CCDB-49DE-8089-02715589FB54}" srcOrd="1" destOrd="0" presId="urn:microsoft.com/office/officeart/2005/8/layout/hierarchy1"/>
    <dgm:cxn modelId="{3849124A-166A-4F48-80F5-5E75ADB1826E}" type="presParOf" srcId="{3905EA7B-B8E0-4086-8F47-E135BB59F897}" destId="{EE10F851-7E5B-4A5D-B147-BD9F0F9EE57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6C1B72-4904-4510-9960-3F572965027C}">
      <dsp:nvSpPr>
        <dsp:cNvPr id="0" name=""/>
        <dsp:cNvSpPr/>
      </dsp:nvSpPr>
      <dsp:spPr>
        <a:xfrm>
          <a:off x="2486790" y="3587176"/>
          <a:ext cx="91440" cy="4195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95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5CA92E-9A4E-443E-BD70-6D3DB2206C2B}">
      <dsp:nvSpPr>
        <dsp:cNvPr id="0" name=""/>
        <dsp:cNvSpPr/>
      </dsp:nvSpPr>
      <dsp:spPr>
        <a:xfrm>
          <a:off x="1651034" y="2251740"/>
          <a:ext cx="881475" cy="4195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5878"/>
              </a:lnTo>
              <a:lnTo>
                <a:pt x="881475" y="285878"/>
              </a:lnTo>
              <a:lnTo>
                <a:pt x="881475" y="4195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211877-4E8A-4BFA-B289-9665A7BE548A}">
      <dsp:nvSpPr>
        <dsp:cNvPr id="0" name=""/>
        <dsp:cNvSpPr/>
      </dsp:nvSpPr>
      <dsp:spPr>
        <a:xfrm>
          <a:off x="769558" y="2251740"/>
          <a:ext cx="881475" cy="419502"/>
        </a:xfrm>
        <a:custGeom>
          <a:avLst/>
          <a:gdLst/>
          <a:ahLst/>
          <a:cxnLst/>
          <a:rect l="0" t="0" r="0" b="0"/>
          <a:pathLst>
            <a:path>
              <a:moveTo>
                <a:pt x="881475" y="0"/>
              </a:moveTo>
              <a:lnTo>
                <a:pt x="881475" y="285878"/>
              </a:lnTo>
              <a:lnTo>
                <a:pt x="0" y="285878"/>
              </a:lnTo>
              <a:lnTo>
                <a:pt x="0" y="4195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55BC6F-E78D-419D-A127-91C68F66DDE3}">
      <dsp:nvSpPr>
        <dsp:cNvPr id="0" name=""/>
        <dsp:cNvSpPr/>
      </dsp:nvSpPr>
      <dsp:spPr>
        <a:xfrm>
          <a:off x="1605314" y="916304"/>
          <a:ext cx="91440" cy="4195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95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BD1597-A211-4A28-BACA-14E0E0E99EDF}">
      <dsp:nvSpPr>
        <dsp:cNvPr id="0" name=""/>
        <dsp:cNvSpPr/>
      </dsp:nvSpPr>
      <dsp:spPr>
        <a:xfrm>
          <a:off x="929826" y="370"/>
          <a:ext cx="1442415" cy="9159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08D7CE-778A-450A-8A5C-6166D1FC998C}">
      <dsp:nvSpPr>
        <dsp:cNvPr id="0" name=""/>
        <dsp:cNvSpPr/>
      </dsp:nvSpPr>
      <dsp:spPr>
        <a:xfrm>
          <a:off x="1090095" y="152625"/>
          <a:ext cx="1442415" cy="9159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500" kern="1200" dirty="0" smtClean="0"/>
            <a:t>Mavis</a:t>
          </a:r>
          <a:endParaRPr lang="en-CA" sz="2500" kern="1200" dirty="0"/>
        </a:p>
      </dsp:txBody>
      <dsp:txXfrm>
        <a:off x="1116922" y="179452"/>
        <a:ext cx="1388761" cy="862279"/>
      </dsp:txXfrm>
    </dsp:sp>
    <dsp:sp modelId="{7ADE3EF1-34EB-4D95-8FB3-2753FF67B9CA}">
      <dsp:nvSpPr>
        <dsp:cNvPr id="0" name=""/>
        <dsp:cNvSpPr/>
      </dsp:nvSpPr>
      <dsp:spPr>
        <a:xfrm>
          <a:off x="929826" y="1335806"/>
          <a:ext cx="1442415" cy="9159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254C63-7E8E-4388-987C-6CCCE7108E1F}">
      <dsp:nvSpPr>
        <dsp:cNvPr id="0" name=""/>
        <dsp:cNvSpPr/>
      </dsp:nvSpPr>
      <dsp:spPr>
        <a:xfrm>
          <a:off x="1090095" y="1488061"/>
          <a:ext cx="1442415" cy="9159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500" kern="1200" dirty="0" smtClean="0"/>
            <a:t>Mavis Corp</a:t>
          </a:r>
          <a:endParaRPr lang="en-CA" sz="2500" kern="1200" dirty="0"/>
        </a:p>
      </dsp:txBody>
      <dsp:txXfrm>
        <a:off x="1116922" y="1514888"/>
        <a:ext cx="1388761" cy="862279"/>
      </dsp:txXfrm>
    </dsp:sp>
    <dsp:sp modelId="{FB218537-B35A-429A-8EAB-39B5F1DF899A}">
      <dsp:nvSpPr>
        <dsp:cNvPr id="0" name=""/>
        <dsp:cNvSpPr/>
      </dsp:nvSpPr>
      <dsp:spPr>
        <a:xfrm>
          <a:off x="48350" y="2671242"/>
          <a:ext cx="1442415" cy="9159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CB6A46-9E33-4771-883E-224734099414}">
      <dsp:nvSpPr>
        <dsp:cNvPr id="0" name=""/>
        <dsp:cNvSpPr/>
      </dsp:nvSpPr>
      <dsp:spPr>
        <a:xfrm>
          <a:off x="208619" y="2823497"/>
          <a:ext cx="1442415" cy="9159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500" kern="1200" dirty="0" smtClean="0"/>
            <a:t>Triple A Ltd</a:t>
          </a:r>
          <a:endParaRPr lang="en-CA" sz="2500" kern="1200" dirty="0"/>
        </a:p>
      </dsp:txBody>
      <dsp:txXfrm>
        <a:off x="235446" y="2850324"/>
        <a:ext cx="1388761" cy="862279"/>
      </dsp:txXfrm>
    </dsp:sp>
    <dsp:sp modelId="{4989FB42-1FC2-4AD1-8A36-B4516115DCD2}">
      <dsp:nvSpPr>
        <dsp:cNvPr id="0" name=""/>
        <dsp:cNvSpPr/>
      </dsp:nvSpPr>
      <dsp:spPr>
        <a:xfrm>
          <a:off x="1811302" y="2671242"/>
          <a:ext cx="1442415" cy="9159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104FCD-377F-490B-9A40-D3229A7710F9}">
      <dsp:nvSpPr>
        <dsp:cNvPr id="0" name=""/>
        <dsp:cNvSpPr/>
      </dsp:nvSpPr>
      <dsp:spPr>
        <a:xfrm>
          <a:off x="1971571" y="2823497"/>
          <a:ext cx="1442415" cy="9159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500" kern="1200" dirty="0" smtClean="0"/>
            <a:t>Double A Ltd</a:t>
          </a:r>
          <a:endParaRPr lang="en-CA" sz="2500" kern="1200" dirty="0"/>
        </a:p>
      </dsp:txBody>
      <dsp:txXfrm>
        <a:off x="1998398" y="2850324"/>
        <a:ext cx="1388761" cy="862279"/>
      </dsp:txXfrm>
    </dsp:sp>
    <dsp:sp modelId="{3F8C0F2D-D7FB-444D-9D8D-9A0662AA1CEF}">
      <dsp:nvSpPr>
        <dsp:cNvPr id="0" name=""/>
        <dsp:cNvSpPr/>
      </dsp:nvSpPr>
      <dsp:spPr>
        <a:xfrm>
          <a:off x="1811302" y="4006678"/>
          <a:ext cx="1442415" cy="9159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F06580-CCDB-49DE-8089-02715589FB54}">
      <dsp:nvSpPr>
        <dsp:cNvPr id="0" name=""/>
        <dsp:cNvSpPr/>
      </dsp:nvSpPr>
      <dsp:spPr>
        <a:xfrm>
          <a:off x="1971571" y="4158933"/>
          <a:ext cx="1442415" cy="9159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500" kern="1200" dirty="0" smtClean="0"/>
            <a:t>Bean Ltd</a:t>
          </a:r>
          <a:endParaRPr lang="en-CA" sz="2500" kern="1200" dirty="0"/>
        </a:p>
      </dsp:txBody>
      <dsp:txXfrm>
        <a:off x="1998398" y="4185760"/>
        <a:ext cx="1388761" cy="8622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9C843-28D3-449E-9FA2-6C2C4953ACA0}" type="datetimeFigureOut">
              <a:rPr lang="en-US" smtClean="0"/>
              <a:pPr/>
              <a:t>3/10/2015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894620-1D50-47BC-8286-777AAE7DCC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601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67000" y="381000"/>
            <a:ext cx="6324600" cy="1470025"/>
          </a:xfrm>
        </p:spPr>
        <p:txBody>
          <a:bodyPr/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1981200"/>
            <a:ext cx="6324600" cy="6858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000"/>
            </a:lvl1pPr>
          </a:lstStyle>
          <a:p>
            <a:fld id="{C1620442-5784-4EC9-9FFE-29E299E24EE1}" type="datetime1">
              <a:rPr lang="en-US" smtClean="0"/>
              <a:t>3/10/2015</a:t>
            </a:fld>
            <a:endParaRPr lang="en-CA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sz="1000"/>
            </a:lvl1pPr>
          </a:lstStyle>
          <a:p>
            <a:endParaRPr lang="en-CA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sz="1000"/>
            </a:lvl1pPr>
          </a:lstStyle>
          <a:p>
            <a:fld id="{F1A10D57-0A19-4D49-9233-5FF39A3BAF4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325B0D-ED64-48D4-B39B-AFE56B6AEE95}" type="datetime1">
              <a:rPr lang="en-US" smtClean="0"/>
              <a:t>3/10/2015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A10D57-0A19-4D49-9233-5FF39A3BAF4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1676400"/>
            <a:ext cx="1695450" cy="4449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1676400"/>
            <a:ext cx="4933950" cy="4449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113EA1-1DB4-4DC4-992D-0E13190D1AE5}" type="datetime1">
              <a:rPr lang="en-US" smtClean="0"/>
              <a:t>3/10/2015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A10D57-0A19-4D49-9233-5FF39A3BAF4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FF6EAC-2C15-4060-8EFD-29F1626C60B2}" type="datetime1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BD2AC3-1025-4906-BA82-03615B8D20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2DE46A-72EF-49FB-B482-F0E5B047608E}" type="datetime1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2FA125-7395-4A95-B25D-CB3521563C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A0A225-2216-4C26-9C55-52171E5FA80F}" type="datetime1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7989FD-25EC-4744-ACC5-2E949F1B1E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2819400"/>
            <a:ext cx="3467100" cy="3124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2100" y="2819400"/>
            <a:ext cx="3467100" cy="3124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4E89A5-4936-4663-948C-F72D21141278}" type="datetime1">
              <a:rPr lang="en-US" smtClean="0"/>
              <a:t>3/10/2015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98159F-13C7-476D-900A-9F4477A49C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BA2615-A189-47A2-B0C6-0484FA88218F}" type="datetime1">
              <a:rPr lang="en-US" smtClean="0"/>
              <a:t>3/10/2015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6E0E81-198E-4CB7-B780-59C0D70B13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8DE5A9-53E7-490D-A174-89A8BCB1D4D3}" type="datetime1">
              <a:rPr lang="en-US" smtClean="0"/>
              <a:t>3/10/2015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3A5328-1869-47BB-8D72-1F79BF6E13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81A182-0F2A-4C2B-A8E0-B4CD254AC226}" type="datetime1">
              <a:rPr lang="en-US" smtClean="0"/>
              <a:t>3/10/2015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7545F7-8636-4DCA-BFA5-8BAF4F5ED3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4E69C6-1858-45A4-9E11-D8169F3810DD}" type="datetime1">
              <a:rPr lang="en-US" smtClean="0"/>
              <a:t>3/10/2015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3E6ECC-F655-47F9-9206-82C4472F9A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C21116-2FB8-452C-B00B-58DBDE4E0E3A}" type="datetime1">
              <a:rPr lang="en-US" smtClean="0"/>
              <a:t>3/10/2015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A10D57-0A19-4D49-9233-5FF39A3BAF4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8B44F6-03D4-4932-A986-70621068F98B}" type="datetime1">
              <a:rPr lang="en-US" smtClean="0"/>
              <a:t>3/10/2015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B69CF9-AD2A-45B9-B3D4-EFB16632C8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8FF853-DDAB-4D1C-B75B-985BB139749F}" type="datetime1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3B471A-41C2-42CF-BEDA-7CB9494E25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67550" y="1676400"/>
            <a:ext cx="1771650" cy="4267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2600" y="1676400"/>
            <a:ext cx="5162550" cy="4267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747B8A-DEE2-4454-B879-BB5B10D9E1C9}" type="datetime1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39D7E1-A3A2-4AB8-B86C-24B1C10C0C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1676400"/>
            <a:ext cx="7086600" cy="8842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752600" y="2819400"/>
            <a:ext cx="7086600" cy="31242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DD82601-52EA-419C-AA3B-56FCE5E3F132}" type="datetime1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6B24DAE-6707-4516-A7A7-59B626EFFE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87" name="Object 15"/>
          <p:cNvGraphicFramePr>
            <a:graphicFrameLocks noChangeAspect="1"/>
          </p:cNvGraphicFramePr>
          <p:nvPr/>
        </p:nvGraphicFramePr>
        <p:xfrm>
          <a:off x="44450" y="2393950"/>
          <a:ext cx="9077325" cy="181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Image" r:id="rId3" imgW="10209524" imgH="1815873" progId="">
                  <p:embed/>
                </p:oleObj>
              </mc:Choice>
              <mc:Fallback>
                <p:oleObj name="Image" r:id="rId3" imgW="10209524" imgH="1815873" progId="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50" y="2393950"/>
                        <a:ext cx="9077325" cy="181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4925" y="4292600"/>
            <a:ext cx="9074150" cy="2520950"/>
            <a:chOff x="0" y="2640"/>
            <a:chExt cx="5760" cy="1680"/>
          </a:xfrm>
        </p:grpSpPr>
        <p:sp>
          <p:nvSpPr>
            <p:cNvPr id="3089" name="Rectangle 17"/>
            <p:cNvSpPr>
              <a:spLocks noChangeArrowheads="1"/>
            </p:cNvSpPr>
            <p:nvPr userDrawn="1"/>
          </p:nvSpPr>
          <p:spPr bwMode="gray">
            <a:xfrm>
              <a:off x="0" y="2640"/>
              <a:ext cx="5760" cy="168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0" name="Rectangle 18"/>
            <p:cNvSpPr>
              <a:spLocks noChangeArrowheads="1"/>
            </p:cNvSpPr>
            <p:nvPr userDrawn="1"/>
          </p:nvSpPr>
          <p:spPr bwMode="gray">
            <a:xfrm>
              <a:off x="0" y="2640"/>
              <a:ext cx="5760" cy="96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46275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91" name="Rectangle 19"/>
          <p:cNvSpPr>
            <a:spLocks noChangeArrowheads="1"/>
          </p:cNvSpPr>
          <p:nvPr/>
        </p:nvSpPr>
        <p:spPr bwMode="gray">
          <a:xfrm>
            <a:off x="34925" y="44450"/>
            <a:ext cx="9074150" cy="2282825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-4763" y="0"/>
            <a:ext cx="9148763" cy="6856413"/>
            <a:chOff x="-3" y="0"/>
            <a:chExt cx="5763" cy="4319"/>
          </a:xfrm>
        </p:grpSpPr>
        <p:sp>
          <p:nvSpPr>
            <p:cNvPr id="3093" name="AutoShape 21"/>
            <p:cNvSpPr>
              <a:spLocks noChangeArrowheads="1"/>
            </p:cNvSpPr>
            <p:nvPr userDrawn="1"/>
          </p:nvSpPr>
          <p:spPr bwMode="gray">
            <a:xfrm>
              <a:off x="24" y="24"/>
              <a:ext cx="5712" cy="4272"/>
            </a:xfrm>
            <a:prstGeom prst="roundRect">
              <a:avLst>
                <a:gd name="adj" fmla="val 6227"/>
              </a:avLst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4" name="Freeform 22"/>
            <p:cNvSpPr>
              <a:spLocks/>
            </p:cNvSpPr>
            <p:nvPr userDrawn="1"/>
          </p:nvSpPr>
          <p:spPr bwMode="gray">
            <a:xfrm>
              <a:off x="0" y="0"/>
              <a:ext cx="288" cy="28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0" y="384"/>
                </a:cxn>
                <a:cxn ang="0">
                  <a:pos x="96" y="192"/>
                </a:cxn>
                <a:cxn ang="0">
                  <a:pos x="192" y="48"/>
                </a:cxn>
                <a:cxn ang="0">
                  <a:pos x="336" y="0"/>
                </a:cxn>
                <a:cxn ang="0">
                  <a:pos x="0" y="0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Freeform 23"/>
            <p:cNvSpPr>
              <a:spLocks/>
            </p:cNvSpPr>
            <p:nvPr userDrawn="1"/>
          </p:nvSpPr>
          <p:spPr bwMode="gray">
            <a:xfrm rot="-5408600">
              <a:off x="-50" y="4030"/>
              <a:ext cx="336" cy="242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0" y="384"/>
                </a:cxn>
                <a:cxn ang="0">
                  <a:pos x="96" y="192"/>
                </a:cxn>
                <a:cxn ang="0">
                  <a:pos x="192" y="48"/>
                </a:cxn>
                <a:cxn ang="0">
                  <a:pos x="336" y="0"/>
                </a:cxn>
                <a:cxn ang="0">
                  <a:pos x="0" y="0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6" name="Freeform 24"/>
            <p:cNvSpPr>
              <a:spLocks/>
            </p:cNvSpPr>
            <p:nvPr userDrawn="1"/>
          </p:nvSpPr>
          <p:spPr bwMode="gray">
            <a:xfrm rot="10769190">
              <a:off x="5519" y="4031"/>
              <a:ext cx="232" cy="287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0" y="384"/>
                </a:cxn>
                <a:cxn ang="0">
                  <a:pos x="96" y="192"/>
                </a:cxn>
                <a:cxn ang="0">
                  <a:pos x="192" y="48"/>
                </a:cxn>
                <a:cxn ang="0">
                  <a:pos x="336" y="0"/>
                </a:cxn>
                <a:cxn ang="0">
                  <a:pos x="0" y="0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7" name="Freeform 25"/>
            <p:cNvSpPr>
              <a:spLocks/>
            </p:cNvSpPr>
            <p:nvPr userDrawn="1"/>
          </p:nvSpPr>
          <p:spPr bwMode="gray">
            <a:xfrm rot="5400000">
              <a:off x="5472" y="0"/>
              <a:ext cx="288" cy="28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0" y="384"/>
                </a:cxn>
                <a:cxn ang="0">
                  <a:pos x="96" y="192"/>
                </a:cxn>
                <a:cxn ang="0">
                  <a:pos x="192" y="48"/>
                </a:cxn>
                <a:cxn ang="0">
                  <a:pos x="336" y="0"/>
                </a:cxn>
                <a:cxn ang="0">
                  <a:pos x="0" y="0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ltGray">
          <a:xfrm>
            <a:off x="762000" y="990600"/>
            <a:ext cx="7772400" cy="1066800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953000"/>
            <a:ext cx="6400800" cy="533400"/>
          </a:xfrm>
        </p:spPr>
        <p:txBody>
          <a:bodyPr/>
          <a:lstStyle>
            <a:lvl1pPr marL="0" indent="0" algn="ctr">
              <a:buFontTx/>
              <a:buNone/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351F592-9634-489D-AA6D-292AE69DB802}" type="datetime1">
              <a:rPr lang="en-US" smtClean="0"/>
              <a:t>3/10/2015</a:t>
            </a:fld>
            <a:endParaRPr lang="en-CA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1A10D57-0A19-4D49-9233-5FF39A3BAF46}" type="slidenum">
              <a:rPr lang="en-CA" smtClean="0"/>
              <a:pPr/>
              <a:t>‹#›</a:t>
            </a:fld>
            <a:endParaRPr lang="en-CA"/>
          </a:p>
        </p:txBody>
      </p: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2482850" y="2895600"/>
            <a:ext cx="2698750" cy="1041400"/>
            <a:chOff x="1610" y="1965"/>
            <a:chExt cx="1700" cy="656"/>
          </a:xfrm>
        </p:grpSpPr>
        <p:pic>
          <p:nvPicPr>
            <p:cNvPr id="3099" name="Picture 27" descr="Untitled-1 copy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/>
            <a:stretch>
              <a:fillRect/>
            </a:stretch>
          </p:blipFill>
          <p:spPr bwMode="gray">
            <a:xfrm>
              <a:off x="2426" y="1965"/>
              <a:ext cx="590" cy="590"/>
            </a:xfrm>
            <a:prstGeom prst="rect">
              <a:avLst/>
            </a:prstGeom>
            <a:noFill/>
          </p:spPr>
        </p:pic>
        <p:pic>
          <p:nvPicPr>
            <p:cNvPr id="3100" name="Picture 28" descr="Untitled-1 copy"/>
            <p:cNvPicPr>
              <a:picLocks noChangeAspect="1" noChangeArrowheads="1"/>
            </p:cNvPicPr>
            <p:nvPr userDrawn="1"/>
          </p:nvPicPr>
          <p:blipFill>
            <a:blip r:embed="rId6" cstate="print"/>
            <a:srcRect/>
            <a:stretch>
              <a:fillRect/>
            </a:stretch>
          </p:blipFill>
          <p:spPr bwMode="gray">
            <a:xfrm>
              <a:off x="3061" y="2372"/>
              <a:ext cx="249" cy="249"/>
            </a:xfrm>
            <a:prstGeom prst="rect">
              <a:avLst/>
            </a:prstGeom>
            <a:noFill/>
          </p:spPr>
        </p:pic>
        <p:pic>
          <p:nvPicPr>
            <p:cNvPr id="3101" name="Picture 29" descr="Untitled-1 copy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/>
            <a:stretch>
              <a:fillRect/>
            </a:stretch>
          </p:blipFill>
          <p:spPr bwMode="gray">
            <a:xfrm>
              <a:off x="1610" y="2237"/>
              <a:ext cx="363" cy="363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AA8145-1060-4B22-8311-F9726E6F959E}" type="datetime1">
              <a:rPr lang="en-US" smtClean="0"/>
              <a:t>3/10/2015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A10D57-0A19-4D49-9233-5FF39A3BAF4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B3A63F-020D-474F-8F4E-E23B3ECB609B}" type="datetime1">
              <a:rPr lang="en-US" smtClean="0"/>
              <a:t>3/10/2015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A10D57-0A19-4D49-9233-5FF39A3BAF4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94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94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59CC17-21C4-4D6F-AC5E-0410FEDED780}" type="datetime1">
              <a:rPr lang="en-US" smtClean="0"/>
              <a:t>3/10/2015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A10D57-0A19-4D49-9233-5FF39A3BAF4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4077C1-115E-48BF-8942-1338B3C71FBE}" type="datetime1">
              <a:rPr lang="en-US" smtClean="0"/>
              <a:t>3/10/2015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A10D57-0A19-4D49-9233-5FF39A3BAF4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65F83A-F918-4FAE-97D5-9349DC305903}" type="datetime1">
              <a:rPr lang="en-US" smtClean="0"/>
              <a:t>3/10/2015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A10D57-0A19-4D49-9233-5FF39A3BAF4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19D819-AD15-4512-995C-34320381F60C}" type="datetime1">
              <a:rPr lang="en-US" smtClean="0"/>
              <a:t>3/10/2015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A10D57-0A19-4D49-9233-5FF39A3BAF4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E26AF3-18F6-4ABB-870F-0E26886ABC0F}" type="datetime1">
              <a:rPr lang="en-US" smtClean="0"/>
              <a:t>3/10/2015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A10D57-0A19-4D49-9233-5FF39A3BAF4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51E6D9-7761-46E6-8EBA-E1D5291A19ED}" type="datetime1">
              <a:rPr lang="en-US" smtClean="0"/>
              <a:t>3/10/2015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A10D57-0A19-4D49-9233-5FF39A3BAF4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ACC455-6D2E-4120-B4B0-1AE885042BB5}" type="datetime1">
              <a:rPr lang="en-US" smtClean="0"/>
              <a:t>3/10/2015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A10D57-0A19-4D49-9233-5FF39A3BAF4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A266AFD-0BE4-457C-8FD0-792BAC79FC7C}" type="datetime1">
              <a:rPr lang="en-US" smtClean="0"/>
              <a:t>3/10/2015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A10D57-0A19-4D49-9233-5FF39A3BAF4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122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122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5B9744-7D85-4847-BE7C-9CAFC4288BA8}" type="datetime1">
              <a:rPr lang="en-US" smtClean="0"/>
              <a:t>3/10/2015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A10D57-0A19-4D49-9233-5FF39A3BAF4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6629400" cy="8683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47800"/>
            <a:ext cx="8229600" cy="4949825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463A0BB6-3B70-4C82-90DB-2BE28296EEB9}" type="datetime1">
              <a:rPr lang="en-US" smtClean="0"/>
              <a:t>3/10/2015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F1A10D57-0A19-4D49-9233-5FF39A3BAF4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05000" y="2819400"/>
            <a:ext cx="3314700" cy="3306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2100" y="2819400"/>
            <a:ext cx="3314700" cy="3306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9EF42A-7F49-498D-99D7-190C1D51E011}" type="datetime1">
              <a:rPr lang="en-US" smtClean="0"/>
              <a:t>3/10/2015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A10D57-0A19-4D49-9233-5FF39A3BAF4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387892-F064-430B-827A-5C2CD17B9ED4}" type="datetime1">
              <a:rPr lang="en-US" smtClean="0"/>
              <a:t>3/10/2015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A10D57-0A19-4D49-9233-5FF39A3BAF4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989955-D36D-41A0-B447-67F0D7B441EB}" type="datetime1">
              <a:rPr lang="en-US" smtClean="0"/>
              <a:t>3/10/2015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A10D57-0A19-4D49-9233-5FF39A3BAF4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7F7F0F-5BC0-4F91-B8A2-EC51FB3A69D8}" type="datetime1">
              <a:rPr lang="en-US" smtClean="0"/>
              <a:t>3/10/2015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A10D57-0A19-4D49-9233-5FF39A3BAF4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A38DC5-C6BF-41E7-99B9-55A8A91EF95B}" type="datetime1">
              <a:rPr lang="en-US" smtClean="0"/>
              <a:t>3/10/2015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A10D57-0A19-4D49-9233-5FF39A3BAF4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26ACE1-3579-4F21-9FE9-BA3732F99940}" type="datetime1">
              <a:rPr lang="en-US" smtClean="0"/>
              <a:t>3/10/2015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A10D57-0A19-4D49-9233-5FF39A3BAF4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1676400"/>
            <a:ext cx="6781800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5000" y="2819400"/>
            <a:ext cx="6781800" cy="330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latin typeface="+mn-lt"/>
              </a:defRPr>
            </a:lvl1pPr>
          </a:lstStyle>
          <a:p>
            <a:fld id="{1FD408D6-EBEF-406A-9271-B1758AA57D0D}" type="datetime1">
              <a:rPr lang="en-US" smtClean="0"/>
              <a:t>3/10/2015</a:t>
            </a:fld>
            <a:endParaRPr lang="en-CA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900">
                <a:latin typeface="+mn-lt"/>
              </a:defRPr>
            </a:lvl1pPr>
          </a:lstStyle>
          <a:p>
            <a:endParaRPr lang="en-CA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latin typeface="+mn-lt"/>
              </a:defRPr>
            </a:lvl1pPr>
          </a:lstStyle>
          <a:p>
            <a:fld id="{F1A10D57-0A19-4D49-9233-5FF39A3BAF46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1676400"/>
            <a:ext cx="7086600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2819400"/>
            <a:ext cx="70866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latin typeface="+mn-lt"/>
              </a:defRPr>
            </a:lvl1pPr>
          </a:lstStyle>
          <a:p>
            <a:fld id="{3E15850F-B80A-4BD2-8ECE-C3108FB4C607}" type="datetime1">
              <a:rPr lang="en-US" smtClean="0"/>
              <a:t>3/10/2015</a:t>
            </a:fld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9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latin typeface="+mn-lt"/>
              </a:defRPr>
            </a:lvl1pPr>
          </a:lstStyle>
          <a:p>
            <a:fld id="{623E21B0-D2CB-4D89-8E1F-A778F0D83B0A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0" y="285750"/>
            <a:ext cx="9156700" cy="911225"/>
            <a:chOff x="-1" y="196"/>
            <a:chExt cx="5768" cy="635"/>
          </a:xfrm>
        </p:grpSpPr>
        <p:sp>
          <p:nvSpPr>
            <p:cNvPr id="1036" name="Rectangle 12"/>
            <p:cNvSpPr>
              <a:spLocks noChangeArrowheads="1"/>
            </p:cNvSpPr>
            <p:nvPr userDrawn="1"/>
          </p:nvSpPr>
          <p:spPr bwMode="gray">
            <a:xfrm>
              <a:off x="1" y="196"/>
              <a:ext cx="5766" cy="635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tx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" name="Freeform 13"/>
            <p:cNvSpPr>
              <a:spLocks/>
            </p:cNvSpPr>
            <p:nvPr userDrawn="1"/>
          </p:nvSpPr>
          <p:spPr bwMode="gray">
            <a:xfrm flipH="1" flipV="1">
              <a:off x="2265" y="196"/>
              <a:ext cx="3497" cy="226"/>
            </a:xfrm>
            <a:custGeom>
              <a:avLst/>
              <a:gdLst/>
              <a:ahLst/>
              <a:cxnLst>
                <a:cxn ang="0">
                  <a:pos x="45" y="590"/>
                </a:cxn>
                <a:cxn ang="0">
                  <a:pos x="1497" y="590"/>
                </a:cxn>
                <a:cxn ang="0">
                  <a:pos x="0" y="0"/>
                </a:cxn>
                <a:cxn ang="0">
                  <a:pos x="0" y="590"/>
                </a:cxn>
              </a:cxnLst>
              <a:rect l="0" t="0" r="r" b="b"/>
              <a:pathLst>
                <a:path w="1497" h="590">
                  <a:moveTo>
                    <a:pt x="45" y="590"/>
                  </a:moveTo>
                  <a:lnTo>
                    <a:pt x="1497" y="590"/>
                  </a:lnTo>
                  <a:lnTo>
                    <a:pt x="0" y="0"/>
                  </a:lnTo>
                  <a:lnTo>
                    <a:pt x="0" y="590"/>
                  </a:lnTo>
                </a:path>
              </a:pathLst>
            </a:custGeom>
            <a:gradFill rotWithShape="1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14"/>
            <p:cNvSpPr>
              <a:spLocks/>
            </p:cNvSpPr>
            <p:nvPr userDrawn="1"/>
          </p:nvSpPr>
          <p:spPr bwMode="gray">
            <a:xfrm>
              <a:off x="-1" y="513"/>
              <a:ext cx="3702" cy="311"/>
            </a:xfrm>
            <a:custGeom>
              <a:avLst/>
              <a:gdLst/>
              <a:ahLst/>
              <a:cxnLst>
                <a:cxn ang="0">
                  <a:pos x="45" y="590"/>
                </a:cxn>
                <a:cxn ang="0">
                  <a:pos x="1497" y="590"/>
                </a:cxn>
                <a:cxn ang="0">
                  <a:pos x="0" y="0"/>
                </a:cxn>
                <a:cxn ang="0">
                  <a:pos x="0" y="590"/>
                </a:cxn>
              </a:cxnLst>
              <a:rect l="0" t="0" r="r" b="b"/>
              <a:pathLst>
                <a:path w="1497" h="590">
                  <a:moveTo>
                    <a:pt x="45" y="590"/>
                  </a:moveTo>
                  <a:lnTo>
                    <a:pt x="1497" y="590"/>
                  </a:lnTo>
                  <a:lnTo>
                    <a:pt x="0" y="0"/>
                  </a:lnTo>
                  <a:lnTo>
                    <a:pt x="0" y="590"/>
                  </a:lnTo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9" name="Rectangle 15"/>
          <p:cNvSpPr>
            <a:spLocks noChangeArrowheads="1"/>
          </p:cNvSpPr>
          <p:nvPr/>
        </p:nvSpPr>
        <p:spPr bwMode="gray">
          <a:xfrm>
            <a:off x="1588" y="0"/>
            <a:ext cx="9144000" cy="2413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gray">
          <a:xfrm>
            <a:off x="12700" y="1235075"/>
            <a:ext cx="9132888" cy="158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41" name="Picture 17" descr="Untitled-1 copy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gray">
          <a:xfrm>
            <a:off x="252413" y="382588"/>
            <a:ext cx="720725" cy="720725"/>
          </a:xfrm>
          <a:prstGeom prst="rect">
            <a:avLst/>
          </a:prstGeom>
          <a:noFill/>
        </p:spPr>
      </p:pic>
      <p:pic>
        <p:nvPicPr>
          <p:cNvPr id="1042" name="Picture 18" descr="Untitled-1 copy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gray">
          <a:xfrm>
            <a:off x="973138" y="765175"/>
            <a:ext cx="358775" cy="358775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6764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94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26AA596E-6638-40EF-BADE-AEFAAAAF8343}" type="datetime1">
              <a:rPr lang="en-US" smtClean="0"/>
              <a:t>3/10/2015</a:t>
            </a:fld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1A10D57-0A19-4D49-9233-5FF39A3BAF46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10D57-0A19-4D49-9233-5FF39A3BAF46}" type="slidenum">
              <a:rPr lang="en-CA" smtClean="0"/>
              <a:pPr/>
              <a:t>1</a:t>
            </a:fld>
            <a:endParaRPr lang="en-CA"/>
          </a:p>
        </p:txBody>
      </p:sp>
      <p:pic>
        <p:nvPicPr>
          <p:cNvPr id="1280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295400"/>
            <a:ext cx="36576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800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" y="2524124"/>
            <a:ext cx="4147185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36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Alternatives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CA" dirty="0" smtClean="0"/>
              <a:t>Sell Double A assets to Triple A</a:t>
            </a:r>
          </a:p>
          <a:p>
            <a:pPr lvl="2"/>
            <a:r>
              <a:rPr lang="en-CA" dirty="0" smtClean="0"/>
              <a:t>Sell all or some</a:t>
            </a:r>
          </a:p>
          <a:p>
            <a:pPr lvl="2"/>
            <a:r>
              <a:rPr lang="en-CA" dirty="0" smtClean="0"/>
              <a:t>Expected future losses of $50,000 can be offset against Triple A profit of $100,000 creating additional cash flow of $16,500</a:t>
            </a:r>
          </a:p>
          <a:p>
            <a:pPr lvl="2"/>
            <a:r>
              <a:rPr lang="en-CA" dirty="0" smtClean="0"/>
              <a:t>Assets include land and buildings that have appreciated</a:t>
            </a:r>
          </a:p>
          <a:p>
            <a:pPr lvl="2"/>
            <a:r>
              <a:rPr lang="en-CA" dirty="0" smtClean="0"/>
              <a:t>Recapture and CG will offset some of the LCF</a:t>
            </a:r>
          </a:p>
          <a:p>
            <a:pPr lvl="2"/>
            <a:r>
              <a:rPr lang="en-CA" dirty="0" smtClean="0"/>
              <a:t>Prevents losses from expiring does not generate substantial immediate cash flow because not offset against any profits.</a:t>
            </a:r>
          </a:p>
          <a:p>
            <a:pPr lvl="2"/>
            <a:r>
              <a:rPr lang="en-CA" dirty="0" smtClean="0"/>
              <a:t>If loss not fully utilized, lost because Double A has no income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38699-152C-4DFA-AB2C-1212DEA31B2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Alternatives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CA" dirty="0" smtClean="0"/>
              <a:t>Sell Triple A assets to Double A</a:t>
            </a:r>
          </a:p>
          <a:p>
            <a:pPr lvl="2"/>
            <a:r>
              <a:rPr lang="en-CA" dirty="0" smtClean="0"/>
              <a:t>Triple A profits of $100,000 offset by $50,000 loss</a:t>
            </a:r>
          </a:p>
          <a:p>
            <a:pPr lvl="2"/>
            <a:r>
              <a:rPr lang="en-CA" dirty="0" smtClean="0"/>
              <a:t>Total losses of $550,000 or tax savings of $31,000 annually (M&amp;P deduction of 2%)</a:t>
            </a:r>
          </a:p>
          <a:p>
            <a:pPr lvl="2"/>
            <a:r>
              <a:rPr lang="en-CA" dirty="0" smtClean="0"/>
              <a:t>Triple A must sell assets and elect to use cost amounts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38699-152C-4DFA-AB2C-1212DEA31B2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Alternatives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CA" dirty="0" smtClean="0"/>
              <a:t>Amalgamate Triple A and Double A</a:t>
            </a:r>
          </a:p>
          <a:p>
            <a:pPr lvl="2"/>
            <a:r>
              <a:rPr lang="en-CA" dirty="0" smtClean="0"/>
              <a:t>Identical as last option</a:t>
            </a:r>
          </a:p>
          <a:p>
            <a:pPr lvl="2"/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38699-152C-4DFA-AB2C-1212DEA31B2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Alternatives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CA" dirty="0" smtClean="0"/>
              <a:t>Wind up Double A into Mavis</a:t>
            </a:r>
          </a:p>
          <a:p>
            <a:pPr lvl="2"/>
            <a:r>
              <a:rPr lang="en-CA" dirty="0" smtClean="0"/>
              <a:t>Transfer business operations as well as accumulated losses of $400,000 into Mavis. </a:t>
            </a:r>
          </a:p>
          <a:p>
            <a:pPr lvl="2"/>
            <a:r>
              <a:rPr lang="en-CA" dirty="0" smtClean="0"/>
              <a:t>Mavis will operate a wholesale and mfg business</a:t>
            </a:r>
          </a:p>
          <a:p>
            <a:pPr lvl="2"/>
            <a:r>
              <a:rPr lang="en-CA" dirty="0" smtClean="0"/>
              <a:t>Two advantages</a:t>
            </a:r>
          </a:p>
          <a:p>
            <a:pPr lvl="3"/>
            <a:r>
              <a:rPr lang="en-CA" dirty="0" smtClean="0"/>
              <a:t>Unused losses of $400,000 used in first year – tax savings of $148,000 and tax savings of $16,500 in years two and three (50k x 33%)</a:t>
            </a:r>
          </a:p>
          <a:p>
            <a:pPr lvl="1"/>
            <a:r>
              <a:rPr lang="en-CA" dirty="0" smtClean="0"/>
              <a:t>This is the preferred option because</a:t>
            </a:r>
          </a:p>
          <a:p>
            <a:pPr lvl="2"/>
            <a:r>
              <a:rPr lang="en-CA" dirty="0" smtClean="0"/>
              <a:t>Large amount of cash savings over short time</a:t>
            </a:r>
          </a:p>
          <a:p>
            <a:pPr lvl="2"/>
            <a:r>
              <a:rPr lang="en-CA" dirty="0" smtClean="0"/>
              <a:t>Can also be done by amalgamation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38699-152C-4DFA-AB2C-1212DEA31B2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Bean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CA" dirty="0" smtClean="0"/>
              <a:t>Can sell or close</a:t>
            </a:r>
          </a:p>
          <a:p>
            <a:pPr lvl="2"/>
            <a:r>
              <a:rPr lang="en-CA" dirty="0" smtClean="0"/>
              <a:t>If closed, then $150,000 of </a:t>
            </a:r>
            <a:r>
              <a:rPr lang="en-CA" dirty="0" err="1" smtClean="0"/>
              <a:t>precontrol</a:t>
            </a:r>
            <a:r>
              <a:rPr lang="en-CA" dirty="0" smtClean="0"/>
              <a:t> losses will expire</a:t>
            </a:r>
          </a:p>
          <a:p>
            <a:pPr lvl="2"/>
            <a:r>
              <a:rPr lang="en-CA" dirty="0" smtClean="0"/>
              <a:t>Can only continue if business that incurred losses continues to operate (111(5))</a:t>
            </a:r>
          </a:p>
          <a:p>
            <a:pPr lvl="2"/>
            <a:r>
              <a:rPr lang="en-CA" dirty="0" smtClean="0"/>
              <a:t>$250,000 of post control losses remain in Bean.</a:t>
            </a:r>
          </a:p>
          <a:p>
            <a:pPr lvl="2"/>
            <a:r>
              <a:rPr lang="en-CA" dirty="0" smtClean="0"/>
              <a:t>After closure, can amalgamate with Mavis and use $250,000 of unrestricted losses creating savings of $82,500</a:t>
            </a:r>
          </a:p>
          <a:p>
            <a:pPr lvl="2"/>
            <a:r>
              <a:rPr lang="en-CA" dirty="0" smtClean="0"/>
              <a:t>May also recover cash from sale of assets, but would not be significant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38699-152C-4DFA-AB2C-1212DEA31B2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Bean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CA" dirty="0" smtClean="0"/>
              <a:t>If sell</a:t>
            </a:r>
          </a:p>
          <a:p>
            <a:pPr lvl="2"/>
            <a:r>
              <a:rPr lang="en-CA" dirty="0" smtClean="0"/>
              <a:t>Sell as going concern operation</a:t>
            </a:r>
          </a:p>
          <a:p>
            <a:pPr lvl="2"/>
            <a:r>
              <a:rPr lang="en-CA" dirty="0" smtClean="0"/>
              <a:t>Losses of $400,000 (250 + 150) remain with company and valuable to a purchaser who is in same line of business</a:t>
            </a:r>
          </a:p>
          <a:p>
            <a:pPr lvl="2"/>
            <a:r>
              <a:rPr lang="en-CA" dirty="0" smtClean="0"/>
              <a:t>Create tax savings of $132,000</a:t>
            </a:r>
          </a:p>
          <a:p>
            <a:pPr lvl="2"/>
            <a:r>
              <a:rPr lang="en-CA" dirty="0" smtClean="0"/>
              <a:t>Purchaser may be prepared to pay premium as a result of the expected tax savings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38699-152C-4DFA-AB2C-1212DEA31B2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16 problems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1A10D57-0A19-4D49-9233-5FF39A3BAF46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Another case – The Mavis Group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CA" dirty="0" smtClean="0"/>
              <a:t>The Mavis Group</a:t>
            </a:r>
          </a:p>
          <a:p>
            <a:pPr lvl="1">
              <a:buFont typeface="Arial" charset="0"/>
              <a:buChar char="•"/>
            </a:pPr>
            <a:r>
              <a:rPr lang="en-CA" dirty="0" smtClean="0"/>
              <a:t>CDN company</a:t>
            </a:r>
          </a:p>
          <a:p>
            <a:pPr lvl="1">
              <a:buFont typeface="Arial" charset="0"/>
              <a:buChar char="•"/>
            </a:pPr>
            <a:r>
              <a:rPr lang="en-CA" dirty="0" smtClean="0"/>
              <a:t>Sells </a:t>
            </a:r>
            <a:r>
              <a:rPr lang="en-CA" dirty="0" err="1" smtClean="0"/>
              <a:t>womens</a:t>
            </a:r>
            <a:r>
              <a:rPr lang="en-CA" dirty="0" smtClean="0"/>
              <a:t> shoes</a:t>
            </a:r>
          </a:p>
          <a:p>
            <a:pPr lvl="1">
              <a:buFont typeface="Arial" charset="0"/>
              <a:buChar char="•"/>
            </a:pPr>
            <a:r>
              <a:rPr lang="en-CA" dirty="0" smtClean="0"/>
              <a:t>History of substantial profits</a:t>
            </a:r>
          </a:p>
          <a:p>
            <a:pPr lvl="1">
              <a:buFont typeface="Arial" charset="0"/>
              <a:buChar char="•"/>
            </a:pPr>
            <a:r>
              <a:rPr lang="en-CA" dirty="0" smtClean="0"/>
              <a:t>$600,000 in 20X7</a:t>
            </a:r>
          </a:p>
          <a:p>
            <a:pPr lvl="1">
              <a:buFont typeface="Arial" charset="0"/>
              <a:buChar char="•"/>
            </a:pPr>
            <a:r>
              <a:rPr lang="en-CA" dirty="0" smtClean="0"/>
              <a:t>Owns three 100% owned subs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5443538" y="1593850"/>
          <a:ext cx="3462337" cy="5075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BB747-E6B3-44DF-9888-6A9CD4D4129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The Subs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CA" dirty="0" smtClean="0"/>
              <a:t>Triple A</a:t>
            </a:r>
          </a:p>
          <a:p>
            <a:pPr lvl="1"/>
            <a:r>
              <a:rPr lang="en-CA" dirty="0" smtClean="0"/>
              <a:t>Acquired 5 years ago in 20X2</a:t>
            </a:r>
          </a:p>
          <a:p>
            <a:pPr lvl="1"/>
            <a:r>
              <a:rPr lang="en-CA" dirty="0" smtClean="0"/>
              <a:t>Manufactures informal summer shoes</a:t>
            </a:r>
          </a:p>
          <a:p>
            <a:pPr lvl="1"/>
            <a:r>
              <a:rPr lang="en-CA" dirty="0" err="1" smtClean="0"/>
              <a:t>Pretax</a:t>
            </a:r>
            <a:r>
              <a:rPr lang="en-CA" dirty="0" smtClean="0"/>
              <a:t> profit of $100,000</a:t>
            </a:r>
          </a:p>
          <a:p>
            <a:r>
              <a:rPr lang="en-CA" dirty="0" smtClean="0"/>
              <a:t>Double A </a:t>
            </a:r>
          </a:p>
          <a:p>
            <a:pPr lvl="1"/>
            <a:r>
              <a:rPr lang="en-CA" dirty="0" smtClean="0"/>
              <a:t>Acquired in 20X3</a:t>
            </a:r>
          </a:p>
          <a:p>
            <a:pPr lvl="1"/>
            <a:r>
              <a:rPr lang="en-CA" dirty="0" smtClean="0"/>
              <a:t>Manufactures high fashion shoes</a:t>
            </a:r>
          </a:p>
          <a:p>
            <a:pPr lvl="1"/>
            <a:r>
              <a:rPr lang="en-CA" dirty="0" smtClean="0"/>
              <a:t>Profitable for first two years and now has regular losses – current NCLCF is $400,000 and expects $50,000 loss in each of next three years</a:t>
            </a:r>
          </a:p>
          <a:p>
            <a:r>
              <a:rPr lang="en-CA" dirty="0" smtClean="0"/>
              <a:t>Bean</a:t>
            </a:r>
          </a:p>
          <a:p>
            <a:pPr lvl="1"/>
            <a:r>
              <a:rPr lang="en-CA" dirty="0" smtClean="0"/>
              <a:t>Acquired in 20X6</a:t>
            </a:r>
          </a:p>
          <a:p>
            <a:pPr lvl="1"/>
            <a:r>
              <a:rPr lang="en-CA" dirty="0" smtClean="0"/>
              <a:t>Operates a canning business</a:t>
            </a:r>
          </a:p>
          <a:p>
            <a:pPr lvl="1"/>
            <a:r>
              <a:rPr lang="en-CA" dirty="0" smtClean="0"/>
              <a:t>Unused business losses of $150,000 and unused CL of $40,00 in 20X7 with further operating loss of $250,000. There are no significant assets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38699-152C-4DFA-AB2C-1212DEA31B2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What to do?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CA" dirty="0" smtClean="0"/>
              <a:t>Review the existing financial structure of the Mavis Group and discuss what steps might be taken to enhance the company’s growth potential.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38699-152C-4DFA-AB2C-1212DEA31B2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Mavis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CA" dirty="0" smtClean="0"/>
              <a:t>Three specific problems</a:t>
            </a:r>
          </a:p>
          <a:p>
            <a:pPr lvl="2"/>
            <a:r>
              <a:rPr lang="en-CA" dirty="0" smtClean="0"/>
              <a:t>Four separate companies 2 are profitable and 2 are not</a:t>
            </a:r>
          </a:p>
          <a:p>
            <a:pPr lvl="2"/>
            <a:r>
              <a:rPr lang="en-CA" dirty="0" smtClean="0"/>
              <a:t>Accumulated losses of Double A and Bean run the risk of expiring</a:t>
            </a:r>
          </a:p>
          <a:p>
            <a:pPr lvl="2"/>
            <a:r>
              <a:rPr lang="en-CA" dirty="0" smtClean="0"/>
              <a:t>Management wants to do something about Bean to stop further losses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38699-152C-4DFA-AB2C-1212DEA31B2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The Group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CA" dirty="0" smtClean="0"/>
              <a:t>Ignoring accumulated losses, current year results are as follows</a:t>
            </a:r>
          </a:p>
          <a:p>
            <a:pPr lvl="1"/>
            <a:endParaRPr lang="en-CA" dirty="0" smtClean="0"/>
          </a:p>
          <a:p>
            <a:pPr lvl="1"/>
            <a:r>
              <a:rPr lang="en-CA" dirty="0" smtClean="0"/>
              <a:t>Mavis		600,000</a:t>
            </a:r>
          </a:p>
          <a:p>
            <a:pPr lvl="1"/>
            <a:r>
              <a:rPr lang="en-CA" dirty="0" smtClean="0"/>
              <a:t>Triple A	100,000</a:t>
            </a:r>
          </a:p>
          <a:p>
            <a:pPr lvl="1">
              <a:buNone/>
            </a:pPr>
            <a:r>
              <a:rPr lang="en-CA" dirty="0" smtClean="0"/>
              <a:t>			-----------</a:t>
            </a:r>
          </a:p>
          <a:p>
            <a:pPr lvl="1">
              <a:buNone/>
            </a:pPr>
            <a:r>
              <a:rPr lang="en-CA" dirty="0" smtClean="0"/>
              <a:t>			700,000</a:t>
            </a:r>
          </a:p>
          <a:p>
            <a:pPr lvl="1">
              <a:buNone/>
            </a:pPr>
            <a:r>
              <a:rPr lang="en-CA" dirty="0" smtClean="0"/>
              <a:t>Double A	( 50,000)</a:t>
            </a:r>
          </a:p>
          <a:p>
            <a:pPr lvl="1">
              <a:buNone/>
            </a:pPr>
            <a:r>
              <a:rPr lang="en-CA" dirty="0" smtClean="0"/>
              <a:t>Bean	(250,000)</a:t>
            </a:r>
          </a:p>
          <a:p>
            <a:pPr lvl="1">
              <a:buNone/>
            </a:pPr>
            <a:r>
              <a:rPr lang="en-CA" dirty="0" smtClean="0"/>
              <a:t>			------------</a:t>
            </a:r>
          </a:p>
          <a:p>
            <a:pPr lvl="1">
              <a:buNone/>
            </a:pPr>
            <a:r>
              <a:rPr lang="en-CA" dirty="0" smtClean="0"/>
              <a:t>GROUP	400,000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/>
            <a:r>
              <a:rPr lang="en-CA" dirty="0" smtClean="0"/>
              <a:t>Taxes payable on $700,000</a:t>
            </a:r>
          </a:p>
          <a:p>
            <a:pPr lvl="1"/>
            <a:r>
              <a:rPr lang="en-CA" dirty="0" smtClean="0"/>
              <a:t>Assuming tax rate of 33%, excess cost of $99,000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BB747-E6B3-44DF-9888-6A9CD4D4129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Double 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/>
            <a:r>
              <a:rPr lang="en-CA" dirty="0" smtClean="0"/>
              <a:t>No accumulated losses at acquisition</a:t>
            </a:r>
          </a:p>
          <a:p>
            <a:pPr lvl="1"/>
            <a:r>
              <a:rPr lang="en-CA" dirty="0" smtClean="0"/>
              <a:t>$400,000 incurred after control</a:t>
            </a:r>
          </a:p>
          <a:p>
            <a:pPr lvl="1"/>
            <a:r>
              <a:rPr lang="en-CA" dirty="0" smtClean="0"/>
              <a:t>Similar business to Mavis and Triple A but irrelevant as losses are after control</a:t>
            </a:r>
          </a:p>
          <a:p>
            <a:pPr lvl="1"/>
            <a:r>
              <a:rPr lang="en-CA" dirty="0" smtClean="0"/>
              <a:t>Further losses expected</a:t>
            </a:r>
          </a:p>
          <a:p>
            <a:pPr lvl="2"/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/>
            <a:r>
              <a:rPr lang="en-CA" dirty="0" smtClean="0"/>
              <a:t>Possibility that they will expire in 20X0</a:t>
            </a:r>
          </a:p>
          <a:p>
            <a:pPr lvl="1"/>
            <a:r>
              <a:rPr lang="en-CA" dirty="0" smtClean="0"/>
              <a:t>Will take a long time to generate tax savings under current structure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BB747-E6B3-44DF-9888-6A9CD4D4129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Bean Ltd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1"/>
            <a:r>
              <a:rPr lang="en-CA" dirty="0" smtClean="0"/>
              <a:t>Loss status is different</a:t>
            </a:r>
          </a:p>
          <a:p>
            <a:pPr lvl="2"/>
            <a:r>
              <a:rPr lang="en-CA" dirty="0" smtClean="0"/>
              <a:t>Accumulated losses at time of acquisition</a:t>
            </a:r>
          </a:p>
          <a:p>
            <a:pPr lvl="2"/>
            <a:r>
              <a:rPr lang="en-CA" dirty="0" smtClean="0"/>
              <a:t>CL expired on change of control and $150,000 is restricted to Bean or similar business (111(5))</a:t>
            </a:r>
          </a:p>
          <a:p>
            <a:pPr lvl="1"/>
            <a:r>
              <a:rPr lang="en-CA" dirty="0" smtClean="0"/>
              <a:t>Not similar therefore a </a:t>
            </a:r>
            <a:r>
              <a:rPr lang="en-CA" dirty="0" err="1" smtClean="0"/>
              <a:t>reorg</a:t>
            </a:r>
            <a:r>
              <a:rPr lang="en-CA" dirty="0" smtClean="0"/>
              <a:t> will not permit $150,000 to be used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1"/>
            <a:r>
              <a:rPr lang="en-CA" dirty="0" smtClean="0"/>
              <a:t>Post control losses of $250,000 are completely unrestricted and can be offset against any source of income</a:t>
            </a:r>
          </a:p>
          <a:p>
            <a:pPr lvl="1"/>
            <a:r>
              <a:rPr lang="en-CA" dirty="0" smtClean="0"/>
              <a:t>A </a:t>
            </a:r>
            <a:r>
              <a:rPr lang="en-CA" dirty="0" err="1" smtClean="0"/>
              <a:t>reorg</a:t>
            </a:r>
            <a:r>
              <a:rPr lang="en-CA" dirty="0" smtClean="0"/>
              <a:t> would permit these losses to be used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BB747-E6B3-44DF-9888-6A9CD4D4129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ncial performance">
  <a:themeElements>
    <a:clrScheme name="Blue Strands Design Template 3">
      <a:dk1>
        <a:srgbClr val="5F5F5F"/>
      </a:dk1>
      <a:lt1>
        <a:srgbClr val="DEF6F1"/>
      </a:lt1>
      <a:dk2>
        <a:srgbClr val="B2B2B2"/>
      </a:dk2>
      <a:lt2>
        <a:srgbClr val="969696"/>
      </a:lt2>
      <a:accent1>
        <a:srgbClr val="E6E6E6"/>
      </a:accent1>
      <a:accent2>
        <a:srgbClr val="8DC6FF"/>
      </a:accent2>
      <a:accent3>
        <a:srgbClr val="ECFAF7"/>
      </a:accent3>
      <a:accent4>
        <a:srgbClr val="505050"/>
      </a:accent4>
      <a:accent5>
        <a:srgbClr val="F0F0F0"/>
      </a:accent5>
      <a:accent6>
        <a:srgbClr val="7FB3E7"/>
      </a:accent6>
      <a:hlink>
        <a:srgbClr val="0066CC"/>
      </a:hlink>
      <a:folHlink>
        <a:srgbClr val="0000FF"/>
      </a:folHlink>
    </a:clrScheme>
    <a:fontScheme name="Blue Strands Design Templat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lue Strands Design Template 1">
        <a:dk1>
          <a:srgbClr val="0099FF"/>
        </a:dk1>
        <a:lt1>
          <a:srgbClr val="FFFFFF"/>
        </a:lt1>
        <a:dk2>
          <a:srgbClr val="0099FF"/>
        </a:dk2>
        <a:lt2>
          <a:srgbClr val="808080"/>
        </a:lt2>
        <a:accent1>
          <a:srgbClr val="B9D6E5"/>
        </a:accent1>
        <a:accent2>
          <a:srgbClr val="333399"/>
        </a:accent2>
        <a:accent3>
          <a:srgbClr val="FFFFFF"/>
        </a:accent3>
        <a:accent4>
          <a:srgbClr val="0082DA"/>
        </a:accent4>
        <a:accent5>
          <a:srgbClr val="D9E8F0"/>
        </a:accent5>
        <a:accent6>
          <a:srgbClr val="2D2D8A"/>
        </a:accent6>
        <a:hlink>
          <a:srgbClr val="3366CC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Strands Design Template 2">
        <a:dk1>
          <a:srgbClr val="808080"/>
        </a:dk1>
        <a:lt1>
          <a:srgbClr val="FFFFFF"/>
        </a:lt1>
        <a:dk2>
          <a:srgbClr val="0066CC"/>
        </a:dk2>
        <a:lt2>
          <a:srgbClr val="969696"/>
        </a:lt2>
        <a:accent1>
          <a:srgbClr val="DDDDDD"/>
        </a:accent1>
        <a:accent2>
          <a:srgbClr val="33CCFF"/>
        </a:accent2>
        <a:accent3>
          <a:srgbClr val="FFFFFF"/>
        </a:accent3>
        <a:accent4>
          <a:srgbClr val="6C6C6C"/>
        </a:accent4>
        <a:accent5>
          <a:srgbClr val="EBEBEB"/>
        </a:accent5>
        <a:accent6>
          <a:srgbClr val="2DB9E7"/>
        </a:accent6>
        <a:hlink>
          <a:srgbClr val="CC3300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Strands Design Template 3">
        <a:dk1>
          <a:srgbClr val="5F5F5F"/>
        </a:dk1>
        <a:lt1>
          <a:srgbClr val="DEF6F1"/>
        </a:lt1>
        <a:dk2>
          <a:srgbClr val="B2B2B2"/>
        </a:dk2>
        <a:lt2>
          <a:srgbClr val="969696"/>
        </a:lt2>
        <a:accent1>
          <a:srgbClr val="E6E6E6"/>
        </a:accent1>
        <a:accent2>
          <a:srgbClr val="8DC6FF"/>
        </a:accent2>
        <a:accent3>
          <a:srgbClr val="ECFAF7"/>
        </a:accent3>
        <a:accent4>
          <a:srgbClr val="505050"/>
        </a:accent4>
        <a:accent5>
          <a:srgbClr val="F0F0F0"/>
        </a:accent5>
        <a:accent6>
          <a:srgbClr val="7FB3E7"/>
        </a:accent6>
        <a:hlink>
          <a:srgbClr val="0066CC"/>
        </a:hlink>
        <a:folHlink>
          <a:srgbClr val="00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Strands Design Template 4">
        <a:dk1>
          <a:srgbClr val="3366CC"/>
        </a:dk1>
        <a:lt1>
          <a:srgbClr val="FFFFFF"/>
        </a:lt1>
        <a:dk2>
          <a:srgbClr val="66CCFF"/>
        </a:dk2>
        <a:lt2>
          <a:srgbClr val="808080"/>
        </a:lt2>
        <a:accent1>
          <a:srgbClr val="B4DCFF"/>
        </a:accent1>
        <a:accent2>
          <a:srgbClr val="CCCCFF"/>
        </a:accent2>
        <a:accent3>
          <a:srgbClr val="FFFFFF"/>
        </a:accent3>
        <a:accent4>
          <a:srgbClr val="2A56AE"/>
        </a:accent4>
        <a:accent5>
          <a:srgbClr val="D6EB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Strands Design Template 5">
        <a:dk1>
          <a:srgbClr val="808080"/>
        </a:dk1>
        <a:lt1>
          <a:srgbClr val="FFFFD9"/>
        </a:lt1>
        <a:dk2>
          <a:srgbClr val="3366CC"/>
        </a:dk2>
        <a:lt2>
          <a:srgbClr val="777777"/>
        </a:lt2>
        <a:accent1>
          <a:srgbClr val="EBEECA"/>
        </a:accent1>
        <a:accent2>
          <a:srgbClr val="99CCFF"/>
        </a:accent2>
        <a:accent3>
          <a:srgbClr val="FFFFE9"/>
        </a:accent3>
        <a:accent4>
          <a:srgbClr val="6C6C6C"/>
        </a:accent4>
        <a:accent5>
          <a:srgbClr val="F3F5E1"/>
        </a:accent5>
        <a:accent6>
          <a:srgbClr val="8AB9E7"/>
        </a:accent6>
        <a:hlink>
          <a:srgbClr val="2901BB"/>
        </a:hlink>
        <a:folHlink>
          <a:srgbClr val="FF7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Strands Design Template 6">
        <a:dk1>
          <a:srgbClr val="3366CC"/>
        </a:dk1>
        <a:lt1>
          <a:srgbClr val="008080"/>
        </a:lt1>
        <a:dk2>
          <a:srgbClr val="3399FF"/>
        </a:dk2>
        <a:lt2>
          <a:srgbClr val="005A58"/>
        </a:lt2>
        <a:accent1>
          <a:srgbClr val="8BC2FF"/>
        </a:accent1>
        <a:accent2>
          <a:srgbClr val="FFFFCC"/>
        </a:accent2>
        <a:accent3>
          <a:srgbClr val="AAC0C0"/>
        </a:accent3>
        <a:accent4>
          <a:srgbClr val="2A56AE"/>
        </a:accent4>
        <a:accent5>
          <a:srgbClr val="C4DDFF"/>
        </a:accent5>
        <a:accent6>
          <a:srgbClr val="E7E7B9"/>
        </a:accent6>
        <a:hlink>
          <a:srgbClr val="990000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Strands Design Template 7">
        <a:dk1>
          <a:srgbClr val="666666"/>
        </a:dk1>
        <a:lt1>
          <a:srgbClr val="666699"/>
        </a:lt1>
        <a:dk2>
          <a:srgbClr val="99CCFF"/>
        </a:dk2>
        <a:lt2>
          <a:srgbClr val="3E3E5C"/>
        </a:lt2>
        <a:accent1>
          <a:srgbClr val="D2D2D2"/>
        </a:accent1>
        <a:accent2>
          <a:srgbClr val="8DC6FF"/>
        </a:accent2>
        <a:accent3>
          <a:srgbClr val="B8B8CA"/>
        </a:accent3>
        <a:accent4>
          <a:srgbClr val="565656"/>
        </a:accent4>
        <a:accent5>
          <a:srgbClr val="E5E5E5"/>
        </a:accent5>
        <a:accent6>
          <a:srgbClr val="7FB3E7"/>
        </a:accent6>
        <a:hlink>
          <a:srgbClr val="0066FF"/>
        </a:hlink>
        <a:folHlink>
          <a:srgbClr val="FF99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Strands Design Template 8">
        <a:dk1>
          <a:srgbClr val="5C1F00"/>
        </a:dk1>
        <a:lt1>
          <a:srgbClr val="9C3408"/>
        </a:lt1>
        <a:dk2>
          <a:srgbClr val="800000"/>
        </a:dk2>
        <a:lt2>
          <a:srgbClr val="73BCFF"/>
        </a:lt2>
        <a:accent1>
          <a:srgbClr val="D99965"/>
        </a:accent1>
        <a:accent2>
          <a:srgbClr val="3366CC"/>
        </a:accent2>
        <a:accent3>
          <a:srgbClr val="C0AAAA"/>
        </a:accent3>
        <a:accent4>
          <a:srgbClr val="852B06"/>
        </a:accent4>
        <a:accent5>
          <a:srgbClr val="E9CAB8"/>
        </a:accent5>
        <a:accent6>
          <a:srgbClr val="2D5CB9"/>
        </a:accent6>
        <a:hlink>
          <a:srgbClr val="D3EBFF"/>
        </a:hlink>
        <a:folHlink>
          <a:srgbClr val="FED3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Strands Design Template 9">
        <a:dk1>
          <a:srgbClr val="336699"/>
        </a:dk1>
        <a:lt1>
          <a:srgbClr val="1270AA"/>
        </a:lt1>
        <a:dk2>
          <a:srgbClr val="000000"/>
        </a:dk2>
        <a:lt2>
          <a:srgbClr val="66CCFF"/>
        </a:lt2>
        <a:accent1>
          <a:srgbClr val="AAE1FA"/>
        </a:accent1>
        <a:accent2>
          <a:srgbClr val="0033CC"/>
        </a:accent2>
        <a:accent3>
          <a:srgbClr val="AAAAAA"/>
        </a:accent3>
        <a:accent4>
          <a:srgbClr val="0E5F91"/>
        </a:accent4>
        <a:accent5>
          <a:srgbClr val="D2EEFC"/>
        </a:accent5>
        <a:accent6>
          <a:srgbClr val="002DB9"/>
        </a:accent6>
        <a:hlink>
          <a:srgbClr val="FF7500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Strands Design Template 10">
        <a:dk1>
          <a:srgbClr val="003366"/>
        </a:dk1>
        <a:lt1>
          <a:srgbClr val="A9A9A9"/>
        </a:lt1>
        <a:dk2>
          <a:srgbClr val="000099"/>
        </a:dk2>
        <a:lt2>
          <a:srgbClr val="66CCFF"/>
        </a:lt2>
        <a:accent1>
          <a:srgbClr val="336699"/>
        </a:accent1>
        <a:accent2>
          <a:srgbClr val="3333FF"/>
        </a:accent2>
        <a:accent3>
          <a:srgbClr val="AAAACA"/>
        </a:accent3>
        <a:accent4>
          <a:srgbClr val="909090"/>
        </a:accent4>
        <a:accent5>
          <a:srgbClr val="ADB8CA"/>
        </a:accent5>
        <a:accent6>
          <a:srgbClr val="2D2DE7"/>
        </a:accent6>
        <a:hlink>
          <a:srgbClr val="66CC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8">
      <a:dk1>
        <a:srgbClr val="003366"/>
      </a:dk1>
      <a:lt1>
        <a:srgbClr val="FFFFFF"/>
      </a:lt1>
      <a:dk2>
        <a:srgbClr val="000099"/>
      </a:dk2>
      <a:lt2>
        <a:srgbClr val="CCFFFF"/>
      </a:lt2>
      <a:accent1>
        <a:srgbClr val="3366CC"/>
      </a:accent1>
      <a:accent2>
        <a:srgbClr val="00B000"/>
      </a:accent2>
      <a:accent3>
        <a:srgbClr val="AAAACA"/>
      </a:accent3>
      <a:accent4>
        <a:srgbClr val="DADADA"/>
      </a:accent4>
      <a:accent5>
        <a:srgbClr val="ADB8E2"/>
      </a:accent5>
      <a:accent6>
        <a:srgbClr val="009F00"/>
      </a:accent6>
      <a:hlink>
        <a:srgbClr val="66CCFF"/>
      </a:hlink>
      <a:folHlink>
        <a:srgbClr val="FFE701"/>
      </a:folHlink>
    </a:clrScheme>
    <a:fontScheme name="1_Custom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E6E6E6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0F0F0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4D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D6EB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1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EBEECA"/>
        </a:accent1>
        <a:accent2>
          <a:srgbClr val="DBFF75"/>
        </a:accent2>
        <a:accent3>
          <a:srgbClr val="FFFFE9"/>
        </a:accent3>
        <a:accent4>
          <a:srgbClr val="000000"/>
        </a:accent4>
        <a:accent5>
          <a:srgbClr val="F3F5E1"/>
        </a:accent5>
        <a:accent6>
          <a:srgbClr val="C6E769"/>
        </a:accent6>
        <a:hlink>
          <a:srgbClr val="8FA418"/>
        </a:hlink>
        <a:folHlink>
          <a:srgbClr val="FF7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16">
        <a:dk1>
          <a:srgbClr val="58572B"/>
        </a:dk1>
        <a:lt1>
          <a:srgbClr val="008080"/>
        </a:lt1>
        <a:dk2>
          <a:srgbClr val="FFFF99"/>
        </a:dk2>
        <a:lt2>
          <a:srgbClr val="005A58"/>
        </a:lt2>
        <a:accent1>
          <a:srgbClr val="CCCC99"/>
        </a:accent1>
        <a:accent2>
          <a:srgbClr val="FFFFCC"/>
        </a:accent2>
        <a:accent3>
          <a:srgbClr val="AAC0C0"/>
        </a:accent3>
        <a:accent4>
          <a:srgbClr val="4A4923"/>
        </a:accent4>
        <a:accent5>
          <a:srgbClr val="E2E2CA"/>
        </a:accent5>
        <a:accent6>
          <a:srgbClr val="E7E7B9"/>
        </a:accent6>
        <a:hlink>
          <a:srgbClr val="9900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s01_1">
  <a:themeElements>
    <a:clrScheme name="ms01_1 1">
      <a:dk1>
        <a:srgbClr val="1D528D"/>
      </a:dk1>
      <a:lt1>
        <a:srgbClr val="FFFFFF"/>
      </a:lt1>
      <a:dk2>
        <a:srgbClr val="000000"/>
      </a:dk2>
      <a:lt2>
        <a:srgbClr val="CACACA"/>
      </a:lt2>
      <a:accent1>
        <a:srgbClr val="0099CC"/>
      </a:accent1>
      <a:accent2>
        <a:srgbClr val="BFA907"/>
      </a:accent2>
      <a:accent3>
        <a:srgbClr val="FFFFFF"/>
      </a:accent3>
      <a:accent4>
        <a:srgbClr val="174578"/>
      </a:accent4>
      <a:accent5>
        <a:srgbClr val="AACAE2"/>
      </a:accent5>
      <a:accent6>
        <a:srgbClr val="AD9906"/>
      </a:accent6>
      <a:hlink>
        <a:srgbClr val="6E81E0"/>
      </a:hlink>
      <a:folHlink>
        <a:srgbClr val="009999"/>
      </a:folHlink>
    </a:clrScheme>
    <a:fontScheme name="ms01_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s01_1 1">
        <a:dk1>
          <a:srgbClr val="1D528D"/>
        </a:dk1>
        <a:lt1>
          <a:srgbClr val="FFFFFF"/>
        </a:lt1>
        <a:dk2>
          <a:srgbClr val="000000"/>
        </a:dk2>
        <a:lt2>
          <a:srgbClr val="CACACA"/>
        </a:lt2>
        <a:accent1>
          <a:srgbClr val="0099CC"/>
        </a:accent1>
        <a:accent2>
          <a:srgbClr val="BFA907"/>
        </a:accent2>
        <a:accent3>
          <a:srgbClr val="FFFFFF"/>
        </a:accent3>
        <a:accent4>
          <a:srgbClr val="174578"/>
        </a:accent4>
        <a:accent5>
          <a:srgbClr val="AACAE2"/>
        </a:accent5>
        <a:accent6>
          <a:srgbClr val="AD9906"/>
        </a:accent6>
        <a:hlink>
          <a:srgbClr val="6E81E0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01_1 2">
        <a:dk1>
          <a:srgbClr val="4E40A4"/>
        </a:dk1>
        <a:lt1>
          <a:srgbClr val="FFFFFF"/>
        </a:lt1>
        <a:dk2>
          <a:srgbClr val="000000"/>
        </a:dk2>
        <a:lt2>
          <a:srgbClr val="CACACA"/>
        </a:lt2>
        <a:accent1>
          <a:srgbClr val="8B65E9"/>
        </a:accent1>
        <a:accent2>
          <a:srgbClr val="008080"/>
        </a:accent2>
        <a:accent3>
          <a:srgbClr val="FFFFFF"/>
        </a:accent3>
        <a:accent4>
          <a:srgbClr val="41358B"/>
        </a:accent4>
        <a:accent5>
          <a:srgbClr val="C4B8F2"/>
        </a:accent5>
        <a:accent6>
          <a:srgbClr val="007373"/>
        </a:accent6>
        <a:hlink>
          <a:srgbClr val="0066CC"/>
        </a:hlink>
        <a:folHlink>
          <a:srgbClr val="8AB15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01_1 3">
        <a:dk1>
          <a:srgbClr val="666699"/>
        </a:dk1>
        <a:lt1>
          <a:srgbClr val="FFFFFF"/>
        </a:lt1>
        <a:dk2>
          <a:srgbClr val="000000"/>
        </a:dk2>
        <a:lt2>
          <a:srgbClr val="CACACA"/>
        </a:lt2>
        <a:accent1>
          <a:srgbClr val="72B88E"/>
        </a:accent1>
        <a:accent2>
          <a:srgbClr val="C78DD7"/>
        </a:accent2>
        <a:accent3>
          <a:srgbClr val="FFFFFF"/>
        </a:accent3>
        <a:accent4>
          <a:srgbClr val="565682"/>
        </a:accent4>
        <a:accent5>
          <a:srgbClr val="BCD8C6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financial performance</Template>
  <TotalTime>932</TotalTime>
  <Words>709</Words>
  <Application>Microsoft Office PowerPoint</Application>
  <PresentationFormat>On-screen Show (4:3)</PresentationFormat>
  <Paragraphs>113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financial performance</vt:lpstr>
      <vt:lpstr>1_Custom Design</vt:lpstr>
      <vt:lpstr>ms01_1</vt:lpstr>
      <vt:lpstr>Image</vt:lpstr>
      <vt:lpstr>PowerPoint Presentation</vt:lpstr>
      <vt:lpstr>Chapter 16 problems</vt:lpstr>
      <vt:lpstr>Another case – The Mavis Group</vt:lpstr>
      <vt:lpstr>The Subs</vt:lpstr>
      <vt:lpstr>What to do?</vt:lpstr>
      <vt:lpstr>Mavis</vt:lpstr>
      <vt:lpstr>The Group</vt:lpstr>
      <vt:lpstr>Double A</vt:lpstr>
      <vt:lpstr>Bean Ltd</vt:lpstr>
      <vt:lpstr>Alternatives</vt:lpstr>
      <vt:lpstr>Alternatives</vt:lpstr>
      <vt:lpstr>Alternatives</vt:lpstr>
      <vt:lpstr>Alternatives</vt:lpstr>
      <vt:lpstr>Bean</vt:lpstr>
      <vt:lpstr>Bean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Fred</dc:creator>
  <cp:lastModifiedBy>Zeben</cp:lastModifiedBy>
  <cp:revision>31</cp:revision>
  <dcterms:created xsi:type="dcterms:W3CDTF">2008-03-12T23:40:13Z</dcterms:created>
  <dcterms:modified xsi:type="dcterms:W3CDTF">2015-03-10T11:11:41Z</dcterms:modified>
</cp:coreProperties>
</file>