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40"/>
  </p:notesMasterIdLst>
  <p:sldIdLst>
    <p:sldId id="256" r:id="rId2"/>
    <p:sldId id="257" r:id="rId3"/>
    <p:sldId id="296" r:id="rId4"/>
    <p:sldId id="297" r:id="rId5"/>
    <p:sldId id="298" r:id="rId6"/>
    <p:sldId id="287" r:id="rId7"/>
    <p:sldId id="286" r:id="rId8"/>
    <p:sldId id="293" r:id="rId9"/>
    <p:sldId id="294" r:id="rId10"/>
    <p:sldId id="295" r:id="rId11"/>
    <p:sldId id="284" r:id="rId12"/>
    <p:sldId id="258" r:id="rId13"/>
    <p:sldId id="276" r:id="rId14"/>
    <p:sldId id="259" r:id="rId15"/>
    <p:sldId id="265" r:id="rId16"/>
    <p:sldId id="266" r:id="rId17"/>
    <p:sldId id="267" r:id="rId18"/>
    <p:sldId id="268" r:id="rId19"/>
    <p:sldId id="271" r:id="rId20"/>
    <p:sldId id="272" r:id="rId21"/>
    <p:sldId id="274" r:id="rId22"/>
    <p:sldId id="273" r:id="rId23"/>
    <p:sldId id="269" r:id="rId24"/>
    <p:sldId id="270" r:id="rId25"/>
    <p:sldId id="275" r:id="rId26"/>
    <p:sldId id="277" r:id="rId27"/>
    <p:sldId id="279" r:id="rId28"/>
    <p:sldId id="278" r:id="rId29"/>
    <p:sldId id="280" r:id="rId30"/>
    <p:sldId id="281" r:id="rId31"/>
    <p:sldId id="282" r:id="rId32"/>
    <p:sldId id="283" r:id="rId33"/>
    <p:sldId id="285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3B"/>
    <a:srgbClr val="912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157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anut:Library:Containers:com.apple.mail:Data:Library:Mail%20Downloads:873AA9AD-36A7-4F77-9760-769B9B059015:Fiat%20Chrysler%20Proje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anut:Library:Containers:com.apple.mail:Data:Library:Mail%20Downloads:873AA9AD-36A7-4F77-9760-769B9B059015:Fiat%20Chrysler%20Projec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anut:Downloads:Bo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uchers\Downloads\Bo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223600833074"/>
          <c:y val="0.11431722675171437"/>
          <c:w val="0.37175189435901979"/>
          <c:h val="0.52257768634873969"/>
        </c:manualLayout>
      </c:layout>
      <c:pieChart>
        <c:varyColors val="1"/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Sheet1!$D$40:$D$43</c:f>
              <c:numCache>
                <c:formatCode>0.0%</c:formatCode>
                <c:ptCount val="4"/>
                <c:pt idx="0">
                  <c:v>0.64705882352941202</c:v>
                </c:pt>
                <c:pt idx="1">
                  <c:v>0.23529411764705899</c:v>
                </c:pt>
                <c:pt idx="2">
                  <c:v>9.41176470588235E-2</c:v>
                </c:pt>
                <c:pt idx="3">
                  <c:v>2.3529411764705899E-2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Sheet1!$D$40:$D$43</c:f>
              <c:numCache>
                <c:formatCode>0.0%</c:formatCode>
                <c:ptCount val="4"/>
                <c:pt idx="0">
                  <c:v>0.64705882352941202</c:v>
                </c:pt>
                <c:pt idx="1">
                  <c:v>0.23529411764705899</c:v>
                </c:pt>
                <c:pt idx="2">
                  <c:v>9.41176470588235E-2</c:v>
                </c:pt>
                <c:pt idx="3">
                  <c:v>2.3529411764705899E-2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2"/>
          <c:order val="2"/>
          <c:dLbls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Sheet1!$J$40:$J$43</c:f>
              <c:numCache>
                <c:formatCode>0.0%</c:formatCode>
                <c:ptCount val="4"/>
                <c:pt idx="0">
                  <c:v>0.41499999999999998</c:v>
                </c:pt>
                <c:pt idx="1">
                  <c:v>0.58499999999999996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Sheet1!$E$40:$E$43</c:f>
              <c:numCache>
                <c:formatCode>0.0%</c:formatCode>
                <c:ptCount val="4"/>
                <c:pt idx="0">
                  <c:v>0.63500000000000001</c:v>
                </c:pt>
                <c:pt idx="1">
                  <c:v>0.25</c:v>
                </c:pt>
                <c:pt idx="2">
                  <c:v>9.1999999999999998E-2</c:v>
                </c:pt>
                <c:pt idx="3">
                  <c:v>2.3E-2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Sheet1!$E$40:$E$43</c:f>
              <c:numCache>
                <c:formatCode>0.0%</c:formatCode>
                <c:ptCount val="4"/>
                <c:pt idx="0">
                  <c:v>0.63500000000000001</c:v>
                </c:pt>
                <c:pt idx="1">
                  <c:v>0.25</c:v>
                </c:pt>
                <c:pt idx="2">
                  <c:v>9.1999999999999998E-2</c:v>
                </c:pt>
                <c:pt idx="3">
                  <c:v>2.3E-2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Sheet1!$B$40:$B$43</c:f>
              <c:strCache>
                <c:ptCount val="4"/>
                <c:pt idx="0">
                  <c:v>VEBA</c:v>
                </c:pt>
                <c:pt idx="1">
                  <c:v>Fiat</c:v>
                </c:pt>
                <c:pt idx="2">
                  <c:v>UST</c:v>
                </c:pt>
                <c:pt idx="3">
                  <c:v>Can. Gvt</c:v>
                </c:pt>
              </c:strCache>
            </c:strRef>
          </c:cat>
          <c:val>
            <c:numRef>
              <c:f>Sheet1!$E$40:$E$43</c:f>
              <c:numCache>
                <c:formatCode>0.0%</c:formatCode>
                <c:ptCount val="4"/>
                <c:pt idx="0">
                  <c:v>0.63500000000000001</c:v>
                </c:pt>
                <c:pt idx="1">
                  <c:v>0.25</c:v>
                </c:pt>
                <c:pt idx="2">
                  <c:v>9.1999999999999998E-2</c:v>
                </c:pt>
                <c:pt idx="3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836288406261099"/>
                  <c:y val="2.04697986577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559957580726599"/>
                  <c:y val="9.61615494371927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Sheet1!$E$18:$E$20</c:f>
              <c:strCache>
                <c:ptCount val="3"/>
                <c:pt idx="0">
                  <c:v>Fiat</c:v>
                </c:pt>
                <c:pt idx="1">
                  <c:v>Veba</c:v>
                </c:pt>
                <c:pt idx="2">
                  <c:v>Independent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Board Composition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elete val="1"/>
          </c:dLbls>
          <c:cat>
            <c:strRef>
              <c:f>[Bod.xlsx]Sheet1!$E$18:$E$20</c:f>
              <c:strCache>
                <c:ptCount val="3"/>
                <c:pt idx="0">
                  <c:v>Fiat</c:v>
                </c:pt>
                <c:pt idx="1">
                  <c:v>Veba</c:v>
                </c:pt>
                <c:pt idx="2">
                  <c:v>Independent</c:v>
                </c:pt>
              </c:strCache>
            </c:strRef>
          </c:cat>
          <c:val>
            <c:numRef>
              <c:f>[Bod.xlsx]Sheet1!$F$18:$F$20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Sheet1!$F$18:$F$20</c15:f>
                <c15:dlblRangeCache>
                  <c:ptCount val="3"/>
                  <c:pt idx="0">
                    <c:v>4</c:v>
                  </c:pt>
                  <c:pt idx="1">
                    <c:v>1</c:v>
                  </c:pt>
                  <c:pt idx="2">
                    <c:v>3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9EF8E-0056-2342-91B4-FEB4CD9DA67B}" type="doc">
      <dgm:prSet loTypeId="urn:microsoft.com/office/officeart/2005/8/layout/hProcess11" loCatId="" qsTypeId="urn:microsoft.com/office/officeart/2005/8/quickstyle/simple5" qsCatId="simple" csTypeId="urn:microsoft.com/office/officeart/2005/8/colors/colorful3" csCatId="colorful" phldr="1"/>
      <dgm:spPr/>
    </dgm:pt>
    <dgm:pt modelId="{1C2CF473-7000-9D43-A3D8-999840A187BB}">
      <dgm:prSet phldrT="[Text]"/>
      <dgm:spPr/>
      <dgm:t>
        <a:bodyPr/>
        <a:lstStyle/>
        <a:p>
          <a:endParaRPr lang="en-US" dirty="0"/>
        </a:p>
      </dgm:t>
    </dgm:pt>
    <dgm:pt modelId="{AB6720F2-37B7-254F-959A-861C897691A4}" type="parTrans" cxnId="{0F83B268-F27D-C140-A05D-F6A4538AB4D3}">
      <dgm:prSet/>
      <dgm:spPr/>
      <dgm:t>
        <a:bodyPr/>
        <a:lstStyle/>
        <a:p>
          <a:endParaRPr lang="en-US"/>
        </a:p>
      </dgm:t>
    </dgm:pt>
    <dgm:pt modelId="{C9E640D1-A3F3-DA47-AE1D-5E267355FB6C}" type="sibTrans" cxnId="{0F83B268-F27D-C140-A05D-F6A4538AB4D3}">
      <dgm:prSet/>
      <dgm:spPr/>
      <dgm:t>
        <a:bodyPr/>
        <a:lstStyle/>
        <a:p>
          <a:endParaRPr lang="en-US"/>
        </a:p>
      </dgm:t>
    </dgm:pt>
    <dgm:pt modelId="{F06C45E5-54F7-434C-97E7-A923F53C7A7F}">
      <dgm:prSet phldrT="[Text]"/>
      <dgm:spPr/>
      <dgm:t>
        <a:bodyPr/>
        <a:lstStyle/>
        <a:p>
          <a:endParaRPr lang="en-US" dirty="0"/>
        </a:p>
      </dgm:t>
    </dgm:pt>
    <dgm:pt modelId="{A5D44D5A-B38D-C742-B338-608AF5615CA3}" type="parTrans" cxnId="{67893E59-5950-4F49-9460-0285182ED095}">
      <dgm:prSet/>
      <dgm:spPr/>
      <dgm:t>
        <a:bodyPr/>
        <a:lstStyle/>
        <a:p>
          <a:endParaRPr lang="en-US"/>
        </a:p>
      </dgm:t>
    </dgm:pt>
    <dgm:pt modelId="{78FE288B-17A3-014B-88E2-A08FD9991E30}" type="sibTrans" cxnId="{67893E59-5950-4F49-9460-0285182ED095}">
      <dgm:prSet/>
      <dgm:spPr/>
      <dgm:t>
        <a:bodyPr/>
        <a:lstStyle/>
        <a:p>
          <a:endParaRPr lang="en-US"/>
        </a:p>
      </dgm:t>
    </dgm:pt>
    <dgm:pt modelId="{02214466-72C9-B242-BD4D-A92F216B895A}">
      <dgm:prSet phldrT="[Text]"/>
      <dgm:spPr/>
      <dgm:t>
        <a:bodyPr/>
        <a:lstStyle/>
        <a:p>
          <a:endParaRPr lang="en-US" dirty="0"/>
        </a:p>
      </dgm:t>
    </dgm:pt>
    <dgm:pt modelId="{ABB19CE6-F92B-D448-A601-A266686AF77A}" type="parTrans" cxnId="{E6E28E71-7853-DB42-83DC-B5D8AAEB780A}">
      <dgm:prSet/>
      <dgm:spPr/>
      <dgm:t>
        <a:bodyPr/>
        <a:lstStyle/>
        <a:p>
          <a:endParaRPr lang="en-US"/>
        </a:p>
      </dgm:t>
    </dgm:pt>
    <dgm:pt modelId="{88691ADA-19FB-5C47-83E7-AC6A34672E44}" type="sibTrans" cxnId="{E6E28E71-7853-DB42-83DC-B5D8AAEB780A}">
      <dgm:prSet/>
      <dgm:spPr/>
      <dgm:t>
        <a:bodyPr/>
        <a:lstStyle/>
        <a:p>
          <a:endParaRPr lang="en-US"/>
        </a:p>
      </dgm:t>
    </dgm:pt>
    <dgm:pt modelId="{0EDC00E6-062B-3245-BF7F-BF717B241054}">
      <dgm:prSet phldrT="[Text]"/>
      <dgm:spPr/>
      <dgm:t>
        <a:bodyPr/>
        <a:lstStyle/>
        <a:p>
          <a:endParaRPr lang="en-US" dirty="0"/>
        </a:p>
      </dgm:t>
    </dgm:pt>
    <dgm:pt modelId="{BC2E5D72-A5B5-8A4B-A101-20AA0D86A517}" type="parTrans" cxnId="{B47E40F7-B2C5-E047-8D01-1C8287322158}">
      <dgm:prSet/>
      <dgm:spPr/>
      <dgm:t>
        <a:bodyPr/>
        <a:lstStyle/>
        <a:p>
          <a:endParaRPr lang="en-US"/>
        </a:p>
      </dgm:t>
    </dgm:pt>
    <dgm:pt modelId="{90F929B1-12C5-C84E-AF5D-D369C9761FFD}" type="sibTrans" cxnId="{B47E40F7-B2C5-E047-8D01-1C8287322158}">
      <dgm:prSet/>
      <dgm:spPr/>
      <dgm:t>
        <a:bodyPr/>
        <a:lstStyle/>
        <a:p>
          <a:endParaRPr lang="en-US"/>
        </a:p>
      </dgm:t>
    </dgm:pt>
    <dgm:pt modelId="{EEAD64F8-59BF-074A-B134-A49745983EA2}">
      <dgm:prSet phldrT="[Text]"/>
      <dgm:spPr/>
      <dgm:t>
        <a:bodyPr/>
        <a:lstStyle/>
        <a:p>
          <a:endParaRPr lang="en-US" dirty="0"/>
        </a:p>
      </dgm:t>
    </dgm:pt>
    <dgm:pt modelId="{DD420F8A-BF37-4346-9348-F1127730D50E}" type="parTrans" cxnId="{D7E44BD9-AF32-5845-8B19-8E07081EF212}">
      <dgm:prSet/>
      <dgm:spPr/>
      <dgm:t>
        <a:bodyPr/>
        <a:lstStyle/>
        <a:p>
          <a:endParaRPr lang="en-US"/>
        </a:p>
      </dgm:t>
    </dgm:pt>
    <dgm:pt modelId="{0E0046AB-B39E-CA4F-B66F-59DB8948C7A6}" type="sibTrans" cxnId="{D7E44BD9-AF32-5845-8B19-8E07081EF212}">
      <dgm:prSet/>
      <dgm:spPr/>
      <dgm:t>
        <a:bodyPr/>
        <a:lstStyle/>
        <a:p>
          <a:endParaRPr lang="en-US"/>
        </a:p>
      </dgm:t>
    </dgm:pt>
    <dgm:pt modelId="{E871E93C-2956-1C4D-961C-D6027231945A}">
      <dgm:prSet phldrT="[Text]"/>
      <dgm:spPr/>
      <dgm:t>
        <a:bodyPr/>
        <a:lstStyle/>
        <a:p>
          <a:endParaRPr lang="en-US" dirty="0"/>
        </a:p>
      </dgm:t>
    </dgm:pt>
    <dgm:pt modelId="{3B89851E-04E8-354E-8DE4-007FB30229F6}" type="parTrans" cxnId="{118ED1DB-89C0-554F-B773-840AC913C6E6}">
      <dgm:prSet/>
      <dgm:spPr/>
      <dgm:t>
        <a:bodyPr/>
        <a:lstStyle/>
        <a:p>
          <a:endParaRPr lang="en-US"/>
        </a:p>
      </dgm:t>
    </dgm:pt>
    <dgm:pt modelId="{84A831E7-3869-FF41-98F4-EBB98ADFC4F4}" type="sibTrans" cxnId="{118ED1DB-89C0-554F-B773-840AC913C6E6}">
      <dgm:prSet/>
      <dgm:spPr/>
      <dgm:t>
        <a:bodyPr/>
        <a:lstStyle/>
        <a:p>
          <a:endParaRPr lang="en-US"/>
        </a:p>
      </dgm:t>
    </dgm:pt>
    <dgm:pt modelId="{6CC379CA-9CA4-1040-92A9-ACC7A7690CC7}">
      <dgm:prSet phldrT="[Text]"/>
      <dgm:spPr/>
      <dgm:t>
        <a:bodyPr/>
        <a:lstStyle/>
        <a:p>
          <a:endParaRPr lang="en-US" dirty="0"/>
        </a:p>
      </dgm:t>
    </dgm:pt>
    <dgm:pt modelId="{0A0E4339-542F-3044-955E-A94F9EB1CBDF}" type="parTrans" cxnId="{C1BF13C3-C80E-CA42-8382-3BCCA427D1AF}">
      <dgm:prSet/>
      <dgm:spPr/>
      <dgm:t>
        <a:bodyPr/>
        <a:lstStyle/>
        <a:p>
          <a:endParaRPr lang="en-US"/>
        </a:p>
      </dgm:t>
    </dgm:pt>
    <dgm:pt modelId="{3F246296-582C-6943-9761-77D6D7A89603}" type="sibTrans" cxnId="{C1BF13C3-C80E-CA42-8382-3BCCA427D1AF}">
      <dgm:prSet/>
      <dgm:spPr/>
      <dgm:t>
        <a:bodyPr/>
        <a:lstStyle/>
        <a:p>
          <a:endParaRPr lang="en-US"/>
        </a:p>
      </dgm:t>
    </dgm:pt>
    <dgm:pt modelId="{03D182EF-8EAA-8544-B6FE-8CD1E2BA6722}">
      <dgm:prSet phldrT="[Text]"/>
      <dgm:spPr/>
      <dgm:t>
        <a:bodyPr/>
        <a:lstStyle/>
        <a:p>
          <a:endParaRPr lang="en-US" dirty="0"/>
        </a:p>
      </dgm:t>
    </dgm:pt>
    <dgm:pt modelId="{E36C89C1-EC64-5A4E-875F-E5E18DFE9A9E}" type="parTrans" cxnId="{474B5E0F-B29A-E140-B06B-8D06DE3C7E5B}">
      <dgm:prSet/>
      <dgm:spPr/>
      <dgm:t>
        <a:bodyPr/>
        <a:lstStyle/>
        <a:p>
          <a:endParaRPr lang="en-US"/>
        </a:p>
      </dgm:t>
    </dgm:pt>
    <dgm:pt modelId="{F28A3E62-C9AC-904C-A1CE-24DAEF69F31F}" type="sibTrans" cxnId="{474B5E0F-B29A-E140-B06B-8D06DE3C7E5B}">
      <dgm:prSet/>
      <dgm:spPr/>
      <dgm:t>
        <a:bodyPr/>
        <a:lstStyle/>
        <a:p>
          <a:endParaRPr lang="en-US"/>
        </a:p>
      </dgm:t>
    </dgm:pt>
    <dgm:pt modelId="{61DFEDAE-2242-9849-997D-08DF0D5A36A4}" type="pres">
      <dgm:prSet presAssocID="{1F49EF8E-0056-2342-91B4-FEB4CD9DA67B}" presName="Name0" presStyleCnt="0">
        <dgm:presLayoutVars>
          <dgm:dir/>
          <dgm:resizeHandles val="exact"/>
        </dgm:presLayoutVars>
      </dgm:prSet>
      <dgm:spPr/>
    </dgm:pt>
    <dgm:pt modelId="{C253EAD6-D3D9-EA46-A9E8-502EB21D719E}" type="pres">
      <dgm:prSet presAssocID="{1F49EF8E-0056-2342-91B4-FEB4CD9DA67B}" presName="arrow" presStyleLbl="bgShp" presStyleIdx="0" presStyleCn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C6DFD915-0DB1-B94B-B944-A0A0EC8ABC3D}" type="pres">
      <dgm:prSet presAssocID="{1F49EF8E-0056-2342-91B4-FEB4CD9DA67B}" presName="points" presStyleCnt="0"/>
      <dgm:spPr/>
    </dgm:pt>
    <dgm:pt modelId="{D557A1B2-212E-064B-A1E4-AA8F6729139F}" type="pres">
      <dgm:prSet presAssocID="{F06C45E5-54F7-434C-97E7-A923F53C7A7F}" presName="compositeA" presStyleCnt="0"/>
      <dgm:spPr/>
    </dgm:pt>
    <dgm:pt modelId="{6FF7FDAC-291B-FF42-93DC-50452658C414}" type="pres">
      <dgm:prSet presAssocID="{F06C45E5-54F7-434C-97E7-A923F53C7A7F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0A22-81C1-FF4F-A30E-7E174B16BD78}" type="pres">
      <dgm:prSet presAssocID="{F06C45E5-54F7-434C-97E7-A923F53C7A7F}" presName="circleA" presStyleLbl="node1" presStyleIdx="0" presStyleCnt="8"/>
      <dgm:spPr/>
    </dgm:pt>
    <dgm:pt modelId="{F03C9ABB-CF6E-CE45-9590-3816F3490478}" type="pres">
      <dgm:prSet presAssocID="{F06C45E5-54F7-434C-97E7-A923F53C7A7F}" presName="spaceA" presStyleCnt="0"/>
      <dgm:spPr/>
    </dgm:pt>
    <dgm:pt modelId="{AC1E5B58-921A-DB49-A1B3-1A42489DFC8D}" type="pres">
      <dgm:prSet presAssocID="{78FE288B-17A3-014B-88E2-A08FD9991E30}" presName="space" presStyleCnt="0"/>
      <dgm:spPr/>
    </dgm:pt>
    <dgm:pt modelId="{91BF63BC-4204-5745-97F3-9FCF6C59392E}" type="pres">
      <dgm:prSet presAssocID="{02214466-72C9-B242-BD4D-A92F216B895A}" presName="compositeB" presStyleCnt="0"/>
      <dgm:spPr/>
    </dgm:pt>
    <dgm:pt modelId="{1B9AEBCC-1F4A-6A44-BF29-7704D497B866}" type="pres">
      <dgm:prSet presAssocID="{02214466-72C9-B242-BD4D-A92F216B895A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794FE-91E4-D648-BE15-4AC0C3EA47D4}" type="pres">
      <dgm:prSet presAssocID="{02214466-72C9-B242-BD4D-A92F216B895A}" presName="circleB" presStyleLbl="node1" presStyleIdx="1" presStyleCnt="8"/>
      <dgm:spPr/>
    </dgm:pt>
    <dgm:pt modelId="{06434E30-558D-224A-8139-1A0C6A849F94}" type="pres">
      <dgm:prSet presAssocID="{02214466-72C9-B242-BD4D-A92F216B895A}" presName="spaceB" presStyleCnt="0"/>
      <dgm:spPr/>
    </dgm:pt>
    <dgm:pt modelId="{0D7598A7-8596-4E44-9D3C-29378873F141}" type="pres">
      <dgm:prSet presAssocID="{88691ADA-19FB-5C47-83E7-AC6A34672E44}" presName="space" presStyleCnt="0"/>
      <dgm:spPr/>
    </dgm:pt>
    <dgm:pt modelId="{1EED26CF-C8B5-DD45-9DD4-8C658A323332}" type="pres">
      <dgm:prSet presAssocID="{0EDC00E6-062B-3245-BF7F-BF717B241054}" presName="compositeA" presStyleCnt="0"/>
      <dgm:spPr/>
    </dgm:pt>
    <dgm:pt modelId="{02267027-D8A7-3B4B-B8F6-78E9A741BB0D}" type="pres">
      <dgm:prSet presAssocID="{0EDC00E6-062B-3245-BF7F-BF717B241054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9D590-E488-AC4E-A4FA-5ECA192A743A}" type="pres">
      <dgm:prSet presAssocID="{0EDC00E6-062B-3245-BF7F-BF717B241054}" presName="circleA" presStyleLbl="node1" presStyleIdx="2" presStyleCnt="8"/>
      <dgm:spPr/>
    </dgm:pt>
    <dgm:pt modelId="{9579845E-2BA7-FF41-A8B6-52E3A07CD113}" type="pres">
      <dgm:prSet presAssocID="{0EDC00E6-062B-3245-BF7F-BF717B241054}" presName="spaceA" presStyleCnt="0"/>
      <dgm:spPr/>
    </dgm:pt>
    <dgm:pt modelId="{B6771F4B-4140-2642-9292-2E0776D023A9}" type="pres">
      <dgm:prSet presAssocID="{90F929B1-12C5-C84E-AF5D-D369C9761FFD}" presName="space" presStyleCnt="0"/>
      <dgm:spPr/>
    </dgm:pt>
    <dgm:pt modelId="{07B8AF26-7690-F444-A3EC-FCC332BAC4BB}" type="pres">
      <dgm:prSet presAssocID="{EEAD64F8-59BF-074A-B134-A49745983EA2}" presName="compositeB" presStyleCnt="0"/>
      <dgm:spPr/>
    </dgm:pt>
    <dgm:pt modelId="{E9462B47-1555-D04D-B859-F56732B9AA64}" type="pres">
      <dgm:prSet presAssocID="{EEAD64F8-59BF-074A-B134-A49745983EA2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2DAF8-0217-774B-9432-D692CC80D9BC}" type="pres">
      <dgm:prSet presAssocID="{EEAD64F8-59BF-074A-B134-A49745983EA2}" presName="circleB" presStyleLbl="node1" presStyleIdx="3" presStyleCnt="8"/>
      <dgm:spPr/>
    </dgm:pt>
    <dgm:pt modelId="{C8735526-142B-D240-B7DD-BB443DA06193}" type="pres">
      <dgm:prSet presAssocID="{EEAD64F8-59BF-074A-B134-A49745983EA2}" presName="spaceB" presStyleCnt="0"/>
      <dgm:spPr/>
    </dgm:pt>
    <dgm:pt modelId="{1A278476-63BA-C64D-95BB-F41A77118440}" type="pres">
      <dgm:prSet presAssocID="{0E0046AB-B39E-CA4F-B66F-59DB8948C7A6}" presName="space" presStyleCnt="0"/>
      <dgm:spPr/>
    </dgm:pt>
    <dgm:pt modelId="{9EA01B9B-F869-FC4B-A153-C449DDA0554F}" type="pres">
      <dgm:prSet presAssocID="{6CC379CA-9CA4-1040-92A9-ACC7A7690CC7}" presName="compositeA" presStyleCnt="0"/>
      <dgm:spPr/>
    </dgm:pt>
    <dgm:pt modelId="{ED687F12-808C-424F-9112-DEE8D25FACC7}" type="pres">
      <dgm:prSet presAssocID="{6CC379CA-9CA4-1040-92A9-ACC7A7690CC7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4DFFF-7D96-3B40-A47C-DEF1778C2907}" type="pres">
      <dgm:prSet presAssocID="{6CC379CA-9CA4-1040-92A9-ACC7A7690CC7}" presName="circleA" presStyleLbl="node1" presStyleIdx="4" presStyleCnt="8"/>
      <dgm:spPr/>
    </dgm:pt>
    <dgm:pt modelId="{9B08A9AA-D3B2-AE40-9314-3081B0D78382}" type="pres">
      <dgm:prSet presAssocID="{6CC379CA-9CA4-1040-92A9-ACC7A7690CC7}" presName="spaceA" presStyleCnt="0"/>
      <dgm:spPr/>
    </dgm:pt>
    <dgm:pt modelId="{B12977C6-787D-6847-8C03-1FA23C69500C}" type="pres">
      <dgm:prSet presAssocID="{3F246296-582C-6943-9761-77D6D7A89603}" presName="space" presStyleCnt="0"/>
      <dgm:spPr/>
    </dgm:pt>
    <dgm:pt modelId="{731EDEDE-E028-CF4D-BA2E-7462832965C5}" type="pres">
      <dgm:prSet presAssocID="{03D182EF-8EAA-8544-B6FE-8CD1E2BA6722}" presName="compositeB" presStyleCnt="0"/>
      <dgm:spPr/>
    </dgm:pt>
    <dgm:pt modelId="{DE0F5554-4ED6-5E40-9E44-EA3CECD627AD}" type="pres">
      <dgm:prSet presAssocID="{03D182EF-8EAA-8544-B6FE-8CD1E2BA672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2FD1B-6563-E14E-A3C2-621AA554DC0E}" type="pres">
      <dgm:prSet presAssocID="{03D182EF-8EAA-8544-B6FE-8CD1E2BA6722}" presName="circleB" presStyleLbl="node1" presStyleIdx="5" presStyleCnt="8"/>
      <dgm:spPr/>
    </dgm:pt>
    <dgm:pt modelId="{88C7454A-C05F-9241-BF4F-34BD4E5260A8}" type="pres">
      <dgm:prSet presAssocID="{03D182EF-8EAA-8544-B6FE-8CD1E2BA6722}" presName="spaceB" presStyleCnt="0"/>
      <dgm:spPr/>
    </dgm:pt>
    <dgm:pt modelId="{C1F222AC-F352-7149-9F68-EAA6FC7D0269}" type="pres">
      <dgm:prSet presAssocID="{F28A3E62-C9AC-904C-A1CE-24DAEF69F31F}" presName="space" presStyleCnt="0"/>
      <dgm:spPr/>
    </dgm:pt>
    <dgm:pt modelId="{69069755-C137-CB4C-9848-8E1A38B8A99D}" type="pres">
      <dgm:prSet presAssocID="{E871E93C-2956-1C4D-961C-D6027231945A}" presName="compositeA" presStyleCnt="0"/>
      <dgm:spPr/>
    </dgm:pt>
    <dgm:pt modelId="{82A5849F-3769-9444-9C0C-7EE30A2E0E2B}" type="pres">
      <dgm:prSet presAssocID="{E871E93C-2956-1C4D-961C-D6027231945A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4AF1-1D28-5140-9C62-FBA581ADD5DD}" type="pres">
      <dgm:prSet presAssocID="{E871E93C-2956-1C4D-961C-D6027231945A}" presName="circleA" presStyleLbl="node1" presStyleIdx="6" presStyleCnt="8"/>
      <dgm:spPr/>
    </dgm:pt>
    <dgm:pt modelId="{9A6CDB52-DFA0-BE45-8C3E-F72439BDF449}" type="pres">
      <dgm:prSet presAssocID="{E871E93C-2956-1C4D-961C-D6027231945A}" presName="spaceA" presStyleCnt="0"/>
      <dgm:spPr/>
    </dgm:pt>
    <dgm:pt modelId="{B7617F8D-FFEC-2F44-8507-F962F3A73823}" type="pres">
      <dgm:prSet presAssocID="{84A831E7-3869-FF41-98F4-EBB98ADFC4F4}" presName="space" presStyleCnt="0"/>
      <dgm:spPr/>
    </dgm:pt>
    <dgm:pt modelId="{8DA06EC4-4439-3145-801C-3D94F71C83ED}" type="pres">
      <dgm:prSet presAssocID="{1C2CF473-7000-9D43-A3D8-999840A187BB}" presName="compositeB" presStyleCnt="0"/>
      <dgm:spPr/>
    </dgm:pt>
    <dgm:pt modelId="{C1C646B7-6CC5-B943-9A30-DBBD8DF5C8AD}" type="pres">
      <dgm:prSet presAssocID="{1C2CF473-7000-9D43-A3D8-999840A187B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8F0B1-B4B4-2D44-A3DE-16A39B2F006B}" type="pres">
      <dgm:prSet presAssocID="{1C2CF473-7000-9D43-A3D8-999840A187BB}" presName="circleB" presStyleLbl="node1" presStyleIdx="7" presStyleCnt="8"/>
      <dgm:spPr/>
    </dgm:pt>
    <dgm:pt modelId="{FBF63834-24CB-3E41-A59C-AB82F1A5D784}" type="pres">
      <dgm:prSet presAssocID="{1C2CF473-7000-9D43-A3D8-999840A187BB}" presName="spaceB" presStyleCnt="0"/>
      <dgm:spPr/>
    </dgm:pt>
  </dgm:ptLst>
  <dgm:cxnLst>
    <dgm:cxn modelId="{E6E28E71-7853-DB42-83DC-B5D8AAEB780A}" srcId="{1F49EF8E-0056-2342-91B4-FEB4CD9DA67B}" destId="{02214466-72C9-B242-BD4D-A92F216B895A}" srcOrd="1" destOrd="0" parTransId="{ABB19CE6-F92B-D448-A601-A266686AF77A}" sibTransId="{88691ADA-19FB-5C47-83E7-AC6A34672E44}"/>
    <dgm:cxn modelId="{0F83B268-F27D-C140-A05D-F6A4538AB4D3}" srcId="{1F49EF8E-0056-2342-91B4-FEB4CD9DA67B}" destId="{1C2CF473-7000-9D43-A3D8-999840A187BB}" srcOrd="7" destOrd="0" parTransId="{AB6720F2-37B7-254F-959A-861C897691A4}" sibTransId="{C9E640D1-A3F3-DA47-AE1D-5E267355FB6C}"/>
    <dgm:cxn modelId="{9A279371-3FC9-4DD9-BC7B-31AD59578C1E}" type="presOf" srcId="{F06C45E5-54F7-434C-97E7-A923F53C7A7F}" destId="{6FF7FDAC-291B-FF42-93DC-50452658C414}" srcOrd="0" destOrd="0" presId="urn:microsoft.com/office/officeart/2005/8/layout/hProcess11"/>
    <dgm:cxn modelId="{7580EF1B-5BAF-44C5-9D9C-EBADFC8B7EFA}" type="presOf" srcId="{0EDC00E6-062B-3245-BF7F-BF717B241054}" destId="{02267027-D8A7-3B4B-B8F6-78E9A741BB0D}" srcOrd="0" destOrd="0" presId="urn:microsoft.com/office/officeart/2005/8/layout/hProcess11"/>
    <dgm:cxn modelId="{840AB5A5-A8C1-43DE-910B-95E65B0A0B3E}" type="presOf" srcId="{03D182EF-8EAA-8544-B6FE-8CD1E2BA6722}" destId="{DE0F5554-4ED6-5E40-9E44-EA3CECD627AD}" srcOrd="0" destOrd="0" presId="urn:microsoft.com/office/officeart/2005/8/layout/hProcess11"/>
    <dgm:cxn modelId="{E3F702E4-1D97-4BBC-8AFF-1E1A817151B3}" type="presOf" srcId="{1F49EF8E-0056-2342-91B4-FEB4CD9DA67B}" destId="{61DFEDAE-2242-9849-997D-08DF0D5A36A4}" srcOrd="0" destOrd="0" presId="urn:microsoft.com/office/officeart/2005/8/layout/hProcess11"/>
    <dgm:cxn modelId="{474B5E0F-B29A-E140-B06B-8D06DE3C7E5B}" srcId="{1F49EF8E-0056-2342-91B4-FEB4CD9DA67B}" destId="{03D182EF-8EAA-8544-B6FE-8CD1E2BA6722}" srcOrd="5" destOrd="0" parTransId="{E36C89C1-EC64-5A4E-875F-E5E18DFE9A9E}" sibTransId="{F28A3E62-C9AC-904C-A1CE-24DAEF69F31F}"/>
    <dgm:cxn modelId="{88FE6372-718A-4EAC-94F3-9191DB949420}" type="presOf" srcId="{02214466-72C9-B242-BD4D-A92F216B895A}" destId="{1B9AEBCC-1F4A-6A44-BF29-7704D497B866}" srcOrd="0" destOrd="0" presId="urn:microsoft.com/office/officeart/2005/8/layout/hProcess11"/>
    <dgm:cxn modelId="{394999E2-42F3-4CD1-832A-E0B6B382858C}" type="presOf" srcId="{6CC379CA-9CA4-1040-92A9-ACC7A7690CC7}" destId="{ED687F12-808C-424F-9112-DEE8D25FACC7}" srcOrd="0" destOrd="0" presId="urn:microsoft.com/office/officeart/2005/8/layout/hProcess11"/>
    <dgm:cxn modelId="{9B7ADA7A-31A3-434E-A738-C4DEBBD4F14F}" type="presOf" srcId="{1C2CF473-7000-9D43-A3D8-999840A187BB}" destId="{C1C646B7-6CC5-B943-9A30-DBBD8DF5C8AD}" srcOrd="0" destOrd="0" presId="urn:microsoft.com/office/officeart/2005/8/layout/hProcess11"/>
    <dgm:cxn modelId="{B61C0104-CD02-46AA-A9F0-C0A58426D450}" type="presOf" srcId="{EEAD64F8-59BF-074A-B134-A49745983EA2}" destId="{E9462B47-1555-D04D-B859-F56732B9AA64}" srcOrd="0" destOrd="0" presId="urn:microsoft.com/office/officeart/2005/8/layout/hProcess11"/>
    <dgm:cxn modelId="{118ED1DB-89C0-554F-B773-840AC913C6E6}" srcId="{1F49EF8E-0056-2342-91B4-FEB4CD9DA67B}" destId="{E871E93C-2956-1C4D-961C-D6027231945A}" srcOrd="6" destOrd="0" parTransId="{3B89851E-04E8-354E-8DE4-007FB30229F6}" sibTransId="{84A831E7-3869-FF41-98F4-EBB98ADFC4F4}"/>
    <dgm:cxn modelId="{B47E40F7-B2C5-E047-8D01-1C8287322158}" srcId="{1F49EF8E-0056-2342-91B4-FEB4CD9DA67B}" destId="{0EDC00E6-062B-3245-BF7F-BF717B241054}" srcOrd="2" destOrd="0" parTransId="{BC2E5D72-A5B5-8A4B-A101-20AA0D86A517}" sibTransId="{90F929B1-12C5-C84E-AF5D-D369C9761FFD}"/>
    <dgm:cxn modelId="{67893E59-5950-4F49-9460-0285182ED095}" srcId="{1F49EF8E-0056-2342-91B4-FEB4CD9DA67B}" destId="{F06C45E5-54F7-434C-97E7-A923F53C7A7F}" srcOrd="0" destOrd="0" parTransId="{A5D44D5A-B38D-C742-B338-608AF5615CA3}" sibTransId="{78FE288B-17A3-014B-88E2-A08FD9991E30}"/>
    <dgm:cxn modelId="{D7E44BD9-AF32-5845-8B19-8E07081EF212}" srcId="{1F49EF8E-0056-2342-91B4-FEB4CD9DA67B}" destId="{EEAD64F8-59BF-074A-B134-A49745983EA2}" srcOrd="3" destOrd="0" parTransId="{DD420F8A-BF37-4346-9348-F1127730D50E}" sibTransId="{0E0046AB-B39E-CA4F-B66F-59DB8948C7A6}"/>
    <dgm:cxn modelId="{56C2D94C-B268-4B73-BFF3-A0C1C5F61560}" type="presOf" srcId="{E871E93C-2956-1C4D-961C-D6027231945A}" destId="{82A5849F-3769-9444-9C0C-7EE30A2E0E2B}" srcOrd="0" destOrd="0" presId="urn:microsoft.com/office/officeart/2005/8/layout/hProcess11"/>
    <dgm:cxn modelId="{C1BF13C3-C80E-CA42-8382-3BCCA427D1AF}" srcId="{1F49EF8E-0056-2342-91B4-FEB4CD9DA67B}" destId="{6CC379CA-9CA4-1040-92A9-ACC7A7690CC7}" srcOrd="4" destOrd="0" parTransId="{0A0E4339-542F-3044-955E-A94F9EB1CBDF}" sibTransId="{3F246296-582C-6943-9761-77D6D7A89603}"/>
    <dgm:cxn modelId="{A001DB88-0CBF-491C-B4FA-282B51862CA9}" type="presParOf" srcId="{61DFEDAE-2242-9849-997D-08DF0D5A36A4}" destId="{C253EAD6-D3D9-EA46-A9E8-502EB21D719E}" srcOrd="0" destOrd="0" presId="urn:microsoft.com/office/officeart/2005/8/layout/hProcess11"/>
    <dgm:cxn modelId="{2363C8D5-63FD-4423-A64B-01E2D294297D}" type="presParOf" srcId="{61DFEDAE-2242-9849-997D-08DF0D5A36A4}" destId="{C6DFD915-0DB1-B94B-B944-A0A0EC8ABC3D}" srcOrd="1" destOrd="0" presId="urn:microsoft.com/office/officeart/2005/8/layout/hProcess11"/>
    <dgm:cxn modelId="{F92251D8-2525-4531-A7F1-30984953B3CA}" type="presParOf" srcId="{C6DFD915-0DB1-B94B-B944-A0A0EC8ABC3D}" destId="{D557A1B2-212E-064B-A1E4-AA8F6729139F}" srcOrd="0" destOrd="0" presId="urn:microsoft.com/office/officeart/2005/8/layout/hProcess11"/>
    <dgm:cxn modelId="{89BBAA14-A906-48B8-B84B-E868218F30C0}" type="presParOf" srcId="{D557A1B2-212E-064B-A1E4-AA8F6729139F}" destId="{6FF7FDAC-291B-FF42-93DC-50452658C414}" srcOrd="0" destOrd="0" presId="urn:microsoft.com/office/officeart/2005/8/layout/hProcess11"/>
    <dgm:cxn modelId="{6A395258-0CE5-46A5-9955-E5C4E2ADFA9F}" type="presParOf" srcId="{D557A1B2-212E-064B-A1E4-AA8F6729139F}" destId="{3C7E0A22-81C1-FF4F-A30E-7E174B16BD78}" srcOrd="1" destOrd="0" presId="urn:microsoft.com/office/officeart/2005/8/layout/hProcess11"/>
    <dgm:cxn modelId="{068E1FBE-CD16-401B-87CE-BC7F69E0EE05}" type="presParOf" srcId="{D557A1B2-212E-064B-A1E4-AA8F6729139F}" destId="{F03C9ABB-CF6E-CE45-9590-3816F3490478}" srcOrd="2" destOrd="0" presId="urn:microsoft.com/office/officeart/2005/8/layout/hProcess11"/>
    <dgm:cxn modelId="{15E11CB8-ADE0-4197-866A-A954985AC244}" type="presParOf" srcId="{C6DFD915-0DB1-B94B-B944-A0A0EC8ABC3D}" destId="{AC1E5B58-921A-DB49-A1B3-1A42489DFC8D}" srcOrd="1" destOrd="0" presId="urn:microsoft.com/office/officeart/2005/8/layout/hProcess11"/>
    <dgm:cxn modelId="{0EB37EC4-A5AE-4415-A42C-30234BC625D1}" type="presParOf" srcId="{C6DFD915-0DB1-B94B-B944-A0A0EC8ABC3D}" destId="{91BF63BC-4204-5745-97F3-9FCF6C59392E}" srcOrd="2" destOrd="0" presId="urn:microsoft.com/office/officeart/2005/8/layout/hProcess11"/>
    <dgm:cxn modelId="{CD2BD260-BF6D-4431-BB5B-364A0D10AD84}" type="presParOf" srcId="{91BF63BC-4204-5745-97F3-9FCF6C59392E}" destId="{1B9AEBCC-1F4A-6A44-BF29-7704D497B866}" srcOrd="0" destOrd="0" presId="urn:microsoft.com/office/officeart/2005/8/layout/hProcess11"/>
    <dgm:cxn modelId="{9AF856A5-3A47-435B-9BFD-05638E1BCC0F}" type="presParOf" srcId="{91BF63BC-4204-5745-97F3-9FCF6C59392E}" destId="{352794FE-91E4-D648-BE15-4AC0C3EA47D4}" srcOrd="1" destOrd="0" presId="urn:microsoft.com/office/officeart/2005/8/layout/hProcess11"/>
    <dgm:cxn modelId="{0904A3D1-2D56-49F8-8EBB-36A8514D1CEB}" type="presParOf" srcId="{91BF63BC-4204-5745-97F3-9FCF6C59392E}" destId="{06434E30-558D-224A-8139-1A0C6A849F94}" srcOrd="2" destOrd="0" presId="urn:microsoft.com/office/officeart/2005/8/layout/hProcess11"/>
    <dgm:cxn modelId="{15BABCA9-5AE3-4C22-AFE5-B94F4B2C8B3D}" type="presParOf" srcId="{C6DFD915-0DB1-B94B-B944-A0A0EC8ABC3D}" destId="{0D7598A7-8596-4E44-9D3C-29378873F141}" srcOrd="3" destOrd="0" presId="urn:microsoft.com/office/officeart/2005/8/layout/hProcess11"/>
    <dgm:cxn modelId="{4604361F-B16C-421B-868A-4E36DD31008C}" type="presParOf" srcId="{C6DFD915-0DB1-B94B-B944-A0A0EC8ABC3D}" destId="{1EED26CF-C8B5-DD45-9DD4-8C658A323332}" srcOrd="4" destOrd="0" presId="urn:microsoft.com/office/officeart/2005/8/layout/hProcess11"/>
    <dgm:cxn modelId="{4DF56AD6-2C77-4196-BDFC-DE762BDD6B8A}" type="presParOf" srcId="{1EED26CF-C8B5-DD45-9DD4-8C658A323332}" destId="{02267027-D8A7-3B4B-B8F6-78E9A741BB0D}" srcOrd="0" destOrd="0" presId="urn:microsoft.com/office/officeart/2005/8/layout/hProcess11"/>
    <dgm:cxn modelId="{FB9773FA-4FC1-4E0E-A7FE-C6C3DB8FE645}" type="presParOf" srcId="{1EED26CF-C8B5-DD45-9DD4-8C658A323332}" destId="{A719D590-E488-AC4E-A4FA-5ECA192A743A}" srcOrd="1" destOrd="0" presId="urn:microsoft.com/office/officeart/2005/8/layout/hProcess11"/>
    <dgm:cxn modelId="{79B6AF60-96D3-47E3-9923-DCA9E8218901}" type="presParOf" srcId="{1EED26CF-C8B5-DD45-9DD4-8C658A323332}" destId="{9579845E-2BA7-FF41-A8B6-52E3A07CD113}" srcOrd="2" destOrd="0" presId="urn:microsoft.com/office/officeart/2005/8/layout/hProcess11"/>
    <dgm:cxn modelId="{14C45D01-CBBF-443E-8568-978A6813DEC5}" type="presParOf" srcId="{C6DFD915-0DB1-B94B-B944-A0A0EC8ABC3D}" destId="{B6771F4B-4140-2642-9292-2E0776D023A9}" srcOrd="5" destOrd="0" presId="urn:microsoft.com/office/officeart/2005/8/layout/hProcess11"/>
    <dgm:cxn modelId="{D05D2E20-3D9C-4F31-AA41-62F1D27F7632}" type="presParOf" srcId="{C6DFD915-0DB1-B94B-B944-A0A0EC8ABC3D}" destId="{07B8AF26-7690-F444-A3EC-FCC332BAC4BB}" srcOrd="6" destOrd="0" presId="urn:microsoft.com/office/officeart/2005/8/layout/hProcess11"/>
    <dgm:cxn modelId="{D62FD3A6-6F7E-47EA-9674-722C43060082}" type="presParOf" srcId="{07B8AF26-7690-F444-A3EC-FCC332BAC4BB}" destId="{E9462B47-1555-D04D-B859-F56732B9AA64}" srcOrd="0" destOrd="0" presId="urn:microsoft.com/office/officeart/2005/8/layout/hProcess11"/>
    <dgm:cxn modelId="{0FCE4105-202E-49C1-8A41-5637ABD343FE}" type="presParOf" srcId="{07B8AF26-7690-F444-A3EC-FCC332BAC4BB}" destId="{43C2DAF8-0217-774B-9432-D692CC80D9BC}" srcOrd="1" destOrd="0" presId="urn:microsoft.com/office/officeart/2005/8/layout/hProcess11"/>
    <dgm:cxn modelId="{B516A27D-6D12-4AD7-9088-D1FBB58BEDA9}" type="presParOf" srcId="{07B8AF26-7690-F444-A3EC-FCC332BAC4BB}" destId="{C8735526-142B-D240-B7DD-BB443DA06193}" srcOrd="2" destOrd="0" presId="urn:microsoft.com/office/officeart/2005/8/layout/hProcess11"/>
    <dgm:cxn modelId="{30DD4FEB-4AAF-43B6-BECE-A061A98A84B6}" type="presParOf" srcId="{C6DFD915-0DB1-B94B-B944-A0A0EC8ABC3D}" destId="{1A278476-63BA-C64D-95BB-F41A77118440}" srcOrd="7" destOrd="0" presId="urn:microsoft.com/office/officeart/2005/8/layout/hProcess11"/>
    <dgm:cxn modelId="{F1E7E1BD-7EFB-460B-BF5D-FB2D851B42F4}" type="presParOf" srcId="{C6DFD915-0DB1-B94B-B944-A0A0EC8ABC3D}" destId="{9EA01B9B-F869-FC4B-A153-C449DDA0554F}" srcOrd="8" destOrd="0" presId="urn:microsoft.com/office/officeart/2005/8/layout/hProcess11"/>
    <dgm:cxn modelId="{C460D4FB-4BB7-46A8-9BC2-EE4CECC0BE70}" type="presParOf" srcId="{9EA01B9B-F869-FC4B-A153-C449DDA0554F}" destId="{ED687F12-808C-424F-9112-DEE8D25FACC7}" srcOrd="0" destOrd="0" presId="urn:microsoft.com/office/officeart/2005/8/layout/hProcess11"/>
    <dgm:cxn modelId="{B1B81EF6-81F4-4990-B5BF-23D32C294194}" type="presParOf" srcId="{9EA01B9B-F869-FC4B-A153-C449DDA0554F}" destId="{2734DFFF-7D96-3B40-A47C-DEF1778C2907}" srcOrd="1" destOrd="0" presId="urn:microsoft.com/office/officeart/2005/8/layout/hProcess11"/>
    <dgm:cxn modelId="{52BE7A66-BC3B-42F1-88BB-D395FBCFEEE0}" type="presParOf" srcId="{9EA01B9B-F869-FC4B-A153-C449DDA0554F}" destId="{9B08A9AA-D3B2-AE40-9314-3081B0D78382}" srcOrd="2" destOrd="0" presId="urn:microsoft.com/office/officeart/2005/8/layout/hProcess11"/>
    <dgm:cxn modelId="{3676503D-78BF-452A-B14B-AAC204C9C410}" type="presParOf" srcId="{C6DFD915-0DB1-B94B-B944-A0A0EC8ABC3D}" destId="{B12977C6-787D-6847-8C03-1FA23C69500C}" srcOrd="9" destOrd="0" presId="urn:microsoft.com/office/officeart/2005/8/layout/hProcess11"/>
    <dgm:cxn modelId="{36133FFE-F97A-4E23-ABEE-DFA008FEF826}" type="presParOf" srcId="{C6DFD915-0DB1-B94B-B944-A0A0EC8ABC3D}" destId="{731EDEDE-E028-CF4D-BA2E-7462832965C5}" srcOrd="10" destOrd="0" presId="urn:microsoft.com/office/officeart/2005/8/layout/hProcess11"/>
    <dgm:cxn modelId="{4C7B3C90-CA75-4D84-B3A0-1A0D7FC371C4}" type="presParOf" srcId="{731EDEDE-E028-CF4D-BA2E-7462832965C5}" destId="{DE0F5554-4ED6-5E40-9E44-EA3CECD627AD}" srcOrd="0" destOrd="0" presId="urn:microsoft.com/office/officeart/2005/8/layout/hProcess11"/>
    <dgm:cxn modelId="{75B7F77F-AC66-466E-976E-D87C20802FAD}" type="presParOf" srcId="{731EDEDE-E028-CF4D-BA2E-7462832965C5}" destId="{4A42FD1B-6563-E14E-A3C2-621AA554DC0E}" srcOrd="1" destOrd="0" presId="urn:microsoft.com/office/officeart/2005/8/layout/hProcess11"/>
    <dgm:cxn modelId="{68941DBE-552D-4840-A2BE-C2454FFCF880}" type="presParOf" srcId="{731EDEDE-E028-CF4D-BA2E-7462832965C5}" destId="{88C7454A-C05F-9241-BF4F-34BD4E5260A8}" srcOrd="2" destOrd="0" presId="urn:microsoft.com/office/officeart/2005/8/layout/hProcess11"/>
    <dgm:cxn modelId="{F39DD7ED-1113-4329-B26A-F20268A3650A}" type="presParOf" srcId="{C6DFD915-0DB1-B94B-B944-A0A0EC8ABC3D}" destId="{C1F222AC-F352-7149-9F68-EAA6FC7D0269}" srcOrd="11" destOrd="0" presId="urn:microsoft.com/office/officeart/2005/8/layout/hProcess11"/>
    <dgm:cxn modelId="{93C8D4D0-E676-4D2E-B6F4-48A1221C34B2}" type="presParOf" srcId="{C6DFD915-0DB1-B94B-B944-A0A0EC8ABC3D}" destId="{69069755-C137-CB4C-9848-8E1A38B8A99D}" srcOrd="12" destOrd="0" presId="urn:microsoft.com/office/officeart/2005/8/layout/hProcess11"/>
    <dgm:cxn modelId="{B9E3889F-CE07-401B-9A28-A24D3A7F75C2}" type="presParOf" srcId="{69069755-C137-CB4C-9848-8E1A38B8A99D}" destId="{82A5849F-3769-9444-9C0C-7EE30A2E0E2B}" srcOrd="0" destOrd="0" presId="urn:microsoft.com/office/officeart/2005/8/layout/hProcess11"/>
    <dgm:cxn modelId="{49FE293A-0B44-4F3D-B3E4-77F6F96A0A24}" type="presParOf" srcId="{69069755-C137-CB4C-9848-8E1A38B8A99D}" destId="{FCD24AF1-1D28-5140-9C62-FBA581ADD5DD}" srcOrd="1" destOrd="0" presId="urn:microsoft.com/office/officeart/2005/8/layout/hProcess11"/>
    <dgm:cxn modelId="{E3743938-E21C-42DF-BF3B-70F4D14FF489}" type="presParOf" srcId="{69069755-C137-CB4C-9848-8E1A38B8A99D}" destId="{9A6CDB52-DFA0-BE45-8C3E-F72439BDF449}" srcOrd="2" destOrd="0" presId="urn:microsoft.com/office/officeart/2005/8/layout/hProcess11"/>
    <dgm:cxn modelId="{0128C9EA-1F52-49E3-B9A8-4301981A156D}" type="presParOf" srcId="{C6DFD915-0DB1-B94B-B944-A0A0EC8ABC3D}" destId="{B7617F8D-FFEC-2F44-8507-F962F3A73823}" srcOrd="13" destOrd="0" presId="urn:microsoft.com/office/officeart/2005/8/layout/hProcess11"/>
    <dgm:cxn modelId="{F1E6879E-CBAA-4DF3-87E4-AE93E488CD3B}" type="presParOf" srcId="{C6DFD915-0DB1-B94B-B944-A0A0EC8ABC3D}" destId="{8DA06EC4-4439-3145-801C-3D94F71C83ED}" srcOrd="14" destOrd="0" presId="urn:microsoft.com/office/officeart/2005/8/layout/hProcess11"/>
    <dgm:cxn modelId="{A3D9A26D-8A72-47E8-827C-22AC8AD38CA9}" type="presParOf" srcId="{8DA06EC4-4439-3145-801C-3D94F71C83ED}" destId="{C1C646B7-6CC5-B943-9A30-DBBD8DF5C8AD}" srcOrd="0" destOrd="0" presId="urn:microsoft.com/office/officeart/2005/8/layout/hProcess11"/>
    <dgm:cxn modelId="{48F2BAEE-CD4C-4854-AFF9-BB6C30EEEA2A}" type="presParOf" srcId="{8DA06EC4-4439-3145-801C-3D94F71C83ED}" destId="{A508F0B1-B4B4-2D44-A3DE-16A39B2F006B}" srcOrd="1" destOrd="0" presId="urn:microsoft.com/office/officeart/2005/8/layout/hProcess11"/>
    <dgm:cxn modelId="{5343E51E-CC95-480C-A070-EE7A470B4881}" type="presParOf" srcId="{8DA06EC4-4439-3145-801C-3D94F71C83ED}" destId="{FBF63834-24CB-3E41-A59C-AB82F1A5D78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AF466-74B2-48DE-BEEC-0C302EC47763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7D300-528F-4DB5-99CD-9DC27EF0161B}">
      <dgm:prSet phldrT="[Text]"/>
      <dgm:spPr/>
      <dgm:t>
        <a:bodyPr/>
        <a:lstStyle/>
        <a:p>
          <a:r>
            <a:rPr lang="en-US" dirty="0" smtClean="0"/>
            <a:t>Chrysler Shareholders</a:t>
          </a:r>
        </a:p>
        <a:p>
          <a:r>
            <a:rPr lang="en-US" dirty="0" smtClean="0"/>
            <a:t>(VEBA)</a:t>
          </a:r>
          <a:endParaRPr lang="en-US" dirty="0"/>
        </a:p>
      </dgm:t>
    </dgm:pt>
    <dgm:pt modelId="{39CCA3A8-A653-44A1-BC74-88DBF57ED338}" type="parTrans" cxnId="{995563C7-2494-446F-8F75-C219439B7DAB}">
      <dgm:prSet/>
      <dgm:spPr/>
      <dgm:t>
        <a:bodyPr/>
        <a:lstStyle/>
        <a:p>
          <a:endParaRPr lang="en-US"/>
        </a:p>
      </dgm:t>
    </dgm:pt>
    <dgm:pt modelId="{6F6478E7-7926-484D-A194-BEE3E3E8E642}" type="sibTrans" cxnId="{995563C7-2494-446F-8F75-C219439B7DAB}">
      <dgm:prSet/>
      <dgm:spPr/>
      <dgm:t>
        <a:bodyPr/>
        <a:lstStyle/>
        <a:p>
          <a:endParaRPr lang="en-US"/>
        </a:p>
      </dgm:t>
    </dgm:pt>
    <dgm:pt modelId="{572A50E7-DBCD-4796-BBC1-CE6798D006C1}">
      <dgm:prSet phldrT="[Text]"/>
      <dgm:spPr/>
      <dgm:t>
        <a:bodyPr/>
        <a:lstStyle/>
        <a:p>
          <a:r>
            <a:rPr lang="en-US" dirty="0" smtClean="0"/>
            <a:t>Cash from Chrysler</a:t>
          </a:r>
        </a:p>
        <a:p>
          <a:r>
            <a:rPr lang="en-US" dirty="0" smtClean="0"/>
            <a:t>(Buyback)</a:t>
          </a:r>
          <a:endParaRPr lang="en-US" dirty="0"/>
        </a:p>
      </dgm:t>
    </dgm:pt>
    <dgm:pt modelId="{3F9235B5-7BBA-4EBA-B411-8203E8B0FE19}" type="parTrans" cxnId="{E148B2B3-EC09-4B3E-8D64-15619B9AAF61}">
      <dgm:prSet/>
      <dgm:spPr/>
      <dgm:t>
        <a:bodyPr/>
        <a:lstStyle/>
        <a:p>
          <a:endParaRPr lang="en-US"/>
        </a:p>
      </dgm:t>
    </dgm:pt>
    <dgm:pt modelId="{4FC1AC49-E2FF-481A-A378-13113F1C8E44}" type="sibTrans" cxnId="{E148B2B3-EC09-4B3E-8D64-15619B9AAF61}">
      <dgm:prSet/>
      <dgm:spPr/>
      <dgm:t>
        <a:bodyPr/>
        <a:lstStyle/>
        <a:p>
          <a:endParaRPr lang="en-US"/>
        </a:p>
      </dgm:t>
    </dgm:pt>
    <dgm:pt modelId="{9584619D-3FAF-4D54-94DB-0583FC96AFBE}">
      <dgm:prSet phldrT="[Text]"/>
      <dgm:spPr/>
      <dgm:t>
        <a:bodyPr/>
        <a:lstStyle/>
        <a:p>
          <a:r>
            <a:rPr lang="en-US" dirty="0" smtClean="0"/>
            <a:t>Consideration from Fiat (Takeover)</a:t>
          </a:r>
          <a:endParaRPr lang="en-US" dirty="0"/>
        </a:p>
      </dgm:t>
    </dgm:pt>
    <dgm:pt modelId="{57E7505C-FCEC-4C75-8AE3-12B5229B6CFE}" type="parTrans" cxnId="{08600872-555A-48A7-9694-8B4A178C6D77}">
      <dgm:prSet/>
      <dgm:spPr/>
      <dgm:t>
        <a:bodyPr/>
        <a:lstStyle/>
        <a:p>
          <a:endParaRPr lang="en-US"/>
        </a:p>
      </dgm:t>
    </dgm:pt>
    <dgm:pt modelId="{44873C76-65D6-4A08-B64B-D4F63C4F31F3}" type="sibTrans" cxnId="{08600872-555A-48A7-9694-8B4A178C6D77}">
      <dgm:prSet/>
      <dgm:spPr/>
      <dgm:t>
        <a:bodyPr/>
        <a:lstStyle/>
        <a:p>
          <a:endParaRPr lang="en-US"/>
        </a:p>
      </dgm:t>
    </dgm:pt>
    <dgm:pt modelId="{2EFA286D-8A9C-45CD-B932-EA854C163686}" type="pres">
      <dgm:prSet presAssocID="{03AAF466-74B2-48DE-BEEC-0C302EC477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25B037-4001-44AA-852F-48D325FAC049}" type="pres">
      <dgm:prSet presAssocID="{5517D300-528F-4DB5-99CD-9DC27EF0161B}" presName="centerShape" presStyleLbl="node0" presStyleIdx="0" presStyleCnt="1"/>
      <dgm:spPr/>
      <dgm:t>
        <a:bodyPr/>
        <a:lstStyle/>
        <a:p>
          <a:endParaRPr lang="en-US"/>
        </a:p>
      </dgm:t>
    </dgm:pt>
    <dgm:pt modelId="{3EF432D3-A231-43D4-8A71-AD51DC8FB40A}" type="pres">
      <dgm:prSet presAssocID="{3F9235B5-7BBA-4EBA-B411-8203E8B0FE1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079C8AFC-9381-441A-A9F2-5B496FDB6AED}" type="pres">
      <dgm:prSet presAssocID="{572A50E7-DBCD-4796-BBC1-CE6798D006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7ECB-ADAC-4FF0-A348-9D77C108A5F2}" type="pres">
      <dgm:prSet presAssocID="{57E7505C-FCEC-4C75-8AE3-12B5229B6CFE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81D660DB-B493-4843-B296-00BFE3B80131}" type="pres">
      <dgm:prSet presAssocID="{9584619D-3FAF-4D54-94DB-0583FC96AF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ABBFC-010B-4023-9E1C-20CEF0CACE02}" type="presOf" srcId="{57E7505C-FCEC-4C75-8AE3-12B5229B6CFE}" destId="{93F17ECB-ADAC-4FF0-A348-9D77C108A5F2}" srcOrd="0" destOrd="0" presId="urn:microsoft.com/office/officeart/2005/8/layout/radial4"/>
    <dgm:cxn modelId="{D030FFF7-A3B6-4673-A76A-B024F1B5EF99}" type="presOf" srcId="{9584619D-3FAF-4D54-94DB-0583FC96AFBE}" destId="{81D660DB-B493-4843-B296-00BFE3B80131}" srcOrd="0" destOrd="0" presId="urn:microsoft.com/office/officeart/2005/8/layout/radial4"/>
    <dgm:cxn modelId="{7F530B5D-5AD4-42CC-ADC9-781CC071837A}" type="presOf" srcId="{3F9235B5-7BBA-4EBA-B411-8203E8B0FE19}" destId="{3EF432D3-A231-43D4-8A71-AD51DC8FB40A}" srcOrd="0" destOrd="0" presId="urn:microsoft.com/office/officeart/2005/8/layout/radial4"/>
    <dgm:cxn modelId="{E00A9350-B06D-42AA-94E6-33E8A832A48B}" type="presOf" srcId="{03AAF466-74B2-48DE-BEEC-0C302EC47763}" destId="{2EFA286D-8A9C-45CD-B932-EA854C163686}" srcOrd="0" destOrd="0" presId="urn:microsoft.com/office/officeart/2005/8/layout/radial4"/>
    <dgm:cxn modelId="{15478516-2CD6-4BAB-AB68-882542801CE4}" type="presOf" srcId="{572A50E7-DBCD-4796-BBC1-CE6798D006C1}" destId="{079C8AFC-9381-441A-A9F2-5B496FDB6AED}" srcOrd="0" destOrd="0" presId="urn:microsoft.com/office/officeart/2005/8/layout/radial4"/>
    <dgm:cxn modelId="{995563C7-2494-446F-8F75-C219439B7DAB}" srcId="{03AAF466-74B2-48DE-BEEC-0C302EC47763}" destId="{5517D300-528F-4DB5-99CD-9DC27EF0161B}" srcOrd="0" destOrd="0" parTransId="{39CCA3A8-A653-44A1-BC74-88DBF57ED338}" sibTransId="{6F6478E7-7926-484D-A194-BEE3E3E8E642}"/>
    <dgm:cxn modelId="{D6D542AA-6D6C-4DB5-8254-FA83B1722365}" type="presOf" srcId="{5517D300-528F-4DB5-99CD-9DC27EF0161B}" destId="{EB25B037-4001-44AA-852F-48D325FAC049}" srcOrd="0" destOrd="0" presId="urn:microsoft.com/office/officeart/2005/8/layout/radial4"/>
    <dgm:cxn modelId="{E148B2B3-EC09-4B3E-8D64-15619B9AAF61}" srcId="{5517D300-528F-4DB5-99CD-9DC27EF0161B}" destId="{572A50E7-DBCD-4796-BBC1-CE6798D006C1}" srcOrd="0" destOrd="0" parTransId="{3F9235B5-7BBA-4EBA-B411-8203E8B0FE19}" sibTransId="{4FC1AC49-E2FF-481A-A378-13113F1C8E44}"/>
    <dgm:cxn modelId="{08600872-555A-48A7-9694-8B4A178C6D77}" srcId="{5517D300-528F-4DB5-99CD-9DC27EF0161B}" destId="{9584619D-3FAF-4D54-94DB-0583FC96AFBE}" srcOrd="1" destOrd="0" parTransId="{57E7505C-FCEC-4C75-8AE3-12B5229B6CFE}" sibTransId="{44873C76-65D6-4A08-B64B-D4F63C4F31F3}"/>
    <dgm:cxn modelId="{8E7B6B2D-F230-46F2-9E0D-F458128A0288}" type="presParOf" srcId="{2EFA286D-8A9C-45CD-B932-EA854C163686}" destId="{EB25B037-4001-44AA-852F-48D325FAC049}" srcOrd="0" destOrd="0" presId="urn:microsoft.com/office/officeart/2005/8/layout/radial4"/>
    <dgm:cxn modelId="{B56F2E2D-0A9E-414D-BCDF-504E37A57D0E}" type="presParOf" srcId="{2EFA286D-8A9C-45CD-B932-EA854C163686}" destId="{3EF432D3-A231-43D4-8A71-AD51DC8FB40A}" srcOrd="1" destOrd="0" presId="urn:microsoft.com/office/officeart/2005/8/layout/radial4"/>
    <dgm:cxn modelId="{81A40543-B4ED-4E01-BC69-5D6C40D9B9EB}" type="presParOf" srcId="{2EFA286D-8A9C-45CD-B932-EA854C163686}" destId="{079C8AFC-9381-441A-A9F2-5B496FDB6AED}" srcOrd="2" destOrd="0" presId="urn:microsoft.com/office/officeart/2005/8/layout/radial4"/>
    <dgm:cxn modelId="{1CFECE1A-5DD2-461D-BE6A-90A70C32FD98}" type="presParOf" srcId="{2EFA286D-8A9C-45CD-B932-EA854C163686}" destId="{93F17ECB-ADAC-4FF0-A348-9D77C108A5F2}" srcOrd="3" destOrd="0" presId="urn:microsoft.com/office/officeart/2005/8/layout/radial4"/>
    <dgm:cxn modelId="{8BF2D468-6BB1-4792-A984-3F6C26319864}" type="presParOf" srcId="{2EFA286D-8A9C-45CD-B932-EA854C163686}" destId="{81D660DB-B493-4843-B296-00BFE3B8013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3EAD6-D3D9-EA46-A9E8-502EB21D719E}">
      <dsp:nvSpPr>
        <dsp:cNvPr id="0" name=""/>
        <dsp:cNvSpPr/>
      </dsp:nvSpPr>
      <dsp:spPr>
        <a:xfrm>
          <a:off x="0" y="839169"/>
          <a:ext cx="8941547" cy="111889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F7FDAC-291B-FF42-93DC-50452658C414}">
      <dsp:nvSpPr>
        <dsp:cNvPr id="0" name=""/>
        <dsp:cNvSpPr/>
      </dsp:nvSpPr>
      <dsp:spPr>
        <a:xfrm>
          <a:off x="319" y="0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19" y="0"/>
        <a:ext cx="963683" cy="1118892"/>
      </dsp:txXfrm>
    </dsp:sp>
    <dsp:sp modelId="{3C7E0A22-81C1-FF4F-A30E-7E174B16BD78}">
      <dsp:nvSpPr>
        <dsp:cNvPr id="0" name=""/>
        <dsp:cNvSpPr/>
      </dsp:nvSpPr>
      <dsp:spPr>
        <a:xfrm>
          <a:off x="342299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9AEBCC-1F4A-6A44-BF29-7704D497B866}">
      <dsp:nvSpPr>
        <dsp:cNvPr id="0" name=""/>
        <dsp:cNvSpPr/>
      </dsp:nvSpPr>
      <dsp:spPr>
        <a:xfrm>
          <a:off x="1012186" y="1678339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012186" y="1678339"/>
        <a:ext cx="963683" cy="1118892"/>
      </dsp:txXfrm>
    </dsp:sp>
    <dsp:sp modelId="{352794FE-91E4-D648-BE15-4AC0C3EA47D4}">
      <dsp:nvSpPr>
        <dsp:cNvPr id="0" name=""/>
        <dsp:cNvSpPr/>
      </dsp:nvSpPr>
      <dsp:spPr>
        <a:xfrm>
          <a:off x="1354166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267027-D8A7-3B4B-B8F6-78E9A741BB0D}">
      <dsp:nvSpPr>
        <dsp:cNvPr id="0" name=""/>
        <dsp:cNvSpPr/>
      </dsp:nvSpPr>
      <dsp:spPr>
        <a:xfrm>
          <a:off x="2024053" y="0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024053" y="0"/>
        <a:ext cx="963683" cy="1118892"/>
      </dsp:txXfrm>
    </dsp:sp>
    <dsp:sp modelId="{A719D590-E488-AC4E-A4FA-5ECA192A743A}">
      <dsp:nvSpPr>
        <dsp:cNvPr id="0" name=""/>
        <dsp:cNvSpPr/>
      </dsp:nvSpPr>
      <dsp:spPr>
        <a:xfrm>
          <a:off x="2366033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462B47-1555-D04D-B859-F56732B9AA64}">
      <dsp:nvSpPr>
        <dsp:cNvPr id="0" name=""/>
        <dsp:cNvSpPr/>
      </dsp:nvSpPr>
      <dsp:spPr>
        <a:xfrm>
          <a:off x="3035920" y="1678339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035920" y="1678339"/>
        <a:ext cx="963683" cy="1118892"/>
      </dsp:txXfrm>
    </dsp:sp>
    <dsp:sp modelId="{43C2DAF8-0217-774B-9432-D692CC80D9BC}">
      <dsp:nvSpPr>
        <dsp:cNvPr id="0" name=""/>
        <dsp:cNvSpPr/>
      </dsp:nvSpPr>
      <dsp:spPr>
        <a:xfrm>
          <a:off x="3377900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687F12-808C-424F-9112-DEE8D25FACC7}">
      <dsp:nvSpPr>
        <dsp:cNvPr id="0" name=""/>
        <dsp:cNvSpPr/>
      </dsp:nvSpPr>
      <dsp:spPr>
        <a:xfrm>
          <a:off x="4047788" y="0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047788" y="0"/>
        <a:ext cx="963683" cy="1118892"/>
      </dsp:txXfrm>
    </dsp:sp>
    <dsp:sp modelId="{2734DFFF-7D96-3B40-A47C-DEF1778C2907}">
      <dsp:nvSpPr>
        <dsp:cNvPr id="0" name=""/>
        <dsp:cNvSpPr/>
      </dsp:nvSpPr>
      <dsp:spPr>
        <a:xfrm>
          <a:off x="4389768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0F5554-4ED6-5E40-9E44-EA3CECD627AD}">
      <dsp:nvSpPr>
        <dsp:cNvPr id="0" name=""/>
        <dsp:cNvSpPr/>
      </dsp:nvSpPr>
      <dsp:spPr>
        <a:xfrm>
          <a:off x="5059655" y="1678339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5059655" y="1678339"/>
        <a:ext cx="963683" cy="1118892"/>
      </dsp:txXfrm>
    </dsp:sp>
    <dsp:sp modelId="{4A42FD1B-6563-E14E-A3C2-621AA554DC0E}">
      <dsp:nvSpPr>
        <dsp:cNvPr id="0" name=""/>
        <dsp:cNvSpPr/>
      </dsp:nvSpPr>
      <dsp:spPr>
        <a:xfrm>
          <a:off x="5401635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A5849F-3769-9444-9C0C-7EE30A2E0E2B}">
      <dsp:nvSpPr>
        <dsp:cNvPr id="0" name=""/>
        <dsp:cNvSpPr/>
      </dsp:nvSpPr>
      <dsp:spPr>
        <a:xfrm>
          <a:off x="6071522" y="0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6071522" y="0"/>
        <a:ext cx="963683" cy="1118892"/>
      </dsp:txXfrm>
    </dsp:sp>
    <dsp:sp modelId="{FCD24AF1-1D28-5140-9C62-FBA581ADD5DD}">
      <dsp:nvSpPr>
        <dsp:cNvPr id="0" name=""/>
        <dsp:cNvSpPr/>
      </dsp:nvSpPr>
      <dsp:spPr>
        <a:xfrm>
          <a:off x="6413502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C646B7-6CC5-B943-9A30-DBBD8DF5C8AD}">
      <dsp:nvSpPr>
        <dsp:cNvPr id="0" name=""/>
        <dsp:cNvSpPr/>
      </dsp:nvSpPr>
      <dsp:spPr>
        <a:xfrm>
          <a:off x="7083389" y="1678339"/>
          <a:ext cx="963683" cy="1118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7083389" y="1678339"/>
        <a:ext cx="963683" cy="1118892"/>
      </dsp:txXfrm>
    </dsp:sp>
    <dsp:sp modelId="{A508F0B1-B4B4-2D44-A3DE-16A39B2F006B}">
      <dsp:nvSpPr>
        <dsp:cNvPr id="0" name=""/>
        <dsp:cNvSpPr/>
      </dsp:nvSpPr>
      <dsp:spPr>
        <a:xfrm>
          <a:off x="7425369" y="1258754"/>
          <a:ext cx="279723" cy="279723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5B037-4001-44AA-852F-48D325FAC049}">
      <dsp:nvSpPr>
        <dsp:cNvPr id="0" name=""/>
        <dsp:cNvSpPr/>
      </dsp:nvSpPr>
      <dsp:spPr>
        <a:xfrm>
          <a:off x="3862241" y="1707095"/>
          <a:ext cx="2698876" cy="26988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Chrysler Shareholders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(VEBA)</a:t>
          </a:r>
          <a:endParaRPr lang="en-US" sz="2400" kern="1200" dirty="0"/>
        </a:p>
      </dsp:txBody>
      <dsp:txXfrm>
        <a:off x="4257482" y="2102336"/>
        <a:ext cx="1908394" cy="1908394"/>
      </dsp:txXfrm>
    </dsp:sp>
    <dsp:sp modelId="{3EF432D3-A231-43D4-8A71-AD51DC8FB40A}">
      <dsp:nvSpPr>
        <dsp:cNvPr id="0" name=""/>
        <dsp:cNvSpPr/>
      </dsp:nvSpPr>
      <dsp:spPr>
        <a:xfrm rot="12900000">
          <a:off x="2124618" y="1235132"/>
          <a:ext cx="2070162" cy="769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9C8AFC-9381-441A-A9F2-5B496FDB6AED}">
      <dsp:nvSpPr>
        <dsp:cNvPr id="0" name=""/>
        <dsp:cNvSpPr/>
      </dsp:nvSpPr>
      <dsp:spPr>
        <a:xfrm>
          <a:off x="1029844" y="450"/>
          <a:ext cx="2563932" cy="205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Cash from Chrysler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(Buyback)</a:t>
          </a:r>
          <a:endParaRPr lang="en-US" sz="2900" kern="1200" dirty="0"/>
        </a:p>
      </dsp:txBody>
      <dsp:txXfrm>
        <a:off x="1089920" y="60526"/>
        <a:ext cx="2443780" cy="1930994"/>
      </dsp:txXfrm>
    </dsp:sp>
    <dsp:sp modelId="{93F17ECB-ADAC-4FF0-A348-9D77C108A5F2}">
      <dsp:nvSpPr>
        <dsp:cNvPr id="0" name=""/>
        <dsp:cNvSpPr/>
      </dsp:nvSpPr>
      <dsp:spPr>
        <a:xfrm rot="19500000">
          <a:off x="6228578" y="1235132"/>
          <a:ext cx="2070162" cy="7691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660DB-B493-4843-B296-00BFE3B80131}">
      <dsp:nvSpPr>
        <dsp:cNvPr id="0" name=""/>
        <dsp:cNvSpPr/>
      </dsp:nvSpPr>
      <dsp:spPr>
        <a:xfrm>
          <a:off x="6829581" y="450"/>
          <a:ext cx="2563932" cy="205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Consideration from Fiat (Takeover)</a:t>
          </a:r>
          <a:endParaRPr lang="en-US" sz="2900" kern="1200" dirty="0"/>
        </a:p>
      </dsp:txBody>
      <dsp:txXfrm>
        <a:off x="6889657" y="60526"/>
        <a:ext cx="2443780" cy="1930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9697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padvisors.com/2011/08/22/fiduciary-duties-of-board-of-directors-basics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b="0" i="0" dirty="0" smtClean="0">
                <a:uFillTx/>
                <a:hlinkClick r:id="rId3"/>
              </a:rPr>
              <a:t>http://www.dypadvisors.com/2011/08/22/fiduciary-duties-of-board-of-directors-basics/#sthash.UKcXBLDM.dpuf</a:t>
            </a:r>
            <a:endParaRPr lang="en-US" dirty="0" smtClean="0">
              <a:uFillTx/>
            </a:endParaRPr>
          </a:p>
          <a:p>
            <a:r>
              <a:rPr lang="en-US" dirty="0" smtClean="0">
                <a:uFillTx/>
              </a:rPr>
              <a:t>http://www.investopedia.com/terms/r/revlon_rule.asp</a:t>
            </a: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3835-08EB-4D13-837A-F6EDBB6BC507}" type="slidenum">
              <a:rPr lang="en-US" smtClean="0">
                <a:uFillTx/>
              </a:rPr>
              <a:t>34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3840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3835-08EB-4D13-837A-F6EDBB6BC507}" type="slidenum">
              <a:rPr lang="en-US" smtClean="0">
                <a:uFillTx/>
              </a:rPr>
              <a:t>35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8855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3835-08EB-4D13-837A-F6EDBB6BC507}" type="slidenum">
              <a:rPr lang="en-US" smtClean="0">
                <a:uFillTx/>
              </a:rPr>
              <a:t>36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325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3835-08EB-4D13-837A-F6EDBB6BC507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100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142" cy="10842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951412"/>
            <a:ext cx="10515599" cy="739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2667000"/>
            <a:ext cx="12195174" cy="4190999"/>
          </a:xfrm>
          <a:prstGeom prst="rect">
            <a:avLst/>
          </a:prstGeom>
          <a:solidFill>
            <a:srgbClr val="BEC1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77" b="0" i="0" u="none" strike="noStrike" cap="none" baseline="0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814974" y="2822074"/>
            <a:ext cx="91440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Arial"/>
              <a:buNone/>
              <a:defRPr sz="30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834187" y="3698289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951412"/>
            <a:ext cx="10515599" cy="739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951412"/>
            <a:ext cx="10515599" cy="739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Calibri"/>
              <a:buNone/>
              <a:defRPr sz="3200" b="1" i="0" u="none" strike="noStrike" cap="none" baseline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2192000" cy="120649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196388" y="6711950"/>
            <a:ext cx="3001961" cy="14605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0175" y="125413"/>
            <a:ext cx="3168650" cy="6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472" y="-27383"/>
            <a:ext cx="1315070" cy="98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4680" y="120650"/>
            <a:ext cx="1132828" cy="651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28037" y="2420334"/>
            <a:ext cx="8534399" cy="47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en-US" sz="432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Fiat Chrysler </a:t>
            </a:r>
            <a:br>
              <a:rPr lang="en-US" sz="432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32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Merger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56491" y="3429000"/>
            <a:ext cx="8534399" cy="35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to the </a:t>
            </a: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of </a:t>
            </a:r>
            <a:r>
              <a:rPr lang="en-US" sz="1800" b="1" dirty="0" smtClean="0"/>
              <a:t>Directors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625406" y="4489230"/>
            <a:ext cx="8534399" cy="236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Philippe Boivin</a:t>
            </a:r>
          </a:p>
          <a:p>
            <a:pPr lvl="0">
              <a:spcAft>
                <a:spcPts val="600"/>
              </a:spcAft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Tarek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ElChaarani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spcAft>
                <a:spcPts val="600"/>
              </a:spcAft>
              <a:buSzPct val="25000"/>
            </a:pP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Simon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Foucher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600"/>
              </a:spcAft>
              <a:buSzPct val="25000"/>
              <a:buNone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Jonathan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Suprovici</a:t>
            </a:r>
          </a:p>
          <a:p>
            <a:pPr marL="0" marR="0" lvl="0" indent="0" algn="l" rtl="0">
              <a:spcBef>
                <a:spcPts val="360"/>
              </a:spcBef>
              <a:spcAft>
                <a:spcPts val="600"/>
              </a:spcAft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Caroline </a:t>
            </a:r>
            <a:r>
              <a:rPr lang="en-US" sz="18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Vennes</a:t>
            </a:r>
            <a:endParaRPr lang="en-US" sz="18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spcAft>
                <a:spcPts val="600"/>
              </a:spcAft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Jonathan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Yeh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071" y="3457612"/>
            <a:ext cx="5315400" cy="30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1823" y="-596056"/>
            <a:ext cx="7442399" cy="55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Board of Directors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325225"/>
              </p:ext>
            </p:extLst>
          </p:nvPr>
        </p:nvGraphicFramePr>
        <p:xfrm>
          <a:off x="6773333" y="1436511"/>
          <a:ext cx="5178778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1" y="2638778"/>
            <a:ext cx="13923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Independent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31898"/>
              </p:ext>
            </p:extLst>
          </p:nvPr>
        </p:nvGraphicFramePr>
        <p:xfrm>
          <a:off x="1001889" y="1848559"/>
          <a:ext cx="6249812" cy="3245551"/>
        </p:xfrm>
        <a:graphic>
          <a:graphicData uri="http://schemas.openxmlformats.org/drawingml/2006/table">
            <a:tbl>
              <a:tblPr/>
              <a:tblGrid>
                <a:gridCol w="3674340"/>
                <a:gridCol w="2575472"/>
              </a:tblGrid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Board member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Representation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Sergio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Marchionne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Alfredo Altavilla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Léo W. Houle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B.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Lanaway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Erickson N. Perkins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VEBA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Ruth J. Simmons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Independent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Douglas M.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Steenland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Independent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Ronald L. Thompson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Independent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Stephen M. Wolf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7778" y="5376334"/>
            <a:ext cx="6817855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200" dirty="0" smtClean="0"/>
              <a:t>* </a:t>
            </a:r>
            <a:r>
              <a:rPr lang="en-US" sz="2200" dirty="0" err="1" smtClean="0"/>
              <a:t>BoD</a:t>
            </a:r>
            <a:r>
              <a:rPr lang="en-US" sz="2200" dirty="0" smtClean="0"/>
              <a:t> (VEBA) is considering pushing forward with an IPO</a:t>
            </a:r>
            <a:endParaRPr lang="en-US" sz="2200" dirty="0"/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10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041829" y="2743200"/>
            <a:ext cx="10363200" cy="129540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VALUATION</a:t>
            </a:r>
            <a:endParaRPr lang="en-US" sz="54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11</a:t>
            </a:fld>
            <a:endParaRPr lang="en-US" sz="1800" b="1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508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dirty="0"/>
              <a:t>Standard </a:t>
            </a:r>
            <a:r>
              <a:rPr lang="en-US" sz="4000" dirty="0" smtClean="0"/>
              <a:t>Approaches:</a:t>
            </a:r>
            <a:endParaRPr lang="en-US" sz="4000" dirty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Discounted </a:t>
            </a:r>
            <a:r>
              <a:rPr lang="en-US" sz="4000" dirty="0"/>
              <a:t>Free Cash Flow (5-year + TV)</a:t>
            </a:r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Trading </a:t>
            </a:r>
            <a:r>
              <a:rPr lang="en-US" sz="4000" dirty="0"/>
              <a:t>Comps</a:t>
            </a:r>
          </a:p>
          <a:p>
            <a:pPr marL="914400" lvl="0" indent="-45720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Precedent </a:t>
            </a:r>
            <a:r>
              <a:rPr lang="en-US" sz="4000" dirty="0"/>
              <a:t>Transactions</a:t>
            </a:r>
          </a:p>
        </p:txBody>
      </p:sp>
      <p:sp>
        <p:nvSpPr>
          <p:cNvPr id="4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dirty="0"/>
              <a:t>Standard </a:t>
            </a:r>
            <a:r>
              <a:rPr lang="en-US" sz="4000" dirty="0" smtClean="0"/>
              <a:t>Approaches:</a:t>
            </a:r>
            <a:endParaRPr lang="en-US" sz="4000" dirty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Clr>
                <a:srgbClr val="C00000"/>
              </a:buClr>
              <a:buSzPct val="100000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Discounted </a:t>
            </a:r>
            <a:r>
              <a:rPr lang="en-US" sz="4000" b="1" dirty="0">
                <a:solidFill>
                  <a:srgbClr val="C00000"/>
                </a:solidFill>
              </a:rPr>
              <a:t>Free Cash </a:t>
            </a:r>
            <a:r>
              <a:rPr lang="en-US" sz="4000" b="1" dirty="0" smtClean="0">
                <a:solidFill>
                  <a:srgbClr val="C00000"/>
                </a:solidFill>
              </a:rPr>
              <a:t>Flow</a:t>
            </a:r>
          </a:p>
          <a:p>
            <a:pPr marL="457200" lvl="0" indent="0" rtl="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-US" sz="4000" b="1" dirty="0">
                <a:solidFill>
                  <a:srgbClr val="C00000"/>
                </a:solidFill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</a:rPr>
              <a:t>(5-year </a:t>
            </a:r>
            <a:r>
              <a:rPr lang="en-US" sz="4000" b="1" dirty="0">
                <a:solidFill>
                  <a:srgbClr val="C00000"/>
                </a:solidFill>
              </a:rPr>
              <a:t>+ TV)</a:t>
            </a:r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4000" dirty="0" smtClean="0"/>
              <a:t>Trading </a:t>
            </a:r>
            <a:r>
              <a:rPr lang="en-US" sz="4000" dirty="0"/>
              <a:t>Comps</a:t>
            </a:r>
          </a:p>
          <a:p>
            <a:pPr marL="914400" lvl="0" indent="-457200">
              <a:spcBef>
                <a:spcPts val="0"/>
              </a:spcBef>
              <a:buSzPct val="100000"/>
              <a:buAutoNum type="arabicPeriod" startAt="2"/>
            </a:pPr>
            <a:endParaRPr lang="en-US" sz="4000" dirty="0" smtClean="0"/>
          </a:p>
          <a:p>
            <a:pPr marL="914400" lvl="0" indent="-457200">
              <a:spcBef>
                <a:spcPts val="0"/>
              </a:spcBef>
              <a:buSzPct val="100000"/>
              <a:buAutoNum type="arabicPeriod" startAt="2"/>
            </a:pPr>
            <a:r>
              <a:rPr lang="en-US" sz="4000" dirty="0" smtClean="0"/>
              <a:t>Precedent </a:t>
            </a:r>
            <a:r>
              <a:rPr lang="en-US" sz="4000" dirty="0"/>
              <a:t>Transactions</a:t>
            </a:r>
          </a:p>
        </p:txBody>
      </p:sp>
      <p:sp>
        <p:nvSpPr>
          <p:cNvPr id="4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980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Top Down Approach to Financial Forecast</a:t>
            </a:r>
            <a:endParaRPr lang="en-US" sz="3600" u="sng" dirty="0"/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US" sz="3600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600" dirty="0" smtClean="0"/>
              <a:t>Vehicle </a:t>
            </a:r>
            <a:r>
              <a:rPr lang="en-US" sz="3600" dirty="0"/>
              <a:t>Sales Y / Y Growth by </a:t>
            </a:r>
            <a:r>
              <a:rPr lang="en-US" sz="3600" dirty="0" smtClean="0"/>
              <a:t>Region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CA" sz="3600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CA" sz="36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CA" sz="3600" dirty="0" smtClean="0"/>
              <a:t>Chrysler Market Share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CA" sz="3600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CA" sz="3600" dirty="0" smtClean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CA" sz="3600" dirty="0" smtClean="0"/>
              <a:t>Chrysler Vehicle Sales</a:t>
            </a:r>
            <a:endParaRPr lang="en-US" sz="3600" dirty="0"/>
          </a:p>
        </p:txBody>
      </p:sp>
      <p:sp>
        <p:nvSpPr>
          <p:cNvPr id="2" name="Down Arrow 1"/>
          <p:cNvSpPr/>
          <p:nvPr/>
        </p:nvSpPr>
        <p:spPr>
          <a:xfrm>
            <a:off x="2819400" y="3124200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19400" y="4572000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143000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SzPct val="100000"/>
              <a:buNone/>
            </a:pPr>
            <a:r>
              <a:rPr lang="en-US" sz="3600" u="sng" dirty="0" smtClean="0"/>
              <a:t>Vehicle </a:t>
            </a:r>
            <a:r>
              <a:rPr lang="en-US" sz="3600" u="sng" dirty="0"/>
              <a:t>Sales Y / Y Growth by </a:t>
            </a:r>
            <a:r>
              <a:rPr lang="en-US" sz="3600" u="sng" dirty="0" smtClean="0"/>
              <a:t>Region</a:t>
            </a:r>
          </a:p>
          <a:p>
            <a:pPr marL="1143000" lvl="1" indent="-457200">
              <a:buSzPct val="100000"/>
            </a:pPr>
            <a:r>
              <a:rPr lang="en-CA" sz="2800" dirty="0" smtClean="0"/>
              <a:t>Focus on U.S. given 75%-80% of sales</a:t>
            </a:r>
            <a:endParaRPr lang="en-US" sz="2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9" y="2362200"/>
            <a:ext cx="9583911" cy="401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99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Chrysler Market Share Slightly Increasing</a:t>
            </a:r>
            <a:endParaRPr lang="en-US" sz="36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9877024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587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Chrysler Vehicle Sales</a:t>
            </a:r>
          </a:p>
          <a:p>
            <a:r>
              <a:rPr lang="en-CA" sz="3600" dirty="0" smtClean="0"/>
              <a:t> 2009: 1.3 million</a:t>
            </a:r>
          </a:p>
          <a:p>
            <a:r>
              <a:rPr lang="en-CA" sz="3600" dirty="0" smtClean="0"/>
              <a:t> 2010: 1.5 million</a:t>
            </a:r>
          </a:p>
          <a:p>
            <a:r>
              <a:rPr lang="en-CA" sz="3600" dirty="0" smtClean="0"/>
              <a:t> 2011: 1.9 million</a:t>
            </a:r>
          </a:p>
          <a:p>
            <a:r>
              <a:rPr lang="en-CA" sz="3600" dirty="0" smtClean="0"/>
              <a:t> 2012: 2.2 million</a:t>
            </a:r>
          </a:p>
          <a:p>
            <a:r>
              <a:rPr lang="en-CA" sz="3600" dirty="0" smtClean="0"/>
              <a:t> LTM to September 2013: 2.3 million</a:t>
            </a:r>
          </a:p>
          <a:p>
            <a:r>
              <a:rPr lang="en-CA" sz="3600" dirty="0" smtClean="0"/>
              <a:t> 2013: 2.4 million</a:t>
            </a:r>
          </a:p>
          <a:p>
            <a:endParaRPr lang="en-CA" sz="3600" dirty="0" smtClean="0"/>
          </a:p>
          <a:p>
            <a:endParaRPr lang="en-CA" sz="3600" dirty="0" smtClean="0"/>
          </a:p>
          <a:p>
            <a:r>
              <a:rPr lang="en-CA" sz="3600" dirty="0" smtClean="0"/>
              <a:t> 2018: 3.7 million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2133600" y="5029200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431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Other Major Assumptions to Financial Forecast</a:t>
            </a:r>
          </a:p>
          <a:p>
            <a:r>
              <a:rPr lang="en-CA" sz="3600" dirty="0" smtClean="0"/>
              <a:t> Revenue / Vehicle Sold:</a:t>
            </a:r>
          </a:p>
          <a:p>
            <a:pPr lvl="1"/>
            <a:r>
              <a:rPr lang="en-CA" sz="3200" dirty="0" smtClean="0"/>
              <a:t> $29,076 in LTM, ramping up to $31,500 in 2018</a:t>
            </a:r>
          </a:p>
          <a:p>
            <a:pPr>
              <a:lnSpc>
                <a:spcPct val="150000"/>
              </a:lnSpc>
            </a:pPr>
            <a:r>
              <a:rPr lang="en-CA" sz="3600" dirty="0" smtClean="0"/>
              <a:t> Gross Margin stable at 16%</a:t>
            </a:r>
          </a:p>
          <a:p>
            <a:pPr>
              <a:lnSpc>
                <a:spcPct val="150000"/>
              </a:lnSpc>
            </a:pPr>
            <a:r>
              <a:rPr lang="en-CA" sz="3600" dirty="0" smtClean="0"/>
              <a:t> Tax rate:</a:t>
            </a:r>
          </a:p>
          <a:p>
            <a:pPr lvl="1"/>
            <a:r>
              <a:rPr lang="en-CA" sz="3200" dirty="0"/>
              <a:t> </a:t>
            </a:r>
            <a:r>
              <a:rPr lang="en-CA" sz="3200" dirty="0" smtClean="0"/>
              <a:t>18.4% in LTM, ramping up to 35.0% in 2018</a:t>
            </a:r>
          </a:p>
          <a:p>
            <a:pPr>
              <a:lnSpc>
                <a:spcPct val="150000"/>
              </a:lnSpc>
            </a:pPr>
            <a:r>
              <a:rPr lang="en-CA" sz="3600" dirty="0"/>
              <a:t> </a:t>
            </a:r>
            <a:r>
              <a:rPr lang="en-CA" sz="3600" dirty="0" smtClean="0"/>
              <a:t>Stable Balance Sheet metrics</a:t>
            </a:r>
          </a:p>
          <a:p>
            <a:pPr lvl="1">
              <a:lnSpc>
                <a:spcPct val="100000"/>
              </a:lnSpc>
            </a:pPr>
            <a:r>
              <a:rPr lang="en-CA" sz="3200" dirty="0" smtClean="0"/>
              <a:t> Payables, receivables, etc.</a:t>
            </a:r>
          </a:p>
        </p:txBody>
      </p:sp>
      <p:sp>
        <p:nvSpPr>
          <p:cNvPr id="6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922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Major Assumptions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to WACC</a:t>
            </a:r>
          </a:p>
          <a:p>
            <a:pPr rtl="0">
              <a:spcBef>
                <a:spcPts val="0"/>
              </a:spcBef>
              <a:buNone/>
            </a:pPr>
            <a:endParaRPr lang="en-US" sz="3600" u="sng" dirty="0"/>
          </a:p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Step 1: Cost of Debt</a:t>
            </a:r>
          </a:p>
          <a:p>
            <a:endParaRPr lang="en-CA" sz="3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04923"/>
            <a:ext cx="6019800" cy="520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039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355725" y="1476375"/>
            <a:ext cx="190500" cy="4446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355725" y="2185988"/>
            <a:ext cx="190500" cy="4446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355725" y="2895600"/>
            <a:ext cx="190500" cy="442799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355725" y="3605212"/>
            <a:ext cx="190500" cy="442799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777875" y="1476375"/>
            <a:ext cx="577799" cy="444600"/>
          </a:xfrm>
          <a:prstGeom prst="rect">
            <a:avLst/>
          </a:prstGeom>
          <a:solidFill>
            <a:srgbClr val="91263B"/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2215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77875" y="2185988"/>
            <a:ext cx="577799" cy="444600"/>
          </a:xfrm>
          <a:prstGeom prst="rect">
            <a:avLst/>
          </a:prstGeom>
          <a:solidFill>
            <a:srgbClr val="91263B"/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2215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777875" y="2895600"/>
            <a:ext cx="577799" cy="442799"/>
          </a:xfrm>
          <a:prstGeom prst="rect">
            <a:avLst/>
          </a:prstGeom>
          <a:solidFill>
            <a:srgbClr val="91263B"/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2215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777875" y="3605212"/>
            <a:ext cx="577799" cy="442799"/>
          </a:xfrm>
          <a:prstGeom prst="rect">
            <a:avLst/>
          </a:prstGeom>
          <a:solidFill>
            <a:srgbClr val="91263B"/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2215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162050" y="1476375"/>
            <a:ext cx="288899" cy="444600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46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7" name="Shape 57"/>
          <p:cNvSpPr/>
          <p:nvPr/>
        </p:nvSpPr>
        <p:spPr>
          <a:xfrm>
            <a:off x="1162050" y="2185988"/>
            <a:ext cx="288899" cy="444600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46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8" name="Shape 58"/>
          <p:cNvSpPr/>
          <p:nvPr/>
        </p:nvSpPr>
        <p:spPr>
          <a:xfrm>
            <a:off x="1162050" y="2895600"/>
            <a:ext cx="288899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46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9" name="Shape 59"/>
          <p:cNvSpPr/>
          <p:nvPr/>
        </p:nvSpPr>
        <p:spPr>
          <a:xfrm>
            <a:off x="1162050" y="3605212"/>
            <a:ext cx="288899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46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60" name="Shape 60"/>
          <p:cNvSpPr/>
          <p:nvPr/>
        </p:nvSpPr>
        <p:spPr>
          <a:xfrm>
            <a:off x="1738313" y="1476375"/>
            <a:ext cx="10563300" cy="444600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baseline="0" dirty="0" smtClean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Company &amp; Industry </a:t>
            </a:r>
            <a:r>
              <a:rPr lang="en-US" sz="2215" b="0" i="0" u="none" strike="noStrike" cap="none" baseline="0" dirty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</a:p>
        </p:txBody>
      </p:sp>
      <p:sp>
        <p:nvSpPr>
          <p:cNvPr id="62" name="Shape 62"/>
          <p:cNvSpPr/>
          <p:nvPr/>
        </p:nvSpPr>
        <p:spPr>
          <a:xfrm>
            <a:off x="1738313" y="2187789"/>
            <a:ext cx="10563300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baseline="0" dirty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</a:p>
        </p:txBody>
      </p:sp>
      <p:sp>
        <p:nvSpPr>
          <p:cNvPr id="63" name="Shape 63"/>
          <p:cNvSpPr/>
          <p:nvPr/>
        </p:nvSpPr>
        <p:spPr>
          <a:xfrm>
            <a:off x="1734634" y="3617630"/>
            <a:ext cx="9872999" cy="4139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baseline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Business Valuation</a:t>
            </a:r>
          </a:p>
        </p:txBody>
      </p:sp>
      <p:sp>
        <p:nvSpPr>
          <p:cNvPr id="64" name="Shape 64"/>
          <p:cNvSpPr/>
          <p:nvPr/>
        </p:nvSpPr>
        <p:spPr>
          <a:xfrm>
            <a:off x="1041829" y="200025"/>
            <a:ext cx="10363200" cy="75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65" name="Shape 65"/>
          <p:cNvSpPr/>
          <p:nvPr/>
        </p:nvSpPr>
        <p:spPr>
          <a:xfrm>
            <a:off x="1355725" y="4316412"/>
            <a:ext cx="190500" cy="442799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77" b="0" i="0" u="none" strike="noStrike" cap="none" baseline="0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77875" y="4316412"/>
            <a:ext cx="577799" cy="442799"/>
          </a:xfrm>
          <a:prstGeom prst="rect">
            <a:avLst/>
          </a:prstGeom>
          <a:solidFill>
            <a:srgbClr val="91263B"/>
          </a:solidFill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endParaRPr sz="2215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162050" y="4316412"/>
            <a:ext cx="288899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46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68" name="Shape 68"/>
          <p:cNvSpPr/>
          <p:nvPr/>
        </p:nvSpPr>
        <p:spPr>
          <a:xfrm>
            <a:off x="1752600" y="4316412"/>
            <a:ext cx="10563300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baseline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Alternatives &amp; Recommendation</a:t>
            </a:r>
          </a:p>
        </p:txBody>
      </p:sp>
      <p:sp>
        <p:nvSpPr>
          <p:cNvPr id="24" name="Shape 62"/>
          <p:cNvSpPr/>
          <p:nvPr/>
        </p:nvSpPr>
        <p:spPr>
          <a:xfrm>
            <a:off x="1738313" y="2895600"/>
            <a:ext cx="10563300" cy="442799"/>
          </a:xfrm>
          <a:prstGeom prst="rect">
            <a:avLst/>
          </a:prstGeom>
          <a:noFill/>
          <a:ln>
            <a:noFill/>
          </a:ln>
        </p:spPr>
        <p:txBody>
          <a:bodyPr lIns="8860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15" b="0" i="0" u="none" strike="noStrike" cap="none" baseline="0" dirty="0" smtClean="0">
                <a:solidFill>
                  <a:srgbClr val="204196"/>
                </a:solidFill>
                <a:latin typeface="Arial"/>
                <a:ea typeface="Arial"/>
                <a:cs typeface="Arial"/>
                <a:sym typeface="Arial"/>
              </a:rPr>
              <a:t>Historical Profile</a:t>
            </a:r>
            <a:endParaRPr lang="en-US" sz="2215" b="0" i="0" u="none" strike="noStrike" cap="none" baseline="0" dirty="0">
              <a:solidFill>
                <a:srgbClr val="2041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Major Assumptions to WACC: 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Step 2: Capital Structure</a:t>
            </a:r>
          </a:p>
          <a:p>
            <a:endParaRPr lang="en-CA" sz="3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6324600" cy="15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74" y="2814638"/>
            <a:ext cx="5044026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3597482"/>
            <a:ext cx="990600" cy="8983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400800" y="3779941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5472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Major Assumptions to WACC: 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Step 3: Management Estimates of WACC</a:t>
            </a:r>
          </a:p>
          <a:p>
            <a:endParaRPr lang="en-CA" dirty="0"/>
          </a:p>
          <a:p>
            <a:r>
              <a:rPr lang="en-CA" sz="3200" dirty="0" smtClean="0"/>
              <a:t> 2010: 15.0% - 15.3%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2011: 14.4% - 16.5%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2012: 16.0% - 16.5%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05683"/>
            <a:ext cx="8991600" cy="25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371600" y="5581841"/>
            <a:ext cx="9753600" cy="8189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398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Major Assumptions to WACC: 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Step 4: Cost of Equity / Implied Beta</a:t>
            </a:r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  <a:p>
            <a:endParaRPr lang="en-CA" sz="3200" dirty="0" smtClean="0"/>
          </a:p>
          <a:p>
            <a:endParaRPr lang="en-CA" sz="3200" dirty="0"/>
          </a:p>
          <a:p>
            <a:pPr marL="514350" indent="-336550"/>
            <a:r>
              <a:rPr lang="en-CA" sz="3200" dirty="0" smtClean="0"/>
              <a:t>Implied Beta is high @ 3.6 however equity investment would remain very risky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4650"/>
            <a:ext cx="1071457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983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1686784" cy="370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15162"/>
            <a:ext cx="7620000" cy="21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62000" y="5334000"/>
            <a:ext cx="9753600" cy="8189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787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DCF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Equity Value</a:t>
            </a:r>
          </a:p>
          <a:p>
            <a:endParaRPr lang="en-CA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9825"/>
            <a:ext cx="90468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9525000" y="4267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10800" y="3733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C00000"/>
                </a:solidFill>
              </a:rPr>
              <a:t>Major influence on model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513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dirty="0"/>
              <a:t>Standard </a:t>
            </a:r>
            <a:r>
              <a:rPr lang="en-US" sz="4000" dirty="0" smtClean="0"/>
              <a:t>Approaches:</a:t>
            </a:r>
            <a:endParaRPr lang="en-US" sz="4000" dirty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Discounted </a:t>
            </a:r>
            <a:r>
              <a:rPr lang="en-US" sz="4000" dirty="0"/>
              <a:t>Free Cash Flow (5-year + TV)</a:t>
            </a:r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Clr>
                <a:srgbClr val="C00000"/>
              </a:buClr>
              <a:buSzPct val="100000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Trading </a:t>
            </a:r>
            <a:r>
              <a:rPr lang="en-US" sz="4000" b="1" dirty="0">
                <a:solidFill>
                  <a:srgbClr val="C00000"/>
                </a:solidFill>
              </a:rPr>
              <a:t>Comps</a:t>
            </a:r>
          </a:p>
          <a:p>
            <a:pPr marL="914400" lvl="0" indent="-45720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Precedent </a:t>
            </a:r>
            <a:r>
              <a:rPr lang="en-US" sz="4000" dirty="0"/>
              <a:t>Transactions</a:t>
            </a:r>
          </a:p>
        </p:txBody>
      </p:sp>
      <p:sp>
        <p:nvSpPr>
          <p:cNvPr id="4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980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</a:t>
            </a:r>
            <a:r>
              <a:rPr lang="en-US" dirty="0" smtClean="0"/>
              <a:t>Trading Comps</a:t>
            </a:r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U.S. and International Comps</a:t>
            </a:r>
            <a:endParaRPr lang="en-US" sz="3600" u="sng" dirty="0"/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US" sz="3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06455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63200" y="2895600"/>
            <a:ext cx="990600" cy="4491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0" y="6019800"/>
            <a:ext cx="990600" cy="4491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712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</a:t>
            </a:r>
            <a:r>
              <a:rPr lang="en-US" dirty="0" smtClean="0"/>
              <a:t>Trading Comps</a:t>
            </a:r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U.S. Comps More Relevant</a:t>
            </a:r>
          </a:p>
          <a:p>
            <a:pPr marL="457200" indent="-279400"/>
            <a:r>
              <a:rPr lang="en-CA" sz="3200" dirty="0" smtClean="0"/>
              <a:t>Chrysler sells 75%-80% of vehicles in North America</a:t>
            </a:r>
          </a:p>
          <a:p>
            <a:pPr marL="457200" indent="-279400"/>
            <a:endParaRPr lang="en-CA" sz="3200" dirty="0" smtClean="0"/>
          </a:p>
          <a:p>
            <a:pPr marL="457200" indent="-279400"/>
            <a:r>
              <a:rPr lang="en-CA" sz="3200" dirty="0" smtClean="0"/>
              <a:t>Company will however benefit from alliance with Fiat</a:t>
            </a:r>
          </a:p>
          <a:p>
            <a:pPr marL="457200" indent="-279400"/>
            <a:endParaRPr lang="en-CA" sz="3200" dirty="0" smtClean="0"/>
          </a:p>
          <a:p>
            <a:pPr marL="457200" indent="-279400"/>
            <a:r>
              <a:rPr lang="en-CA" sz="3200" dirty="0" smtClean="0"/>
              <a:t>Went with 4.25x, similar to Ford</a:t>
            </a:r>
          </a:p>
          <a:p>
            <a:pPr marL="457200" indent="-279400"/>
            <a:endParaRPr lang="en-CA" sz="3200" dirty="0" smtClean="0"/>
          </a:p>
          <a:p>
            <a:pPr marL="457200" indent="-279400"/>
            <a:r>
              <a:rPr lang="en-CA" sz="3200" dirty="0" smtClean="0"/>
              <a:t>Further upside potential as company reduces leverage and / or improve profitability </a:t>
            </a:r>
            <a:endParaRPr lang="en-US" sz="3200" dirty="0" smtClean="0"/>
          </a:p>
        </p:txBody>
      </p:sp>
      <p:sp>
        <p:nvSpPr>
          <p:cNvPr id="4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324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</a:t>
            </a:r>
            <a:r>
              <a:rPr lang="en-US" dirty="0" smtClean="0"/>
              <a:t>Trading Comps</a:t>
            </a:r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Sensitivity</a:t>
            </a:r>
          </a:p>
          <a:p>
            <a:pPr marL="457200" indent="-279400"/>
            <a:endParaRPr lang="en-US" sz="3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173984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0963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dirty="0"/>
              <a:t>Standard </a:t>
            </a:r>
            <a:r>
              <a:rPr lang="en-US" sz="4000" dirty="0" smtClean="0"/>
              <a:t>Approaches:</a:t>
            </a:r>
            <a:endParaRPr lang="en-US" sz="4000" dirty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 smtClean="0"/>
              <a:t>Discounted </a:t>
            </a:r>
            <a:r>
              <a:rPr lang="en-US" sz="4000" dirty="0"/>
              <a:t>Free Cash Flow (5-year + TV)</a:t>
            </a:r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 rtl="0">
              <a:spcBef>
                <a:spcPts val="0"/>
              </a:spcBef>
              <a:buClrTx/>
              <a:buSzPct val="100000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Trading </a:t>
            </a:r>
            <a:r>
              <a:rPr lang="en-US" sz="4000" dirty="0">
                <a:solidFill>
                  <a:schemeClr val="tx1"/>
                </a:solidFill>
              </a:rPr>
              <a:t>Comps</a:t>
            </a:r>
          </a:p>
          <a:p>
            <a:pPr marL="914400" lvl="0" indent="-45720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  <a:p>
            <a:pPr marL="914400" lvl="0" indent="-457200">
              <a:spcBef>
                <a:spcPts val="0"/>
              </a:spcBef>
              <a:buClr>
                <a:srgbClr val="C00000"/>
              </a:buClr>
              <a:buSzPct val="100000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Precedent </a:t>
            </a:r>
            <a:r>
              <a:rPr lang="en-US" sz="4000" b="1" dirty="0">
                <a:solidFill>
                  <a:srgbClr val="C00000"/>
                </a:solidFill>
              </a:rPr>
              <a:t>Transactions</a:t>
            </a:r>
          </a:p>
        </p:txBody>
      </p:sp>
      <p:sp>
        <p:nvSpPr>
          <p:cNvPr id="4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6615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041829" y="2362200"/>
            <a:ext cx="10363200" cy="190500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COMPANY &amp; INDUSTRY ANALYSIS</a:t>
            </a:r>
            <a:endParaRPr lang="en-US" sz="54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79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Valuation: </a:t>
            </a:r>
            <a:r>
              <a:rPr lang="en-US" dirty="0" smtClean="0"/>
              <a:t>Precedent Transactions</a:t>
            </a:r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 u="sng" dirty="0" smtClean="0"/>
              <a:t>Three Historical Transactions</a:t>
            </a:r>
            <a:endParaRPr lang="en-US" sz="3600" u="sng" dirty="0"/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-US" sz="36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9800"/>
            <a:ext cx="1161393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515600" y="3429000"/>
            <a:ext cx="990600" cy="9906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1954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u="sng" dirty="0" smtClean="0"/>
              <a:t>Summary of Three Approaches</a:t>
            </a:r>
            <a:endParaRPr lang="en-US" sz="4000" u="sng" dirty="0"/>
          </a:p>
          <a:p>
            <a:pPr marL="914400" lvl="0" indent="-457200" rtl="0">
              <a:spcBef>
                <a:spcPts val="0"/>
              </a:spcBef>
              <a:buSzPct val="100000"/>
              <a:buAutoNum type="arabicPeriod"/>
            </a:pPr>
            <a:endParaRPr lang="en-US" sz="4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118102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360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599" cy="481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4000" u="sng" dirty="0" smtClean="0"/>
              <a:t>Considerations to Valuation</a:t>
            </a:r>
            <a:endParaRPr lang="en-US" sz="4000" u="sng" dirty="0"/>
          </a:p>
          <a:p>
            <a:pPr marL="857250" indent="-400050">
              <a:buSzPct val="100000"/>
            </a:pPr>
            <a:endParaRPr lang="en-CA" sz="3600" dirty="0" smtClean="0"/>
          </a:p>
          <a:p>
            <a:pPr marL="857250" indent="-400050">
              <a:buSzPct val="100000"/>
            </a:pPr>
            <a:r>
              <a:rPr lang="en-CA" sz="3600" dirty="0" smtClean="0"/>
              <a:t>Treatment of Pension Deficit</a:t>
            </a:r>
          </a:p>
          <a:p>
            <a:pPr marL="857250" indent="-400050">
              <a:buSzPct val="100000"/>
            </a:pPr>
            <a:endParaRPr lang="en-CA" sz="3600" dirty="0" smtClean="0"/>
          </a:p>
          <a:p>
            <a:pPr marL="857250" indent="-400050">
              <a:buSzPct val="100000"/>
            </a:pPr>
            <a:r>
              <a:rPr lang="en-CA" sz="3600" dirty="0" smtClean="0"/>
              <a:t>Value of Control Premium </a:t>
            </a:r>
          </a:p>
          <a:p>
            <a:pPr marL="1314450" lvl="1" indent="-400050">
              <a:buSzPct val="100000"/>
            </a:pPr>
            <a:r>
              <a:rPr lang="en-CA" sz="3200" dirty="0" smtClean="0"/>
              <a:t>Transaction in the works since 2009</a:t>
            </a:r>
          </a:p>
          <a:p>
            <a:pPr marL="857250" indent="-400050">
              <a:buSzPct val="100000"/>
            </a:pPr>
            <a:endParaRPr lang="en-CA" sz="3600" dirty="0" smtClean="0"/>
          </a:p>
          <a:p>
            <a:pPr marL="857250" indent="-400050">
              <a:buSzPct val="100000"/>
            </a:pPr>
            <a:r>
              <a:rPr lang="en-CA" sz="3600" dirty="0" smtClean="0"/>
              <a:t>Fiat </a:t>
            </a:r>
            <a:r>
              <a:rPr lang="en-CA" sz="3600" dirty="0" err="1" smtClean="0"/>
              <a:t>SpA</a:t>
            </a:r>
            <a:r>
              <a:rPr lang="en-CA" sz="3600" dirty="0" smtClean="0"/>
              <a:t> alliance going forward</a:t>
            </a:r>
            <a:endParaRPr lang="en-US" sz="3600" dirty="0" smtClean="0"/>
          </a:p>
        </p:txBody>
      </p:sp>
      <p:sp>
        <p:nvSpPr>
          <p:cNvPr id="5" name="Shape 47"/>
          <p:cNvSpPr txBox="1">
            <a:spLocks noGrp="1"/>
          </p:cNvSpPr>
          <p:nvPr>
            <p:ph type="sldNum" idx="12"/>
          </p:nvPr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1" i="0" u="none" strike="noStrike" cap="none" baseline="0">
                <a:solidFill>
                  <a:srgbClr val="004E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en-US" sz="1800" b="1" i="0" u="none" strike="noStrike" cap="none" baseline="0">
              <a:solidFill>
                <a:srgbClr val="004E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666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041829" y="2743200"/>
            <a:ext cx="10363200" cy="129540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RECOMMENDATION</a:t>
            </a:r>
            <a:endParaRPr lang="en-US" sz="54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33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70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Board of Director’s Duties</a:t>
            </a:r>
            <a:endParaRPr lang="en-US" dirty="0">
              <a:uFillTx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38200" y="1612288"/>
            <a:ext cx="10515600" cy="959400"/>
          </a:xfrm>
          <a:custGeom>
            <a:avLst/>
            <a:gdLst>
              <a:gd name="connsiteX0" fmla="*/ 0 w 10515600"/>
              <a:gd name="connsiteY0" fmla="*/ 159903 h 959400"/>
              <a:gd name="connsiteX1" fmla="*/ 159903 w 10515600"/>
              <a:gd name="connsiteY1" fmla="*/ 0 h 959400"/>
              <a:gd name="connsiteX2" fmla="*/ 10355697 w 10515600"/>
              <a:gd name="connsiteY2" fmla="*/ 0 h 959400"/>
              <a:gd name="connsiteX3" fmla="*/ 10515600 w 10515600"/>
              <a:gd name="connsiteY3" fmla="*/ 159903 h 959400"/>
              <a:gd name="connsiteX4" fmla="*/ 10515600 w 10515600"/>
              <a:gd name="connsiteY4" fmla="*/ 799497 h 959400"/>
              <a:gd name="connsiteX5" fmla="*/ 10355697 w 10515600"/>
              <a:gd name="connsiteY5" fmla="*/ 959400 h 959400"/>
              <a:gd name="connsiteX6" fmla="*/ 159903 w 10515600"/>
              <a:gd name="connsiteY6" fmla="*/ 959400 h 959400"/>
              <a:gd name="connsiteX7" fmla="*/ 0 w 10515600"/>
              <a:gd name="connsiteY7" fmla="*/ 799497 h 959400"/>
              <a:gd name="connsiteX8" fmla="*/ 0 w 10515600"/>
              <a:gd name="connsiteY8" fmla="*/ 159903 h 9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59400">
                <a:moveTo>
                  <a:pt x="0" y="159903"/>
                </a:moveTo>
                <a:cubicBezTo>
                  <a:pt x="0" y="71591"/>
                  <a:pt x="71591" y="0"/>
                  <a:pt x="159903" y="0"/>
                </a:cubicBezTo>
                <a:lnTo>
                  <a:pt x="10355697" y="0"/>
                </a:lnTo>
                <a:cubicBezTo>
                  <a:pt x="10444009" y="0"/>
                  <a:pt x="10515600" y="71591"/>
                  <a:pt x="10515600" y="159903"/>
                </a:cubicBezTo>
                <a:lnTo>
                  <a:pt x="10515600" y="799497"/>
                </a:lnTo>
                <a:cubicBezTo>
                  <a:pt x="10515600" y="887809"/>
                  <a:pt x="10444009" y="959400"/>
                  <a:pt x="10355697" y="959400"/>
                </a:cubicBezTo>
                <a:lnTo>
                  <a:pt x="159903" y="959400"/>
                </a:lnTo>
                <a:cubicBezTo>
                  <a:pt x="71591" y="959400"/>
                  <a:pt x="0" y="887809"/>
                  <a:pt x="0" y="799497"/>
                </a:cubicBezTo>
                <a:lnTo>
                  <a:pt x="0" y="159903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9234" tIns="199234" rIns="199234" bIns="199234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Fiduciary Duty</a:t>
            </a:r>
            <a:endParaRPr lang="en-US" sz="4000" kern="1200" dirty="0"/>
          </a:p>
        </p:txBody>
      </p:sp>
      <p:sp>
        <p:nvSpPr>
          <p:cNvPr id="6" name="Freeform 5"/>
          <p:cNvSpPr/>
          <p:nvPr/>
        </p:nvSpPr>
        <p:spPr>
          <a:xfrm>
            <a:off x="838200" y="2819399"/>
            <a:ext cx="10515600" cy="1698089"/>
          </a:xfrm>
          <a:custGeom>
            <a:avLst/>
            <a:gdLst>
              <a:gd name="connsiteX0" fmla="*/ 0 w 10515600"/>
              <a:gd name="connsiteY0" fmla="*/ 0 h 1945800"/>
              <a:gd name="connsiteX1" fmla="*/ 10515600 w 10515600"/>
              <a:gd name="connsiteY1" fmla="*/ 0 h 1945800"/>
              <a:gd name="connsiteX2" fmla="*/ 10515600 w 10515600"/>
              <a:gd name="connsiteY2" fmla="*/ 1945800 h 1945800"/>
              <a:gd name="connsiteX3" fmla="*/ 0 w 10515600"/>
              <a:gd name="connsiteY3" fmla="*/ 1945800 h 1945800"/>
              <a:gd name="connsiteX4" fmla="*/ 0 w 10515600"/>
              <a:gd name="connsiteY4" fmla="*/ 0 h 194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945800">
                <a:moveTo>
                  <a:pt x="0" y="0"/>
                </a:moveTo>
                <a:lnTo>
                  <a:pt x="10515600" y="0"/>
                </a:lnTo>
                <a:lnTo>
                  <a:pt x="10515600" y="1945800"/>
                </a:lnTo>
                <a:lnTo>
                  <a:pt x="0" y="1945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50800" rIns="284480" bIns="50800" numCol="1" spcCol="1270" anchor="t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b="0" i="0" kern="1200" dirty="0" smtClean="0"/>
              <a:t>Care: Must act in good faith for the company's best interest</a:t>
            </a:r>
            <a:endParaRPr lang="en-US" sz="28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smtClean="0"/>
              <a:t>Loyalty: Protect the interests of the corporation/refrain from conduct which would injure the corporation or shareholders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8200" y="4517489"/>
            <a:ext cx="10515600" cy="959400"/>
          </a:xfrm>
          <a:custGeom>
            <a:avLst/>
            <a:gdLst>
              <a:gd name="connsiteX0" fmla="*/ 0 w 10515600"/>
              <a:gd name="connsiteY0" fmla="*/ 159903 h 959400"/>
              <a:gd name="connsiteX1" fmla="*/ 159903 w 10515600"/>
              <a:gd name="connsiteY1" fmla="*/ 0 h 959400"/>
              <a:gd name="connsiteX2" fmla="*/ 10355697 w 10515600"/>
              <a:gd name="connsiteY2" fmla="*/ 0 h 959400"/>
              <a:gd name="connsiteX3" fmla="*/ 10515600 w 10515600"/>
              <a:gd name="connsiteY3" fmla="*/ 159903 h 959400"/>
              <a:gd name="connsiteX4" fmla="*/ 10515600 w 10515600"/>
              <a:gd name="connsiteY4" fmla="*/ 799497 h 959400"/>
              <a:gd name="connsiteX5" fmla="*/ 10355697 w 10515600"/>
              <a:gd name="connsiteY5" fmla="*/ 959400 h 959400"/>
              <a:gd name="connsiteX6" fmla="*/ 159903 w 10515600"/>
              <a:gd name="connsiteY6" fmla="*/ 959400 h 959400"/>
              <a:gd name="connsiteX7" fmla="*/ 0 w 10515600"/>
              <a:gd name="connsiteY7" fmla="*/ 799497 h 959400"/>
              <a:gd name="connsiteX8" fmla="*/ 0 w 10515600"/>
              <a:gd name="connsiteY8" fmla="*/ 159903 h 9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959400">
                <a:moveTo>
                  <a:pt x="0" y="159903"/>
                </a:moveTo>
                <a:cubicBezTo>
                  <a:pt x="0" y="71591"/>
                  <a:pt x="71591" y="0"/>
                  <a:pt x="159903" y="0"/>
                </a:cubicBezTo>
                <a:lnTo>
                  <a:pt x="10355697" y="0"/>
                </a:lnTo>
                <a:cubicBezTo>
                  <a:pt x="10444009" y="0"/>
                  <a:pt x="10515600" y="71591"/>
                  <a:pt x="10515600" y="159903"/>
                </a:cubicBezTo>
                <a:lnTo>
                  <a:pt x="10515600" y="799497"/>
                </a:lnTo>
                <a:cubicBezTo>
                  <a:pt x="10515600" y="887809"/>
                  <a:pt x="10444009" y="959400"/>
                  <a:pt x="10355697" y="959400"/>
                </a:cubicBezTo>
                <a:lnTo>
                  <a:pt x="159903" y="959400"/>
                </a:lnTo>
                <a:cubicBezTo>
                  <a:pt x="71591" y="959400"/>
                  <a:pt x="0" y="887809"/>
                  <a:pt x="0" y="799497"/>
                </a:cubicBezTo>
                <a:lnTo>
                  <a:pt x="0" y="159903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99234" tIns="199234" rIns="199234" bIns="199234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Revlon duty (Applies if a takeover is imminent)</a:t>
            </a:r>
            <a:endParaRPr lang="en-US" sz="3600" kern="1200" dirty="0"/>
          </a:p>
        </p:txBody>
      </p:sp>
      <p:sp>
        <p:nvSpPr>
          <p:cNvPr id="8" name="Freeform 7"/>
          <p:cNvSpPr/>
          <p:nvPr/>
        </p:nvSpPr>
        <p:spPr>
          <a:xfrm>
            <a:off x="838200" y="5476889"/>
            <a:ext cx="10515600" cy="972900"/>
          </a:xfrm>
          <a:custGeom>
            <a:avLst/>
            <a:gdLst>
              <a:gd name="connsiteX0" fmla="*/ 0 w 10515600"/>
              <a:gd name="connsiteY0" fmla="*/ 0 h 972900"/>
              <a:gd name="connsiteX1" fmla="*/ 10515600 w 10515600"/>
              <a:gd name="connsiteY1" fmla="*/ 0 h 972900"/>
              <a:gd name="connsiteX2" fmla="*/ 10515600 w 10515600"/>
              <a:gd name="connsiteY2" fmla="*/ 972900 h 972900"/>
              <a:gd name="connsiteX3" fmla="*/ 0 w 10515600"/>
              <a:gd name="connsiteY3" fmla="*/ 972900 h 972900"/>
              <a:gd name="connsiteX4" fmla="*/ 0 w 10515600"/>
              <a:gd name="connsiteY4" fmla="*/ 0 h 9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972900">
                <a:moveTo>
                  <a:pt x="0" y="0"/>
                </a:moveTo>
                <a:lnTo>
                  <a:pt x="10515600" y="0"/>
                </a:lnTo>
                <a:lnTo>
                  <a:pt x="10515600" y="972900"/>
                </a:lnTo>
                <a:lnTo>
                  <a:pt x="0" y="972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50800" rIns="284480" bIns="50800" numCol="1" spcCol="1270" anchor="t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b="0" i="0" kern="1200" dirty="0" smtClean="0"/>
              <a:t>Must make reasonable effort to obtain the highest value for a company</a:t>
            </a:r>
            <a:endParaRPr lang="en-US" sz="2800" kern="1200" dirty="0"/>
          </a:p>
        </p:txBody>
      </p:sp>
      <p:sp>
        <p:nvSpPr>
          <p:cNvPr id="9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34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Obvious legal conflict of interest</a:t>
            </a: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204537" y="5727031"/>
            <a:ext cx="11863137" cy="6015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uFillTx/>
              </a:rPr>
              <a:t>Form an independent committee</a:t>
            </a:r>
            <a:endParaRPr lang="en-US" sz="3600" dirty="0">
              <a:uFillTx/>
            </a:endParaRPr>
          </a:p>
        </p:txBody>
      </p:sp>
      <p:sp>
        <p:nvSpPr>
          <p:cNvPr id="19" name="Minus 18"/>
          <p:cNvSpPr>
            <a:spLocks/>
          </p:cNvSpPr>
          <p:nvPr/>
        </p:nvSpPr>
        <p:spPr>
          <a:xfrm rot="21300000">
            <a:off x="5938402" y="3247575"/>
            <a:ext cx="6110403" cy="699733"/>
          </a:xfrm>
          <a:prstGeom prst="mathMinus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Down Arrow 19"/>
          <p:cNvSpPr>
            <a:spLocks/>
          </p:cNvSpPr>
          <p:nvPr/>
        </p:nvSpPr>
        <p:spPr>
          <a:xfrm>
            <a:off x="6657312" y="1909342"/>
            <a:ext cx="1844441" cy="1703671"/>
          </a:xfrm>
          <a:prstGeom prst="down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>
            <a:spLocks/>
          </p:cNvSpPr>
          <p:nvPr/>
        </p:nvSpPr>
        <p:spPr>
          <a:xfrm>
            <a:off x="9178048" y="1467853"/>
            <a:ext cx="1967403" cy="1788855"/>
          </a:xfrm>
          <a:custGeom>
            <a:avLst/>
            <a:gdLst>
              <a:gd name="connsiteX0" fmla="*/ 0 w 1967403"/>
              <a:gd name="connsiteY0" fmla="*/ 0 h 1788855"/>
              <a:gd name="connsiteX1" fmla="*/ 1967403 w 1967403"/>
              <a:gd name="connsiteY1" fmla="*/ 0 h 1788855"/>
              <a:gd name="connsiteX2" fmla="*/ 1967403 w 1967403"/>
              <a:gd name="connsiteY2" fmla="*/ 1788855 h 1788855"/>
              <a:gd name="connsiteX3" fmla="*/ 0 w 1967403"/>
              <a:gd name="connsiteY3" fmla="*/ 1788855 h 1788855"/>
              <a:gd name="connsiteX4" fmla="*/ 0 w 1967403"/>
              <a:gd name="connsiteY4" fmla="*/ 0 h 178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403" h="1788855">
                <a:moveTo>
                  <a:pt x="0" y="0"/>
                </a:moveTo>
                <a:lnTo>
                  <a:pt x="1967403" y="0"/>
                </a:lnTo>
                <a:lnTo>
                  <a:pt x="1967403" y="1788855"/>
                </a:lnTo>
                <a:lnTo>
                  <a:pt x="0" y="17888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220472" bIns="220472" numCol="1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>
                <a:uFillTx/>
              </a:rPr>
              <a:t>Pay the Lowest Price</a:t>
            </a:r>
            <a:endParaRPr lang="en-US" sz="3100" kern="1200" dirty="0">
              <a:uFillTx/>
            </a:endParaRPr>
          </a:p>
        </p:txBody>
      </p:sp>
      <p:sp>
        <p:nvSpPr>
          <p:cNvPr id="22" name="Up Arrow 21"/>
          <p:cNvSpPr>
            <a:spLocks/>
          </p:cNvSpPr>
          <p:nvPr/>
        </p:nvSpPr>
        <p:spPr>
          <a:xfrm>
            <a:off x="9485455" y="3581870"/>
            <a:ext cx="1844441" cy="1703671"/>
          </a:xfrm>
          <a:prstGeom prst="upArrow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>
            <a:spLocks/>
          </p:cNvSpPr>
          <p:nvPr/>
        </p:nvSpPr>
        <p:spPr>
          <a:xfrm>
            <a:off x="6841756" y="3938176"/>
            <a:ext cx="1967403" cy="1788855"/>
          </a:xfrm>
          <a:custGeom>
            <a:avLst/>
            <a:gdLst>
              <a:gd name="connsiteX0" fmla="*/ 0 w 1967403"/>
              <a:gd name="connsiteY0" fmla="*/ 0 h 1788855"/>
              <a:gd name="connsiteX1" fmla="*/ 1967403 w 1967403"/>
              <a:gd name="connsiteY1" fmla="*/ 0 h 1788855"/>
              <a:gd name="connsiteX2" fmla="*/ 1967403 w 1967403"/>
              <a:gd name="connsiteY2" fmla="*/ 1788855 h 1788855"/>
              <a:gd name="connsiteX3" fmla="*/ 0 w 1967403"/>
              <a:gd name="connsiteY3" fmla="*/ 1788855 h 1788855"/>
              <a:gd name="connsiteX4" fmla="*/ 0 w 1967403"/>
              <a:gd name="connsiteY4" fmla="*/ 0 h 178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403" h="1788855">
                <a:moveTo>
                  <a:pt x="0" y="0"/>
                </a:moveTo>
                <a:lnTo>
                  <a:pt x="1967403" y="0"/>
                </a:lnTo>
                <a:lnTo>
                  <a:pt x="1967403" y="1788855"/>
                </a:lnTo>
                <a:lnTo>
                  <a:pt x="0" y="17888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220472" bIns="220472" numCol="1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>
                <a:uFillTx/>
              </a:rPr>
              <a:t>Get the highest bid</a:t>
            </a:r>
            <a:endParaRPr lang="en-US" sz="3100" kern="1200" dirty="0"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9326" y="577516"/>
            <a:ext cx="3423843" cy="2567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5455" y="4216659"/>
            <a:ext cx="1904129" cy="10948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4537" y="1235122"/>
            <a:ext cx="4867275" cy="4476750"/>
            <a:chOff x="204537" y="1235122"/>
            <a:chExt cx="4867275" cy="4476750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6708643"/>
                </p:ext>
              </p:extLst>
            </p:nvPr>
          </p:nvGraphicFramePr>
          <p:xfrm>
            <a:off x="204537" y="1235122"/>
            <a:ext cx="4867275" cy="4476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819400" y="2982627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6195" y="2898963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19862" y="3631984"/>
              <a:ext cx="3273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4094850" y="2165687"/>
            <a:ext cx="2630803" cy="10910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/>
          </p:cNvSpPr>
          <p:nvPr/>
        </p:nvSpPr>
        <p:spPr>
          <a:xfrm>
            <a:off x="4819847" y="1676400"/>
            <a:ext cx="1316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uFillTx/>
              </a:rPr>
              <a:t>Fiduciary</a:t>
            </a:r>
          </a:p>
          <a:p>
            <a:r>
              <a:rPr lang="en-US" sz="2400" dirty="0" smtClean="0">
                <a:uFillTx/>
              </a:rPr>
              <a:t>Duty</a:t>
            </a:r>
            <a:endParaRPr lang="en-US" sz="2400" dirty="0">
              <a:uFillTx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4985532" y="4764096"/>
            <a:ext cx="1032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uFillTx/>
              </a:rPr>
              <a:t>Revlon</a:t>
            </a:r>
          </a:p>
          <a:p>
            <a:r>
              <a:rPr lang="en-US" sz="2400" dirty="0" smtClean="0">
                <a:uFillTx/>
              </a:rPr>
              <a:t>Duty</a:t>
            </a:r>
            <a:endParaRPr lang="en-US" sz="2400" dirty="0">
              <a:uFillTx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94850" y="3622238"/>
            <a:ext cx="2560620" cy="14618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35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Recommendation</a:t>
            </a:r>
            <a:endParaRPr lang="en-US" dirty="0">
              <a:uFillTx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38200" y="1642232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Still in a conflict of interest between fiduciary duties to:</a:t>
            </a:r>
            <a:endParaRPr lang="en-US" sz="3200" kern="1200" dirty="0"/>
          </a:p>
        </p:txBody>
      </p:sp>
      <p:sp>
        <p:nvSpPr>
          <p:cNvPr id="8" name="Freeform 7"/>
          <p:cNvSpPr/>
          <p:nvPr/>
        </p:nvSpPr>
        <p:spPr>
          <a:xfrm>
            <a:off x="838200" y="2563350"/>
            <a:ext cx="10515600" cy="941850"/>
          </a:xfrm>
          <a:custGeom>
            <a:avLst/>
            <a:gdLst>
              <a:gd name="connsiteX0" fmla="*/ 0 w 10515600"/>
              <a:gd name="connsiteY0" fmla="*/ 0 h 941850"/>
              <a:gd name="connsiteX1" fmla="*/ 10515600 w 10515600"/>
              <a:gd name="connsiteY1" fmla="*/ 0 h 941850"/>
              <a:gd name="connsiteX2" fmla="*/ 10515600 w 10515600"/>
              <a:gd name="connsiteY2" fmla="*/ 941850 h 941850"/>
              <a:gd name="connsiteX3" fmla="*/ 0 w 10515600"/>
              <a:gd name="connsiteY3" fmla="*/ 941850 h 941850"/>
              <a:gd name="connsiteX4" fmla="*/ 0 w 10515600"/>
              <a:gd name="connsiteY4" fmla="*/ 0 h 9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941850">
                <a:moveTo>
                  <a:pt x="0" y="0"/>
                </a:moveTo>
                <a:lnTo>
                  <a:pt x="10515600" y="0"/>
                </a:lnTo>
                <a:lnTo>
                  <a:pt x="10515600" y="941850"/>
                </a:lnTo>
                <a:lnTo>
                  <a:pt x="0" y="94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kern="1200" dirty="0" smtClean="0"/>
              <a:t>Chrysler: Pay as little as possible for buy back</a:t>
            </a:r>
            <a:endParaRPr lang="en-US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kern="1200" dirty="0" smtClean="0"/>
              <a:t>Shareholders: Get as much as possible for sale</a:t>
            </a:r>
            <a:endParaRPr lang="en-US" sz="2700" kern="1200" dirty="0"/>
          </a:p>
        </p:txBody>
      </p:sp>
      <p:sp>
        <p:nvSpPr>
          <p:cNvPr id="9" name="Freeform 8"/>
          <p:cNvSpPr/>
          <p:nvPr/>
        </p:nvSpPr>
        <p:spPr>
          <a:xfrm>
            <a:off x="838200" y="3592006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/>
              <a:t>Recommend shareholders to accept anything between</a:t>
            </a:r>
            <a:endParaRPr lang="en-US" sz="3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838200" y="4572000"/>
            <a:ext cx="10515600" cy="941850"/>
          </a:xfrm>
          <a:custGeom>
            <a:avLst/>
            <a:gdLst>
              <a:gd name="connsiteX0" fmla="*/ 0 w 10515600"/>
              <a:gd name="connsiteY0" fmla="*/ 0 h 941850"/>
              <a:gd name="connsiteX1" fmla="*/ 10515600 w 10515600"/>
              <a:gd name="connsiteY1" fmla="*/ 0 h 941850"/>
              <a:gd name="connsiteX2" fmla="*/ 10515600 w 10515600"/>
              <a:gd name="connsiteY2" fmla="*/ 941850 h 941850"/>
              <a:gd name="connsiteX3" fmla="*/ 0 w 10515600"/>
              <a:gd name="connsiteY3" fmla="*/ 941850 h 941850"/>
              <a:gd name="connsiteX4" fmla="*/ 0 w 10515600"/>
              <a:gd name="connsiteY4" fmla="*/ 0 h 9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941850">
                <a:moveTo>
                  <a:pt x="0" y="0"/>
                </a:moveTo>
                <a:lnTo>
                  <a:pt x="10515600" y="0"/>
                </a:lnTo>
                <a:lnTo>
                  <a:pt x="10515600" y="941850"/>
                </a:lnTo>
                <a:lnTo>
                  <a:pt x="0" y="94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kern="1200" dirty="0" smtClean="0"/>
              <a:t>Low: $3.9B</a:t>
            </a:r>
            <a:endParaRPr lang="en-US" sz="2700" kern="1200" dirty="0"/>
          </a:p>
          <a:p>
            <a:pPr marL="228600" lvl="1" indent="-2286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700" kern="1200" dirty="0" smtClean="0"/>
              <a:t>High: $4.1B</a:t>
            </a:r>
            <a:endParaRPr lang="en-US" sz="2700" kern="1200" dirty="0"/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204537" y="5684420"/>
            <a:ext cx="11863137" cy="6015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uFillTx/>
              </a:rPr>
              <a:t>Set range to ensure acting in total neutrality</a:t>
            </a:r>
            <a:endParaRPr lang="en-US" sz="3600" dirty="0">
              <a:uFillTx/>
            </a:endParaRPr>
          </a:p>
        </p:txBody>
      </p:sp>
      <p:sp>
        <p:nvSpPr>
          <p:cNvPr id="11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36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consideration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26588"/>
              </p:ext>
            </p:extLst>
          </p:nvPr>
        </p:nvGraphicFramePr>
        <p:xfrm>
          <a:off x="838199" y="1143000"/>
          <a:ext cx="10423359" cy="440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>
            <a:spLocks/>
          </p:cNvSpPr>
          <p:nvPr/>
        </p:nvSpPr>
        <p:spPr>
          <a:xfrm>
            <a:off x="204537" y="5753960"/>
            <a:ext cx="11863137" cy="6015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uFillTx/>
              </a:rPr>
              <a:t>Ensure cash from Chrysler’s RE doesn’t impact operations</a:t>
            </a:r>
            <a:endParaRPr lang="en-US" sz="3200" dirty="0">
              <a:uFillTx/>
            </a:endParaRPr>
          </a:p>
        </p:txBody>
      </p:sp>
      <p:sp>
        <p:nvSpPr>
          <p:cNvPr id="6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37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Questions?</a:t>
            </a:r>
            <a:endParaRPr lang="en-US" dirty="0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844824"/>
            <a:ext cx="5836598" cy="335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4171370"/>
            <a:ext cx="3986429" cy="2534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539" y="1701800"/>
            <a:ext cx="4524375" cy="2876550"/>
          </a:xfrm>
          <a:prstGeom prst="rect">
            <a:avLst/>
          </a:prstGeom>
        </p:spPr>
      </p:pic>
      <p:sp>
        <p:nvSpPr>
          <p:cNvPr id="8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38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919515"/>
            <a:ext cx="10515600" cy="739275"/>
          </a:xfrm>
        </p:spPr>
        <p:txBody>
          <a:bodyPr/>
          <a:lstStyle/>
          <a:p>
            <a:r>
              <a:rPr lang="en-US" dirty="0"/>
              <a:t>Brief History of </a:t>
            </a:r>
            <a:r>
              <a:rPr lang="en-US" dirty="0" smtClean="0"/>
              <a:t>Chrysler:</a:t>
            </a:r>
            <a:endParaRPr lang="fr-CA" dirty="0"/>
          </a:p>
        </p:txBody>
      </p:sp>
      <p:sp>
        <p:nvSpPr>
          <p:cNvPr id="12" name="OTLSHAPE_TB_00000000000000000000000000000000_ScaleContainer"/>
          <p:cNvSpPr/>
          <p:nvPr>
            <p:custDataLst>
              <p:tags r:id="rId1"/>
            </p:custDataLst>
          </p:nvPr>
        </p:nvSpPr>
        <p:spPr>
          <a:xfrm>
            <a:off x="1301444" y="2999714"/>
            <a:ext cx="9747555" cy="810286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TLSHAPE_TB_00000000000000000000000000000000_TimescaleInterval2"/>
          <p:cNvSpPr txBox="1"/>
          <p:nvPr>
            <p:custDataLst>
              <p:tags r:id="rId2"/>
            </p:custDataLst>
          </p:nvPr>
        </p:nvSpPr>
        <p:spPr>
          <a:xfrm>
            <a:off x="3438307" y="3268177"/>
            <a:ext cx="828893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1930</a:t>
            </a:r>
            <a:endParaRPr lang="en-US" sz="2000" b="1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OTLSHAPE_TB_00000000000000000000000000000000_Separator3"/>
          <p:cNvCxnSpPr/>
          <p:nvPr>
            <p:custDataLst>
              <p:tags r:id="rId3"/>
            </p:custDataLst>
          </p:nvPr>
        </p:nvCxnSpPr>
        <p:spPr>
          <a:xfrm>
            <a:off x="5507586" y="3217219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4"/>
          <p:cNvSpPr txBox="1"/>
          <p:nvPr>
            <p:custDataLst>
              <p:tags r:id="rId4"/>
            </p:custDataLst>
          </p:nvPr>
        </p:nvSpPr>
        <p:spPr>
          <a:xfrm>
            <a:off x="5677415" y="3272458"/>
            <a:ext cx="842867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1960</a:t>
            </a:r>
            <a:endParaRPr lang="en-US" sz="2000" b="1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4"/>
          <p:cNvCxnSpPr/>
          <p:nvPr>
            <p:custDataLst>
              <p:tags r:id="rId5"/>
            </p:custDataLst>
          </p:nvPr>
        </p:nvCxnSpPr>
        <p:spPr>
          <a:xfrm>
            <a:off x="6300899" y="3217219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5"/>
          <p:cNvSpPr txBox="1"/>
          <p:nvPr>
            <p:custDataLst>
              <p:tags r:id="rId6"/>
            </p:custDataLst>
          </p:nvPr>
        </p:nvSpPr>
        <p:spPr>
          <a:xfrm>
            <a:off x="6406931" y="3272458"/>
            <a:ext cx="829905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1970</a:t>
            </a:r>
            <a:endParaRPr lang="en-US" sz="2000" b="1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5"/>
          <p:cNvCxnSpPr/>
          <p:nvPr>
            <p:custDataLst>
              <p:tags r:id="rId7"/>
            </p:custDataLst>
          </p:nvPr>
        </p:nvCxnSpPr>
        <p:spPr>
          <a:xfrm>
            <a:off x="7017356" y="3217219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6"/>
          <p:cNvSpPr txBox="1"/>
          <p:nvPr>
            <p:custDataLst>
              <p:tags r:id="rId8"/>
            </p:custDataLst>
          </p:nvPr>
        </p:nvSpPr>
        <p:spPr>
          <a:xfrm>
            <a:off x="7184944" y="3272458"/>
            <a:ext cx="738994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1980</a:t>
            </a:r>
            <a:endParaRPr lang="en-US" sz="2000" b="1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6"/>
          <p:cNvCxnSpPr/>
          <p:nvPr>
            <p:custDataLst>
              <p:tags r:id="rId9"/>
            </p:custDataLst>
          </p:nvPr>
        </p:nvCxnSpPr>
        <p:spPr>
          <a:xfrm>
            <a:off x="7840330" y="3204513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7"/>
          <p:cNvSpPr txBox="1"/>
          <p:nvPr>
            <p:custDataLst>
              <p:tags r:id="rId10"/>
            </p:custDataLst>
          </p:nvPr>
        </p:nvSpPr>
        <p:spPr>
          <a:xfrm>
            <a:off x="7978258" y="3251192"/>
            <a:ext cx="851797" cy="2056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1990</a:t>
            </a:r>
            <a:endParaRPr lang="en-US" sz="2000" b="1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7"/>
          <p:cNvCxnSpPr/>
          <p:nvPr>
            <p:custDataLst>
              <p:tags r:id="rId11"/>
            </p:custDataLst>
          </p:nvPr>
        </p:nvCxnSpPr>
        <p:spPr>
          <a:xfrm>
            <a:off x="8654789" y="3227701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8"/>
          <p:cNvSpPr txBox="1"/>
          <p:nvPr>
            <p:custDataLst>
              <p:tags r:id="rId12"/>
            </p:custDataLst>
          </p:nvPr>
        </p:nvSpPr>
        <p:spPr>
          <a:xfrm>
            <a:off x="8756271" y="3251192"/>
            <a:ext cx="879548" cy="2056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22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2000</a:t>
            </a:r>
            <a:endParaRPr lang="en-US" sz="2000" b="1" spc="-22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8"/>
          <p:cNvCxnSpPr/>
          <p:nvPr>
            <p:custDataLst>
              <p:tags r:id="rId13"/>
            </p:custDataLst>
          </p:nvPr>
        </p:nvCxnSpPr>
        <p:spPr>
          <a:xfrm>
            <a:off x="9496718" y="3217219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9"/>
          <p:cNvSpPr txBox="1"/>
          <p:nvPr>
            <p:custDataLst>
              <p:tags r:id="rId14"/>
            </p:custDataLst>
          </p:nvPr>
        </p:nvSpPr>
        <p:spPr>
          <a:xfrm>
            <a:off x="9560218" y="3251192"/>
            <a:ext cx="650582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2014</a:t>
            </a:r>
            <a:endParaRPr lang="en-US" sz="2000" b="1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7c518fb37f2142bb8e0445920d0403b5_Title"/>
          <p:cNvSpPr txBox="1"/>
          <p:nvPr>
            <p:custDataLst>
              <p:tags r:id="rId15"/>
            </p:custDataLst>
          </p:nvPr>
        </p:nvSpPr>
        <p:spPr>
          <a:xfrm>
            <a:off x="671003" y="4674780"/>
            <a:ext cx="1911585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1920-1924:</a:t>
            </a:r>
          </a:p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Company creation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7c518fb37f2142bb8e0445920d0403b5_Title"/>
          <p:cNvSpPr txBox="1"/>
          <p:nvPr>
            <p:custDataLst>
              <p:tags r:id="rId16"/>
            </p:custDataLst>
          </p:nvPr>
        </p:nvSpPr>
        <p:spPr>
          <a:xfrm>
            <a:off x="3260308" y="1839362"/>
            <a:ext cx="1184889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1930-1935:</a:t>
            </a:r>
          </a:p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‘’Detroit’s Engineering Company’’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B_00000000000000000000000000000000_TimescaleInterval2"/>
          <p:cNvSpPr txBox="1"/>
          <p:nvPr>
            <p:custDataLst>
              <p:tags r:id="rId17"/>
            </p:custDataLst>
          </p:nvPr>
        </p:nvSpPr>
        <p:spPr>
          <a:xfrm>
            <a:off x="2582588" y="3251190"/>
            <a:ext cx="687246" cy="222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1920</a:t>
            </a:r>
            <a:endParaRPr lang="en-US" sz="2000" b="1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2"/>
          <p:cNvSpPr txBox="1"/>
          <p:nvPr>
            <p:custDataLst>
              <p:tags r:id="rId18"/>
            </p:custDataLst>
          </p:nvPr>
        </p:nvSpPr>
        <p:spPr>
          <a:xfrm>
            <a:off x="4102459" y="3268176"/>
            <a:ext cx="828893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1940</a:t>
            </a:r>
            <a:endParaRPr lang="en-US" sz="2000" b="1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B_00000000000000000000000000000000_TimescaleInterval2"/>
          <p:cNvSpPr txBox="1"/>
          <p:nvPr>
            <p:custDataLst>
              <p:tags r:id="rId19"/>
            </p:custDataLst>
          </p:nvPr>
        </p:nvSpPr>
        <p:spPr>
          <a:xfrm>
            <a:off x="4886107" y="3429000"/>
            <a:ext cx="828893" cy="188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2000" b="1" spc="-18" dirty="0" smtClean="0">
                <a:solidFill>
                  <a:schemeClr val="lt2"/>
                </a:solidFill>
                <a:latin typeface="Calibri" panose="020F0502020204030204" pitchFamily="34" charset="0"/>
              </a:rPr>
              <a:t>1950</a:t>
            </a:r>
          </a:p>
          <a:p>
            <a:endParaRPr lang="en-US" sz="2000" b="1" spc="-18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7c518fb37f2142bb8e0445920d0403b5_Title"/>
          <p:cNvSpPr txBox="1"/>
          <p:nvPr>
            <p:custDataLst>
              <p:tags r:id="rId20"/>
            </p:custDataLst>
          </p:nvPr>
        </p:nvSpPr>
        <p:spPr>
          <a:xfrm>
            <a:off x="2667000" y="4174765"/>
            <a:ext cx="1911585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1946-1954: Integration of novel technology 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T_7c518fb37f2142bb8e0445920d0403b5_Title"/>
          <p:cNvSpPr txBox="1"/>
          <p:nvPr>
            <p:custDataLst>
              <p:tags r:id="rId21"/>
            </p:custDataLst>
          </p:nvPr>
        </p:nvSpPr>
        <p:spPr>
          <a:xfrm>
            <a:off x="4616481" y="1977862"/>
            <a:ext cx="1184889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1955-1962: Sleek Designs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OTLSHAPE_TB_00000000000000000000000000000000_Separator3"/>
          <p:cNvCxnSpPr/>
          <p:nvPr>
            <p:custDataLst>
              <p:tags r:id="rId22"/>
            </p:custDataLst>
          </p:nvPr>
        </p:nvCxnSpPr>
        <p:spPr>
          <a:xfrm>
            <a:off x="4800600" y="3247965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TB_00000000000000000000000000000000_Separator3"/>
          <p:cNvCxnSpPr/>
          <p:nvPr>
            <p:custDataLst>
              <p:tags r:id="rId23"/>
            </p:custDataLst>
          </p:nvPr>
        </p:nvCxnSpPr>
        <p:spPr>
          <a:xfrm>
            <a:off x="3990987" y="3242175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OTLSHAPE_TB_00000000000000000000000000000000_Separator3"/>
          <p:cNvCxnSpPr/>
          <p:nvPr>
            <p:custDataLst>
              <p:tags r:id="rId24"/>
            </p:custDataLst>
          </p:nvPr>
        </p:nvCxnSpPr>
        <p:spPr>
          <a:xfrm>
            <a:off x="3296146" y="3256795"/>
            <a:ext cx="0" cy="257235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TLSHAPE_T_7c518fb37f2142bb8e0445920d0403b5_Title"/>
          <p:cNvSpPr txBox="1"/>
          <p:nvPr>
            <p:custDataLst>
              <p:tags r:id="rId25"/>
            </p:custDataLst>
          </p:nvPr>
        </p:nvSpPr>
        <p:spPr>
          <a:xfrm>
            <a:off x="4320007" y="4867262"/>
            <a:ext cx="2962726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1960’s &amp; 1970’s: Unique product development and branding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c518fb37f2142bb8e0445920d0403b5_Title"/>
          <p:cNvSpPr txBox="1"/>
          <p:nvPr>
            <p:custDataLst>
              <p:tags r:id="rId26"/>
            </p:custDataLst>
          </p:nvPr>
        </p:nvSpPr>
        <p:spPr>
          <a:xfrm>
            <a:off x="6058929" y="2056782"/>
            <a:ext cx="1836434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1980’s: </a:t>
            </a:r>
          </a:p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minivan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7c518fb37f2142bb8e0445920d0403b5_Title"/>
          <p:cNvSpPr txBox="1"/>
          <p:nvPr>
            <p:custDataLst>
              <p:tags r:id="rId27"/>
            </p:custDataLst>
          </p:nvPr>
        </p:nvSpPr>
        <p:spPr>
          <a:xfrm>
            <a:off x="9143999" y="4772769"/>
            <a:ext cx="2962726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2010:  Reinvigoration of the Chrysler Brand:</a:t>
            </a:r>
          </a:p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‘’Imported from Detroit’’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_7c518fb37f2142bb8e0445920d0403b5_Title"/>
          <p:cNvSpPr txBox="1"/>
          <p:nvPr>
            <p:custDataLst>
              <p:tags r:id="rId28"/>
            </p:custDataLst>
          </p:nvPr>
        </p:nvSpPr>
        <p:spPr>
          <a:xfrm>
            <a:off x="8159953" y="1760655"/>
            <a:ext cx="1961219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2008-2009: Financial Difficulties &amp; Bankruptcy Protection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T_7c518fb37f2142bb8e0445920d0403b5_Title"/>
          <p:cNvSpPr txBox="1"/>
          <p:nvPr>
            <p:custDataLst>
              <p:tags r:id="rId29"/>
            </p:custDataLst>
          </p:nvPr>
        </p:nvSpPr>
        <p:spPr>
          <a:xfrm>
            <a:off x="6922793" y="4313265"/>
            <a:ext cx="2526007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8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1987: Acquisition of the Jeep brand</a:t>
            </a:r>
            <a:endParaRPr lang="en-US" sz="18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4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U.S. Automotive Industry Analysis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2057400"/>
            <a:ext cx="10901917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Strong </a:t>
            </a:r>
            <a:r>
              <a:rPr lang="en-CA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local and international </a:t>
            </a: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</a:t>
            </a:r>
            <a:r>
              <a:rPr lang="en-CA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macro-economic conditions and </a:t>
            </a: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fuel-prices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Power </a:t>
            </a:r>
            <a:r>
              <a:rPr lang="en-CA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Labor Unions (United Automobile Workers</a:t>
            </a: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Federal regulation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Governmental support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Production </a:t>
            </a:r>
            <a:r>
              <a:rPr lang="en-CA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Canada and </a:t>
            </a: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Mexico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Environmental considerations</a:t>
            </a:r>
            <a:r>
              <a:rPr lang="en-CA" sz="3200" dirty="0" smtClean="0"/>
              <a:t> </a:t>
            </a:r>
            <a:endParaRPr lang="fr-CA" sz="3200" dirty="0"/>
          </a:p>
        </p:txBody>
      </p:sp>
      <p:sp>
        <p:nvSpPr>
          <p:cNvPr id="5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5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041829" y="2743200"/>
            <a:ext cx="10363200" cy="129540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* SWOT *</a:t>
            </a:r>
            <a:endParaRPr lang="en-US" sz="54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6</a:t>
            </a:fld>
            <a:endParaRPr lang="en-US" sz="1800" b="1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782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6142" y="200298"/>
            <a:ext cx="7130099" cy="10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SWOT analysis</a:t>
            </a: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09855"/>
              </p:ext>
            </p:extLst>
          </p:nvPr>
        </p:nvGraphicFramePr>
        <p:xfrm>
          <a:off x="1199456" y="1124745"/>
          <a:ext cx="9793088" cy="531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461"/>
                <a:gridCol w="4969627"/>
              </a:tblGrid>
              <a:tr h="3030275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S</a:t>
                      </a:r>
                      <a:r>
                        <a:rPr lang="en-CA" sz="1600" u="sng" dirty="0" smtClean="0"/>
                        <a:t>TRENGTHS</a:t>
                      </a:r>
                      <a:r>
                        <a:rPr lang="en-CA" sz="1600" dirty="0" smtClean="0"/>
                        <a:t>: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Brand name and reputation: attractive to U.S. customers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Strong focus on customer (CCO)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Operations: mini-van segment (</a:t>
                      </a:r>
                      <a:r>
                        <a:rPr lang="en-CA" sz="1600" dirty="0" smtClean="0"/>
                        <a:t>since</a:t>
                      </a:r>
                      <a:r>
                        <a:rPr lang="en-US" sz="1600" dirty="0" smtClean="0"/>
                        <a:t> 1983)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Strong owner loyalty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Other brands (ex: Jeep </a:t>
                      </a:r>
                      <a:r>
                        <a:rPr lang="en-CA" sz="1600" baseline="0" dirty="0" smtClean="0"/>
                        <a:t> at</a:t>
                      </a:r>
                      <a:r>
                        <a:rPr lang="en-US" sz="1600" dirty="0" smtClean="0"/>
                        <a:t> 31% of all sales)</a:t>
                      </a:r>
                    </a:p>
                    <a:p>
                      <a:endParaRPr lang="fr-CA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u="sng" dirty="0" smtClean="0">
                          <a:solidFill>
                            <a:schemeClr val="bg1"/>
                          </a:solidFill>
                        </a:rPr>
                        <a:t>WEAKNESSES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Limited market reach: 90% of sales in U.S.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Small and declining market share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Management problems &amp;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ack of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No sustainable/ economic friendly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Limited number of products/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Quality problems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International Sales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Weak economies of scale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debt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Significant Pension Plan deficit: $</a:t>
                      </a:r>
                      <a:r>
                        <a:rPr lang="en-US" sz="1600" u="sng" dirty="0" smtClean="0">
                          <a:solidFill>
                            <a:schemeClr val="bg1"/>
                          </a:solidFill>
                        </a:rPr>
                        <a:t>10.5B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Potentially damaged reputation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2263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 b="1" u="sng" dirty="0" smtClean="0">
                          <a:solidFill>
                            <a:schemeClr val="bg1"/>
                          </a:solidFill>
                        </a:rPr>
                        <a:t>OPPORTUNITIES</a:t>
                      </a: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Strategic partnership with Fiat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International &amp; emerging markets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 technologies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Acquisition synergies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sz="15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600" b="1" u="sng" dirty="0" smtClean="0">
                          <a:solidFill>
                            <a:schemeClr val="bg1"/>
                          </a:solidFill>
                        </a:rPr>
                        <a:t>THREATS</a:t>
                      </a: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Decreasing interest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Sensitivity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to U</a:t>
                      </a: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.S.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macro-economic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Intense competition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Changes in consumer tastes and preferences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Production overcapacity </a:t>
                      </a: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consolidations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Regulations: safety &amp; emission standards, fuel efficiency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Increase in oil prices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7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62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041829" y="2743200"/>
            <a:ext cx="10363200" cy="1295400"/>
          </a:xfrm>
          <a:prstGeom prst="rect">
            <a:avLst/>
          </a:prstGeom>
          <a:solidFill>
            <a:srgbClr val="91233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en-US" sz="5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PROFILE</a:t>
            </a:r>
            <a:endParaRPr lang="en-US" sz="54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8</a:t>
            </a:fld>
            <a:endParaRPr lang="en-US" sz="1800" b="1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05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Fiat Ownership (2009 – present)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164862"/>
              </p:ext>
            </p:extLst>
          </p:nvPr>
        </p:nvGraphicFramePr>
        <p:xfrm>
          <a:off x="2192417" y="2376719"/>
          <a:ext cx="8941547" cy="279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Line Callout 1 20"/>
          <p:cNvSpPr/>
          <p:nvPr/>
        </p:nvSpPr>
        <p:spPr>
          <a:xfrm>
            <a:off x="1771119" y="1854631"/>
            <a:ext cx="1796008" cy="1315391"/>
          </a:xfrm>
          <a:prstGeom prst="borderCallout1">
            <a:avLst>
              <a:gd name="adj1" fmla="val 99238"/>
              <a:gd name="adj2" fmla="val 49187"/>
              <a:gd name="adj3" fmla="val 136607"/>
              <a:gd name="adj4" fmla="val 49141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3804" y="2263257"/>
            <a:ext cx="1872489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Fiat-Chrysler Merger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20%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2206" y="1952554"/>
            <a:ext cx="1838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Arial"/>
                <a:cs typeface="Arial"/>
              </a:rPr>
              <a:t>April 30, 2009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3731851" y="1704794"/>
            <a:ext cx="1962779" cy="1295595"/>
          </a:xfrm>
          <a:prstGeom prst="borderCallout1">
            <a:avLst>
              <a:gd name="adj1" fmla="val 100742"/>
              <a:gd name="adj2" fmla="val 50263"/>
              <a:gd name="adj3" fmla="val 150714"/>
              <a:gd name="adj4" fmla="val 49875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04312" y="2091946"/>
            <a:ext cx="2218609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  <a:cs typeface="Arial"/>
              </a:rPr>
              <a:t>nd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 Performance Event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30% (+5%)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2093" y="1731295"/>
            <a:ext cx="1824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April 12, 2011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5915515" y="2090612"/>
            <a:ext cx="1648344" cy="1296798"/>
          </a:xfrm>
          <a:prstGeom prst="borderCallout1">
            <a:avLst>
              <a:gd name="adj1" fmla="val 99238"/>
              <a:gd name="adj2" fmla="val 49187"/>
              <a:gd name="adj3" fmla="val 120754"/>
              <a:gd name="adj4" fmla="val 49141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4402" y="2424137"/>
            <a:ext cx="1986119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Buy US Treasury Shares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52% (+6%)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94709" y="2112913"/>
            <a:ext cx="169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June 3, 2011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0" name="Line Callout 1 39"/>
          <p:cNvSpPr/>
          <p:nvPr/>
        </p:nvSpPr>
        <p:spPr>
          <a:xfrm>
            <a:off x="7868396" y="1876779"/>
            <a:ext cx="1797717" cy="1225761"/>
          </a:xfrm>
          <a:prstGeom prst="borderCallout1">
            <a:avLst>
              <a:gd name="adj1" fmla="val 99238"/>
              <a:gd name="adj2" fmla="val 49187"/>
              <a:gd name="adj3" fmla="val 143310"/>
              <a:gd name="adj4" fmla="val 49141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720149" y="2163455"/>
            <a:ext cx="215763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  <a:cs typeface="Arial"/>
              </a:rPr>
              <a:t>rd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 Performance Event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58.5% (+5%)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48953" y="1866943"/>
            <a:ext cx="1553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Jan 5, 2012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2817202" y="4523531"/>
            <a:ext cx="1756432" cy="1324604"/>
          </a:xfrm>
          <a:prstGeom prst="borderCallout1">
            <a:avLst>
              <a:gd name="adj1" fmla="val -762"/>
              <a:gd name="adj2" fmla="val 49576"/>
              <a:gd name="adj3" fmla="val -44469"/>
              <a:gd name="adj4" fmla="val 49628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41418" y="4845743"/>
            <a:ext cx="2052579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 Performance Event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25% (+5%)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63377" y="4549232"/>
            <a:ext cx="166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Jan 11, 2011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4830343" y="4821231"/>
            <a:ext cx="1837498" cy="1066312"/>
          </a:xfrm>
          <a:prstGeom prst="borderCallout1">
            <a:avLst>
              <a:gd name="adj1" fmla="val -762"/>
              <a:gd name="adj2" fmla="val 49576"/>
              <a:gd name="adj3" fmla="val -84445"/>
              <a:gd name="adj4" fmla="val 48844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48028" y="5158319"/>
            <a:ext cx="262227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Equity Call Option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46% (+16%)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5411" y="4835469"/>
            <a:ext cx="1824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April 21, 2011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7" name="Line Callout 1 36"/>
          <p:cNvSpPr/>
          <p:nvPr/>
        </p:nvSpPr>
        <p:spPr>
          <a:xfrm>
            <a:off x="6745113" y="4588199"/>
            <a:ext cx="1975556" cy="1066312"/>
          </a:xfrm>
          <a:prstGeom prst="borderCallout1">
            <a:avLst>
              <a:gd name="adj1" fmla="val -762"/>
              <a:gd name="adj2" fmla="val 49576"/>
              <a:gd name="adj3" fmla="val -62276"/>
              <a:gd name="adj4" fmla="val 49918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01742" y="4955313"/>
            <a:ext cx="262227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Buy CDN Shares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cs typeface="Arial"/>
              </a:rPr>
              <a:t>53.5% (+1.5%)</a:t>
            </a:r>
            <a:endParaRPr lang="en-US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6963" y="4631863"/>
            <a:ext cx="1753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July 21, 2011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4" name="Line Callout 1 43"/>
          <p:cNvSpPr/>
          <p:nvPr/>
        </p:nvSpPr>
        <p:spPr>
          <a:xfrm>
            <a:off x="8805335" y="5072835"/>
            <a:ext cx="1905000" cy="1066312"/>
          </a:xfrm>
          <a:prstGeom prst="borderCallout1">
            <a:avLst>
              <a:gd name="adj1" fmla="val -762"/>
              <a:gd name="adj2" fmla="val 49576"/>
              <a:gd name="adj3" fmla="val -109193"/>
              <a:gd name="adj4" fmla="val 50455"/>
            </a:avLst>
          </a:prstGeom>
          <a:solidFill>
            <a:srgbClr val="D9D9D9"/>
          </a:solidFill>
          <a:ln w="19050" cmpd="sng"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54056" y="5397616"/>
            <a:ext cx="262227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Acquire remaining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cs typeface="Arial"/>
              </a:rPr>
              <a:t>41.5% (VEBA)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90845" y="5088276"/>
            <a:ext cx="1125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/>
                <a:cs typeface="Arial"/>
              </a:rPr>
              <a:t>Present</a:t>
            </a:r>
            <a:endParaRPr lang="en-US" sz="2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56170"/>
              </p:ext>
            </p:extLst>
          </p:nvPr>
        </p:nvGraphicFramePr>
        <p:xfrm>
          <a:off x="0" y="2589721"/>
          <a:ext cx="3048000" cy="329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27985"/>
              </p:ext>
            </p:extLst>
          </p:nvPr>
        </p:nvGraphicFramePr>
        <p:xfrm>
          <a:off x="9016996" y="2582333"/>
          <a:ext cx="4021666" cy="224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Shape 47"/>
          <p:cNvSpPr txBox="1">
            <a:spLocks/>
          </p:cNvSpPr>
          <p:nvPr/>
        </p:nvSpPr>
        <p:spPr>
          <a:xfrm>
            <a:off x="9220200" y="632460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800" b="1" smtClean="0">
                <a:solidFill>
                  <a:srgbClr val="004E89"/>
                </a:solidFill>
              </a:rPr>
              <a:pPr algn="r">
                <a:buSzPct val="25000"/>
              </a:pPr>
              <a:t>9</a:t>
            </a:fld>
            <a:endParaRPr lang="en-US" sz="1800" b="1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1143</Words>
  <Application>Microsoft Office PowerPoint</Application>
  <PresentationFormat>Custom</PresentationFormat>
  <Paragraphs>367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Fiat Chrysler  Merger</vt:lpstr>
      <vt:lpstr>PowerPoint Presentation</vt:lpstr>
      <vt:lpstr>PowerPoint Presentation</vt:lpstr>
      <vt:lpstr>Brief History of Chrysler:</vt:lpstr>
      <vt:lpstr>U.S. Automotive Industry Analysis</vt:lpstr>
      <vt:lpstr>PowerPoint Presentation</vt:lpstr>
      <vt:lpstr>SWOT analysis</vt:lpstr>
      <vt:lpstr>PowerPoint Presentation</vt:lpstr>
      <vt:lpstr>History of Fiat Ownership (2009 – present)</vt:lpstr>
      <vt:lpstr>Composition of Board of Directors</vt:lpstr>
      <vt:lpstr>PowerPoint Presentation</vt:lpstr>
      <vt:lpstr>Valuation</vt:lpstr>
      <vt:lpstr>Valuation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Valuation: DCF</vt:lpstr>
      <vt:lpstr>Valuation</vt:lpstr>
      <vt:lpstr>Valuation: Trading Comps</vt:lpstr>
      <vt:lpstr>Valuation: Trading Comps</vt:lpstr>
      <vt:lpstr>Valuation: Trading Comps</vt:lpstr>
      <vt:lpstr>Valuation</vt:lpstr>
      <vt:lpstr>Valuation: Precedent Transactions</vt:lpstr>
      <vt:lpstr>Valuation</vt:lpstr>
      <vt:lpstr>Valuation</vt:lpstr>
      <vt:lpstr>PowerPoint Presentation</vt:lpstr>
      <vt:lpstr>Board of Director’s Duties</vt:lpstr>
      <vt:lpstr>Obvious legal conflict of interest</vt:lpstr>
      <vt:lpstr>Recommendation</vt:lpstr>
      <vt:lpstr>Review of consideration structure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Fiat Chrysler  Merger</dc:title>
  <dc:creator>Boivin, Philippe - Corporate Banking</dc:creator>
  <cp:lastModifiedBy>Boivin, Philippe - Corporate Banking</cp:lastModifiedBy>
  <cp:revision>22</cp:revision>
  <dcterms:modified xsi:type="dcterms:W3CDTF">2015-12-07T21:01:16Z</dcterms:modified>
</cp:coreProperties>
</file>